
<file path=[Content_Types].xml><?xml version="1.0" encoding="utf-8"?>
<Types xmlns="http://schemas.openxmlformats.org/package/2006/content-types">
  <Default Extension="xml" ContentType="application/vnd.openxmlformats-officedocument.presentationml.presentation.main+xml"/>
  <Default Extension="rels" ContentType="application/vnd.openxmlformats-package.relationships+xml"/>
  <Default Extension="png" ContentType="image/png"/>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Types>
</file>

<file path=_rels/.rels>&#65279;<?xml version="1.0" encoding="utf-8"?><Relationships xmlns="http://schemas.openxmlformats.org/package/2006/relationships"><Relationship Type="http://schemas.openxmlformats.org/officeDocument/2006/relationships/officeDocument" Target="/ppt/presentation.xml" Id="prId0"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0"/>
  </p:sldMasterIdLst>
  <p:sldIdLst>
    <p:sldId id="256" r:id="rId3"/>
    <p:sldId id="257" r:id="rId8"/>
    <p:sldId id="258" r:id="rId13"/>
    <p:sldId id="259" r:id="rId18"/>
    <p:sldId id="260" r:id="rId23"/>
    <p:sldId id="261" r:id="rId28"/>
    <p:sldId id="262" r:id="rId33"/>
    <p:sldId id="263" r:id="rId38"/>
    <p:sldId id="264" r:id="rId43"/>
    <p:sldId id="265" r:id="rId48"/>
    <p:sldId id="266" r:id="rId53"/>
    <p:sldId id="267" r:id="rId58"/>
    <p:sldId id="268" r:id="rId63"/>
    <p:sldId id="269" r:id="rId68"/>
    <p:sldId id="270" r:id="rId73"/>
    <p:sldId id="271" r:id="rId78"/>
    <p:sldId id="272" r:id="rId83"/>
    <p:sldId id="273" r:id="rId88"/>
    <p:sldId id="274" r:id="rId93"/>
    <p:sldId id="275" r:id="rId98"/>
    <p:sldId id="276" r:id="rId103"/>
    <p:sldId id="277" r:id="rId108"/>
    <p:sldId id="278" r:id="rId113"/>
    <p:sldId id="279" r:id="rId118"/>
    <p:sldId id="280" r:id="rId123"/>
    <p:sldId id="281" r:id="rId128"/>
    <p:sldId id="282" r:id="rId133"/>
    <p:sldId id="283" r:id="rId138"/>
    <p:sldId id="284" r:id="rId143"/>
    <p:sldId id="285" r:id="rId148"/>
    <p:sldId id="286" r:id="rId153"/>
    <p:sldId id="287" r:id="rId158"/>
    <p:sldId id="288" r:id="rId163"/>
    <p:sldId id="289" r:id="rId168"/>
    <p:sldId id="290" r:id="rId173"/>
    <p:sldId id="291" r:id="rId178"/>
    <p:sldId id="292" r:id="rId183"/>
    <p:sldId id="293" r:id="rId188"/>
    <p:sldId id="294" r:id="rId193"/>
    <p:sldId id="295" r:id="rId198"/>
    <p:sldId id="296" r:id="rId203"/>
    <p:sldId id="297" r:id="rId208"/>
    <p:sldId id="298" r:id="rId213"/>
    <p:sldId id="299" r:id="rId218"/>
    <p:sldId id="300" r:id="rId223"/>
    <p:sldId id="301" r:id="rId228"/>
    <p:sldId id="302" r:id="rId233"/>
    <p:sldId id="303" r:id="rId238"/>
    <p:sldId id="304" r:id="rId243"/>
    <p:sldId id="305" r:id="rId248"/>
    <p:sldId id="306" r:id="rId253"/>
    <p:sldId id="307" r:id="rId258"/>
    <p:sldId id="308" r:id="rId263"/>
    <p:sldId id="309" r:id="rId268"/>
    <p:sldId id="310" r:id="rId273"/>
    <p:sldId id="311" r:id="rId278"/>
    <p:sldId id="312" r:id="rId283"/>
    <p:sldId id="313" r:id="rId288"/>
    <p:sldId id="314" r:id="rId293"/>
    <p:sldId id="315" r:id="rId298"/>
    <p:sldId id="316" r:id="rId303"/>
    <p:sldId id="317" r:id="rId308"/>
    <p:sldId id="318" r:id="rId313"/>
    <p:sldId id="319" r:id="rId318"/>
    <p:sldId id="320" r:id="rId323"/>
    <p:sldId id="321" r:id="rId328"/>
    <p:sldId id="322" r:id="rId333"/>
    <p:sldId id="323" r:id="rId338"/>
    <p:sldId id="324" r:id="rId343"/>
    <p:sldId id="325" r:id="rId348"/>
    <p:sldId id="326" r:id="rId353"/>
    <p:sldId id="327" r:id="rId358"/>
    <p:sldId id="328" r:id="rId363"/>
    <p:sldId id="329" r:id="rId368"/>
    <p:sldId id="330" r:id="rId373"/>
    <p:sldId id="331" r:id="rId378"/>
    <p:sldId id="332" r:id="rId383"/>
    <p:sldId id="333" r:id="rId388"/>
    <p:sldId id="334" r:id="rId393"/>
    <p:sldId id="335" r:id="rId398"/>
    <p:sldId id="336" r:id="rId403"/>
    <p:sldId id="337" r:id="rId408"/>
    <p:sldId id="338" r:id="rId413"/>
    <p:sldId id="339" r:id="rId418"/>
    <p:sldId id="340" r:id="rId423"/>
    <p:sldId id="341" r:id="rId428"/>
    <p:sldId id="342" r:id="rId433"/>
    <p:sldId id="343" r:id="rId438"/>
    <p:sldId id="344" r:id="rId443"/>
    <p:sldId id="345" r:id="rId448"/>
    <p:sldId id="346" r:id="rId453"/>
    <p:sldId id="347" r:id="rId458"/>
    <p:sldId id="348" r:id="rId463"/>
    <p:sldId id="349" r:id="rId468"/>
    <p:sldId id="350" r:id="rId473"/>
    <p:sldId id="351" r:id="rId478"/>
    <p:sldId id="352" r:id="rId483"/>
    <p:sldId id="353" r:id="rId488"/>
    <p:sldId id="354" r:id="rId493"/>
    <p:sldId id="355" r:id="rId498"/>
    <p:sldId id="356" r:id="rId503"/>
    <p:sldId id="357" r:id="rId508"/>
    <p:sldId id="358" r:id="rId513"/>
    <p:sldId id="359" r:id="rId518"/>
    <p:sldId id="360" r:id="rId523"/>
    <p:sldId id="361" r:id="rId528"/>
    <p:sldId id="362" r:id="rId533"/>
  </p:sldIdLst>
  <p:sldSz cx="9144000" cy="6858000"/>
  <p:notesSz cx="6858000" cy="9144000"/>
</p:presentation>
</file>

<file path=ppt/_rels/presentation.xml.rels>&#65279;<?xml version="1.0" encoding="utf-8"?><Relationships xmlns="http://schemas.openxmlformats.org/package/2006/relationships"><Relationship Type="http://schemas.openxmlformats.org/officeDocument/2006/relationships/slideMaster" Target="/ppt/slideMasters/slideMaster1.xml" Id="rId0" /><Relationship Type="http://schemas.openxmlformats.org/officeDocument/2006/relationships/slide" Target="/ppt/slides/slide1.xml" Id="rId3" /><Relationship Type="http://schemas.openxmlformats.org/officeDocument/2006/relationships/slide" Target="/ppt/slides/slide2.xml" Id="rId8" /><Relationship Type="http://schemas.openxmlformats.org/officeDocument/2006/relationships/slide" Target="/ppt/slides/slide3.xml" Id="rId13" /><Relationship Type="http://schemas.openxmlformats.org/officeDocument/2006/relationships/slide" Target="/ppt/slides/slide4.xml" Id="rId18" /><Relationship Type="http://schemas.openxmlformats.org/officeDocument/2006/relationships/slide" Target="/ppt/slides/slide5.xml" Id="rId23" /><Relationship Type="http://schemas.openxmlformats.org/officeDocument/2006/relationships/slide" Target="/ppt/slides/slide6.xml" Id="rId28" /><Relationship Type="http://schemas.openxmlformats.org/officeDocument/2006/relationships/slide" Target="/ppt/slides/slide7.xml" Id="rId33" /><Relationship Type="http://schemas.openxmlformats.org/officeDocument/2006/relationships/slide" Target="/ppt/slides/slide8.xml" Id="rId38" /><Relationship Type="http://schemas.openxmlformats.org/officeDocument/2006/relationships/slide" Target="/ppt/slides/slide9.xml" Id="rId43" /><Relationship Type="http://schemas.openxmlformats.org/officeDocument/2006/relationships/slide" Target="/ppt/slides/slide10.xml" Id="rId48" /><Relationship Type="http://schemas.openxmlformats.org/officeDocument/2006/relationships/slide" Target="/ppt/slides/slide11.xml" Id="rId53" /><Relationship Type="http://schemas.openxmlformats.org/officeDocument/2006/relationships/slide" Target="/ppt/slides/slide12.xml" Id="rId58" /><Relationship Type="http://schemas.openxmlformats.org/officeDocument/2006/relationships/slide" Target="/ppt/slides/slide13.xml" Id="rId63" /><Relationship Type="http://schemas.openxmlformats.org/officeDocument/2006/relationships/slide" Target="/ppt/slides/slide14.xml" Id="rId68" /><Relationship Type="http://schemas.openxmlformats.org/officeDocument/2006/relationships/slide" Target="/ppt/slides/slide15.xml" Id="rId73" /><Relationship Type="http://schemas.openxmlformats.org/officeDocument/2006/relationships/slide" Target="/ppt/slides/slide16.xml" Id="rId78" /><Relationship Type="http://schemas.openxmlformats.org/officeDocument/2006/relationships/slide" Target="/ppt/slides/slide17.xml" Id="rId83" /><Relationship Type="http://schemas.openxmlformats.org/officeDocument/2006/relationships/slide" Target="/ppt/slides/slide18.xml" Id="rId88" /><Relationship Type="http://schemas.openxmlformats.org/officeDocument/2006/relationships/slide" Target="/ppt/slides/slide19.xml" Id="rId93" /><Relationship Type="http://schemas.openxmlformats.org/officeDocument/2006/relationships/slide" Target="/ppt/slides/slide20.xml" Id="rId98" /><Relationship Type="http://schemas.openxmlformats.org/officeDocument/2006/relationships/slide" Target="/ppt/slides/slide21.xml" Id="rId103" /><Relationship Type="http://schemas.openxmlformats.org/officeDocument/2006/relationships/slide" Target="/ppt/slides/slide22.xml" Id="rId108" /><Relationship Type="http://schemas.openxmlformats.org/officeDocument/2006/relationships/slide" Target="/ppt/slides/slide23.xml" Id="rId113" /><Relationship Type="http://schemas.openxmlformats.org/officeDocument/2006/relationships/slide" Target="/ppt/slides/slide24.xml" Id="rId118" /><Relationship Type="http://schemas.openxmlformats.org/officeDocument/2006/relationships/slide" Target="/ppt/slides/slide25.xml" Id="rId123" /><Relationship Type="http://schemas.openxmlformats.org/officeDocument/2006/relationships/slide" Target="/ppt/slides/slide26.xml" Id="rId128" /><Relationship Type="http://schemas.openxmlformats.org/officeDocument/2006/relationships/slide" Target="/ppt/slides/slide27.xml" Id="rId133" /><Relationship Type="http://schemas.openxmlformats.org/officeDocument/2006/relationships/slide" Target="/ppt/slides/slide28.xml" Id="rId138" /><Relationship Type="http://schemas.openxmlformats.org/officeDocument/2006/relationships/slide" Target="/ppt/slides/slide29.xml" Id="rId143" /><Relationship Type="http://schemas.openxmlformats.org/officeDocument/2006/relationships/slide" Target="/ppt/slides/slide30.xml" Id="rId148" /><Relationship Type="http://schemas.openxmlformats.org/officeDocument/2006/relationships/slide" Target="/ppt/slides/slide31.xml" Id="rId153" /><Relationship Type="http://schemas.openxmlformats.org/officeDocument/2006/relationships/slide" Target="/ppt/slides/slide32.xml" Id="rId158" /><Relationship Type="http://schemas.openxmlformats.org/officeDocument/2006/relationships/slide" Target="/ppt/slides/slide33.xml" Id="rId163" /><Relationship Type="http://schemas.openxmlformats.org/officeDocument/2006/relationships/slide" Target="/ppt/slides/slide34.xml" Id="rId168" /><Relationship Type="http://schemas.openxmlformats.org/officeDocument/2006/relationships/slide" Target="/ppt/slides/slide35.xml" Id="rId173" /><Relationship Type="http://schemas.openxmlformats.org/officeDocument/2006/relationships/slide" Target="/ppt/slides/slide36.xml" Id="rId178" /><Relationship Type="http://schemas.openxmlformats.org/officeDocument/2006/relationships/slide" Target="/ppt/slides/slide37.xml" Id="rId183" /><Relationship Type="http://schemas.openxmlformats.org/officeDocument/2006/relationships/slide" Target="/ppt/slides/slide38.xml" Id="rId188" /><Relationship Type="http://schemas.openxmlformats.org/officeDocument/2006/relationships/slide" Target="/ppt/slides/slide39.xml" Id="rId193" /><Relationship Type="http://schemas.openxmlformats.org/officeDocument/2006/relationships/slide" Target="/ppt/slides/slide40.xml" Id="rId198" /><Relationship Type="http://schemas.openxmlformats.org/officeDocument/2006/relationships/slide" Target="/ppt/slides/slide41.xml" Id="rId203" /><Relationship Type="http://schemas.openxmlformats.org/officeDocument/2006/relationships/slide" Target="/ppt/slides/slide42.xml" Id="rId208" /><Relationship Type="http://schemas.openxmlformats.org/officeDocument/2006/relationships/slide" Target="/ppt/slides/slide43.xml" Id="rId213" /><Relationship Type="http://schemas.openxmlformats.org/officeDocument/2006/relationships/slide" Target="/ppt/slides/slide44.xml" Id="rId218" /><Relationship Type="http://schemas.openxmlformats.org/officeDocument/2006/relationships/slide" Target="/ppt/slides/slide45.xml" Id="rId223" /><Relationship Type="http://schemas.openxmlformats.org/officeDocument/2006/relationships/slide" Target="/ppt/slides/slide46.xml" Id="rId228" /><Relationship Type="http://schemas.openxmlformats.org/officeDocument/2006/relationships/slide" Target="/ppt/slides/slide47.xml" Id="rId233" /><Relationship Type="http://schemas.openxmlformats.org/officeDocument/2006/relationships/slide" Target="/ppt/slides/slide48.xml" Id="rId238" /><Relationship Type="http://schemas.openxmlformats.org/officeDocument/2006/relationships/slide" Target="/ppt/slides/slide49.xml" Id="rId243" /><Relationship Type="http://schemas.openxmlformats.org/officeDocument/2006/relationships/slide" Target="/ppt/slides/slide50.xml" Id="rId248" /><Relationship Type="http://schemas.openxmlformats.org/officeDocument/2006/relationships/slide" Target="/ppt/slides/slide51.xml" Id="rId253" /><Relationship Type="http://schemas.openxmlformats.org/officeDocument/2006/relationships/slide" Target="/ppt/slides/slide52.xml" Id="rId258" /><Relationship Type="http://schemas.openxmlformats.org/officeDocument/2006/relationships/slide" Target="/ppt/slides/slide53.xml" Id="rId263" /><Relationship Type="http://schemas.openxmlformats.org/officeDocument/2006/relationships/slide" Target="/ppt/slides/slide54.xml" Id="rId268" /><Relationship Type="http://schemas.openxmlformats.org/officeDocument/2006/relationships/slide" Target="/ppt/slides/slide55.xml" Id="rId273" /><Relationship Type="http://schemas.openxmlformats.org/officeDocument/2006/relationships/slide" Target="/ppt/slides/slide56.xml" Id="rId278" /><Relationship Type="http://schemas.openxmlformats.org/officeDocument/2006/relationships/slide" Target="/ppt/slides/slide57.xml" Id="rId283" /><Relationship Type="http://schemas.openxmlformats.org/officeDocument/2006/relationships/slide" Target="/ppt/slides/slide58.xml" Id="rId288" /><Relationship Type="http://schemas.openxmlformats.org/officeDocument/2006/relationships/slide" Target="/ppt/slides/slide59.xml" Id="rId293" /><Relationship Type="http://schemas.openxmlformats.org/officeDocument/2006/relationships/slide" Target="/ppt/slides/slide60.xml" Id="rId298" /><Relationship Type="http://schemas.openxmlformats.org/officeDocument/2006/relationships/slide" Target="/ppt/slides/slide61.xml" Id="rId303" /><Relationship Type="http://schemas.openxmlformats.org/officeDocument/2006/relationships/slide" Target="/ppt/slides/slide62.xml" Id="rId308" /><Relationship Type="http://schemas.openxmlformats.org/officeDocument/2006/relationships/slide" Target="/ppt/slides/slide63.xml" Id="rId313" /><Relationship Type="http://schemas.openxmlformats.org/officeDocument/2006/relationships/slide" Target="/ppt/slides/slide64.xml" Id="rId318" /><Relationship Type="http://schemas.openxmlformats.org/officeDocument/2006/relationships/slide" Target="/ppt/slides/slide65.xml" Id="rId323" /><Relationship Type="http://schemas.openxmlformats.org/officeDocument/2006/relationships/slide" Target="/ppt/slides/slide66.xml" Id="rId328" /><Relationship Type="http://schemas.openxmlformats.org/officeDocument/2006/relationships/slide" Target="/ppt/slides/slide67.xml" Id="rId333" /><Relationship Type="http://schemas.openxmlformats.org/officeDocument/2006/relationships/slide" Target="/ppt/slides/slide68.xml" Id="rId338" /><Relationship Type="http://schemas.openxmlformats.org/officeDocument/2006/relationships/slide" Target="/ppt/slides/slide69.xml" Id="rId343" /><Relationship Type="http://schemas.openxmlformats.org/officeDocument/2006/relationships/slide" Target="/ppt/slides/slide70.xml" Id="rId348" /><Relationship Type="http://schemas.openxmlformats.org/officeDocument/2006/relationships/slide" Target="/ppt/slides/slide71.xml" Id="rId353" /><Relationship Type="http://schemas.openxmlformats.org/officeDocument/2006/relationships/slide" Target="/ppt/slides/slide72.xml" Id="rId358" /><Relationship Type="http://schemas.openxmlformats.org/officeDocument/2006/relationships/slide" Target="/ppt/slides/slide73.xml" Id="rId363" /><Relationship Type="http://schemas.openxmlformats.org/officeDocument/2006/relationships/slide" Target="/ppt/slides/slide74.xml" Id="rId368" /><Relationship Type="http://schemas.openxmlformats.org/officeDocument/2006/relationships/slide" Target="/ppt/slides/slide75.xml" Id="rId373" /><Relationship Type="http://schemas.openxmlformats.org/officeDocument/2006/relationships/slide" Target="/ppt/slides/slide76.xml" Id="rId378" /><Relationship Type="http://schemas.openxmlformats.org/officeDocument/2006/relationships/slide" Target="/ppt/slides/slide77.xml" Id="rId383" /><Relationship Type="http://schemas.openxmlformats.org/officeDocument/2006/relationships/slide" Target="/ppt/slides/slide78.xml" Id="rId388" /><Relationship Type="http://schemas.openxmlformats.org/officeDocument/2006/relationships/slide" Target="/ppt/slides/slide79.xml" Id="rId393" /><Relationship Type="http://schemas.openxmlformats.org/officeDocument/2006/relationships/slide" Target="/ppt/slides/slide80.xml" Id="rId398" /><Relationship Type="http://schemas.openxmlformats.org/officeDocument/2006/relationships/slide" Target="/ppt/slides/slide81.xml" Id="rId403" /><Relationship Type="http://schemas.openxmlformats.org/officeDocument/2006/relationships/slide" Target="/ppt/slides/slide82.xml" Id="rId408" /><Relationship Type="http://schemas.openxmlformats.org/officeDocument/2006/relationships/slide" Target="/ppt/slides/slide83.xml" Id="rId413" /><Relationship Type="http://schemas.openxmlformats.org/officeDocument/2006/relationships/slide" Target="/ppt/slides/slide84.xml" Id="rId418" /><Relationship Type="http://schemas.openxmlformats.org/officeDocument/2006/relationships/slide" Target="/ppt/slides/slide85.xml" Id="rId423" /><Relationship Type="http://schemas.openxmlformats.org/officeDocument/2006/relationships/slide" Target="/ppt/slides/slide86.xml" Id="rId428" /><Relationship Type="http://schemas.openxmlformats.org/officeDocument/2006/relationships/slide" Target="/ppt/slides/slide87.xml" Id="rId433" /><Relationship Type="http://schemas.openxmlformats.org/officeDocument/2006/relationships/slide" Target="/ppt/slides/slide88.xml" Id="rId438" /><Relationship Type="http://schemas.openxmlformats.org/officeDocument/2006/relationships/slide" Target="/ppt/slides/slide89.xml" Id="rId443" /><Relationship Type="http://schemas.openxmlformats.org/officeDocument/2006/relationships/slide" Target="/ppt/slides/slide90.xml" Id="rId448" /><Relationship Type="http://schemas.openxmlformats.org/officeDocument/2006/relationships/slide" Target="/ppt/slides/slide91.xml" Id="rId453" /><Relationship Type="http://schemas.openxmlformats.org/officeDocument/2006/relationships/slide" Target="/ppt/slides/slide92.xml" Id="rId458" /><Relationship Type="http://schemas.openxmlformats.org/officeDocument/2006/relationships/slide" Target="/ppt/slides/slide93.xml" Id="rId463" /><Relationship Type="http://schemas.openxmlformats.org/officeDocument/2006/relationships/slide" Target="/ppt/slides/slide94.xml" Id="rId468" /><Relationship Type="http://schemas.openxmlformats.org/officeDocument/2006/relationships/slide" Target="/ppt/slides/slide95.xml" Id="rId473" /><Relationship Type="http://schemas.openxmlformats.org/officeDocument/2006/relationships/slide" Target="/ppt/slides/slide96.xml" Id="rId478" /><Relationship Type="http://schemas.openxmlformats.org/officeDocument/2006/relationships/slide" Target="/ppt/slides/slide97.xml" Id="rId483" /><Relationship Type="http://schemas.openxmlformats.org/officeDocument/2006/relationships/slide" Target="/ppt/slides/slide98.xml" Id="rId488" /><Relationship Type="http://schemas.openxmlformats.org/officeDocument/2006/relationships/slide" Target="/ppt/slides/slide99.xml" Id="rId493" /><Relationship Type="http://schemas.openxmlformats.org/officeDocument/2006/relationships/slide" Target="/ppt/slides/slide100.xml" Id="rId498" /><Relationship Type="http://schemas.openxmlformats.org/officeDocument/2006/relationships/slide" Target="/ppt/slides/slide101.xml" Id="rId503" /><Relationship Type="http://schemas.openxmlformats.org/officeDocument/2006/relationships/slide" Target="/ppt/slides/slide102.xml" Id="rId508" /><Relationship Type="http://schemas.openxmlformats.org/officeDocument/2006/relationships/slide" Target="/ppt/slides/slide103.xml" Id="rId513" /><Relationship Type="http://schemas.openxmlformats.org/officeDocument/2006/relationships/slide" Target="/ppt/slides/slide104.xml" Id="rId518" /><Relationship Type="http://schemas.openxmlformats.org/officeDocument/2006/relationships/slide" Target="/ppt/slides/slide105.xml" Id="rId523" /><Relationship Type="http://schemas.openxmlformats.org/officeDocument/2006/relationships/slide" Target="/ppt/slides/slide106.xml" Id="rId528" /><Relationship Type="http://schemas.openxmlformats.org/officeDocument/2006/relationships/slide" Target="/ppt/slides/slide107.xml" Id="rId533" /><Relationship Type="http://schemas.openxmlformats.org/officeDocument/2006/relationships/theme" Target="/ppt/theme/theme1.xml" Id="rId2" /></Relationship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0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0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0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0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0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0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0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0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6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6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6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6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6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6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6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6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6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6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7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7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7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7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7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7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7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7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7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7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8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8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8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8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8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8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8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8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8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8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9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9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9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9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9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9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9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9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9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9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slideLayout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 name=""/>
        <p:cNvGrpSpPr/>
        <p:nvPr/>
      </p:nvGrpSpPr>
      <p:grpSpPr/>
      <p:sp>
        <p:nvSpPr>
          <p:cNvPr id="4" name=""/>
          <p:cNvSpPr/>
          <p:nvPr>
            <p:ph type="body" idx="10"/>
          </p:nvPr>
        </p:nvSpPr>
        <p:spPr>
          <a:xfrm>
            <a:off x="1581785" y="495300"/>
            <a:ext cx="5994400" cy="2972435"/>
          </a:xfrm>
          <a:prstGeom prst="rect">
            <a:avLst/>
          </a:prstGeom>
          <a:noFill/>
          <a:ln w="0" cmpd="sng">
            <a:noFill/>
            <a:prstDash val="solid"/>
          </a:ln>
        </p:spPr>
        <p:txBody>
          <a:bodyPr vert="horz" lIns="0" tIns="106045" rIns="0" bIns="0" anchor="t"/>
          <a:lstStyle/>
          <a:p>
            <a:pPr marL="0" marR="0" indent="0" algn="ctr">
              <a:lnSpc>
                <a:spcPts val="3900"/>
              </a:lnSpc>
              <a:spcAft>
                <a:spcPts val="0"/>
              </a:spcAft>
            </a:pPr>
            <a:r>
              <a:rPr lang="en-US" sz="3900" b="1" spc="35">
                <a:solidFill>
                  <a:srgbClr val="001F5F"/>
                </a:solidFill>
                <a:latin typeface="Calibri" pitchFamily="1" panose="2263545234"/>
              </a:rPr>
              <a:t>Accommodating Disabilities </a:t>
            </a:r>
          </a:p>
          <a:p>
            <a:pPr marL="0" marR="0" indent="0" algn="ctr">
              <a:lnSpc>
                <a:spcPts val="3900"/>
              </a:lnSpc>
              <a:spcBef>
                <a:spcPts val="750"/>
              </a:spcBef>
              <a:spcAft>
                <a:spcPts val="0"/>
              </a:spcAft>
            </a:pPr>
            <a:r>
              <a:rPr lang="en-US" sz="3900" b="1" spc="15">
                <a:solidFill>
                  <a:srgbClr val="001F5F"/>
                </a:solidFill>
                <a:latin typeface="Calibri" pitchFamily="1" panose="2263545234"/>
              </a:rPr>
              <a:t>in Higher Education: </a:t>
            </a:r>
          </a:p>
          <a:p>
            <a:pPr marL="0" marR="0" indent="0" algn="ctr">
              <a:lnSpc>
                <a:spcPts val="3900"/>
              </a:lnSpc>
              <a:spcBef>
                <a:spcPts val="750"/>
              </a:spcBef>
              <a:spcAft>
                <a:spcPts val="0"/>
              </a:spcAft>
            </a:pPr>
            <a:r>
              <a:rPr lang="en-US" sz="3900" b="1" spc="-5">
                <a:solidFill>
                  <a:srgbClr val="001F5F"/>
                </a:solidFill>
                <a:latin typeface="Calibri" pitchFamily="1" panose="2263545234"/>
              </a:rPr>
              <a:t>Requirements Under Section </a:t>
            </a:r>
          </a:p>
          <a:p>
            <a:pPr marL="0" marR="0" indent="0" algn="ctr">
              <a:lnSpc>
                <a:spcPts val="3900"/>
              </a:lnSpc>
              <a:spcBef>
                <a:spcPts val="750"/>
              </a:spcBef>
              <a:spcAft>
                <a:spcPts val="4100"/>
              </a:spcAft>
            </a:pPr>
            <a:r>
              <a:rPr lang="en-US" sz="3900" b="1" spc="25">
                <a:solidFill>
                  <a:srgbClr val="001F5F"/>
                </a:solidFill>
                <a:latin typeface="Calibri" pitchFamily="1" panose="2263545234"/>
              </a:rPr>
              <a:t>504 and the ADA </a:t>
            </a:r>
          </a:p>
        </p:txBody>
      </p:sp>
      <p:sp>
        <p:nvSpPr>
          <p:cNvPr id="5" name=""/>
          <p:cNvSpPr/>
          <p:nvPr>
            <p:ph type="body" idx="10"/>
          </p:nvPr>
        </p:nvSpPr>
        <p:spPr>
          <a:xfrm>
            <a:off x="1581785" y="3467735"/>
            <a:ext cx="5994400" cy="2980055"/>
          </a:xfrm>
          <a:prstGeom prst="rect">
            <a:avLst/>
          </a:prstGeom>
          <a:noFill/>
          <a:ln w="0" cmpd="sng">
            <a:noFill/>
            <a:prstDash val="solid"/>
          </a:ln>
        </p:spPr>
        <p:txBody>
          <a:bodyPr vert="horz" lIns="0" tIns="29210" rIns="0" bIns="0" anchor="t"/>
          <a:lstStyle/>
          <a:p>
            <a:pPr marL="0" marR="0" indent="0" algn="ctr">
              <a:lnSpc>
                <a:spcPts val="2100"/>
              </a:lnSpc>
              <a:spcAft>
                <a:spcPts val="0"/>
              </a:spcAft>
            </a:pPr>
            <a:r>
              <a:rPr lang="en-US" sz="2000" b="1" spc="0">
                <a:solidFill>
                  <a:srgbClr val="001F5F"/>
                </a:solidFill>
                <a:latin typeface="Calibri" pitchFamily="1" panose="2263545234"/>
              </a:rPr>
              <a:t>An EducationAdminWebAdvisor Webinar </a:t>
            </a:r>
          </a:p>
          <a:p>
            <a:pPr marL="0" marR="0" indent="0" algn="ctr">
              <a:lnSpc>
                <a:spcPts val="1900"/>
              </a:lnSpc>
              <a:spcBef>
                <a:spcPts val="2770"/>
              </a:spcBef>
              <a:spcAft>
                <a:spcPts val="0"/>
              </a:spcAft>
            </a:pPr>
            <a:r>
              <a:rPr lang="en-US" sz="1800" b="1" spc="-15">
                <a:solidFill>
                  <a:srgbClr val="001F5F"/>
                </a:solidFill>
                <a:latin typeface="Calibri" pitchFamily="1" panose="2263545234"/>
              </a:rPr>
              <a:t>Presented by: </a:t>
            </a:r>
          </a:p>
          <a:p>
            <a:pPr marL="0" marR="0" indent="0" algn="ctr">
              <a:lnSpc>
                <a:spcPts val="1900"/>
              </a:lnSpc>
              <a:spcBef>
                <a:spcPts val="2755"/>
              </a:spcBef>
              <a:spcAft>
                <a:spcPts val="0"/>
              </a:spcAft>
            </a:pPr>
            <a:r>
              <a:rPr lang="en-US" sz="1800" b="1" spc="-10">
                <a:solidFill>
                  <a:srgbClr val="001F5F"/>
                </a:solidFill>
                <a:latin typeface="Calibri" pitchFamily="1" panose="2263545234"/>
              </a:rPr>
              <a:t>Tess O’Brien-Heinzen </a:t>
            </a:r>
          </a:p>
          <a:p>
            <a:pPr marL="0" marR="0" indent="0" algn="ctr">
              <a:lnSpc>
                <a:spcPts val="1900"/>
              </a:lnSpc>
              <a:spcBef>
                <a:spcPts val="975"/>
              </a:spcBef>
              <a:spcAft>
                <a:spcPts val="0"/>
              </a:spcAft>
            </a:pPr>
            <a:r>
              <a:rPr lang="en-US" sz="1800" b="1" spc="-5">
                <a:solidFill>
                  <a:srgbClr val="001F5F"/>
                </a:solidFill>
                <a:latin typeface="Calibri" pitchFamily="1" panose="2263545234"/>
              </a:rPr>
              <a:t>Boardman &amp; Clark LLP </a:t>
            </a:r>
          </a:p>
          <a:p>
            <a:pPr marL="0" marR="0" indent="0" algn="ctr">
              <a:lnSpc>
                <a:spcPts val="1900"/>
              </a:lnSpc>
              <a:spcBef>
                <a:spcPts val="1000"/>
              </a:spcBef>
              <a:spcAft>
                <a:spcPts val="0"/>
              </a:spcAft>
            </a:pPr>
            <a:r>
              <a:rPr lang="en-US" sz="1800" b="1" spc="-5">
                <a:solidFill>
                  <a:srgbClr val="001F5F"/>
                </a:solidFill>
                <a:latin typeface="Calibri" pitchFamily="1" panose="2263545234"/>
              </a:rPr>
              <a:t>(608) 283-1798 </a:t>
            </a:r>
          </a:p>
          <a:p>
            <a:pPr marL="0" marR="0" indent="0" algn="ctr">
              <a:lnSpc>
                <a:spcPts val="1900"/>
              </a:lnSpc>
              <a:spcBef>
                <a:spcPts val="975"/>
              </a:spcBef>
              <a:spcAft>
                <a:spcPts val="2540"/>
              </a:spcAft>
            </a:pPr>
            <a:r>
              <a:rPr lang="en-US" sz="1800" b="1" u="sng" spc="0">
                <a:solidFill>
                  <a:srgbClr val="0000FF"/>
                </a:solidFill>
                <a:latin typeface="Calibri" pitchFamily="1" panose="2263545234"/>
              </a:rPr>
              <a:t>tobrien@boardmanclark.com</a:t>
            </a:r>
            <a:r>
              <a:rPr lang="en-US" sz="100" b="1" spc="0">
                <a:solidFill>
                  <a:srgbClr val="001F5F"/>
                </a:solidFill>
                <a:latin typeface="Calibri" pitchFamily="1" panose="2263545234"/>
              </a:rPr>
              <a:t> </a:t>
            </a:r>
          </a:p>
        </p:txBody>
      </p:sp>
      <p:sp>
        <p:nvSpPr>
          <p:cNvPr id="8" name=""/>
          <p:cNvSpPr/>
          <p:nvPr>
            <p:ph type="body" idx="10"/>
          </p:nvPr>
        </p:nvSpPr>
        <p:spPr>
          <a:xfrm>
            <a:off x="247015" y="6447790"/>
            <a:ext cx="2743200" cy="245110"/>
          </a:xfrm>
          <a:prstGeom prst="rect">
            <a:avLst/>
          </a:prstGeom>
          <a:noFill/>
          <a:ln w="0" cmpd="sng">
            <a:noFill/>
            <a:prstDash val="solid"/>
          </a:ln>
        </p:spPr>
        <p:txBody>
          <a:bodyPr vert="horz" lIns="0" tIns="5080" rIns="0" bIns="0" anchor="t"/>
          <a:lstStyle/>
          <a:p>
            <a:pPr marL="0" marR="0" indent="0" algn="l">
              <a:lnSpc>
                <a:spcPts val="1000"/>
              </a:lnSpc>
              <a:spcAft>
                <a:spcPts val="765"/>
              </a:spcAft>
            </a:pPr>
            <a:r>
              <a:rPr lang="en-US" sz="900" spc="-5">
                <a:solidFill>
                  <a:srgbClr val="001F5F"/>
                </a:solidFill>
                <a:latin typeface="Tahoma" pitchFamily="2" panose="2263545234"/>
              </a:rPr>
              <a:t>Copyright © 2017 DKG Media, LP. All rights reserved. </a:t>
            </a:r>
          </a:p>
        </p:txBody>
      </p:sp>
    </p:spTree>
  </p:cSld>
</p:sldLayout>
</file>

<file path=ppt/slideLayouts/slideLayout1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94" name=""/>
        <p:cNvGrpSpPr/>
        <p:nvPr/>
      </p:nvGrpSpPr>
      <p:grpSpPr/>
      <p:sp>
        <p:nvSpPr>
          <p:cNvPr id="9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9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60">
                <a:solidFill>
                  <a:srgbClr val="000080"/>
                </a:solidFill>
                <a:latin typeface="Tahoma" pitchFamily="2" panose="2263545234"/>
              </a:rPr>
              <a:t>10 </a:t>
            </a:r>
          </a:p>
        </p:txBody>
      </p:sp>
      <p:sp>
        <p:nvSpPr>
          <p:cNvPr id="9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8" name=""/>
          <p:cNvSpPr/>
          <p:nvPr>
            <p:ph type="body" idx="10"/>
          </p:nvPr>
        </p:nvSpPr>
        <p:spPr>
          <a:xfrm>
            <a:off x="0" y="676910"/>
            <a:ext cx="9144000" cy="938530"/>
          </a:xfrm>
          <a:prstGeom prst="rect">
            <a:avLst/>
          </a:prstGeom>
          <a:noFill/>
          <a:ln w="0" cmpd="sng">
            <a:noFill/>
            <a:prstDash val="solid"/>
          </a:ln>
        </p:spPr>
        <p:txBody>
          <a:bodyPr vert="horz" lIns="0" tIns="260350" rIns="0" bIns="0" anchor="t"/>
          <a:lstStyle/>
          <a:p>
            <a:pPr marL="0" marR="0" indent="0" algn="ctr">
              <a:lnSpc>
                <a:spcPts val="4300"/>
              </a:lnSpc>
              <a:spcAft>
                <a:spcPts val="790"/>
              </a:spcAft>
            </a:pPr>
            <a:r>
              <a:rPr lang="en-US" sz="4350" b="1" spc="0">
                <a:solidFill>
                  <a:srgbClr val="001F5F"/>
                </a:solidFill>
                <a:latin typeface="Calibri" pitchFamily="1" panose="2263545234"/>
              </a:rPr>
              <a:t>Federal Statutes and Regulations </a:t>
            </a:r>
          </a:p>
        </p:txBody>
      </p:sp>
      <p:sp>
        <p:nvSpPr>
          <p:cNvPr id="99" name=""/>
          <p:cNvSpPr/>
          <p:nvPr>
            <p:ph type="body" idx="10"/>
          </p:nvPr>
        </p:nvSpPr>
        <p:spPr>
          <a:xfrm>
            <a:off x="0" y="1615440"/>
            <a:ext cx="9144000" cy="1051560"/>
          </a:xfrm>
          <a:prstGeom prst="rect">
            <a:avLst/>
          </a:prstGeom>
          <a:noFill/>
          <a:ln w="0" cmpd="sng">
            <a:noFill/>
            <a:prstDash val="solid"/>
          </a:ln>
        </p:spPr>
        <p:txBody>
          <a:bodyPr vert="horz" lIns="0" tIns="227965" rIns="0" bIns="0" anchor="t"/>
          <a:lstStyle/>
          <a:p>
            <a:pPr marL="0" marR="0" indent="0" algn="ctr">
              <a:lnSpc>
                <a:spcPts val="3400"/>
              </a:lnSpc>
              <a:spcAft>
                <a:spcPts val="0"/>
              </a:spcAft>
            </a:pPr>
            <a:r>
              <a:rPr lang="en-US" sz="4350" spc="80">
                <a:solidFill>
                  <a:srgbClr val="44759E"/>
                </a:solidFill>
                <a:latin typeface="Arial" pitchFamily="2" panose="2263545234"/>
              </a:rPr>
              <a:t></a:t>
            </a:r>
            <a:r>
              <a:rPr lang="en-US" sz="2950" b="1" spc="80">
                <a:solidFill>
                  <a:srgbClr val="001F5F"/>
                </a:solidFill>
                <a:latin typeface="Calibri" pitchFamily="1" panose="2263545234"/>
              </a:rPr>
              <a:t> Rehabilitation Act of 1973 (“Section 504”)(</a:t>
            </a:r>
            <a:r>
              <a:rPr lang="en-US" sz="2950" b="1" i="1" spc="80">
                <a:solidFill>
                  <a:srgbClr val="001F5F"/>
                </a:solidFill>
                <a:latin typeface="Calibri" pitchFamily="1" panose="2263545234"/>
              </a:rPr>
              <a:t>29 </a:t>
            </a:r>
          </a:p>
          <a:p>
            <a:pPr marL="1097280" marR="0" indent="0" algn="l">
              <a:lnSpc>
                <a:spcPts val="2700"/>
              </a:lnSpc>
              <a:spcBef>
                <a:spcPts val="0"/>
              </a:spcBef>
              <a:spcAft>
                <a:spcPts val="0"/>
              </a:spcAft>
            </a:pPr>
            <a:r>
              <a:rPr lang="en-US" sz="2950" b="1" i="1" spc="5">
                <a:solidFill>
                  <a:srgbClr val="001F5F"/>
                </a:solidFill>
                <a:latin typeface="Calibri" pitchFamily="1" panose="2263545234"/>
              </a:rPr>
              <a:t>U.S.C. §794; 34 CFR 104) </a:t>
            </a:r>
          </a:p>
        </p:txBody>
      </p:sp>
      <p:sp>
        <p:nvSpPr>
          <p:cNvPr id="100" name=""/>
          <p:cNvSpPr/>
          <p:nvPr>
            <p:ph type="body" idx="10"/>
          </p:nvPr>
        </p:nvSpPr>
        <p:spPr>
          <a:xfrm>
            <a:off x="0" y="2667000"/>
            <a:ext cx="9144000" cy="3780790"/>
          </a:xfrm>
          <a:prstGeom prst="rect">
            <a:avLst/>
          </a:prstGeom>
          <a:noFill/>
          <a:ln w="0" cmpd="sng">
            <a:noFill/>
            <a:prstDash val="solid"/>
          </a:ln>
        </p:spPr>
        <p:txBody>
          <a:bodyPr vert="horz" lIns="0" tIns="113665" rIns="0" bIns="0" anchor="t"/>
          <a:lstStyle/>
          <a:p>
            <a:pPr marL="1097280" marR="0" indent="0" algn="just">
              <a:lnSpc>
                <a:spcPts val="1800"/>
              </a:lnSpc>
              <a:spcAft>
                <a:spcPts val="0"/>
              </a:spcAft>
              <a:tabLst>
                <a:tab pos="1508760" algn="l"/>
              </a:tabLst>
            </a:pPr>
            <a:r>
              <a:rPr lang="en-US" sz="2950" spc="0">
                <a:solidFill>
                  <a:srgbClr val="44759E"/>
                </a:solidFill>
                <a:latin typeface="Arial" pitchFamily="2" panose="2263545234"/>
              </a:rPr>
              <a:t></a:t>
            </a:r>
            <a:r>
              <a:rPr lang="en-US" sz="100" i="1" spc="0">
                <a:solidFill>
                  <a:srgbClr val="001F5F"/>
                </a:solidFill>
                <a:latin typeface="Calibri" pitchFamily="1" panose="2263545234"/>
              </a:rPr>
              <a:t> </a:t>
            </a:r>
            <a:r>
              <a:rPr lang="en-US" sz="1900" i="1" spc="0">
                <a:solidFill>
                  <a:srgbClr val="001F5F"/>
                </a:solidFill>
                <a:latin typeface="Calibri" pitchFamily="1" panose="2263545234"/>
              </a:rPr>
              <a:t>No otherwise qualified individual with a disability in the United States ... </a:t>
            </a:r>
          </a:p>
          <a:p>
            <a:pPr marL="1508760" marR="0" indent="0" algn="just">
              <a:lnSpc>
                <a:spcPts val="1800"/>
              </a:lnSpc>
              <a:spcBef>
                <a:spcPts val="0"/>
              </a:spcBef>
              <a:spcAft>
                <a:spcPts val="0"/>
              </a:spcAft>
            </a:pPr>
            <a:r>
              <a:rPr lang="en-US" sz="1900" i="1" spc="0">
                <a:solidFill>
                  <a:srgbClr val="001F5F"/>
                </a:solidFill>
                <a:latin typeface="Calibri" pitchFamily="1" panose="2263545234"/>
              </a:rPr>
              <a:t>shall solely by reason of his or her disability, be excluded from </a:t>
            </a:r>
          </a:p>
          <a:p>
            <a:pPr marL="1508760" marR="0" indent="0" algn="just">
              <a:lnSpc>
                <a:spcPts val="2000"/>
              </a:lnSpc>
              <a:spcBef>
                <a:spcPts val="5"/>
              </a:spcBef>
              <a:spcAft>
                <a:spcPts val="0"/>
              </a:spcAft>
            </a:pPr>
            <a:r>
              <a:rPr lang="en-US" sz="1900" i="1" spc="0">
                <a:solidFill>
                  <a:srgbClr val="001F5F"/>
                </a:solidFill>
                <a:latin typeface="Calibri" pitchFamily="1" panose="2263545234"/>
              </a:rPr>
              <a:t>participating in, be denied the benefits of, or be subjected to </a:t>
            </a:r>
          </a:p>
          <a:p>
            <a:pPr marL="1508760" marR="0" indent="0" algn="just">
              <a:lnSpc>
                <a:spcPts val="2000"/>
              </a:lnSpc>
              <a:spcBef>
                <a:spcPts val="0"/>
              </a:spcBef>
              <a:spcAft>
                <a:spcPts val="0"/>
              </a:spcAft>
            </a:pPr>
            <a:r>
              <a:rPr lang="en-US" sz="1900" i="1" spc="0">
                <a:solidFill>
                  <a:srgbClr val="001F5F"/>
                </a:solidFill>
                <a:latin typeface="Calibri" pitchFamily="1" panose="2263545234"/>
              </a:rPr>
              <a:t>discrimination under </a:t>
            </a:r>
            <a:r>
              <a:rPr lang="en-US" sz="1900" b="1" i="1" spc="0">
                <a:solidFill>
                  <a:srgbClr val="001F5F"/>
                </a:solidFill>
                <a:latin typeface="Calibri" pitchFamily="1" panose="2263545234"/>
              </a:rPr>
              <a:t>any program or activity receiving Federal </a:t>
            </a:r>
          </a:p>
          <a:p>
            <a:pPr marL="1508760" marR="0" indent="0" algn="just">
              <a:lnSpc>
                <a:spcPts val="1900"/>
              </a:lnSpc>
              <a:spcBef>
                <a:spcPts val="85"/>
              </a:spcBef>
              <a:spcAft>
                <a:spcPts val="0"/>
              </a:spcAft>
            </a:pPr>
            <a:r>
              <a:rPr lang="en-US" sz="1900" b="1" i="1" spc="0">
                <a:solidFill>
                  <a:srgbClr val="001F5F"/>
                </a:solidFill>
                <a:latin typeface="Calibri" pitchFamily="1" panose="2263545234"/>
              </a:rPr>
              <a:t>financial assistance. . . . </a:t>
            </a:r>
          </a:p>
          <a:p>
            <a:pPr marL="1097280" marR="0" indent="0" algn="just">
              <a:lnSpc>
                <a:spcPts val="1800"/>
              </a:lnSpc>
              <a:spcBef>
                <a:spcPts val="800"/>
              </a:spcBef>
              <a:spcAft>
                <a:spcPts val="0"/>
              </a:spcAft>
              <a:tabLst>
                <a:tab pos="1508760" algn="l"/>
              </a:tabLst>
            </a:pPr>
            <a:r>
              <a:rPr lang="en-US" sz="2950" spc="-5">
                <a:solidFill>
                  <a:srgbClr val="44759E"/>
                </a:solidFill>
                <a:latin typeface="Arial" pitchFamily="2" panose="2263545234"/>
              </a:rPr>
              <a:t></a:t>
            </a:r>
            <a:r>
              <a:rPr lang="en-US" sz="100" spc="-5">
                <a:solidFill>
                  <a:srgbClr val="001F5F"/>
                </a:solidFill>
                <a:latin typeface="Calibri" pitchFamily="1" panose="2263545234"/>
              </a:rPr>
              <a:t> </a:t>
            </a:r>
            <a:r>
              <a:rPr lang="en-US" sz="1900" spc="-5">
                <a:solidFill>
                  <a:srgbClr val="001F5F"/>
                </a:solidFill>
                <a:latin typeface="Calibri" pitchFamily="1" panose="2263545234"/>
              </a:rPr>
              <a:t>Section 504 requires schools to </a:t>
            </a:r>
            <a:r>
              <a:rPr lang="en-US" sz="1850" b="1" spc="-5">
                <a:solidFill>
                  <a:srgbClr val="001F5F"/>
                </a:solidFill>
                <a:latin typeface="Calibri" pitchFamily="1" panose="2263545234"/>
              </a:rPr>
              <a:t>provide students with disabilities the </a:t>
            </a:r>
          </a:p>
          <a:p>
            <a:pPr marL="1508760" marR="0" indent="0" algn="just">
              <a:lnSpc>
                <a:spcPts val="1800"/>
              </a:lnSpc>
              <a:spcBef>
                <a:spcPts val="0"/>
              </a:spcBef>
              <a:spcAft>
                <a:spcPts val="0"/>
              </a:spcAft>
            </a:pPr>
            <a:r>
              <a:rPr lang="en-US" sz="1850" b="1" spc="-15">
                <a:solidFill>
                  <a:srgbClr val="001F5F"/>
                </a:solidFill>
                <a:latin typeface="Calibri" pitchFamily="1" panose="2263545234"/>
              </a:rPr>
              <a:t>opportunity to participate in or benefit from the school’s programs or </a:t>
            </a:r>
          </a:p>
          <a:p>
            <a:pPr marL="1508760" marR="0" indent="0" algn="just">
              <a:lnSpc>
                <a:spcPts val="2000"/>
              </a:lnSpc>
              <a:spcBef>
                <a:spcPts val="0"/>
              </a:spcBef>
              <a:spcAft>
                <a:spcPts val="0"/>
              </a:spcAft>
            </a:pPr>
            <a:r>
              <a:rPr lang="en-US" sz="1850" b="1" spc="-15">
                <a:solidFill>
                  <a:srgbClr val="001F5F"/>
                </a:solidFill>
                <a:latin typeface="Calibri" pitchFamily="1" panose="2263545234"/>
              </a:rPr>
              <a:t>services in a manner that is equal to and as effective as that afforded </a:t>
            </a:r>
          </a:p>
          <a:p>
            <a:pPr marL="1508760" marR="0" indent="0" algn="just">
              <a:lnSpc>
                <a:spcPts val="2000"/>
              </a:lnSpc>
              <a:spcBef>
                <a:spcPts val="5"/>
              </a:spcBef>
              <a:spcAft>
                <a:spcPts val="0"/>
              </a:spcAft>
            </a:pPr>
            <a:r>
              <a:rPr lang="en-US" sz="1850" b="1" spc="0">
                <a:solidFill>
                  <a:srgbClr val="001F5F"/>
                </a:solidFill>
                <a:latin typeface="Calibri" pitchFamily="1" panose="2263545234"/>
              </a:rPr>
              <a:t>others who are not disabled. </a:t>
            </a:r>
            <a:r>
              <a:rPr lang="en-US" sz="1900" spc="0">
                <a:solidFill>
                  <a:srgbClr val="001F5F"/>
                </a:solidFill>
                <a:latin typeface="Calibri" pitchFamily="1" panose="2263545234"/>
              </a:rPr>
              <a:t>At the postsecondary level, this means </a:t>
            </a:r>
          </a:p>
          <a:p>
            <a:pPr marL="1508760" marR="0" indent="0" algn="just">
              <a:lnSpc>
                <a:spcPts val="2000"/>
              </a:lnSpc>
              <a:spcBef>
                <a:spcPts val="0"/>
              </a:spcBef>
              <a:spcAft>
                <a:spcPts val="0"/>
              </a:spcAft>
            </a:pPr>
            <a:r>
              <a:rPr lang="en-US" sz="1900" spc="0">
                <a:solidFill>
                  <a:srgbClr val="001F5F"/>
                </a:solidFill>
                <a:latin typeface="Calibri" pitchFamily="1" panose="2263545234"/>
              </a:rPr>
              <a:t>the educational institution is required to provide students with </a:t>
            </a:r>
          </a:p>
          <a:p>
            <a:pPr marL="1508760" marR="0" indent="0" algn="just">
              <a:lnSpc>
                <a:spcPts val="2000"/>
              </a:lnSpc>
              <a:spcBef>
                <a:spcPts val="5"/>
              </a:spcBef>
              <a:spcAft>
                <a:spcPts val="0"/>
              </a:spcAft>
            </a:pPr>
            <a:r>
              <a:rPr lang="en-US" sz="1900" spc="0">
                <a:solidFill>
                  <a:srgbClr val="001F5F"/>
                </a:solidFill>
                <a:latin typeface="Calibri" pitchFamily="1" panose="2263545234"/>
              </a:rPr>
              <a:t>appropriate academic adjustments and auxiliary aids and services that </a:t>
            </a:r>
          </a:p>
          <a:p>
            <a:pPr marL="1508760" marR="0" indent="0" algn="just">
              <a:lnSpc>
                <a:spcPts val="2000"/>
              </a:lnSpc>
              <a:spcBef>
                <a:spcPts val="0"/>
              </a:spcBef>
              <a:spcAft>
                <a:spcPts val="4130"/>
              </a:spcAft>
            </a:pPr>
            <a:r>
              <a:rPr lang="en-US" sz="1900" spc="-5">
                <a:solidFill>
                  <a:srgbClr val="001F5F"/>
                </a:solidFill>
                <a:latin typeface="Calibri" pitchFamily="1" panose="2263545234"/>
              </a:rPr>
              <a:t>are necessary to afford individuals with an equal opportunity. </a:t>
            </a:r>
          </a:p>
        </p:txBody>
      </p:sp>
    </p:spTree>
  </p:cSld>
</p:sldLayout>
</file>

<file path=ppt/slideLayouts/slideLayout10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045" name=""/>
        <p:cNvGrpSpPr/>
        <p:nvPr/>
      </p:nvGrpSpPr>
      <p:grpSpPr/>
      <p:sp>
        <p:nvSpPr>
          <p:cNvPr id="104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047"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25">
                <a:solidFill>
                  <a:srgbClr val="000080"/>
                </a:solidFill>
                <a:latin typeface="Tahoma" pitchFamily="2" panose="2263545234"/>
              </a:rPr>
              <a:t>100 </a:t>
            </a:r>
          </a:p>
        </p:txBody>
      </p:sp>
      <p:sp>
        <p:nvSpPr>
          <p:cNvPr id="104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49" name=""/>
          <p:cNvSpPr/>
          <p:nvPr>
            <p:ph type="body" idx="10"/>
          </p:nvPr>
        </p:nvSpPr>
        <p:spPr>
          <a:xfrm>
            <a:off x="0" y="676910"/>
            <a:ext cx="9144000" cy="965200"/>
          </a:xfrm>
          <a:prstGeom prst="rect">
            <a:avLst/>
          </a:prstGeom>
          <a:noFill/>
          <a:ln w="0" cmpd="sng">
            <a:noFill/>
            <a:prstDash val="solid"/>
          </a:ln>
        </p:spPr>
        <p:txBody>
          <a:bodyPr vert="horz" lIns="0" tIns="251460" rIns="0" bIns="0" anchor="t"/>
          <a:lstStyle/>
          <a:p>
            <a:pPr marL="0" marR="0" indent="0" algn="ctr">
              <a:lnSpc>
                <a:spcPts val="3500"/>
              </a:lnSpc>
              <a:spcAft>
                <a:spcPts val="1895"/>
              </a:spcAft>
            </a:pPr>
            <a:r>
              <a:rPr lang="en-US" sz="3500" b="1" spc="40">
                <a:solidFill>
                  <a:srgbClr val="001F5F"/>
                </a:solidFill>
                <a:latin typeface="Calibri" pitchFamily="1" panose="2263545234"/>
              </a:rPr>
              <a:t>Case Law: Conduct Caused by Disability </a:t>
            </a:r>
          </a:p>
        </p:txBody>
      </p:sp>
      <p:sp>
        <p:nvSpPr>
          <p:cNvPr id="1050" name=""/>
          <p:cNvSpPr/>
          <p:nvPr>
            <p:ph type="body" idx="10"/>
          </p:nvPr>
        </p:nvSpPr>
        <p:spPr>
          <a:xfrm>
            <a:off x="0" y="1642110"/>
            <a:ext cx="9144000" cy="4805680"/>
          </a:xfrm>
          <a:prstGeom prst="rect">
            <a:avLst/>
          </a:prstGeom>
          <a:noFill/>
          <a:ln w="0" cmpd="sng">
            <a:noFill/>
            <a:prstDash val="solid"/>
          </a:ln>
        </p:spPr>
        <p:txBody>
          <a:bodyPr vert="horz" lIns="0" tIns="264795" rIns="0" bIns="0" anchor="t"/>
          <a:lstStyle/>
          <a:p>
            <a:pPr marL="640080" marR="0" indent="0" algn="just">
              <a:lnSpc>
                <a:spcPts val="2100"/>
              </a:lnSpc>
              <a:spcAft>
                <a:spcPts val="0"/>
              </a:spcAft>
            </a:pPr>
            <a:r>
              <a:rPr lang="en-US" sz="3500" spc="75">
                <a:solidFill>
                  <a:srgbClr val="44759E"/>
                </a:solidFill>
                <a:latin typeface="Arial" pitchFamily="2" panose="2263545234"/>
              </a:rPr>
              <a:t></a:t>
            </a:r>
            <a:r>
              <a:rPr lang="en-US" sz="2450" b="1" spc="75">
                <a:solidFill>
                  <a:srgbClr val="001F5F"/>
                </a:solidFill>
                <a:latin typeface="Calibri" pitchFamily="1" panose="2263545234"/>
              </a:rPr>
              <a:t> An institution may dismiss a student for engaging in </a:t>
            </a:r>
          </a:p>
          <a:p>
            <a:pPr marL="1143000" marR="0" indent="0" algn="just">
              <a:lnSpc>
                <a:spcPts val="2100"/>
              </a:lnSpc>
              <a:spcBef>
                <a:spcPts val="0"/>
              </a:spcBef>
              <a:spcAft>
                <a:spcPts val="0"/>
              </a:spcAft>
            </a:pPr>
            <a:r>
              <a:rPr lang="en-US" sz="2450" b="1" spc="15">
                <a:solidFill>
                  <a:srgbClr val="001F5F"/>
                </a:solidFill>
                <a:latin typeface="Calibri" pitchFamily="1" panose="2263545234"/>
              </a:rPr>
              <a:t>unacceptable behavior without violating the ADA or </a:t>
            </a:r>
          </a:p>
          <a:p>
            <a:pPr marL="1143000" marR="0" indent="0" algn="just">
              <a:lnSpc>
                <a:spcPts val="2300"/>
              </a:lnSpc>
              <a:spcBef>
                <a:spcPts val="0"/>
              </a:spcBef>
              <a:spcAft>
                <a:spcPts val="0"/>
              </a:spcAft>
            </a:pPr>
            <a:r>
              <a:rPr lang="en-US" sz="2450" b="1" spc="15">
                <a:solidFill>
                  <a:srgbClr val="001F5F"/>
                </a:solidFill>
                <a:latin typeface="Calibri" pitchFamily="1" panose="2263545234"/>
              </a:rPr>
              <a:t>Section 504 even if the behavior was precipitated by a </a:t>
            </a:r>
          </a:p>
          <a:p>
            <a:pPr marL="1143000" marR="0" indent="0" algn="just">
              <a:lnSpc>
                <a:spcPts val="2300"/>
              </a:lnSpc>
              <a:spcBef>
                <a:spcPts val="0"/>
              </a:spcBef>
              <a:spcAft>
                <a:spcPts val="0"/>
              </a:spcAft>
            </a:pPr>
            <a:r>
              <a:rPr lang="en-US" sz="2450" b="1" spc="0">
                <a:solidFill>
                  <a:srgbClr val="001F5F"/>
                </a:solidFill>
                <a:latin typeface="Calibri" pitchFamily="1" panose="2263545234"/>
              </a:rPr>
              <a:t>disability. </a:t>
            </a:r>
            <a:r>
              <a:rPr lang="en-US" sz="2500" i="1" spc="0">
                <a:solidFill>
                  <a:srgbClr val="001F5F"/>
                </a:solidFill>
                <a:latin typeface="Calibri" pitchFamily="1" panose="2263545234"/>
              </a:rPr>
              <a:t>See Despard v. Indiana University et. al., </a:t>
            </a:r>
            <a:r>
              <a:rPr lang="en-US" sz="2450" spc="0">
                <a:solidFill>
                  <a:srgbClr val="001F5F"/>
                </a:solidFill>
                <a:latin typeface="Calibri" pitchFamily="1" panose="2263545234"/>
              </a:rPr>
              <a:t>115 </a:t>
            </a:r>
          </a:p>
          <a:p>
            <a:pPr marL="1143000" marR="0" indent="0" algn="just">
              <a:lnSpc>
                <a:spcPts val="2300"/>
              </a:lnSpc>
              <a:spcBef>
                <a:spcPts val="0"/>
              </a:spcBef>
              <a:spcAft>
                <a:spcPts val="0"/>
              </a:spcAft>
            </a:pPr>
            <a:r>
              <a:rPr lang="en-US" sz="2450" spc="-30">
                <a:solidFill>
                  <a:srgbClr val="001F5F"/>
                </a:solidFill>
                <a:latin typeface="Calibri" pitchFamily="1" panose="2263545234"/>
              </a:rPr>
              <a:t>LRP 39983 (S.D. Ind. 2015); </a:t>
            </a:r>
            <a:r>
              <a:rPr lang="en-US" sz="2500" i="1" spc="-30">
                <a:solidFill>
                  <a:srgbClr val="001F5F"/>
                </a:solidFill>
                <a:latin typeface="Calibri" pitchFamily="1" panose="2263545234"/>
              </a:rPr>
              <a:t>Tylicki v. St. Onge</a:t>
            </a:r>
            <a:r>
              <a:rPr lang="en-US" sz="2450" spc="-30">
                <a:solidFill>
                  <a:srgbClr val="001F5F"/>
                </a:solidFill>
                <a:latin typeface="Calibri" pitchFamily="1" panose="2263545234"/>
              </a:rPr>
              <a:t>, 297 Fed. </a:t>
            </a:r>
          </a:p>
          <a:p>
            <a:pPr marL="1143000" marR="0" indent="0" algn="just">
              <a:lnSpc>
                <a:spcPts val="2300"/>
              </a:lnSpc>
              <a:spcBef>
                <a:spcPts val="0"/>
              </a:spcBef>
              <a:spcAft>
                <a:spcPts val="0"/>
              </a:spcAft>
            </a:pPr>
            <a:r>
              <a:rPr lang="en-US" sz="2450" spc="-45">
                <a:solidFill>
                  <a:srgbClr val="001F5F"/>
                </a:solidFill>
                <a:latin typeface="Calibri" pitchFamily="1" panose="2263545234"/>
              </a:rPr>
              <a:t>Appx. 65, 67 (2</a:t>
            </a:r>
            <a:r>
              <a:rPr lang="en-US" sz="2450" baseline="30000" spc="-45">
                <a:solidFill>
                  <a:srgbClr val="001F5F"/>
                </a:solidFill>
                <a:latin typeface="Calibri" pitchFamily="1" panose="2263545234"/>
              </a:rPr>
              <a:t>nd</a:t>
            </a:r>
            <a:r>
              <a:rPr lang="en-US" sz="2450" spc="-45">
                <a:solidFill>
                  <a:srgbClr val="001F5F"/>
                </a:solidFill>
                <a:latin typeface="Calibri" pitchFamily="1" panose="2263545234"/>
              </a:rPr>
              <a:t> Cir. 2008)(“The ADA and Rehabilitation </a:t>
            </a:r>
          </a:p>
          <a:p>
            <a:pPr marL="1143000" marR="0" indent="0" algn="just">
              <a:lnSpc>
                <a:spcPts val="2300"/>
              </a:lnSpc>
              <a:spcBef>
                <a:spcPts val="0"/>
              </a:spcBef>
              <a:spcAft>
                <a:spcPts val="0"/>
              </a:spcAft>
            </a:pPr>
            <a:r>
              <a:rPr lang="en-US" sz="2450" spc="-25">
                <a:solidFill>
                  <a:srgbClr val="001F5F"/>
                </a:solidFill>
                <a:latin typeface="Calibri" pitchFamily="1" panose="2263545234"/>
              </a:rPr>
              <a:t>Act permit [an institution] to discipline a student even if </a:t>
            </a:r>
          </a:p>
          <a:p>
            <a:pPr marL="1143000" marR="0" indent="0" algn="just">
              <a:lnSpc>
                <a:spcPts val="2300"/>
              </a:lnSpc>
              <a:spcBef>
                <a:spcPts val="0"/>
              </a:spcBef>
              <a:spcAft>
                <a:spcPts val="0"/>
              </a:spcAft>
            </a:pPr>
            <a:r>
              <a:rPr lang="en-US" sz="2450" spc="-35">
                <a:solidFill>
                  <a:srgbClr val="001F5F"/>
                </a:solidFill>
                <a:latin typeface="Calibri" pitchFamily="1" panose="2263545234"/>
              </a:rPr>
              <a:t>the student’s misconduct is the result of the disability.”); </a:t>
            </a:r>
          </a:p>
          <a:p>
            <a:pPr marL="1143000" marR="0" indent="0" algn="just">
              <a:lnSpc>
                <a:spcPts val="2300"/>
              </a:lnSpc>
              <a:spcBef>
                <a:spcPts val="0"/>
              </a:spcBef>
              <a:spcAft>
                <a:spcPts val="0"/>
              </a:spcAft>
            </a:pPr>
            <a:r>
              <a:rPr lang="en-US" sz="2500" i="1" spc="-20">
                <a:solidFill>
                  <a:srgbClr val="001F5F"/>
                </a:solidFill>
                <a:latin typeface="Calibri" pitchFamily="1" panose="2263545234"/>
              </a:rPr>
              <a:t>Halpern v. Wake Forest Univ. Health Scis.</a:t>
            </a:r>
            <a:r>
              <a:rPr lang="en-US" sz="2450" spc="-20">
                <a:solidFill>
                  <a:srgbClr val="001F5F"/>
                </a:solidFill>
                <a:latin typeface="Calibri" pitchFamily="1" panose="2263545234"/>
              </a:rPr>
              <a:t>, 669 F. 3d 454, </a:t>
            </a:r>
          </a:p>
          <a:p>
            <a:pPr marL="1143000" marR="0" indent="0" algn="just">
              <a:lnSpc>
                <a:spcPts val="2300"/>
              </a:lnSpc>
              <a:spcBef>
                <a:spcPts val="0"/>
              </a:spcBef>
              <a:spcAft>
                <a:spcPts val="0"/>
              </a:spcAft>
            </a:pPr>
            <a:r>
              <a:rPr lang="en-US" sz="2450" spc="-45">
                <a:solidFill>
                  <a:srgbClr val="001F5F"/>
                </a:solidFill>
                <a:latin typeface="Calibri" pitchFamily="1" panose="2263545234"/>
              </a:rPr>
              <a:t>465 (4</a:t>
            </a:r>
            <a:r>
              <a:rPr lang="en-US" sz="2450" baseline="30000" spc="-45">
                <a:solidFill>
                  <a:srgbClr val="001F5F"/>
                </a:solidFill>
                <a:latin typeface="Calibri" pitchFamily="1" panose="2263545234"/>
              </a:rPr>
              <a:t>th</a:t>
            </a:r>
            <a:r>
              <a:rPr lang="en-US" sz="2450" spc="-45">
                <a:solidFill>
                  <a:srgbClr val="001F5F"/>
                </a:solidFill>
                <a:latin typeface="Calibri" pitchFamily="1" panose="2263545234"/>
              </a:rPr>
              <a:t> Cir. 2012)(“a school . . . May be obligated to make </a:t>
            </a:r>
          </a:p>
          <a:p>
            <a:pPr marL="1143000" marR="0" indent="0" algn="just">
              <a:lnSpc>
                <a:spcPts val="2300"/>
              </a:lnSpc>
              <a:spcBef>
                <a:spcPts val="0"/>
              </a:spcBef>
              <a:spcAft>
                <a:spcPts val="0"/>
              </a:spcAft>
            </a:pPr>
            <a:r>
              <a:rPr lang="en-US" sz="2450" spc="-35">
                <a:solidFill>
                  <a:srgbClr val="001F5F"/>
                </a:solidFill>
                <a:latin typeface="Calibri" pitchFamily="1" panose="2263545234"/>
              </a:rPr>
              <a:t>accommodations to help the student avoid engaging in </a:t>
            </a:r>
          </a:p>
          <a:p>
            <a:pPr marL="1143000" marR="0" indent="0" algn="just">
              <a:lnSpc>
                <a:spcPts val="2300"/>
              </a:lnSpc>
              <a:spcBef>
                <a:spcPts val="0"/>
              </a:spcBef>
              <a:spcAft>
                <a:spcPts val="0"/>
              </a:spcAft>
            </a:pPr>
            <a:r>
              <a:rPr lang="en-US" sz="2450" spc="-30">
                <a:solidFill>
                  <a:srgbClr val="001F5F"/>
                </a:solidFill>
                <a:latin typeface="Calibri" pitchFamily="1" panose="2263545234"/>
              </a:rPr>
              <a:t>misconduct, . . . the law does not require the school to </a:t>
            </a:r>
          </a:p>
          <a:p>
            <a:pPr marL="1143000" marR="0" indent="0" algn="just">
              <a:lnSpc>
                <a:spcPts val="2300"/>
              </a:lnSpc>
              <a:spcBef>
                <a:spcPts val="0"/>
              </a:spcBef>
              <a:spcAft>
                <a:spcPts val="0"/>
              </a:spcAft>
            </a:pPr>
            <a:r>
              <a:rPr lang="en-US" sz="2450" spc="-30">
                <a:solidFill>
                  <a:srgbClr val="001F5F"/>
                </a:solidFill>
                <a:latin typeface="Calibri" pitchFamily="1" panose="2263545234"/>
              </a:rPr>
              <a:t>ignore misconduct that has occurred because the student </a:t>
            </a:r>
          </a:p>
          <a:p>
            <a:pPr marL="1143000" marR="0" indent="0" algn="just">
              <a:lnSpc>
                <a:spcPts val="2300"/>
              </a:lnSpc>
              <a:spcBef>
                <a:spcPts val="25"/>
              </a:spcBef>
              <a:spcAft>
                <a:spcPts val="2520"/>
              </a:spcAft>
            </a:pPr>
            <a:r>
              <a:rPr lang="en-US" sz="2450" spc="-35">
                <a:solidFill>
                  <a:srgbClr val="001F5F"/>
                </a:solidFill>
                <a:latin typeface="Calibri" pitchFamily="1" panose="2263545234"/>
              </a:rPr>
              <a:t>subsequently asserts it was the result of a disability.”) </a:t>
            </a:r>
          </a:p>
        </p:txBody>
      </p:sp>
    </p:spTree>
  </p:cSld>
</p:sldLayout>
</file>

<file path=ppt/slideLayouts/slideLayout10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056" name=""/>
        <p:cNvGrpSpPr/>
        <p:nvPr/>
      </p:nvGrpSpPr>
      <p:grpSpPr/>
      <p:sp>
        <p:nvSpPr>
          <p:cNvPr id="105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05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10">
                <a:solidFill>
                  <a:srgbClr val="000080"/>
                </a:solidFill>
                <a:latin typeface="Tahoma" pitchFamily="2" panose="2263545234"/>
              </a:rPr>
              <a:t>101 </a:t>
            </a:r>
          </a:p>
        </p:txBody>
      </p:sp>
      <p:sp>
        <p:nvSpPr>
          <p:cNvPr id="105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60" name=""/>
          <p:cNvSpPr/>
          <p:nvPr>
            <p:ph type="body" idx="10"/>
          </p:nvPr>
        </p:nvSpPr>
        <p:spPr>
          <a:xfrm>
            <a:off x="0" y="676910"/>
            <a:ext cx="9144000" cy="901700"/>
          </a:xfrm>
          <a:prstGeom prst="rect">
            <a:avLst/>
          </a:prstGeom>
          <a:noFill/>
          <a:ln w="0" cmpd="sng">
            <a:noFill/>
            <a:prstDash val="solid"/>
          </a:ln>
        </p:spPr>
        <p:txBody>
          <a:bodyPr vert="horz" lIns="0" tIns="259715" rIns="0" bIns="0" anchor="t"/>
          <a:lstStyle/>
          <a:p>
            <a:pPr marL="0" marR="0" indent="0" algn="ctr">
              <a:lnSpc>
                <a:spcPts val="3900"/>
              </a:lnSpc>
              <a:spcAft>
                <a:spcPts val="955"/>
              </a:spcAft>
            </a:pPr>
            <a:r>
              <a:rPr lang="en-US" sz="3900" b="1" spc="60">
                <a:solidFill>
                  <a:srgbClr val="001F5F"/>
                </a:solidFill>
                <a:latin typeface="Calibri" pitchFamily="1" panose="2263545234"/>
              </a:rPr>
              <a:t>Case Law: Notice of Disability </a:t>
            </a:r>
          </a:p>
        </p:txBody>
      </p:sp>
      <p:sp>
        <p:nvSpPr>
          <p:cNvPr id="1061" name=""/>
          <p:cNvSpPr/>
          <p:nvPr>
            <p:ph type="body" idx="10"/>
          </p:nvPr>
        </p:nvSpPr>
        <p:spPr>
          <a:xfrm>
            <a:off x="0" y="1578610"/>
            <a:ext cx="9144000" cy="4869180"/>
          </a:xfrm>
          <a:prstGeom prst="rect">
            <a:avLst/>
          </a:prstGeom>
          <a:noFill/>
          <a:ln w="0" cmpd="sng">
            <a:noFill/>
            <a:prstDash val="solid"/>
          </a:ln>
        </p:spPr>
        <p:txBody>
          <a:bodyPr vert="horz" lIns="0" tIns="350520" rIns="0" bIns="0" anchor="t"/>
          <a:lstStyle/>
          <a:p>
            <a:pPr marL="640080" marR="0" indent="0" algn="just">
              <a:lnSpc>
                <a:spcPts val="1800"/>
              </a:lnSpc>
              <a:spcAft>
                <a:spcPts val="0"/>
              </a:spcAft>
            </a:pPr>
            <a:r>
              <a:rPr lang="en-US" sz="3900" spc="70">
                <a:solidFill>
                  <a:srgbClr val="44759E"/>
                </a:solidFill>
                <a:latin typeface="Arial" pitchFamily="2" panose="2263545234"/>
              </a:rPr>
              <a:t></a:t>
            </a:r>
            <a:r>
              <a:rPr lang="en-US" sz="2150" b="1" spc="70">
                <a:solidFill>
                  <a:srgbClr val="001F5F"/>
                </a:solidFill>
                <a:latin typeface="Calibri" pitchFamily="1" panose="2263545234"/>
              </a:rPr>
              <a:t> Neither the ADA nor Section 504 require a school to ignore </a:t>
            </a:r>
          </a:p>
          <a:p>
            <a:pPr marL="1143000" marR="0" indent="0" algn="just">
              <a:lnSpc>
                <a:spcPts val="1800"/>
              </a:lnSpc>
              <a:spcBef>
                <a:spcPts val="0"/>
              </a:spcBef>
              <a:spcAft>
                <a:spcPts val="0"/>
              </a:spcAft>
            </a:pPr>
            <a:r>
              <a:rPr lang="en-US" sz="2150" b="1" spc="15">
                <a:solidFill>
                  <a:srgbClr val="001F5F"/>
                </a:solidFill>
                <a:latin typeface="Calibri" pitchFamily="1" panose="2263545234"/>
              </a:rPr>
              <a:t>misconduct that has occurred because the student subsequently </a:t>
            </a:r>
          </a:p>
          <a:p>
            <a:pPr marL="1143000" marR="0" indent="0" algn="just">
              <a:lnSpc>
                <a:spcPts val="2000"/>
              </a:lnSpc>
              <a:spcBef>
                <a:spcPts val="5"/>
              </a:spcBef>
              <a:spcAft>
                <a:spcPts val="0"/>
              </a:spcAft>
            </a:pPr>
            <a:r>
              <a:rPr lang="en-US" sz="2150" b="1" spc="20">
                <a:solidFill>
                  <a:srgbClr val="001F5F"/>
                </a:solidFill>
                <a:latin typeface="Calibri" pitchFamily="1" panose="2263545234"/>
              </a:rPr>
              <a:t>asserts it was the result of a disability. </a:t>
            </a:r>
            <a:r>
              <a:rPr lang="en-US" sz="2100" i="1" spc="20">
                <a:solidFill>
                  <a:srgbClr val="001F5F"/>
                </a:solidFill>
                <a:latin typeface="Calibri" pitchFamily="1" panose="2263545234"/>
              </a:rPr>
              <a:t>See Zimmeck v. Marshall </a:t>
            </a:r>
          </a:p>
          <a:p>
            <a:pPr marL="1143000" marR="0" indent="0" algn="just">
              <a:lnSpc>
                <a:spcPts val="1900"/>
              </a:lnSpc>
              <a:spcBef>
                <a:spcPts val="150"/>
              </a:spcBef>
              <a:spcAft>
                <a:spcPts val="0"/>
              </a:spcAft>
            </a:pPr>
            <a:r>
              <a:rPr lang="en-US" sz="2100" i="1" spc="-15">
                <a:solidFill>
                  <a:srgbClr val="001F5F"/>
                </a:solidFill>
                <a:latin typeface="Calibri" pitchFamily="1" panose="2263545234"/>
              </a:rPr>
              <a:t>University Board of Governors</a:t>
            </a:r>
            <a:r>
              <a:rPr lang="en-US" sz="2200" spc="-15">
                <a:solidFill>
                  <a:srgbClr val="001F5F"/>
                </a:solidFill>
                <a:latin typeface="Calibri" pitchFamily="1" panose="2263545234"/>
              </a:rPr>
              <a:t>, 115 LRP 57258 (4</a:t>
            </a:r>
            <a:r>
              <a:rPr lang="en-US" sz="2200" baseline="30000" spc="-15">
                <a:solidFill>
                  <a:srgbClr val="001F5F"/>
                </a:solidFill>
                <a:latin typeface="Calibri" pitchFamily="1" panose="2263545234"/>
              </a:rPr>
              <a:t>th</a:t>
            </a:r>
            <a:r>
              <a:rPr lang="en-US" sz="2200" spc="-15">
                <a:solidFill>
                  <a:srgbClr val="001F5F"/>
                </a:solidFill>
                <a:latin typeface="Calibri" pitchFamily="1" panose="2263545234"/>
              </a:rPr>
              <a:t> Cir. </a:t>
            </a:r>
          </a:p>
          <a:p>
            <a:pPr marL="1143000" marR="0" indent="0" algn="just">
              <a:lnSpc>
                <a:spcPts val="2000"/>
              </a:lnSpc>
              <a:spcBef>
                <a:spcPts val="0"/>
              </a:spcBef>
              <a:spcAft>
                <a:spcPts val="0"/>
              </a:spcAft>
            </a:pPr>
            <a:r>
              <a:rPr lang="en-US" sz="2200" spc="-50">
                <a:solidFill>
                  <a:srgbClr val="001F5F"/>
                </a:solidFill>
                <a:latin typeface="Calibri" pitchFamily="1" panose="2263545234"/>
              </a:rPr>
              <a:t>2015)(student failed to meet professionalism standards and did </a:t>
            </a:r>
          </a:p>
          <a:p>
            <a:pPr marL="1143000" marR="0" indent="0" algn="just">
              <a:lnSpc>
                <a:spcPts val="2000"/>
              </a:lnSpc>
              <a:spcBef>
                <a:spcPts val="0"/>
              </a:spcBef>
              <a:spcAft>
                <a:spcPts val="0"/>
              </a:spcAft>
            </a:pPr>
            <a:r>
              <a:rPr lang="en-US" sz="2200" spc="-45">
                <a:solidFill>
                  <a:srgbClr val="001F5F"/>
                </a:solidFill>
                <a:latin typeface="Calibri" pitchFamily="1" panose="2263545234"/>
              </a:rPr>
              <a:t>not request accommodations for mental health issues until after </a:t>
            </a:r>
          </a:p>
          <a:p>
            <a:pPr marL="1143000" marR="0" indent="0" algn="just">
              <a:lnSpc>
                <a:spcPts val="2200"/>
              </a:lnSpc>
              <a:spcBef>
                <a:spcPts val="0"/>
              </a:spcBef>
              <a:spcAft>
                <a:spcPts val="0"/>
              </a:spcAft>
            </a:pPr>
            <a:r>
              <a:rPr lang="en-US" sz="2200" spc="-40">
                <a:solidFill>
                  <a:srgbClr val="001F5F"/>
                </a:solidFill>
                <a:latin typeface="Calibri" pitchFamily="1" panose="2263545234"/>
              </a:rPr>
              <a:t>the initial decision was made to dismiss her). </a:t>
            </a:r>
          </a:p>
          <a:p>
            <a:pPr marL="640080" marR="0" indent="0" algn="just">
              <a:lnSpc>
                <a:spcPts val="1800"/>
              </a:lnSpc>
              <a:spcBef>
                <a:spcPts val="895"/>
              </a:spcBef>
              <a:spcAft>
                <a:spcPts val="0"/>
              </a:spcAft>
            </a:pPr>
            <a:r>
              <a:rPr lang="en-US" sz="3900" spc="35">
                <a:solidFill>
                  <a:srgbClr val="44759E"/>
                </a:solidFill>
                <a:latin typeface="Arial" pitchFamily="2" panose="2263545234"/>
              </a:rPr>
              <a:t></a:t>
            </a:r>
            <a:r>
              <a:rPr lang="en-US" sz="2200" spc="35">
                <a:solidFill>
                  <a:srgbClr val="001F5F"/>
                </a:solidFill>
                <a:latin typeface="Calibri" pitchFamily="1" panose="2263545234"/>
              </a:rPr>
              <a:t> To state a claim under the ADA, </a:t>
            </a:r>
            <a:r>
              <a:rPr lang="en-US" sz="2150" b="1" spc="35">
                <a:solidFill>
                  <a:srgbClr val="001F5F"/>
                </a:solidFill>
                <a:latin typeface="Calibri" pitchFamily="1" panose="2263545234"/>
              </a:rPr>
              <a:t>student must be able to show </a:t>
            </a:r>
          </a:p>
          <a:p>
            <a:pPr marL="1143000" marR="0" indent="0" algn="just">
              <a:lnSpc>
                <a:spcPts val="1800"/>
              </a:lnSpc>
              <a:spcBef>
                <a:spcPts val="0"/>
              </a:spcBef>
              <a:spcAft>
                <a:spcPts val="0"/>
              </a:spcAft>
            </a:pPr>
            <a:r>
              <a:rPr lang="en-US" sz="2150" b="1" spc="15">
                <a:solidFill>
                  <a:srgbClr val="001F5F"/>
                </a:solidFill>
                <a:latin typeface="Calibri" pitchFamily="1" panose="2263545234"/>
              </a:rPr>
              <a:t>that the disability and its consequential limitations were known </a:t>
            </a:r>
          </a:p>
          <a:p>
            <a:pPr marL="1143000" marR="0" indent="0" algn="just">
              <a:lnSpc>
                <a:spcPts val="2000"/>
              </a:lnSpc>
              <a:spcBef>
                <a:spcPts val="5"/>
              </a:spcBef>
              <a:spcAft>
                <a:spcPts val="0"/>
              </a:spcAft>
            </a:pPr>
            <a:r>
              <a:rPr lang="en-US" sz="2150" b="1" spc="25">
                <a:solidFill>
                  <a:srgbClr val="001F5F"/>
                </a:solidFill>
                <a:latin typeface="Calibri" pitchFamily="1" panose="2263545234"/>
              </a:rPr>
              <a:t>by the educational institution. </a:t>
            </a:r>
            <a:r>
              <a:rPr lang="en-US" sz="2100" i="1" spc="25">
                <a:solidFill>
                  <a:srgbClr val="001F5F"/>
                </a:solidFill>
                <a:latin typeface="Calibri" pitchFamily="1" panose="2263545234"/>
              </a:rPr>
              <a:t>Choi v. University of Texas Health </a:t>
            </a:r>
          </a:p>
          <a:p>
            <a:pPr marL="1143000" marR="0" indent="0" algn="just">
              <a:lnSpc>
                <a:spcPts val="1900"/>
              </a:lnSpc>
              <a:spcBef>
                <a:spcPts val="150"/>
              </a:spcBef>
              <a:spcAft>
                <a:spcPts val="0"/>
              </a:spcAft>
            </a:pPr>
            <a:r>
              <a:rPr lang="en-US" sz="2100" i="1" spc="-10">
                <a:solidFill>
                  <a:srgbClr val="001F5F"/>
                </a:solidFill>
                <a:latin typeface="Calibri" pitchFamily="1" panose="2263545234"/>
              </a:rPr>
              <a:t>Science Center at San Antonio</a:t>
            </a:r>
            <a:r>
              <a:rPr lang="en-US" sz="2200" spc="-10">
                <a:solidFill>
                  <a:srgbClr val="001F5F"/>
                </a:solidFill>
                <a:latin typeface="Calibri" pitchFamily="1" panose="2263545234"/>
              </a:rPr>
              <a:t>, 115 LRP 57265 (5</a:t>
            </a:r>
            <a:r>
              <a:rPr lang="en-US" sz="2200" baseline="30000" spc="-10">
                <a:solidFill>
                  <a:srgbClr val="001F5F"/>
                </a:solidFill>
                <a:latin typeface="Calibri" pitchFamily="1" panose="2263545234"/>
              </a:rPr>
              <a:t>th</a:t>
            </a:r>
            <a:r>
              <a:rPr lang="en-US" sz="2200" spc="-10">
                <a:solidFill>
                  <a:srgbClr val="001F5F"/>
                </a:solidFill>
                <a:latin typeface="Calibri" pitchFamily="1" panose="2263545234"/>
              </a:rPr>
              <a:t> Cir. </a:t>
            </a:r>
          </a:p>
          <a:p>
            <a:pPr marL="1143000" marR="0" indent="0" algn="just">
              <a:lnSpc>
                <a:spcPts val="2000"/>
              </a:lnSpc>
              <a:spcBef>
                <a:spcPts val="0"/>
              </a:spcBef>
              <a:spcAft>
                <a:spcPts val="0"/>
              </a:spcAft>
            </a:pPr>
            <a:r>
              <a:rPr lang="en-US" sz="2200" spc="-40">
                <a:solidFill>
                  <a:srgbClr val="001F5F"/>
                </a:solidFill>
                <a:latin typeface="Calibri" pitchFamily="1" panose="2263545234"/>
              </a:rPr>
              <a:t>2015)(student informed school of ADD diagnosis for the first </a:t>
            </a:r>
          </a:p>
          <a:p>
            <a:pPr marL="1143000" marR="0" indent="0" algn="just">
              <a:lnSpc>
                <a:spcPts val="2200"/>
              </a:lnSpc>
              <a:spcBef>
                <a:spcPts val="0"/>
              </a:spcBef>
              <a:spcAft>
                <a:spcPts val="7955"/>
              </a:spcAft>
            </a:pPr>
            <a:r>
              <a:rPr lang="en-US" sz="2200" spc="-45">
                <a:solidFill>
                  <a:srgbClr val="001F5F"/>
                </a:solidFill>
                <a:latin typeface="Calibri" pitchFamily="1" panose="2263545234"/>
              </a:rPr>
              <a:t>time during the dismissal process resulting from failing school). </a:t>
            </a:r>
          </a:p>
        </p:txBody>
      </p:sp>
    </p:spTree>
  </p:cSld>
</p:sldLayout>
</file>

<file path=ppt/slideLayouts/slideLayout10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067" name=""/>
        <p:cNvGrpSpPr/>
        <p:nvPr/>
      </p:nvGrpSpPr>
      <p:grpSpPr/>
      <p:sp>
        <p:nvSpPr>
          <p:cNvPr id="106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069"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25">
                <a:solidFill>
                  <a:srgbClr val="000080"/>
                </a:solidFill>
                <a:latin typeface="Tahoma" pitchFamily="2" panose="2263545234"/>
              </a:rPr>
              <a:t>102 </a:t>
            </a:r>
          </a:p>
        </p:txBody>
      </p:sp>
      <p:sp>
        <p:nvSpPr>
          <p:cNvPr id="107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71" name=""/>
          <p:cNvSpPr/>
          <p:nvPr>
            <p:ph type="body" idx="10"/>
          </p:nvPr>
        </p:nvSpPr>
        <p:spPr>
          <a:xfrm>
            <a:off x="0" y="676910"/>
            <a:ext cx="9144000" cy="1434465"/>
          </a:xfrm>
          <a:prstGeom prst="rect">
            <a:avLst/>
          </a:prstGeom>
          <a:noFill/>
          <a:ln w="0" cmpd="sng">
            <a:noFill/>
            <a:prstDash val="solid"/>
          </a:ln>
        </p:spPr>
        <p:txBody>
          <a:bodyPr vert="horz" lIns="0" tIns="250190" rIns="0" bIns="0" anchor="t"/>
          <a:lstStyle/>
          <a:p>
            <a:pPr marL="0" marR="0" indent="0" algn="ctr">
              <a:lnSpc>
                <a:spcPts val="3500"/>
              </a:lnSpc>
              <a:spcAft>
                <a:spcPts val="0"/>
              </a:spcAft>
            </a:pPr>
            <a:r>
              <a:rPr lang="en-US" sz="3550" b="1" spc="35">
                <a:solidFill>
                  <a:srgbClr val="001F5F"/>
                </a:solidFill>
                <a:latin typeface="Calibri" pitchFamily="1" panose="2263545234"/>
              </a:rPr>
              <a:t>OCR: Reasonable Documentation </a:t>
            </a:r>
          </a:p>
          <a:p>
            <a:pPr marL="0" marR="0" indent="0" algn="ctr">
              <a:lnSpc>
                <a:spcPts val="3500"/>
              </a:lnSpc>
              <a:spcBef>
                <a:spcPts val="630"/>
              </a:spcBef>
              <a:spcAft>
                <a:spcPts val="1250"/>
              </a:spcAft>
            </a:pPr>
            <a:r>
              <a:rPr lang="en-US" sz="3550" b="1" spc="-10">
                <a:solidFill>
                  <a:srgbClr val="001F5F"/>
                </a:solidFill>
                <a:latin typeface="Calibri" pitchFamily="1" panose="2263545234"/>
              </a:rPr>
              <a:t>Requirement </a:t>
            </a:r>
          </a:p>
        </p:txBody>
      </p:sp>
      <p:sp>
        <p:nvSpPr>
          <p:cNvPr id="1072" name=""/>
          <p:cNvSpPr/>
          <p:nvPr>
            <p:ph type="body" idx="10"/>
          </p:nvPr>
        </p:nvSpPr>
        <p:spPr>
          <a:xfrm>
            <a:off x="0" y="2111375"/>
            <a:ext cx="9144000" cy="4336415"/>
          </a:xfrm>
          <a:prstGeom prst="rect">
            <a:avLst/>
          </a:prstGeom>
          <a:noFill/>
          <a:ln w="0" cmpd="sng">
            <a:noFill/>
            <a:prstDash val="solid"/>
          </a:ln>
        </p:spPr>
        <p:txBody>
          <a:bodyPr vert="horz" lIns="0" tIns="44450" rIns="0" bIns="0" anchor="t"/>
          <a:lstStyle/>
          <a:p>
            <a:pPr marL="640080" marR="0" indent="0" algn="l">
              <a:lnSpc>
                <a:spcPts val="1600"/>
              </a:lnSpc>
              <a:spcAft>
                <a:spcPts val="0"/>
              </a:spcAft>
              <a:tabLst>
                <a:tab pos="1143000" algn="l"/>
              </a:tabLst>
            </a:pPr>
            <a:r>
              <a:rPr lang="en-US" sz="1450" spc="0">
                <a:solidFill>
                  <a:srgbClr val="44759E"/>
                </a:solidFill>
                <a:latin typeface="Arial" pitchFamily="2" panose="2263545234"/>
              </a:rPr>
              <a:t></a:t>
            </a:r>
            <a:r>
              <a:rPr lang="en-US" sz="100" b="1" i="1" spc="0">
                <a:solidFill>
                  <a:srgbClr val="001F5F"/>
                </a:solidFill>
                <a:latin typeface="Calibri" pitchFamily="1" panose="2263545234"/>
              </a:rPr>
              <a:t> </a:t>
            </a:r>
            <a:r>
              <a:rPr lang="en-US" sz="1500" b="1" i="1" spc="0">
                <a:solidFill>
                  <a:srgbClr val="001F5F"/>
                </a:solidFill>
                <a:latin typeface="Calibri" pitchFamily="1" panose="2263545234"/>
              </a:rPr>
              <a:t>OCR Case No. 11-14-2247, Forsyth Technical Community College</a:t>
            </a:r>
            <a:r>
              <a:rPr lang="en-US" sz="1500" b="1" spc="0">
                <a:solidFill>
                  <a:srgbClr val="001F5F"/>
                </a:solidFill>
                <a:latin typeface="Calibri" pitchFamily="1" panose="2263545234"/>
              </a:rPr>
              <a:t>, (October 9, 2014). </a:t>
            </a:r>
          </a:p>
          <a:p>
            <a:pPr marL="640080" marR="0" indent="0" algn="l">
              <a:lnSpc>
                <a:spcPts val="1400"/>
              </a:lnSpc>
              <a:spcBef>
                <a:spcPts val="2180"/>
              </a:spcBef>
              <a:spcAft>
                <a:spcPts val="0"/>
              </a:spcAft>
              <a:tabLst>
                <a:tab pos="1143000" algn="l"/>
              </a:tabLst>
            </a:pPr>
            <a:r>
              <a:rPr lang="en-US" sz="1500" spc="40">
                <a:solidFill>
                  <a:srgbClr val="44759E"/>
                </a:solidFill>
                <a:latin typeface="Arial" pitchFamily="2" panose="2263545234"/>
              </a:rPr>
              <a:t></a:t>
            </a:r>
            <a:r>
              <a:rPr lang="en-US" sz="100" b="1" spc="40">
                <a:solidFill>
                  <a:srgbClr val="001F5F"/>
                </a:solidFill>
                <a:latin typeface="Calibri" pitchFamily="1" panose="2263545234"/>
              </a:rPr>
              <a:t> </a:t>
            </a:r>
            <a:r>
              <a:rPr lang="en-US" sz="1600" b="1" spc="40">
                <a:solidFill>
                  <a:srgbClr val="001F5F"/>
                </a:solidFill>
                <a:latin typeface="Calibri" pitchFamily="1" panose="2263545234"/>
              </a:rPr>
              <a:t>Facts: </a:t>
            </a:r>
            <a:r>
              <a:rPr lang="en-US" sz="1500" spc="40">
                <a:solidFill>
                  <a:srgbClr val="001F5F"/>
                </a:solidFill>
                <a:latin typeface="Calibri" pitchFamily="1" panose="2263545234"/>
              </a:rPr>
              <a:t>Student submitted to College documentation from a physician to support his ADHD </a:t>
            </a:r>
          </a:p>
          <a:p>
            <a:pPr marL="1143000" marR="640080" indent="0" algn="l">
              <a:lnSpc>
                <a:spcPts val="1500"/>
              </a:lnSpc>
              <a:spcBef>
                <a:spcPts val="0"/>
              </a:spcBef>
              <a:spcAft>
                <a:spcPts val="0"/>
              </a:spcAft>
            </a:pPr>
            <a:r>
              <a:rPr lang="en-US" sz="1500" spc="35">
                <a:solidFill>
                  <a:srgbClr val="001F5F"/>
                </a:solidFill>
                <a:latin typeface="Calibri" pitchFamily="1" panose="2263545234"/>
              </a:rPr>
              <a:t>diagnosis. The documentation did not indicate there was any assessment to support the diagnosis. The College told the student he needed comprehensive psycho-educational evaluation” including assessment of aptitude, achievement and information processing. The student followed up with a psychologist who informed him that the testing requested was an additional cost not necessary to the ADHD diagnosis. The psychologist completed the DSM-IV-TR Code for ADHD and provided a clinical summary and other documentation for the diagnosis. College denied in part on the basis that the testing was not in conformity with the Disability Services documentation guidelines. </a:t>
            </a:r>
          </a:p>
          <a:p>
            <a:pPr marL="640080" marR="0" indent="0" algn="l">
              <a:lnSpc>
                <a:spcPts val="1400"/>
              </a:lnSpc>
              <a:spcBef>
                <a:spcPts val="2390"/>
              </a:spcBef>
              <a:spcAft>
                <a:spcPts val="0"/>
              </a:spcAft>
              <a:tabLst>
                <a:tab pos="1143000" algn="l"/>
              </a:tabLst>
            </a:pPr>
            <a:r>
              <a:rPr lang="en-US" sz="1500" spc="35">
                <a:solidFill>
                  <a:srgbClr val="44759E"/>
                </a:solidFill>
                <a:latin typeface="Arial" pitchFamily="2" panose="2263545234"/>
              </a:rPr>
              <a:t></a:t>
            </a:r>
            <a:r>
              <a:rPr lang="en-US" sz="100" b="1" spc="35">
                <a:solidFill>
                  <a:srgbClr val="001F5F"/>
                </a:solidFill>
                <a:latin typeface="Calibri" pitchFamily="1" panose="2263545234"/>
              </a:rPr>
              <a:t> </a:t>
            </a:r>
            <a:r>
              <a:rPr lang="en-US" sz="1600" b="1" spc="35">
                <a:solidFill>
                  <a:srgbClr val="001F5F"/>
                </a:solidFill>
                <a:latin typeface="Calibri" pitchFamily="1" panose="2263545234"/>
              </a:rPr>
              <a:t>Finding: “</a:t>
            </a:r>
            <a:r>
              <a:rPr lang="en-US" sz="1500" spc="35">
                <a:solidFill>
                  <a:srgbClr val="001F5F"/>
                </a:solidFill>
                <a:latin typeface="Calibri" pitchFamily="1" panose="2263545234"/>
              </a:rPr>
              <a:t>OCR concludes that the College inappropriately denied the Complaint’s second </a:t>
            </a:r>
          </a:p>
          <a:p>
            <a:pPr marL="1143000" marR="594360" indent="0" algn="l">
              <a:lnSpc>
                <a:spcPts val="1500"/>
              </a:lnSpc>
              <a:spcBef>
                <a:spcPts val="0"/>
              </a:spcBef>
              <a:spcAft>
                <a:spcPts val="3190"/>
              </a:spcAft>
            </a:pPr>
            <a:r>
              <a:rPr lang="en-US" sz="1500" spc="40">
                <a:solidFill>
                  <a:srgbClr val="001F5F"/>
                </a:solidFill>
                <a:latin typeface="Calibri" pitchFamily="1" panose="2263545234"/>
              </a:rPr>
              <a:t>request for accommodations in March when he provided the DSM-IV-TR Code for ADHD, a clinical summary and other documentation for the ADHD diagnosis from a psychologist. A postsecondary institution is required to establish reasonable procedures and set reasonable standards for documentation. OCR further concludes that the written requirement that students of varying disability classifications submit extra neuropsychological assessments in order to rule out other diagnoses is unreasonable.” </a:t>
            </a:r>
          </a:p>
        </p:txBody>
      </p:sp>
    </p:spTree>
  </p:cSld>
</p:sldLayout>
</file>

<file path=ppt/slideLayouts/slideLayout10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078" name=""/>
        <p:cNvGrpSpPr/>
        <p:nvPr/>
      </p:nvGrpSpPr>
      <p:grpSpPr/>
      <p:sp>
        <p:nvSpPr>
          <p:cNvPr id="107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08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14">
                <a:solidFill>
                  <a:srgbClr val="000080"/>
                </a:solidFill>
                <a:latin typeface="Tahoma" pitchFamily="2" panose="2263545234"/>
              </a:rPr>
              <a:t>103 </a:t>
            </a:r>
          </a:p>
        </p:txBody>
      </p:sp>
      <p:sp>
        <p:nvSpPr>
          <p:cNvPr id="108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82" name=""/>
          <p:cNvSpPr/>
          <p:nvPr>
            <p:ph type="body" idx="10"/>
          </p:nvPr>
        </p:nvSpPr>
        <p:spPr>
          <a:xfrm>
            <a:off x="0" y="676910"/>
            <a:ext cx="9144000" cy="1267460"/>
          </a:xfrm>
          <a:prstGeom prst="rect">
            <a:avLst/>
          </a:prstGeom>
          <a:noFill/>
          <a:ln w="0" cmpd="sng">
            <a:noFill/>
            <a:prstDash val="solid"/>
          </a:ln>
        </p:spPr>
        <p:txBody>
          <a:bodyPr vert="horz" lIns="0" tIns="250190" rIns="0" bIns="0" anchor="t"/>
          <a:lstStyle/>
          <a:p>
            <a:pPr marL="0" marR="0" indent="0" algn="ctr">
              <a:lnSpc>
                <a:spcPts val="3500"/>
              </a:lnSpc>
              <a:spcAft>
                <a:spcPts val="0"/>
              </a:spcAft>
            </a:pPr>
            <a:r>
              <a:rPr lang="en-US" sz="3550" b="1" spc="10">
                <a:solidFill>
                  <a:srgbClr val="001F5F"/>
                </a:solidFill>
                <a:latin typeface="Calibri" pitchFamily="1" panose="2263545234"/>
              </a:rPr>
              <a:t>OCR: Blanket Policies Against Aids or </a:t>
            </a:r>
          </a:p>
          <a:p>
            <a:pPr marL="0" marR="0" indent="0" algn="ctr">
              <a:lnSpc>
                <a:spcPts val="3500"/>
              </a:lnSpc>
              <a:spcBef>
                <a:spcPts val="630"/>
              </a:spcBef>
              <a:spcAft>
                <a:spcPts val="0"/>
              </a:spcAft>
            </a:pPr>
            <a:r>
              <a:rPr lang="en-US" sz="3550" b="1" spc="10">
                <a:solidFill>
                  <a:srgbClr val="001F5F"/>
                </a:solidFill>
                <a:latin typeface="Calibri" pitchFamily="1" panose="2263545234"/>
              </a:rPr>
              <a:t>Services Violates 504 </a:t>
            </a:r>
          </a:p>
        </p:txBody>
      </p:sp>
      <p:sp>
        <p:nvSpPr>
          <p:cNvPr id="1083" name=""/>
          <p:cNvSpPr/>
          <p:nvPr>
            <p:ph type="body" idx="10"/>
          </p:nvPr>
        </p:nvSpPr>
        <p:spPr>
          <a:xfrm>
            <a:off x="0" y="1944370"/>
            <a:ext cx="9144000" cy="4503420"/>
          </a:xfrm>
          <a:prstGeom prst="rect">
            <a:avLst/>
          </a:prstGeom>
          <a:noFill/>
          <a:ln w="0" cmpd="sng">
            <a:noFill/>
            <a:prstDash val="solid"/>
          </a:ln>
        </p:spPr>
        <p:txBody>
          <a:bodyPr vert="horz" lIns="0" tIns="278130" rIns="0" bIns="0" anchor="t"/>
          <a:lstStyle/>
          <a:p>
            <a:pPr marL="640080" marR="0" indent="0" algn="just">
              <a:lnSpc>
                <a:spcPts val="1800"/>
              </a:lnSpc>
              <a:spcAft>
                <a:spcPts val="0"/>
              </a:spcAft>
            </a:pPr>
            <a:r>
              <a:rPr lang="en-US" sz="3550" spc="85">
                <a:solidFill>
                  <a:srgbClr val="44759E"/>
                </a:solidFill>
                <a:latin typeface="Arial" pitchFamily="2" panose="2263545234"/>
              </a:rPr>
              <a:t></a:t>
            </a:r>
            <a:r>
              <a:rPr lang="en-US" sz="2100" b="1" spc="85">
                <a:solidFill>
                  <a:srgbClr val="001F5F"/>
                </a:solidFill>
                <a:latin typeface="Calibri" pitchFamily="1" panose="2263545234"/>
              </a:rPr>
              <a:t> OCR Case No. 15-14-2215</a:t>
            </a:r>
            <a:r>
              <a:rPr lang="en-US" sz="2150" b="1" i="1" spc="85">
                <a:solidFill>
                  <a:srgbClr val="001F5F"/>
                </a:solidFill>
                <a:latin typeface="Calibri" pitchFamily="1" panose="2263545234"/>
              </a:rPr>
              <a:t>, Davenport University </a:t>
            </a:r>
            <a:r>
              <a:rPr lang="en-US" sz="2100" b="1" spc="85">
                <a:solidFill>
                  <a:srgbClr val="001F5F"/>
                </a:solidFill>
                <a:latin typeface="Calibri" pitchFamily="1" panose="2263545234"/>
              </a:rPr>
              <a:t>(February 13, </a:t>
            </a:r>
          </a:p>
          <a:p>
            <a:pPr marL="1143000" marR="0" indent="0" algn="just">
              <a:lnSpc>
                <a:spcPts val="1800"/>
              </a:lnSpc>
              <a:spcBef>
                <a:spcPts val="0"/>
              </a:spcBef>
              <a:spcAft>
                <a:spcPts val="0"/>
              </a:spcAft>
            </a:pPr>
            <a:r>
              <a:rPr lang="en-US" sz="2100" b="1" spc="10">
                <a:solidFill>
                  <a:srgbClr val="001F5F"/>
                </a:solidFill>
                <a:latin typeface="Calibri" pitchFamily="1" panose="2263545234"/>
              </a:rPr>
              <a:t>2015). </a:t>
            </a:r>
          </a:p>
          <a:p>
            <a:pPr marL="640080" marR="0" indent="0" algn="just">
              <a:lnSpc>
                <a:spcPts val="2000"/>
              </a:lnSpc>
              <a:spcBef>
                <a:spcPts val="995"/>
              </a:spcBef>
              <a:spcAft>
                <a:spcPts val="0"/>
              </a:spcAft>
              <a:tabLst>
                <a:tab pos="1143000" algn="l"/>
              </a:tabLst>
            </a:pPr>
            <a:r>
              <a:rPr lang="en-US" sz="3550" spc="0">
                <a:solidFill>
                  <a:srgbClr val="44759E"/>
                </a:solidFill>
                <a:latin typeface="Arial" pitchFamily="2" panose="2263545234"/>
              </a:rPr>
              <a:t></a:t>
            </a:r>
            <a:r>
              <a:rPr lang="en-US" sz="100" b="1" spc="0">
                <a:solidFill>
                  <a:srgbClr val="001F5F"/>
                </a:solidFill>
                <a:latin typeface="Calibri" pitchFamily="1" panose="2263545234"/>
              </a:rPr>
              <a:t> </a:t>
            </a:r>
            <a:r>
              <a:rPr lang="en-US" sz="2100" b="1" spc="0">
                <a:solidFill>
                  <a:srgbClr val="001F5F"/>
                </a:solidFill>
                <a:latin typeface="Calibri" pitchFamily="1" panose="2263545234"/>
              </a:rPr>
              <a:t>Facts: </a:t>
            </a:r>
            <a:r>
              <a:rPr lang="en-US" sz="2100" spc="0">
                <a:solidFill>
                  <a:srgbClr val="001F5F"/>
                </a:solidFill>
                <a:latin typeface="Calibri" pitchFamily="1" panose="2263545234"/>
              </a:rPr>
              <a:t>University had a blanket policy against providing scribes. </a:t>
            </a:r>
          </a:p>
          <a:p>
            <a:pPr marL="640080" marR="0" indent="0" algn="just">
              <a:lnSpc>
                <a:spcPts val="1800"/>
              </a:lnSpc>
              <a:spcBef>
                <a:spcPts val="530"/>
              </a:spcBef>
              <a:spcAft>
                <a:spcPts val="0"/>
              </a:spcAft>
              <a:tabLst>
                <a:tab pos="1143000" algn="l"/>
              </a:tabLst>
            </a:pPr>
            <a:r>
              <a:rPr lang="en-US" sz="3550" spc="0">
                <a:solidFill>
                  <a:srgbClr val="44759E"/>
                </a:solidFill>
                <a:latin typeface="Arial" pitchFamily="2" panose="2263545234"/>
              </a:rPr>
              <a:t></a:t>
            </a:r>
            <a:r>
              <a:rPr lang="en-US" sz="100" b="1" spc="0">
                <a:solidFill>
                  <a:srgbClr val="001F5F"/>
                </a:solidFill>
                <a:latin typeface="Calibri" pitchFamily="1" panose="2263545234"/>
              </a:rPr>
              <a:t> </a:t>
            </a:r>
            <a:r>
              <a:rPr lang="en-US" sz="2100" b="1" spc="0">
                <a:solidFill>
                  <a:srgbClr val="001F5F"/>
                </a:solidFill>
                <a:latin typeface="Calibri" pitchFamily="1" panose="2263545234"/>
              </a:rPr>
              <a:t>Finding: </a:t>
            </a:r>
            <a:r>
              <a:rPr lang="en-US" sz="2100" spc="0">
                <a:solidFill>
                  <a:srgbClr val="001F5F"/>
                </a:solidFill>
                <a:latin typeface="Calibri" pitchFamily="1" panose="2263545234"/>
              </a:rPr>
              <a:t>OCR found that the blanket policy violated Section 504. </a:t>
            </a:r>
          </a:p>
          <a:p>
            <a:pPr marL="1143000" marR="0" indent="0" algn="just">
              <a:lnSpc>
                <a:spcPts val="1800"/>
              </a:lnSpc>
              <a:spcBef>
                <a:spcPts val="0"/>
              </a:spcBef>
              <a:spcAft>
                <a:spcPts val="0"/>
              </a:spcAft>
            </a:pPr>
            <a:r>
              <a:rPr lang="en-US" sz="2100" spc="-10">
                <a:solidFill>
                  <a:srgbClr val="001F5F"/>
                </a:solidFill>
                <a:latin typeface="Calibri" pitchFamily="1" panose="2263545234"/>
              </a:rPr>
              <a:t>“A postsecondary educational institution must analyze the </a:t>
            </a:r>
          </a:p>
          <a:p>
            <a:pPr marL="1143000" marR="0" indent="0" algn="just">
              <a:lnSpc>
                <a:spcPts val="2000"/>
              </a:lnSpc>
              <a:spcBef>
                <a:spcPts val="5"/>
              </a:spcBef>
              <a:spcAft>
                <a:spcPts val="0"/>
              </a:spcAft>
            </a:pPr>
            <a:r>
              <a:rPr lang="en-US" sz="2100" spc="-5">
                <a:solidFill>
                  <a:srgbClr val="001F5F"/>
                </a:solidFill>
                <a:latin typeface="Calibri" pitchFamily="1" panose="2263545234"/>
              </a:rPr>
              <a:t>appropriateness of an aid or service in its specific context; </a:t>
            </a:r>
          </a:p>
          <a:p>
            <a:pPr marL="1143000" marR="0" indent="0" algn="just">
              <a:lnSpc>
                <a:spcPts val="2000"/>
              </a:lnSpc>
              <a:spcBef>
                <a:spcPts val="0"/>
              </a:spcBef>
              <a:spcAft>
                <a:spcPts val="0"/>
              </a:spcAft>
            </a:pPr>
            <a:r>
              <a:rPr lang="en-US" sz="2100" spc="20">
                <a:solidFill>
                  <a:srgbClr val="001F5F"/>
                </a:solidFill>
                <a:latin typeface="Calibri" pitchFamily="1" panose="2263545234"/>
              </a:rPr>
              <a:t>accordingly, </a:t>
            </a:r>
            <a:r>
              <a:rPr lang="en-US" sz="2100" b="1" spc="20">
                <a:solidFill>
                  <a:srgbClr val="001F5F"/>
                </a:solidFill>
                <a:latin typeface="Calibri" pitchFamily="1" panose="2263545234"/>
              </a:rPr>
              <a:t>any blanket policy prohibiting the use of any </a:t>
            </a:r>
          </a:p>
          <a:p>
            <a:pPr marL="1143000" marR="0" indent="0" algn="just">
              <a:lnSpc>
                <a:spcPts val="2000"/>
              </a:lnSpc>
              <a:spcBef>
                <a:spcPts val="0"/>
              </a:spcBef>
              <a:spcAft>
                <a:spcPts val="0"/>
              </a:spcAft>
            </a:pPr>
            <a:r>
              <a:rPr lang="en-US" sz="2100" b="1" spc="40">
                <a:solidFill>
                  <a:srgbClr val="001F5F"/>
                </a:solidFill>
                <a:latin typeface="Calibri" pitchFamily="1" panose="2263545234"/>
              </a:rPr>
              <a:t>auxiliary aid or service necessarily neglects to consider whether </a:t>
            </a:r>
          </a:p>
          <a:p>
            <a:pPr marL="1143000" marR="0" indent="0" algn="just">
              <a:lnSpc>
                <a:spcPts val="2000"/>
              </a:lnSpc>
              <a:spcBef>
                <a:spcPts val="5"/>
              </a:spcBef>
              <a:spcAft>
                <a:spcPts val="0"/>
              </a:spcAft>
            </a:pPr>
            <a:r>
              <a:rPr lang="en-US" sz="2100" b="1" spc="35">
                <a:solidFill>
                  <a:srgbClr val="001F5F"/>
                </a:solidFill>
                <a:latin typeface="Calibri" pitchFamily="1" panose="2263545234"/>
              </a:rPr>
              <a:t>an aid is appropriate in a particular situation so that a student </a:t>
            </a:r>
          </a:p>
          <a:p>
            <a:pPr marL="1143000" marR="0" indent="0" algn="just">
              <a:lnSpc>
                <a:spcPts val="2000"/>
              </a:lnSpc>
              <a:spcBef>
                <a:spcPts val="0"/>
              </a:spcBef>
              <a:spcAft>
                <a:spcPts val="0"/>
              </a:spcAft>
            </a:pPr>
            <a:r>
              <a:rPr lang="en-US" sz="2100" b="1" spc="40">
                <a:solidFill>
                  <a:srgbClr val="001F5F"/>
                </a:solidFill>
                <a:latin typeface="Calibri" pitchFamily="1" panose="2263545234"/>
              </a:rPr>
              <a:t>with a disability has equal opportunity to gain the same benefit </a:t>
            </a:r>
          </a:p>
          <a:p>
            <a:pPr marL="1143000" marR="0" indent="0" algn="just">
              <a:lnSpc>
                <a:spcPts val="2000"/>
              </a:lnSpc>
              <a:spcBef>
                <a:spcPts val="5"/>
              </a:spcBef>
              <a:spcAft>
                <a:spcPts val="0"/>
              </a:spcAft>
            </a:pPr>
            <a:r>
              <a:rPr lang="en-US" sz="2100" b="1" spc="35">
                <a:solidFill>
                  <a:srgbClr val="001F5F"/>
                </a:solidFill>
                <a:latin typeface="Calibri" pitchFamily="1" panose="2263545234"/>
              </a:rPr>
              <a:t>as a student without a disability and constitutes a violation of </a:t>
            </a:r>
          </a:p>
          <a:p>
            <a:pPr marL="1143000" marR="0" indent="0" algn="just">
              <a:lnSpc>
                <a:spcPts val="2000"/>
              </a:lnSpc>
              <a:spcBef>
                <a:spcPts val="0"/>
              </a:spcBef>
              <a:spcAft>
                <a:spcPts val="7330"/>
              </a:spcAft>
            </a:pPr>
            <a:r>
              <a:rPr lang="en-US" sz="2100" b="1" spc="25">
                <a:solidFill>
                  <a:srgbClr val="001F5F"/>
                </a:solidFill>
                <a:latin typeface="Calibri" pitchFamily="1" panose="2263545234"/>
              </a:rPr>
              <a:t>Section 504.</a:t>
            </a:r>
            <a:r>
              <a:rPr lang="en-US" sz="2100" spc="25">
                <a:solidFill>
                  <a:srgbClr val="001F5F"/>
                </a:solidFill>
                <a:latin typeface="Calibri" pitchFamily="1" panose="2263545234"/>
              </a:rPr>
              <a:t>” </a:t>
            </a:r>
          </a:p>
        </p:txBody>
      </p:sp>
    </p:spTree>
  </p:cSld>
</p:sldLayout>
</file>

<file path=ppt/slideLayouts/slideLayout10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089" name=""/>
        <p:cNvGrpSpPr/>
        <p:nvPr/>
      </p:nvGrpSpPr>
      <p:grpSpPr/>
      <p:sp>
        <p:nvSpPr>
          <p:cNvPr id="109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09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30">
                <a:solidFill>
                  <a:srgbClr val="000080"/>
                </a:solidFill>
                <a:latin typeface="Tahoma" pitchFamily="2" panose="2263545234"/>
              </a:rPr>
              <a:t>104 </a:t>
            </a:r>
          </a:p>
        </p:txBody>
      </p:sp>
      <p:sp>
        <p:nvSpPr>
          <p:cNvPr id="109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93" name=""/>
          <p:cNvSpPr/>
          <p:nvPr>
            <p:ph type="body" idx="10"/>
          </p:nvPr>
        </p:nvSpPr>
        <p:spPr>
          <a:xfrm>
            <a:off x="0" y="676910"/>
            <a:ext cx="9144000" cy="1361440"/>
          </a:xfrm>
          <a:prstGeom prst="rect">
            <a:avLst/>
          </a:prstGeom>
          <a:noFill/>
          <a:ln w="0" cmpd="sng">
            <a:noFill/>
            <a:prstDash val="solid"/>
          </a:ln>
        </p:spPr>
        <p:txBody>
          <a:bodyPr vert="horz" lIns="0" tIns="259715" rIns="0" bIns="0" anchor="t"/>
          <a:lstStyle/>
          <a:p>
            <a:pPr marL="0" marR="0" indent="0" algn="ctr">
              <a:lnSpc>
                <a:spcPts val="4200"/>
              </a:lnSpc>
              <a:spcAft>
                <a:spcPts val="4230"/>
              </a:spcAft>
            </a:pPr>
            <a:r>
              <a:rPr lang="en-US" sz="3900" b="1" spc="45">
                <a:solidFill>
                  <a:srgbClr val="001F5F"/>
                </a:solidFill>
                <a:latin typeface="Calibri" pitchFamily="1" panose="2263545234"/>
              </a:rPr>
              <a:t>OCR: Interactive Process Essential </a:t>
            </a:r>
          </a:p>
        </p:txBody>
      </p:sp>
      <p:sp>
        <p:nvSpPr>
          <p:cNvPr id="1094" name=""/>
          <p:cNvSpPr/>
          <p:nvPr>
            <p:ph type="body" idx="10"/>
          </p:nvPr>
        </p:nvSpPr>
        <p:spPr>
          <a:xfrm>
            <a:off x="0" y="2038350"/>
            <a:ext cx="9144000" cy="4409440"/>
          </a:xfrm>
          <a:prstGeom prst="rect">
            <a:avLst/>
          </a:prstGeom>
          <a:noFill/>
          <a:ln w="0" cmpd="sng">
            <a:noFill/>
            <a:prstDash val="solid"/>
          </a:ln>
        </p:spPr>
        <p:txBody>
          <a:bodyPr vert="horz" lIns="0" tIns="41275" rIns="0" bIns="0" anchor="t"/>
          <a:lstStyle/>
          <a:p>
            <a:pPr marL="640080" marR="0" indent="0" algn="l">
              <a:lnSpc>
                <a:spcPts val="1600"/>
              </a:lnSpc>
              <a:spcAft>
                <a:spcPts val="0"/>
              </a:spcAft>
              <a:tabLst>
                <a:tab pos="1143000" algn="l"/>
              </a:tabLst>
            </a:pPr>
            <a:r>
              <a:rPr lang="en-US" sz="1450" spc="0">
                <a:solidFill>
                  <a:srgbClr val="44759E"/>
                </a:solidFill>
                <a:latin typeface="Arial" pitchFamily="2" panose="2263545234"/>
              </a:rPr>
              <a:t></a:t>
            </a:r>
            <a:r>
              <a:rPr lang="en-US" sz="100" b="1" i="1" spc="0">
                <a:solidFill>
                  <a:srgbClr val="001F5F"/>
                </a:solidFill>
                <a:latin typeface="Calibri" pitchFamily="1" panose="2263545234"/>
              </a:rPr>
              <a:t> </a:t>
            </a:r>
            <a:r>
              <a:rPr lang="en-US" sz="1500" b="1" i="1" spc="0">
                <a:solidFill>
                  <a:srgbClr val="001F5F"/>
                </a:solidFill>
                <a:latin typeface="Calibri" pitchFamily="1" panose="2263545234"/>
              </a:rPr>
              <a:t>OCR Case No. 09-14-2407, Whittier Law School (June 30, 2015). </a:t>
            </a:r>
          </a:p>
          <a:p>
            <a:pPr marL="640080" marR="0" indent="0" algn="l">
              <a:lnSpc>
                <a:spcPts val="1400"/>
              </a:lnSpc>
              <a:spcBef>
                <a:spcPts val="360"/>
              </a:spcBef>
              <a:spcAft>
                <a:spcPts val="0"/>
              </a:spcAft>
              <a:tabLst>
                <a:tab pos="1143000" algn="l"/>
              </a:tabLst>
            </a:pPr>
            <a:r>
              <a:rPr lang="en-US" sz="1450" spc="35">
                <a:solidFill>
                  <a:srgbClr val="44759E"/>
                </a:solidFill>
                <a:latin typeface="Arial" pitchFamily="2" panose="2263545234"/>
              </a:rPr>
              <a:t></a:t>
            </a:r>
            <a:r>
              <a:rPr lang="en-US" sz="100" b="1" spc="35">
                <a:solidFill>
                  <a:srgbClr val="001F5F"/>
                </a:solidFill>
                <a:latin typeface="Calibri" pitchFamily="1" panose="2263545234"/>
              </a:rPr>
              <a:t> </a:t>
            </a:r>
            <a:r>
              <a:rPr lang="en-US" sz="1500" b="1" spc="35">
                <a:solidFill>
                  <a:srgbClr val="001F5F"/>
                </a:solidFill>
                <a:latin typeface="Calibri" pitchFamily="1" panose="2263545234"/>
              </a:rPr>
              <a:t>Facts: </a:t>
            </a:r>
            <a:r>
              <a:rPr lang="en-US" sz="1400" spc="35">
                <a:solidFill>
                  <a:srgbClr val="001F5F"/>
                </a:solidFill>
                <a:latin typeface="Calibri" pitchFamily="1" panose="2263545234"/>
              </a:rPr>
              <a:t>Student submitted documentation of disability and asked for double time on tests. </a:t>
            </a:r>
          </a:p>
          <a:p>
            <a:pPr marL="1143000" marR="594360" indent="0" algn="l">
              <a:lnSpc>
                <a:spcPts val="1400"/>
              </a:lnSpc>
              <a:spcBef>
                <a:spcPts val="0"/>
              </a:spcBef>
              <a:spcAft>
                <a:spcPts val="0"/>
              </a:spcAft>
            </a:pPr>
            <a:r>
              <a:rPr lang="en-US" sz="1400" spc="40">
                <a:solidFill>
                  <a:srgbClr val="001F5F"/>
                </a:solidFill>
                <a:latin typeface="Calibri" pitchFamily="1" panose="2263545234"/>
              </a:rPr>
              <a:t>School submitted documentation to outside consultant who decided student would be given time and a quarter on tests. Student was not given any reason for the denial of double time nor any opportunity to have a meaningful interaction with the school about the request. </a:t>
            </a:r>
          </a:p>
          <a:p>
            <a:pPr marL="640080" marR="0" indent="0" algn="l">
              <a:lnSpc>
                <a:spcPts val="1400"/>
              </a:lnSpc>
              <a:spcBef>
                <a:spcPts val="420"/>
              </a:spcBef>
              <a:spcAft>
                <a:spcPts val="0"/>
              </a:spcAft>
              <a:tabLst>
                <a:tab pos="1143000" algn="l"/>
              </a:tabLst>
            </a:pPr>
            <a:r>
              <a:rPr lang="en-US" sz="1450" spc="35">
                <a:solidFill>
                  <a:srgbClr val="44759E"/>
                </a:solidFill>
                <a:latin typeface="Arial" pitchFamily="2" panose="2263545234"/>
              </a:rPr>
              <a:t></a:t>
            </a:r>
            <a:r>
              <a:rPr lang="en-US" sz="100" b="1" spc="35">
                <a:solidFill>
                  <a:srgbClr val="001F5F"/>
                </a:solidFill>
                <a:latin typeface="Calibri" pitchFamily="1" panose="2263545234"/>
              </a:rPr>
              <a:t> </a:t>
            </a:r>
            <a:r>
              <a:rPr lang="en-US" sz="1500" b="1" spc="35">
                <a:solidFill>
                  <a:srgbClr val="001F5F"/>
                </a:solidFill>
                <a:latin typeface="Calibri" pitchFamily="1" panose="2263545234"/>
              </a:rPr>
              <a:t>Finding: </a:t>
            </a:r>
            <a:r>
              <a:rPr lang="en-US" sz="1400" spc="35">
                <a:solidFill>
                  <a:srgbClr val="001F5F"/>
                </a:solidFill>
                <a:latin typeface="Calibri" pitchFamily="1" panose="2263545234"/>
              </a:rPr>
              <a:t>OCR found that the school’s process violated Section 504. “Section 504 envisions a </a:t>
            </a:r>
          </a:p>
          <a:p>
            <a:pPr marL="1143000" marR="548640" indent="0" algn="l">
              <a:lnSpc>
                <a:spcPts val="1400"/>
              </a:lnSpc>
              <a:spcBef>
                <a:spcPts val="0"/>
              </a:spcBef>
              <a:spcAft>
                <a:spcPts val="0"/>
              </a:spcAft>
            </a:pPr>
            <a:r>
              <a:rPr lang="en-US" sz="1400" spc="0">
                <a:solidFill>
                  <a:srgbClr val="001F5F"/>
                </a:solidFill>
                <a:latin typeface="Calibri" pitchFamily="1" panose="2263545234"/>
              </a:rPr>
              <a:t>meaningful and informed process with respect to provision of accommodations, e.g., through an interactive and collaborative process between the school and the Student. If a school decides to deny a request for an accommodation, it should clearly communicate the reason for its decision to the student, so that the student has a reasonable opportunity to respond and provide additional documentation that would address the school’s objections.” </a:t>
            </a:r>
          </a:p>
          <a:p>
            <a:pPr marL="640080" marR="0" indent="0" algn="l">
              <a:lnSpc>
                <a:spcPts val="1400"/>
              </a:lnSpc>
              <a:spcBef>
                <a:spcPts val="420"/>
              </a:spcBef>
              <a:spcAft>
                <a:spcPts val="0"/>
              </a:spcAft>
              <a:tabLst>
                <a:tab pos="1143000" algn="l"/>
              </a:tabLst>
            </a:pPr>
            <a:r>
              <a:rPr lang="en-US" sz="1450" spc="40">
                <a:solidFill>
                  <a:srgbClr val="44759E"/>
                </a:solidFill>
                <a:latin typeface="Arial" pitchFamily="2" panose="2263545234"/>
              </a:rPr>
              <a:t></a:t>
            </a:r>
            <a:r>
              <a:rPr lang="en-US" sz="100" spc="40">
                <a:solidFill>
                  <a:srgbClr val="001F5F"/>
                </a:solidFill>
                <a:latin typeface="Calibri" pitchFamily="1" panose="2263545234"/>
              </a:rPr>
              <a:t> </a:t>
            </a:r>
            <a:r>
              <a:rPr lang="en-US" sz="1400" spc="40">
                <a:solidFill>
                  <a:srgbClr val="001F5F"/>
                </a:solidFill>
                <a:latin typeface="Calibri" pitchFamily="1" panose="2263545234"/>
              </a:rPr>
              <a:t>“In rejecting the recommendation that the Student receive double time on his exams, the Law </a:t>
            </a:r>
          </a:p>
          <a:p>
            <a:pPr marL="1143000" marR="548640" indent="0" algn="l">
              <a:lnSpc>
                <a:spcPts val="1400"/>
              </a:lnSpc>
              <a:spcBef>
                <a:spcPts val="0"/>
              </a:spcBef>
              <a:spcAft>
                <a:spcPts val="7270"/>
              </a:spcAft>
            </a:pPr>
            <a:r>
              <a:rPr lang="en-US" sz="1400" spc="35">
                <a:solidFill>
                  <a:srgbClr val="001F5F"/>
                </a:solidFill>
                <a:latin typeface="Calibri" pitchFamily="1" panose="2263545234"/>
              </a:rPr>
              <a:t>School did not explain the specific reasons for this decision to the Student – either verbally or in writing. The School did not offer to engage in an interactive process with the Student to resolve the difference in testing time, despite its obligation under Section 504 to interact with the Student to arrive at a final decision, rather than imposing its decision on the Student unilaterally. Therefore, the Student did not have information to appeal the decision, or even discuss it in a meaningful way with the Law School.” </a:t>
            </a:r>
          </a:p>
        </p:txBody>
      </p:sp>
    </p:spTree>
  </p:cSld>
</p:sldLayout>
</file>

<file path=ppt/slideLayouts/slideLayout10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100" name=""/>
        <p:cNvGrpSpPr/>
        <p:nvPr/>
      </p:nvGrpSpPr>
      <p:grpSpPr/>
      <p:sp>
        <p:nvSpPr>
          <p:cNvPr id="110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10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14">
                <a:solidFill>
                  <a:srgbClr val="000080"/>
                </a:solidFill>
                <a:latin typeface="Tahoma" pitchFamily="2" panose="2263545234"/>
              </a:rPr>
              <a:t>105 </a:t>
            </a:r>
          </a:p>
        </p:txBody>
      </p:sp>
      <p:sp>
        <p:nvSpPr>
          <p:cNvPr id="110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104" name=""/>
          <p:cNvSpPr/>
          <p:nvPr>
            <p:ph type="body" idx="10"/>
          </p:nvPr>
        </p:nvSpPr>
        <p:spPr>
          <a:xfrm>
            <a:off x="0" y="676910"/>
            <a:ext cx="9144000" cy="1126490"/>
          </a:xfrm>
          <a:prstGeom prst="rect">
            <a:avLst/>
          </a:prstGeom>
          <a:noFill/>
          <a:ln w="0" cmpd="sng">
            <a:noFill/>
            <a:prstDash val="solid"/>
          </a:ln>
        </p:spPr>
        <p:txBody>
          <a:bodyPr vert="horz" lIns="0" tIns="259715" rIns="0" bIns="0" anchor="t"/>
          <a:lstStyle/>
          <a:p>
            <a:pPr marL="0" marR="0" indent="0" algn="ctr">
              <a:lnSpc>
                <a:spcPts val="3900"/>
              </a:lnSpc>
              <a:spcAft>
                <a:spcPts val="2755"/>
              </a:spcAft>
            </a:pPr>
            <a:r>
              <a:rPr lang="en-US" sz="3900" b="1" spc="20">
                <a:solidFill>
                  <a:srgbClr val="001F5F"/>
                </a:solidFill>
                <a:latin typeface="Calibri" pitchFamily="1" panose="2263545234"/>
              </a:rPr>
              <a:t>Technology Must Keep Pace </a:t>
            </a:r>
          </a:p>
        </p:txBody>
      </p:sp>
      <p:sp>
        <p:nvSpPr>
          <p:cNvPr id="1105" name=""/>
          <p:cNvSpPr/>
          <p:nvPr>
            <p:ph type="body" idx="10"/>
          </p:nvPr>
        </p:nvSpPr>
        <p:spPr>
          <a:xfrm>
            <a:off x="0" y="1803400"/>
            <a:ext cx="9144000" cy="4644390"/>
          </a:xfrm>
          <a:prstGeom prst="rect">
            <a:avLst/>
          </a:prstGeom>
          <a:noFill/>
          <a:ln w="0" cmpd="sng">
            <a:noFill/>
            <a:prstDash val="solid"/>
          </a:ln>
        </p:spPr>
        <p:txBody>
          <a:bodyPr vert="horz" lIns="0" tIns="37465" rIns="0" bIns="0" anchor="t"/>
          <a:lstStyle/>
          <a:p>
            <a:pPr marL="914400" marR="0" indent="0" algn="l">
              <a:lnSpc>
                <a:spcPts val="2000"/>
              </a:lnSpc>
              <a:spcAft>
                <a:spcPts val="0"/>
              </a:spcAft>
            </a:pPr>
            <a:r>
              <a:rPr lang="en-US" sz="2050" b="1" i="1" spc="15">
                <a:solidFill>
                  <a:srgbClr val="001F5F"/>
                </a:solidFill>
                <a:latin typeface="Calibri" pitchFamily="1" panose="2263545234"/>
              </a:rPr>
              <a:t>Cal. Council of the Blind v. County of Alameda</a:t>
            </a:r>
            <a:r>
              <a:rPr lang="en-US" sz="2150" spc="15">
                <a:solidFill>
                  <a:srgbClr val="001F5F"/>
                </a:solidFill>
                <a:latin typeface="Calibri" pitchFamily="1" panose="2263545234"/>
              </a:rPr>
              <a:t>, </a:t>
            </a:r>
            <a:r>
              <a:rPr lang="en-US" sz="2050" b="1" spc="15">
                <a:solidFill>
                  <a:srgbClr val="001F5F"/>
                </a:solidFill>
                <a:latin typeface="Calibri" pitchFamily="1" panose="2263545234"/>
              </a:rPr>
              <a:t>985 F. Supp. 2d 1229 </a:t>
            </a:r>
          </a:p>
          <a:p>
            <a:pPr marL="914400" marR="0" indent="0" algn="l">
              <a:lnSpc>
                <a:spcPts val="2000"/>
              </a:lnSpc>
              <a:spcBef>
                <a:spcPts val="0"/>
              </a:spcBef>
              <a:spcAft>
                <a:spcPts val="0"/>
              </a:spcAft>
            </a:pPr>
            <a:r>
              <a:rPr lang="en-US" sz="2050" b="1" spc="5">
                <a:solidFill>
                  <a:srgbClr val="001F5F"/>
                </a:solidFill>
                <a:latin typeface="Calibri" pitchFamily="1" panose="2263545234"/>
              </a:rPr>
              <a:t>(N.D. Cal. 2013). </a:t>
            </a:r>
          </a:p>
          <a:p>
            <a:pPr marL="411480" marR="0" indent="0" algn="l">
              <a:lnSpc>
                <a:spcPts val="1800"/>
              </a:lnSpc>
              <a:spcBef>
                <a:spcPts val="620"/>
              </a:spcBef>
              <a:spcAft>
                <a:spcPts val="0"/>
              </a:spcAft>
              <a:tabLst>
                <a:tab pos="914400" algn="l"/>
              </a:tabLst>
            </a:pPr>
            <a:r>
              <a:rPr lang="en-US" sz="205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The legislative history of the ADA reveals that Congress intended for </a:t>
            </a:r>
          </a:p>
          <a:p>
            <a:pPr marL="914400" marR="0" indent="0" algn="l">
              <a:lnSpc>
                <a:spcPts val="1800"/>
              </a:lnSpc>
              <a:spcBef>
                <a:spcPts val="0"/>
              </a:spcBef>
              <a:spcAft>
                <a:spcPts val="0"/>
              </a:spcAft>
            </a:pPr>
            <a:r>
              <a:rPr lang="en-US" sz="1900" spc="35">
                <a:solidFill>
                  <a:srgbClr val="001F5F"/>
                </a:solidFill>
                <a:latin typeface="Calibri" pitchFamily="1" panose="2263545234"/>
              </a:rPr>
              <a:t>accommodations provided to individuals with disabilities to "keep pace </a:t>
            </a:r>
          </a:p>
          <a:p>
            <a:pPr marL="914400" marR="0" indent="0" algn="l">
              <a:lnSpc>
                <a:spcPts val="1800"/>
              </a:lnSpc>
              <a:spcBef>
                <a:spcPts val="0"/>
              </a:spcBef>
              <a:spcAft>
                <a:spcPts val="0"/>
              </a:spcAft>
            </a:pPr>
            <a:r>
              <a:rPr lang="en-US" sz="1900" spc="35">
                <a:solidFill>
                  <a:srgbClr val="001F5F"/>
                </a:solidFill>
                <a:latin typeface="Calibri" pitchFamily="1" panose="2263545234"/>
              </a:rPr>
              <a:t>with the rapidly changing technology of the times": </a:t>
            </a:r>
          </a:p>
          <a:p>
            <a:pPr marL="1371600" marR="0" indent="0" algn="l">
              <a:lnSpc>
                <a:spcPts val="1700"/>
              </a:lnSpc>
              <a:spcBef>
                <a:spcPts val="460"/>
              </a:spcBef>
              <a:spcAft>
                <a:spcPts val="0"/>
              </a:spcAft>
            </a:pPr>
            <a:r>
              <a:rPr lang="en-US" sz="1700" spc="40">
                <a:solidFill>
                  <a:srgbClr val="001F5F"/>
                </a:solidFill>
                <a:latin typeface="Calibri" pitchFamily="1" panose="2263545234"/>
              </a:rPr>
              <a:t>The Committee wishes to make it clear that technology advances can be </a:t>
            </a:r>
          </a:p>
          <a:p>
            <a:pPr marL="1371600" marR="0" indent="0" algn="l">
              <a:lnSpc>
                <a:spcPts val="1700"/>
              </a:lnSpc>
              <a:spcBef>
                <a:spcPts val="5"/>
              </a:spcBef>
              <a:spcAft>
                <a:spcPts val="0"/>
              </a:spcAft>
            </a:pPr>
            <a:r>
              <a:rPr lang="en-US" sz="1700" spc="45">
                <a:solidFill>
                  <a:srgbClr val="001F5F"/>
                </a:solidFill>
                <a:latin typeface="Calibri" pitchFamily="1" panose="2263545234"/>
              </a:rPr>
              <a:t>expected to further enhance options for making meaningful and effective </a:t>
            </a:r>
          </a:p>
          <a:p>
            <a:pPr marL="1371600" marR="0" indent="0" algn="l">
              <a:lnSpc>
                <a:spcPts val="1700"/>
              </a:lnSpc>
              <a:spcBef>
                <a:spcPts val="0"/>
              </a:spcBef>
              <a:spcAft>
                <a:spcPts val="0"/>
              </a:spcAft>
            </a:pPr>
            <a:r>
              <a:rPr lang="en-US" sz="1700" spc="40">
                <a:solidFill>
                  <a:srgbClr val="001F5F"/>
                </a:solidFill>
                <a:latin typeface="Calibri" pitchFamily="1" panose="2263545234"/>
              </a:rPr>
              <a:t>opportunities available to individuals with disabilities. Such advances may </a:t>
            </a:r>
          </a:p>
          <a:p>
            <a:pPr marL="1371600" marR="0" indent="0" algn="l">
              <a:lnSpc>
                <a:spcPts val="1700"/>
              </a:lnSpc>
              <a:spcBef>
                <a:spcPts val="5"/>
              </a:spcBef>
              <a:spcAft>
                <a:spcPts val="0"/>
              </a:spcAft>
            </a:pPr>
            <a:r>
              <a:rPr lang="en-US" sz="1700" spc="40">
                <a:solidFill>
                  <a:srgbClr val="001F5F"/>
                </a:solidFill>
                <a:latin typeface="Calibri" pitchFamily="1" panose="2263545234"/>
              </a:rPr>
              <a:t>require public accommodations to provide auxiliary aids and services in the </a:t>
            </a:r>
          </a:p>
          <a:p>
            <a:pPr marL="1371600" marR="0" indent="0" algn="l">
              <a:lnSpc>
                <a:spcPts val="1700"/>
              </a:lnSpc>
              <a:spcBef>
                <a:spcPts val="5"/>
              </a:spcBef>
              <a:spcAft>
                <a:spcPts val="0"/>
              </a:spcAft>
            </a:pPr>
            <a:r>
              <a:rPr lang="en-US" sz="1700" spc="40">
                <a:solidFill>
                  <a:srgbClr val="001F5F"/>
                </a:solidFill>
                <a:latin typeface="Calibri" pitchFamily="1" panose="2263545234"/>
              </a:rPr>
              <a:t>future which today they would not be required because they would be held </a:t>
            </a:r>
          </a:p>
          <a:p>
            <a:pPr marL="1371600" marR="0" indent="0" algn="l">
              <a:lnSpc>
                <a:spcPts val="1700"/>
              </a:lnSpc>
              <a:spcBef>
                <a:spcPts val="0"/>
              </a:spcBef>
              <a:spcAft>
                <a:spcPts val="0"/>
              </a:spcAft>
            </a:pPr>
            <a:r>
              <a:rPr lang="en-US" sz="1700" spc="40">
                <a:solidFill>
                  <a:srgbClr val="001F5F"/>
                </a:solidFill>
                <a:latin typeface="Calibri" pitchFamily="1" panose="2263545234"/>
              </a:rPr>
              <a:t>to impose undue burdens on such entities. </a:t>
            </a:r>
          </a:p>
          <a:p>
            <a:pPr marL="1371600" marR="0" indent="0" algn="l">
              <a:lnSpc>
                <a:spcPts val="1700"/>
              </a:lnSpc>
              <a:spcBef>
                <a:spcPts val="1730"/>
              </a:spcBef>
              <a:spcAft>
                <a:spcPts val="0"/>
              </a:spcAft>
            </a:pPr>
            <a:r>
              <a:rPr lang="en-US" sz="1700" spc="40">
                <a:solidFill>
                  <a:srgbClr val="001F5F"/>
                </a:solidFill>
                <a:latin typeface="Calibri" pitchFamily="1" panose="2263545234"/>
              </a:rPr>
              <a:t>Indeed, the Committee intends that the types of accommodations and </a:t>
            </a:r>
          </a:p>
          <a:p>
            <a:pPr marL="1371600" marR="0" indent="0" algn="l">
              <a:lnSpc>
                <a:spcPts val="1700"/>
              </a:lnSpc>
              <a:spcBef>
                <a:spcPts val="5"/>
              </a:spcBef>
              <a:spcAft>
                <a:spcPts val="0"/>
              </a:spcAft>
            </a:pPr>
            <a:r>
              <a:rPr lang="en-US" sz="1700" spc="35">
                <a:solidFill>
                  <a:srgbClr val="001F5F"/>
                </a:solidFill>
                <a:latin typeface="Calibri" pitchFamily="1" panose="2263545234"/>
              </a:rPr>
              <a:t>services provided to individuals with disabilities, under all of the titles of this </a:t>
            </a:r>
          </a:p>
          <a:p>
            <a:pPr marL="1371600" marR="0" indent="0" algn="l">
              <a:lnSpc>
                <a:spcPts val="1700"/>
              </a:lnSpc>
              <a:spcBef>
                <a:spcPts val="5"/>
              </a:spcBef>
              <a:spcAft>
                <a:spcPts val="0"/>
              </a:spcAft>
            </a:pPr>
            <a:r>
              <a:rPr lang="en-US" sz="1700" spc="35">
                <a:solidFill>
                  <a:srgbClr val="001F5F"/>
                </a:solidFill>
                <a:latin typeface="Calibri" pitchFamily="1" panose="2263545234"/>
              </a:rPr>
              <a:t>bill, should keep pace with the rapidly changing technology of the times. H.R. </a:t>
            </a:r>
          </a:p>
          <a:p>
            <a:pPr marL="1371600" marR="0" indent="0" algn="l">
              <a:lnSpc>
                <a:spcPts val="1700"/>
              </a:lnSpc>
              <a:spcBef>
                <a:spcPts val="0"/>
              </a:spcBef>
              <a:spcAft>
                <a:spcPts val="6385"/>
              </a:spcAft>
            </a:pPr>
            <a:r>
              <a:rPr lang="en-US" sz="1700" spc="25">
                <a:solidFill>
                  <a:srgbClr val="001F5F"/>
                </a:solidFill>
                <a:latin typeface="Calibri" pitchFamily="1" panose="2263545234"/>
              </a:rPr>
              <a:t>Rep. 101-485(II), at 108 (1990), </a:t>
            </a:r>
            <a:r>
              <a:rPr lang="en-US" sz="1800" i="1" spc="25">
                <a:solidFill>
                  <a:srgbClr val="001F5F"/>
                </a:solidFill>
                <a:latin typeface="Calibri" pitchFamily="1" panose="2263545234"/>
              </a:rPr>
              <a:t>reprinted in </a:t>
            </a:r>
            <a:r>
              <a:rPr lang="en-US" sz="1700" spc="25">
                <a:solidFill>
                  <a:srgbClr val="001F5F"/>
                </a:solidFill>
                <a:latin typeface="Calibri" pitchFamily="1" panose="2263545234"/>
              </a:rPr>
              <a:t>1990 U.S.C.C.A.N. 303, 391. </a:t>
            </a:r>
          </a:p>
        </p:txBody>
      </p:sp>
    </p:spTree>
  </p:cSld>
</p:sldLayout>
</file>

<file path=ppt/slideLayouts/slideLayout10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111" name=""/>
        <p:cNvGrpSpPr/>
        <p:nvPr/>
      </p:nvGrpSpPr>
      <p:grpSpPr/>
      <p:sp>
        <p:nvSpPr>
          <p:cNvPr id="111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11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30">
                <a:solidFill>
                  <a:srgbClr val="000080"/>
                </a:solidFill>
                <a:latin typeface="Tahoma" pitchFamily="2" panose="2263545234"/>
              </a:rPr>
              <a:t>106 </a:t>
            </a:r>
          </a:p>
        </p:txBody>
      </p:sp>
      <p:sp>
        <p:nvSpPr>
          <p:cNvPr id="111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115" name=""/>
          <p:cNvSpPr/>
          <p:nvPr>
            <p:ph type="body" idx="10"/>
          </p:nvPr>
        </p:nvSpPr>
        <p:spPr>
          <a:xfrm>
            <a:off x="0" y="676910"/>
            <a:ext cx="9144000" cy="916940"/>
          </a:xfrm>
          <a:prstGeom prst="rect">
            <a:avLst/>
          </a:prstGeom>
          <a:noFill/>
          <a:ln w="0" cmpd="sng">
            <a:noFill/>
            <a:prstDash val="solid"/>
          </a:ln>
        </p:spPr>
        <p:txBody>
          <a:bodyPr vert="horz" lIns="0" tIns="260350" rIns="0" bIns="0" anchor="t"/>
          <a:lstStyle/>
          <a:p>
            <a:pPr marL="0" marR="0" indent="0" algn="ctr">
              <a:lnSpc>
                <a:spcPts val="4300"/>
              </a:lnSpc>
              <a:spcAft>
                <a:spcPts val="645"/>
              </a:spcAft>
            </a:pPr>
            <a:r>
              <a:rPr lang="en-US" sz="4350" b="1" spc="0">
                <a:solidFill>
                  <a:srgbClr val="001F5F"/>
                </a:solidFill>
                <a:latin typeface="Calibri" pitchFamily="1" panose="2263545234"/>
              </a:rPr>
              <a:t>Remember These Things </a:t>
            </a:r>
          </a:p>
        </p:txBody>
      </p:sp>
      <p:sp>
        <p:nvSpPr>
          <p:cNvPr id="1116" name=""/>
          <p:cNvSpPr/>
          <p:nvPr>
            <p:ph type="body" idx="10"/>
          </p:nvPr>
        </p:nvSpPr>
        <p:spPr>
          <a:xfrm>
            <a:off x="0" y="1593850"/>
            <a:ext cx="9144000" cy="4853940"/>
          </a:xfrm>
          <a:prstGeom prst="rect">
            <a:avLst/>
          </a:prstGeom>
          <a:noFill/>
          <a:ln w="0" cmpd="sng">
            <a:noFill/>
            <a:prstDash val="solid"/>
          </a:ln>
        </p:spPr>
        <p:txBody>
          <a:bodyPr vert="horz" lIns="0" tIns="254000" rIns="0" bIns="0" anchor="t"/>
          <a:lstStyle/>
          <a:p>
            <a:pPr marL="640080" marR="0" indent="548640" algn="just">
              <a:lnSpc>
                <a:spcPts val="2800"/>
              </a:lnSpc>
              <a:spcAft>
                <a:spcPts val="0"/>
              </a:spcAft>
              <a:buFont typeface="Symbol"/>
              <a:buChar char="·"/>
            </a:pPr>
            <a:r>
              <a:rPr lang="en-US" sz="2700" spc="5">
                <a:solidFill>
                  <a:srgbClr val="001F5F"/>
                </a:solidFill>
                <a:latin typeface="Calibri" pitchFamily="1" panose="2263545234"/>
              </a:rPr>
              <a:t>Know the law. Keep current on OCR and DOJ </a:t>
            </a:r>
          </a:p>
          <a:p>
            <a:pPr marL="1188720" marR="0" indent="0" algn="just">
              <a:lnSpc>
                <a:spcPts val="2800"/>
              </a:lnSpc>
              <a:spcBef>
                <a:spcPts val="30"/>
              </a:spcBef>
              <a:spcAft>
                <a:spcPts val="0"/>
              </a:spcAft>
            </a:pPr>
            <a:r>
              <a:rPr lang="en-US" sz="2700" spc="-25">
                <a:solidFill>
                  <a:srgbClr val="001F5F"/>
                </a:solidFill>
                <a:latin typeface="Calibri" pitchFamily="1" panose="2263545234"/>
              </a:rPr>
              <a:t>guidance and on new case law. </a:t>
            </a:r>
          </a:p>
          <a:p>
            <a:pPr marL="640080" marR="0" indent="548640" algn="just">
              <a:lnSpc>
                <a:spcPts val="2800"/>
              </a:lnSpc>
              <a:spcBef>
                <a:spcPts val="630"/>
              </a:spcBef>
              <a:spcAft>
                <a:spcPts val="0"/>
              </a:spcAft>
              <a:buFont typeface="Symbol"/>
              <a:buChar char="·"/>
            </a:pPr>
            <a:r>
              <a:rPr lang="en-US" sz="2700" spc="-15">
                <a:solidFill>
                  <a:srgbClr val="001F5F"/>
                </a:solidFill>
                <a:latin typeface="Calibri" pitchFamily="1" panose="2263545234"/>
              </a:rPr>
              <a:t>Develop policies and procedures that follow the law. </a:t>
            </a:r>
          </a:p>
          <a:p>
            <a:pPr marL="640080" marR="0" indent="548640" algn="just">
              <a:lnSpc>
                <a:spcPts val="2800"/>
              </a:lnSpc>
              <a:spcBef>
                <a:spcPts val="655"/>
              </a:spcBef>
              <a:spcAft>
                <a:spcPts val="0"/>
              </a:spcAft>
              <a:buFont typeface="Symbol"/>
              <a:buChar char="·"/>
            </a:pPr>
            <a:r>
              <a:rPr lang="en-US" sz="2700" spc="-15">
                <a:solidFill>
                  <a:srgbClr val="001F5F"/>
                </a:solidFill>
                <a:latin typeface="Calibri" pitchFamily="1" panose="2263545234"/>
              </a:rPr>
              <a:t>Follow your own policies and procedures. </a:t>
            </a:r>
          </a:p>
          <a:p>
            <a:pPr marL="640080" marR="0" indent="548640" algn="just">
              <a:lnSpc>
                <a:spcPts val="2800"/>
              </a:lnSpc>
              <a:spcBef>
                <a:spcPts val="665"/>
              </a:spcBef>
              <a:spcAft>
                <a:spcPts val="0"/>
              </a:spcAft>
              <a:buFont typeface="Symbol"/>
              <a:buChar char="·"/>
            </a:pPr>
            <a:r>
              <a:rPr lang="en-US" sz="2700" spc="-20">
                <a:solidFill>
                  <a:srgbClr val="001F5F"/>
                </a:solidFill>
                <a:latin typeface="Calibri" pitchFamily="1" panose="2263545234"/>
              </a:rPr>
              <a:t>Train administration and staff regarding policies and </a:t>
            </a:r>
          </a:p>
          <a:p>
            <a:pPr marL="1188720" marR="0" indent="0" algn="just">
              <a:lnSpc>
                <a:spcPts val="2800"/>
              </a:lnSpc>
              <a:spcBef>
                <a:spcPts val="0"/>
              </a:spcBef>
              <a:spcAft>
                <a:spcPts val="0"/>
              </a:spcAft>
            </a:pPr>
            <a:r>
              <a:rPr lang="en-US" sz="2700" spc="-50">
                <a:solidFill>
                  <a:srgbClr val="001F5F"/>
                </a:solidFill>
                <a:latin typeface="Calibri" pitchFamily="1" panose="2263545234"/>
              </a:rPr>
              <a:t>procedures. </a:t>
            </a:r>
          </a:p>
          <a:p>
            <a:pPr marL="640080" marR="0" indent="548640" algn="just">
              <a:lnSpc>
                <a:spcPts val="2800"/>
              </a:lnSpc>
              <a:spcBef>
                <a:spcPts val="650"/>
              </a:spcBef>
              <a:spcAft>
                <a:spcPts val="0"/>
              </a:spcAft>
              <a:buFont typeface="Symbol"/>
              <a:buChar char="·"/>
            </a:pPr>
            <a:r>
              <a:rPr lang="en-US" sz="2700" spc="-10">
                <a:solidFill>
                  <a:srgbClr val="001F5F"/>
                </a:solidFill>
                <a:latin typeface="Calibri" pitchFamily="1" panose="2263545234"/>
              </a:rPr>
              <a:t>Make individual inquiries and assessments for each </a:t>
            </a:r>
          </a:p>
          <a:p>
            <a:pPr marL="1188720" marR="0" indent="0" algn="just">
              <a:lnSpc>
                <a:spcPts val="2800"/>
              </a:lnSpc>
              <a:spcBef>
                <a:spcPts val="10"/>
              </a:spcBef>
              <a:spcAft>
                <a:spcPts val="0"/>
              </a:spcAft>
            </a:pPr>
            <a:r>
              <a:rPr lang="en-US" sz="2700" spc="-15">
                <a:solidFill>
                  <a:srgbClr val="001F5F"/>
                </a:solidFill>
                <a:latin typeface="Calibri" pitchFamily="1" panose="2263545234"/>
              </a:rPr>
              <a:t>student who requests accommodations. </a:t>
            </a:r>
          </a:p>
          <a:p>
            <a:pPr marL="640080" marR="0" indent="548640" algn="just">
              <a:lnSpc>
                <a:spcPts val="2800"/>
              </a:lnSpc>
              <a:spcBef>
                <a:spcPts val="650"/>
              </a:spcBef>
              <a:spcAft>
                <a:spcPts val="0"/>
              </a:spcAft>
              <a:buFont typeface="Symbol"/>
              <a:buChar char="·"/>
            </a:pPr>
            <a:r>
              <a:rPr lang="en-US" sz="2700" spc="-10">
                <a:solidFill>
                  <a:srgbClr val="001F5F"/>
                </a:solidFill>
                <a:latin typeface="Calibri" pitchFamily="1" panose="2263545234"/>
              </a:rPr>
              <a:t>Allow for an interactive process between the student </a:t>
            </a:r>
          </a:p>
          <a:p>
            <a:pPr marL="1188720" marR="0" indent="0" algn="just">
              <a:lnSpc>
                <a:spcPts val="2800"/>
              </a:lnSpc>
              <a:spcBef>
                <a:spcPts val="20"/>
              </a:spcBef>
              <a:spcAft>
                <a:spcPts val="3805"/>
              </a:spcAft>
            </a:pPr>
            <a:r>
              <a:rPr lang="en-US" sz="2700" spc="-10">
                <a:solidFill>
                  <a:srgbClr val="001F5F"/>
                </a:solidFill>
                <a:latin typeface="Calibri" pitchFamily="1" panose="2263545234"/>
              </a:rPr>
              <a:t>and the school and think outside the box. </a:t>
            </a:r>
          </a:p>
        </p:txBody>
      </p:sp>
    </p:spTree>
  </p:cSld>
</p:sldLayout>
</file>

<file path=ppt/slideLayouts/slideLayout10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122" name=""/>
        <p:cNvGrpSpPr/>
        <p:nvPr/>
      </p:nvGrpSpPr>
      <p:grpSpPr/>
      <p:sp>
        <p:nvSpPr>
          <p:cNvPr id="112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124" name=""/>
          <p:cNvSpPr/>
          <p:nvPr>
            <p:ph type="body" idx="10"/>
          </p:nvPr>
        </p:nvSpPr>
        <p:spPr>
          <a:xfrm>
            <a:off x="8764270" y="38100"/>
            <a:ext cx="37973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0">
                <a:solidFill>
                  <a:srgbClr val="000080"/>
                </a:solidFill>
                <a:latin typeface="Tahoma" pitchFamily="2" panose="2263545234"/>
              </a:rPr>
              <a:t>107 </a:t>
            </a:r>
          </a:p>
        </p:txBody>
      </p:sp>
      <p:sp>
        <p:nvSpPr>
          <p:cNvPr id="112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126" name=""/>
          <p:cNvSpPr/>
          <p:nvPr>
            <p:ph type="body" idx="10"/>
          </p:nvPr>
        </p:nvSpPr>
        <p:spPr>
          <a:xfrm>
            <a:off x="0" y="676910"/>
            <a:ext cx="9144000" cy="5770880"/>
          </a:xfrm>
          <a:prstGeom prst="rect">
            <a:avLst/>
          </a:prstGeom>
          <a:noFill/>
          <a:ln w="0" cmpd="sng">
            <a:noFill/>
            <a:prstDash val="solid"/>
          </a:ln>
        </p:spPr>
        <p:txBody>
          <a:bodyPr vert="horz" lIns="0" tIns="1736090" rIns="0" bIns="0" anchor="t">
            <a:normAutofit fontScale="95000"/>
          </a:bodyPr>
          <a:lstStyle/>
          <a:p>
            <a:pPr marL="0" marR="0" indent="0" algn="ctr">
              <a:lnSpc>
                <a:spcPts val="3300"/>
              </a:lnSpc>
              <a:spcAft>
                <a:spcPts val="0"/>
              </a:spcAft>
            </a:pPr>
            <a:r>
              <a:rPr lang="en-US" sz="3500" b="1" spc="20">
                <a:solidFill>
                  <a:srgbClr val="001F5F"/>
                </a:solidFill>
                <a:latin typeface="Calibri" pitchFamily="1" panose="2263545234"/>
              </a:rPr>
              <a:t>Questions? </a:t>
            </a:r>
          </a:p>
          <a:p>
            <a:pPr marL="0" marR="0" indent="0" algn="ctr">
              <a:lnSpc>
                <a:spcPts val="3200"/>
              </a:lnSpc>
              <a:spcBef>
                <a:spcPts val="1825"/>
              </a:spcBef>
              <a:spcAft>
                <a:spcPts val="0"/>
              </a:spcAft>
            </a:pPr>
            <a:r>
              <a:rPr lang="en-US" sz="2950" spc="-5">
                <a:solidFill>
                  <a:srgbClr val="001F5F"/>
                </a:solidFill>
                <a:latin typeface="Calibri" pitchFamily="1" panose="2263545234"/>
              </a:rPr>
              <a:t>Email or call Tess O’Brien: </a:t>
            </a:r>
          </a:p>
          <a:p>
            <a:pPr marL="0" marR="0" indent="0" algn="ctr">
              <a:lnSpc>
                <a:spcPts val="2800"/>
              </a:lnSpc>
              <a:spcBef>
                <a:spcPts val="1245"/>
              </a:spcBef>
              <a:spcAft>
                <a:spcPts val="0"/>
              </a:spcAft>
            </a:pPr>
            <a:r>
              <a:rPr lang="en-US" sz="3000" u="sng" spc="55">
                <a:solidFill>
                  <a:srgbClr val="0000FF"/>
                </a:solidFill>
                <a:latin typeface="Calibri" pitchFamily="1" panose="2263545234"/>
              </a:rPr>
              <a:t>tobrien@boardmanclark.com</a:t>
            </a:r>
            <a:r>
              <a:rPr lang="en-US" sz="100" spc="55">
                <a:solidFill>
                  <a:srgbClr val="001F5F"/>
                </a:solidFill>
                <a:latin typeface="Calibri" pitchFamily="1" panose="2263545234"/>
              </a:rPr>
              <a:t> </a:t>
            </a:r>
          </a:p>
          <a:p>
            <a:pPr marL="0" marR="0" indent="0" algn="ctr">
              <a:lnSpc>
                <a:spcPts val="2800"/>
              </a:lnSpc>
              <a:spcBef>
                <a:spcPts val="1675"/>
              </a:spcBef>
              <a:spcAft>
                <a:spcPts val="14495"/>
              </a:spcAft>
            </a:pPr>
            <a:r>
              <a:rPr lang="en-US" sz="3000" spc="50">
                <a:solidFill>
                  <a:srgbClr val="001F5F"/>
                </a:solidFill>
                <a:latin typeface="Calibri" pitchFamily="1" panose="2263545234"/>
              </a:rPr>
              <a:t>608-283-1798 </a:t>
            </a:r>
          </a:p>
        </p:txBody>
      </p:sp>
      <p:sp>
        <p:nvSpPr>
          <p:cNvPr id="1127"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Layout>
</file>

<file path=ppt/slideLayouts/slideLayout1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06" name=""/>
        <p:cNvGrpSpPr/>
        <p:nvPr/>
      </p:nvGrpSpPr>
      <p:grpSpPr/>
      <p:sp>
        <p:nvSpPr>
          <p:cNvPr id="10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0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45">
                <a:solidFill>
                  <a:srgbClr val="000080"/>
                </a:solidFill>
                <a:latin typeface="Tahoma" pitchFamily="2" panose="2263545234"/>
              </a:rPr>
              <a:t>11 </a:t>
            </a:r>
          </a:p>
        </p:txBody>
      </p:sp>
      <p:sp>
        <p:nvSpPr>
          <p:cNvPr id="10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10" name=""/>
          <p:cNvSpPr/>
          <p:nvPr>
            <p:ph type="body" idx="10"/>
          </p:nvPr>
        </p:nvSpPr>
        <p:spPr>
          <a:xfrm>
            <a:off x="0" y="676910"/>
            <a:ext cx="9144000" cy="895350"/>
          </a:xfrm>
          <a:prstGeom prst="rect">
            <a:avLst/>
          </a:prstGeom>
          <a:noFill/>
          <a:ln w="0" cmpd="sng">
            <a:noFill/>
            <a:prstDash val="solid"/>
          </a:ln>
        </p:spPr>
        <p:txBody>
          <a:bodyPr vert="horz" lIns="0" tIns="260985" rIns="0" bIns="0" anchor="t"/>
          <a:lstStyle/>
          <a:p>
            <a:pPr marL="0" marR="22860" indent="0" algn="ctr">
              <a:lnSpc>
                <a:spcPts val="4200"/>
              </a:lnSpc>
              <a:spcAft>
                <a:spcPts val="550"/>
              </a:spcAft>
            </a:pPr>
            <a:r>
              <a:rPr lang="en-US" sz="4200" b="1" spc="20">
                <a:solidFill>
                  <a:srgbClr val="001F5F"/>
                </a:solidFill>
                <a:latin typeface="Calibri" pitchFamily="1" panose="2263545234"/>
              </a:rPr>
              <a:t>Federal Statutes and Regulations </a:t>
            </a:r>
          </a:p>
        </p:txBody>
      </p:sp>
      <p:sp>
        <p:nvSpPr>
          <p:cNvPr id="111" name=""/>
          <p:cNvSpPr/>
          <p:nvPr>
            <p:ph type="body" idx="10"/>
          </p:nvPr>
        </p:nvSpPr>
        <p:spPr>
          <a:xfrm>
            <a:off x="0" y="1572260"/>
            <a:ext cx="9144000" cy="4875530"/>
          </a:xfrm>
          <a:prstGeom prst="rect">
            <a:avLst/>
          </a:prstGeom>
          <a:noFill/>
          <a:ln w="0" cmpd="sng">
            <a:noFill/>
            <a:prstDash val="solid"/>
          </a:ln>
        </p:spPr>
        <p:txBody>
          <a:bodyPr vert="horz" lIns="0" tIns="235585" rIns="0" bIns="0" anchor="t"/>
          <a:lstStyle/>
          <a:p>
            <a:pPr marL="640080" marR="22860" indent="0" algn="just">
              <a:lnSpc>
                <a:spcPts val="3000"/>
              </a:lnSpc>
              <a:spcAft>
                <a:spcPts val="0"/>
              </a:spcAft>
            </a:pPr>
            <a:r>
              <a:rPr lang="en-US" sz="4200" spc="65">
                <a:solidFill>
                  <a:srgbClr val="44759E"/>
                </a:solidFill>
                <a:latin typeface="Arial" pitchFamily="2" panose="2263545234"/>
              </a:rPr>
              <a:t></a:t>
            </a:r>
            <a:r>
              <a:rPr lang="en-US" sz="2650" b="1" spc="65">
                <a:solidFill>
                  <a:srgbClr val="001F5F"/>
                </a:solidFill>
                <a:latin typeface="Calibri" pitchFamily="1" panose="2263545234"/>
              </a:rPr>
              <a:t> Rehabilitation </a:t>
            </a:r>
            <a:r>
              <a:rPr lang="en-US" sz="2650" b="1" spc="65">
                <a:solidFill>
                  <a:srgbClr val="001F5F"/>
                </a:solidFill>
                <a:latin typeface="Calibri" pitchFamily="1" panose="2263545234"/>
              </a:rPr>
              <a:t>Act of 1973 (“Section 504”)(</a:t>
            </a:r>
            <a:r>
              <a:rPr lang="en-US" sz="2700" b="1" i="1" spc="65">
                <a:solidFill>
                  <a:srgbClr val="001F5F"/>
                </a:solidFill>
                <a:latin typeface="Calibri" pitchFamily="1" panose="2263545234"/>
              </a:rPr>
              <a:t>20 U.S.C. </a:t>
            </a:r>
          </a:p>
          <a:p>
            <a:pPr marL="1143000" marR="22860" indent="0" algn="just">
              <a:lnSpc>
                <a:spcPts val="2300"/>
              </a:lnSpc>
              <a:spcBef>
                <a:spcPts val="0"/>
              </a:spcBef>
              <a:spcAft>
                <a:spcPts val="0"/>
              </a:spcAft>
            </a:pPr>
            <a:r>
              <a:rPr lang="en-US" sz="2700" b="1" i="1" spc="-10">
                <a:solidFill>
                  <a:srgbClr val="001F5F"/>
                </a:solidFill>
                <a:latin typeface="Calibri" pitchFamily="1" panose="2263545234"/>
              </a:rPr>
              <a:t>§794; 34 CFR 104). </a:t>
            </a:r>
          </a:p>
          <a:p>
            <a:pPr marL="640080" marR="22860" indent="0" algn="just">
              <a:lnSpc>
                <a:spcPts val="3100"/>
              </a:lnSpc>
              <a:spcBef>
                <a:spcPts val="290"/>
              </a:spcBef>
              <a:spcAft>
                <a:spcPts val="0"/>
              </a:spcAft>
            </a:pPr>
            <a:r>
              <a:rPr lang="en-US" sz="4200" spc="60">
                <a:solidFill>
                  <a:srgbClr val="44759E"/>
                </a:solidFill>
                <a:latin typeface="Arial" pitchFamily="2" panose="2263545234"/>
              </a:rPr>
              <a:t></a:t>
            </a:r>
            <a:r>
              <a:rPr lang="en-US" sz="2700" spc="60">
                <a:solidFill>
                  <a:srgbClr val="001F5F"/>
                </a:solidFill>
                <a:latin typeface="Calibri" pitchFamily="1" panose="2263545234"/>
              </a:rPr>
              <a:t> “Otherwise qualified” means an individual who is </a:t>
            </a:r>
          </a:p>
          <a:p>
            <a:pPr marL="1143000" marR="22860" indent="0" algn="just">
              <a:lnSpc>
                <a:spcPts val="2200"/>
              </a:lnSpc>
              <a:spcBef>
                <a:spcPts val="0"/>
              </a:spcBef>
              <a:spcAft>
                <a:spcPts val="0"/>
              </a:spcAft>
            </a:pPr>
            <a:r>
              <a:rPr lang="en-US" sz="2600" spc="30">
                <a:solidFill>
                  <a:srgbClr val="001F5F"/>
                </a:solidFill>
                <a:latin typeface="Calibri" pitchFamily="1" panose="2263545234"/>
              </a:rPr>
              <a:t>able to meet essential eligibility requirements for </a:t>
            </a:r>
          </a:p>
          <a:p>
            <a:pPr marL="1143000" marR="22860" indent="0" algn="just">
              <a:lnSpc>
                <a:spcPts val="2400"/>
              </a:lnSpc>
              <a:spcBef>
                <a:spcPts val="210"/>
              </a:spcBef>
              <a:spcAft>
                <a:spcPts val="0"/>
              </a:spcAft>
            </a:pPr>
            <a:r>
              <a:rPr lang="en-US" sz="2600" spc="25">
                <a:solidFill>
                  <a:srgbClr val="001F5F"/>
                </a:solidFill>
                <a:latin typeface="Calibri" pitchFamily="1" panose="2263545234"/>
              </a:rPr>
              <a:t>receipt of services or benefits </a:t>
            </a:r>
            <a:r>
              <a:rPr lang="en-US" sz="2650" b="1" spc="25">
                <a:solidFill>
                  <a:srgbClr val="001F5F"/>
                </a:solidFill>
                <a:latin typeface="Calibri" pitchFamily="1" panose="2263545234"/>
              </a:rPr>
              <a:t>with or without </a:t>
            </a:r>
          </a:p>
          <a:p>
            <a:pPr marL="1143000" marR="22860" indent="0" algn="just">
              <a:lnSpc>
                <a:spcPts val="2400"/>
              </a:lnSpc>
              <a:spcBef>
                <a:spcPts val="0"/>
              </a:spcBef>
              <a:spcAft>
                <a:spcPts val="0"/>
              </a:spcAft>
            </a:pPr>
            <a:r>
              <a:rPr lang="en-US" sz="2600" spc="30">
                <a:solidFill>
                  <a:srgbClr val="001F5F"/>
                </a:solidFill>
                <a:latin typeface="Calibri" pitchFamily="1" panose="2263545234"/>
              </a:rPr>
              <a:t>reasonable modifications to rules, practices, or </a:t>
            </a:r>
          </a:p>
          <a:p>
            <a:pPr marL="1143000" marR="22860" indent="0" algn="just">
              <a:lnSpc>
                <a:spcPts val="2500"/>
              </a:lnSpc>
              <a:spcBef>
                <a:spcPts val="5"/>
              </a:spcBef>
              <a:spcAft>
                <a:spcPts val="0"/>
              </a:spcAft>
            </a:pPr>
            <a:r>
              <a:rPr lang="en-US" sz="2600" spc="0">
                <a:solidFill>
                  <a:srgbClr val="001F5F"/>
                </a:solidFill>
                <a:latin typeface="Calibri" pitchFamily="1" panose="2263545234"/>
              </a:rPr>
              <a:t>policies. </a:t>
            </a:r>
          </a:p>
          <a:p>
            <a:pPr marL="640080" marR="22860" indent="0" algn="just">
              <a:lnSpc>
                <a:spcPts val="2200"/>
              </a:lnSpc>
              <a:spcBef>
                <a:spcPts val="1195"/>
              </a:spcBef>
              <a:spcAft>
                <a:spcPts val="0"/>
              </a:spcAft>
            </a:pPr>
            <a:r>
              <a:rPr lang="en-US" sz="4200" spc="85">
                <a:solidFill>
                  <a:srgbClr val="44759E"/>
                </a:solidFill>
                <a:latin typeface="Arial" pitchFamily="2" panose="2263545234"/>
              </a:rPr>
              <a:t></a:t>
            </a:r>
            <a:r>
              <a:rPr lang="en-US" sz="2600" spc="85">
                <a:solidFill>
                  <a:srgbClr val="001F5F"/>
                </a:solidFill>
                <a:latin typeface="Calibri" pitchFamily="1" panose="2263545234"/>
              </a:rPr>
              <a:t> At the postsecondary level, a qualified student with a </a:t>
            </a:r>
          </a:p>
          <a:p>
            <a:pPr marL="1143000" marR="22860" indent="0" algn="just">
              <a:lnSpc>
                <a:spcPts val="2200"/>
              </a:lnSpc>
              <a:spcBef>
                <a:spcPts val="0"/>
              </a:spcBef>
              <a:spcAft>
                <a:spcPts val="0"/>
              </a:spcAft>
            </a:pPr>
            <a:r>
              <a:rPr lang="en-US" sz="2600" spc="30">
                <a:solidFill>
                  <a:srgbClr val="001F5F"/>
                </a:solidFill>
                <a:latin typeface="Calibri" pitchFamily="1" panose="2263545234"/>
              </a:rPr>
              <a:t>disability is a student with a disability who meets the </a:t>
            </a:r>
          </a:p>
          <a:p>
            <a:pPr marL="1143000" marR="22860" indent="0" algn="just">
              <a:lnSpc>
                <a:spcPts val="2400"/>
              </a:lnSpc>
              <a:spcBef>
                <a:spcPts val="5"/>
              </a:spcBef>
              <a:spcAft>
                <a:spcPts val="0"/>
              </a:spcAft>
            </a:pPr>
            <a:r>
              <a:rPr lang="en-US" sz="2600" spc="30">
                <a:solidFill>
                  <a:srgbClr val="001F5F"/>
                </a:solidFill>
                <a:latin typeface="Calibri" pitchFamily="1" panose="2263545234"/>
              </a:rPr>
              <a:t>academic and technical standards requisite for </a:t>
            </a:r>
          </a:p>
          <a:p>
            <a:pPr marL="1143000" marR="22860" indent="0" algn="just">
              <a:lnSpc>
                <a:spcPts val="2700"/>
              </a:lnSpc>
              <a:spcBef>
                <a:spcPts val="0"/>
              </a:spcBef>
              <a:spcAft>
                <a:spcPts val="0"/>
              </a:spcAft>
            </a:pPr>
            <a:r>
              <a:rPr lang="en-US" sz="2700" spc="-5">
                <a:solidFill>
                  <a:srgbClr val="001F5F"/>
                </a:solidFill>
                <a:latin typeface="Calibri" pitchFamily="1" panose="2263545234"/>
              </a:rPr>
              <a:t>admission or participation in the institution’s </a:t>
            </a:r>
          </a:p>
          <a:p>
            <a:pPr marL="1143000" marR="22860" indent="0" algn="just">
              <a:lnSpc>
                <a:spcPts val="2400"/>
              </a:lnSpc>
              <a:spcBef>
                <a:spcPts val="0"/>
              </a:spcBef>
              <a:spcAft>
                <a:spcPts val="3720"/>
              </a:spcAft>
            </a:pPr>
            <a:r>
              <a:rPr lang="en-US" sz="2600" spc="20">
                <a:solidFill>
                  <a:srgbClr val="001F5F"/>
                </a:solidFill>
                <a:latin typeface="Calibri" pitchFamily="1" panose="2263545234"/>
              </a:rPr>
              <a:t>educational program or activity. </a:t>
            </a:r>
          </a:p>
        </p:txBody>
      </p:sp>
    </p:spTree>
  </p:cSld>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17" name=""/>
        <p:cNvGrpSpPr/>
        <p:nvPr/>
      </p:nvGrpSpPr>
      <p:grpSpPr/>
      <p:sp>
        <p:nvSpPr>
          <p:cNvPr id="11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19"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60">
                <a:solidFill>
                  <a:srgbClr val="000080"/>
                </a:solidFill>
                <a:latin typeface="Tahoma" pitchFamily="2" panose="2263545234"/>
              </a:rPr>
              <a:t>12 </a:t>
            </a:r>
          </a:p>
        </p:txBody>
      </p:sp>
      <p:sp>
        <p:nvSpPr>
          <p:cNvPr id="12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21" name=""/>
          <p:cNvSpPr/>
          <p:nvPr>
            <p:ph type="body" idx="10"/>
          </p:nvPr>
        </p:nvSpPr>
        <p:spPr>
          <a:xfrm>
            <a:off x="0" y="676910"/>
            <a:ext cx="9144000" cy="1246505"/>
          </a:xfrm>
          <a:prstGeom prst="rect">
            <a:avLst/>
          </a:prstGeom>
          <a:noFill/>
          <a:ln w="0" cmpd="sng">
            <a:noFill/>
            <a:prstDash val="solid"/>
          </a:ln>
        </p:spPr>
        <p:txBody>
          <a:bodyPr vert="horz" lIns="0" tIns="260350" rIns="0" bIns="0" anchor="t"/>
          <a:lstStyle/>
          <a:p>
            <a:pPr marL="0" marR="0" indent="0" algn="ctr">
              <a:lnSpc>
                <a:spcPts val="4300"/>
              </a:lnSpc>
              <a:spcAft>
                <a:spcPts val="3240"/>
              </a:spcAft>
            </a:pPr>
            <a:r>
              <a:rPr lang="en-US" sz="4350" b="1" spc="10">
                <a:solidFill>
                  <a:srgbClr val="001F5F"/>
                </a:solidFill>
                <a:latin typeface="Calibri" pitchFamily="1" panose="2263545234"/>
              </a:rPr>
              <a:t>Purpose of Section 504 and ADA </a:t>
            </a:r>
          </a:p>
        </p:txBody>
      </p:sp>
      <p:sp>
        <p:nvSpPr>
          <p:cNvPr id="122" name=""/>
          <p:cNvSpPr/>
          <p:nvPr>
            <p:ph type="body" idx="10"/>
          </p:nvPr>
        </p:nvSpPr>
        <p:spPr>
          <a:xfrm>
            <a:off x="0" y="1923415"/>
            <a:ext cx="9144000" cy="4524375"/>
          </a:xfrm>
          <a:prstGeom prst="rect">
            <a:avLst/>
          </a:prstGeom>
          <a:noFill/>
          <a:ln w="0" cmpd="sng">
            <a:noFill/>
            <a:prstDash val="solid"/>
          </a:ln>
        </p:spPr>
        <p:txBody>
          <a:bodyPr vert="horz" lIns="0" tIns="290195" rIns="0" bIns="0" anchor="t">
            <a:normAutofit fontScale="95000"/>
          </a:bodyPr>
          <a:lstStyle/>
          <a:p>
            <a:pPr marL="640080" marR="0" indent="0" algn="just">
              <a:lnSpc>
                <a:spcPts val="3100"/>
              </a:lnSpc>
              <a:spcAft>
                <a:spcPts val="0"/>
              </a:spcAft>
            </a:pPr>
            <a:r>
              <a:rPr lang="en-US" sz="4350" spc="105">
                <a:solidFill>
                  <a:srgbClr val="44759E"/>
                </a:solidFill>
                <a:latin typeface="Arial" pitchFamily="2" panose="2263545234"/>
              </a:rPr>
              <a:t></a:t>
            </a:r>
            <a:r>
              <a:rPr lang="en-US" sz="3000" spc="105">
                <a:solidFill>
                  <a:srgbClr val="001F5F"/>
                </a:solidFill>
                <a:latin typeface="Calibri" pitchFamily="1" panose="2263545234"/>
              </a:rPr>
              <a:t> Level the playing field. </a:t>
            </a:r>
          </a:p>
          <a:p>
            <a:pPr marL="640080" marR="0" indent="0" algn="just">
              <a:lnSpc>
                <a:spcPts val="2900"/>
              </a:lnSpc>
              <a:spcBef>
                <a:spcPts val="720"/>
              </a:spcBef>
              <a:spcAft>
                <a:spcPts val="0"/>
              </a:spcAft>
            </a:pPr>
            <a:r>
              <a:rPr lang="en-US" sz="4350" spc="60">
                <a:solidFill>
                  <a:srgbClr val="44759E"/>
                </a:solidFill>
                <a:latin typeface="Arial" pitchFamily="2" panose="2263545234"/>
              </a:rPr>
              <a:t></a:t>
            </a:r>
            <a:r>
              <a:rPr lang="en-US" sz="3000" spc="60">
                <a:solidFill>
                  <a:srgbClr val="001F5F"/>
                </a:solidFill>
                <a:latin typeface="Calibri" pitchFamily="1" panose="2263545234"/>
              </a:rPr>
              <a:t> Ensure that disabled individuals receive even-</a:t>
            </a:r>
            <a:r>
              <a:rPr lang="en-US" sz="100">
                <a:solidFill>
                  <a:srgbClr val="000000"/>
                </a:solidFill>
                <a:latin typeface="Tahoma" pitchFamily="2" panose="2263545234"/>
              </a:rPr>
              <a:t> </a:t>
            </a:r>
          </a:p>
          <a:p>
            <a:pPr marL="1143000" marR="0" indent="0" algn="just">
              <a:lnSpc>
                <a:spcPts val="2900"/>
              </a:lnSpc>
              <a:spcBef>
                <a:spcPts val="0"/>
              </a:spcBef>
              <a:spcAft>
                <a:spcPts val="0"/>
              </a:spcAft>
            </a:pPr>
            <a:r>
              <a:rPr lang="en-US" sz="3000" spc="-10">
                <a:solidFill>
                  <a:srgbClr val="001F5F"/>
                </a:solidFill>
                <a:latin typeface="Calibri" pitchFamily="1" panose="2263545234"/>
              </a:rPr>
              <a:t>handed treatment in relation to the able-</a:t>
            </a:r>
            <a:r>
              <a:rPr lang="en-US" sz="100">
                <a:solidFill>
                  <a:srgbClr val="000000"/>
                </a:solidFill>
                <a:latin typeface="Tahoma" pitchFamily="2" panose="2263545234"/>
              </a:rPr>
              <a:t> </a:t>
            </a:r>
          </a:p>
          <a:p>
            <a:pPr marL="1143000" marR="0" indent="0" algn="just">
              <a:lnSpc>
                <a:spcPts val="3100"/>
              </a:lnSpc>
              <a:spcBef>
                <a:spcPts val="0"/>
              </a:spcBef>
              <a:spcAft>
                <a:spcPts val="0"/>
              </a:spcAft>
            </a:pPr>
            <a:r>
              <a:rPr lang="en-US" sz="3000" spc="-50">
                <a:solidFill>
                  <a:srgbClr val="001F5F"/>
                </a:solidFill>
                <a:latin typeface="Calibri" pitchFamily="1" panose="2263545234"/>
              </a:rPr>
              <a:t>bodied. </a:t>
            </a:r>
          </a:p>
          <a:p>
            <a:pPr marL="640080" marR="0" indent="0" algn="just">
              <a:lnSpc>
                <a:spcPts val="2900"/>
              </a:lnSpc>
              <a:spcBef>
                <a:spcPts val="1230"/>
              </a:spcBef>
              <a:spcAft>
                <a:spcPts val="0"/>
              </a:spcAft>
            </a:pPr>
            <a:r>
              <a:rPr lang="en-US" sz="4350" spc="60">
                <a:solidFill>
                  <a:srgbClr val="44759E"/>
                </a:solidFill>
                <a:latin typeface="Arial" pitchFamily="2" panose="2263545234"/>
              </a:rPr>
              <a:t></a:t>
            </a:r>
            <a:r>
              <a:rPr lang="en-US" sz="3000" spc="60">
                <a:solidFill>
                  <a:srgbClr val="001F5F"/>
                </a:solidFill>
                <a:latin typeface="Calibri" pitchFamily="1" panose="2263545234"/>
              </a:rPr>
              <a:t> Ensure qualified students with disabilities be </a:t>
            </a:r>
          </a:p>
          <a:p>
            <a:pPr marL="1143000" marR="0" indent="0" algn="just">
              <a:lnSpc>
                <a:spcPts val="2900"/>
              </a:lnSpc>
              <a:spcBef>
                <a:spcPts val="0"/>
              </a:spcBef>
              <a:spcAft>
                <a:spcPts val="0"/>
              </a:spcAft>
            </a:pPr>
            <a:r>
              <a:rPr lang="en-US" sz="3000" spc="0">
                <a:solidFill>
                  <a:srgbClr val="001F5F"/>
                </a:solidFill>
                <a:latin typeface="Calibri" pitchFamily="1" panose="2263545234"/>
              </a:rPr>
              <a:t>given the opportunity to participate in or </a:t>
            </a:r>
          </a:p>
          <a:p>
            <a:pPr marL="1143000" marR="0" indent="0" algn="just">
              <a:lnSpc>
                <a:spcPts val="2900"/>
              </a:lnSpc>
              <a:spcBef>
                <a:spcPts val="190"/>
              </a:spcBef>
              <a:spcAft>
                <a:spcPts val="0"/>
              </a:spcAft>
            </a:pPr>
            <a:r>
              <a:rPr lang="en-US" sz="3000" spc="-10">
                <a:solidFill>
                  <a:srgbClr val="001F5F"/>
                </a:solidFill>
                <a:latin typeface="Calibri" pitchFamily="1" panose="2263545234"/>
              </a:rPr>
              <a:t>benefit from the school’s programs or services </a:t>
            </a:r>
          </a:p>
          <a:p>
            <a:pPr marL="1143000" marR="0" indent="0" algn="just">
              <a:lnSpc>
                <a:spcPts val="3100"/>
              </a:lnSpc>
              <a:spcBef>
                <a:spcPts val="25"/>
              </a:spcBef>
              <a:spcAft>
                <a:spcPts val="0"/>
              </a:spcAft>
            </a:pPr>
            <a:r>
              <a:rPr lang="en-US" sz="3000" spc="25">
                <a:solidFill>
                  <a:srgbClr val="001F5F"/>
                </a:solidFill>
                <a:latin typeface="Calibri" pitchFamily="1" panose="2263545234"/>
              </a:rPr>
              <a:t>in a manner that is </a:t>
            </a:r>
            <a:r>
              <a:rPr lang="en-US" sz="3000" u="sng" spc="25">
                <a:solidFill>
                  <a:srgbClr val="001F5F"/>
                </a:solidFill>
                <a:latin typeface="Calibri" pitchFamily="1" panose="2263545234"/>
              </a:rPr>
              <a:t>equal to and as effective as  </a:t>
            </a:r>
          </a:p>
          <a:p>
            <a:pPr marL="1143000" marR="0" indent="0" algn="just">
              <a:lnSpc>
                <a:spcPts val="3100"/>
              </a:lnSpc>
              <a:spcBef>
                <a:spcPts val="0"/>
              </a:spcBef>
              <a:spcAft>
                <a:spcPts val="3240"/>
              </a:spcAft>
            </a:pPr>
            <a:r>
              <a:rPr lang="en-US" sz="3000" spc="-10">
                <a:solidFill>
                  <a:srgbClr val="001F5F"/>
                </a:solidFill>
                <a:latin typeface="Calibri" pitchFamily="1" panose="2263545234"/>
              </a:rPr>
              <a:t>that afforded others who are not disabled. </a:t>
            </a:r>
          </a:p>
        </p:txBody>
      </p:sp>
    </p:spTree>
  </p:cSld>
</p:sldLayout>
</file>

<file path=ppt/slideLayouts/slideLayout1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28" name=""/>
        <p:cNvGrpSpPr/>
        <p:nvPr/>
      </p:nvGrpSpPr>
      <p:grpSpPr/>
      <p:sp>
        <p:nvSpPr>
          <p:cNvPr id="12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3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55">
                <a:solidFill>
                  <a:srgbClr val="000080"/>
                </a:solidFill>
                <a:latin typeface="Tahoma" pitchFamily="2" panose="2263545234"/>
              </a:rPr>
              <a:t>13 </a:t>
            </a:r>
          </a:p>
        </p:txBody>
      </p:sp>
      <p:sp>
        <p:nvSpPr>
          <p:cNvPr id="13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32" name=""/>
          <p:cNvSpPr/>
          <p:nvPr>
            <p:ph type="body" idx="10"/>
          </p:nvPr>
        </p:nvSpPr>
        <p:spPr>
          <a:xfrm>
            <a:off x="0" y="676910"/>
            <a:ext cx="9144000" cy="1432560"/>
          </a:xfrm>
          <a:prstGeom prst="rect">
            <a:avLst/>
          </a:prstGeom>
          <a:noFill/>
          <a:ln w="0" cmpd="sng">
            <a:noFill/>
            <a:prstDash val="solid"/>
          </a:ln>
        </p:spPr>
        <p:txBody>
          <a:bodyPr vert="horz" lIns="0" tIns="261620" rIns="0" bIns="0" anchor="t"/>
          <a:lstStyle/>
          <a:p>
            <a:pPr marL="0" marR="22860" indent="0" algn="ctr">
              <a:lnSpc>
                <a:spcPts val="4300"/>
              </a:lnSpc>
              <a:spcAft>
                <a:spcPts val="4680"/>
              </a:spcAft>
            </a:pPr>
            <a:r>
              <a:rPr lang="en-US" sz="4300" b="1" spc="5">
                <a:solidFill>
                  <a:srgbClr val="001F5F"/>
                </a:solidFill>
                <a:latin typeface="Calibri" pitchFamily="1" panose="2263545234"/>
              </a:rPr>
              <a:t>Disability </a:t>
            </a:r>
          </a:p>
        </p:txBody>
      </p:sp>
      <p:sp>
        <p:nvSpPr>
          <p:cNvPr id="133" name=""/>
          <p:cNvSpPr/>
          <p:nvPr>
            <p:ph type="body" idx="10"/>
          </p:nvPr>
        </p:nvSpPr>
        <p:spPr>
          <a:xfrm>
            <a:off x="0" y="2109470"/>
            <a:ext cx="9144000" cy="4338320"/>
          </a:xfrm>
          <a:prstGeom prst="rect">
            <a:avLst/>
          </a:prstGeom>
          <a:noFill/>
          <a:ln w="0" cmpd="sng">
            <a:noFill/>
            <a:prstDash val="solid"/>
          </a:ln>
        </p:spPr>
        <p:txBody>
          <a:bodyPr vert="horz" lIns="0" tIns="61595" rIns="0" bIns="0" anchor="t"/>
          <a:lstStyle/>
          <a:p>
            <a:pPr marL="640080" marR="22860" indent="0" algn="just">
              <a:lnSpc>
                <a:spcPts val="3100"/>
              </a:lnSpc>
              <a:spcAft>
                <a:spcPts val="0"/>
              </a:spcAft>
            </a:pPr>
            <a:r>
              <a:rPr lang="en-US" sz="3150" u="sng" spc="15">
                <a:solidFill>
                  <a:srgbClr val="001F5F"/>
                </a:solidFill>
                <a:latin typeface="Calibri" pitchFamily="1" panose="2263545234"/>
              </a:rPr>
              <a:t>Definition Of Disability Under Section 504</a:t>
            </a:r>
            <a:r>
              <a:rPr lang="en-US" sz="3150" u="sng" spc="15">
                <a:solidFill>
                  <a:srgbClr val="44759E"/>
                </a:solidFill>
                <a:latin typeface="Calibri" pitchFamily="1" panose="2263545234"/>
              </a:rPr>
              <a:t>  </a:t>
            </a:r>
          </a:p>
          <a:p>
            <a:pPr marL="640080" marR="22860" indent="502920" algn="just">
              <a:lnSpc>
                <a:spcPts val="3300"/>
              </a:lnSpc>
              <a:spcBef>
                <a:spcPts val="5265"/>
              </a:spcBef>
              <a:spcAft>
                <a:spcPts val="0"/>
              </a:spcAft>
              <a:buFont typeface="Symbol"/>
              <a:buChar char="·"/>
            </a:pPr>
            <a:r>
              <a:rPr lang="en-US" sz="3150" spc="0">
                <a:solidFill>
                  <a:srgbClr val="001F5F"/>
                </a:solidFill>
                <a:latin typeface="Calibri" pitchFamily="1" panose="2263545234"/>
              </a:rPr>
              <a:t>Physical or mental impairment which </a:t>
            </a:r>
          </a:p>
          <a:p>
            <a:pPr marL="1143000" marR="22860" indent="0" algn="just">
              <a:lnSpc>
                <a:spcPts val="3300"/>
              </a:lnSpc>
              <a:spcBef>
                <a:spcPts val="0"/>
              </a:spcBef>
              <a:spcAft>
                <a:spcPts val="0"/>
              </a:spcAft>
            </a:pPr>
            <a:r>
              <a:rPr lang="en-US" sz="3150" spc="0">
                <a:solidFill>
                  <a:srgbClr val="001F5F"/>
                </a:solidFill>
                <a:latin typeface="Calibri" pitchFamily="1" panose="2263545234"/>
              </a:rPr>
              <a:t>substantially limits one or more major life </a:t>
            </a:r>
          </a:p>
          <a:p>
            <a:pPr marL="1143000" marR="22860" indent="0" algn="just">
              <a:lnSpc>
                <a:spcPts val="3300"/>
              </a:lnSpc>
              <a:spcBef>
                <a:spcPts val="0"/>
              </a:spcBef>
              <a:spcAft>
                <a:spcPts val="0"/>
              </a:spcAft>
            </a:pPr>
            <a:r>
              <a:rPr lang="en-US" sz="3150" spc="-40">
                <a:solidFill>
                  <a:srgbClr val="001F5F"/>
                </a:solidFill>
                <a:latin typeface="Calibri" pitchFamily="1" panose="2263545234"/>
              </a:rPr>
              <a:t>activities; </a:t>
            </a:r>
          </a:p>
          <a:p>
            <a:pPr marL="640080" marR="22860" indent="502920" algn="just">
              <a:lnSpc>
                <a:spcPts val="3300"/>
              </a:lnSpc>
              <a:spcBef>
                <a:spcPts val="770"/>
              </a:spcBef>
              <a:spcAft>
                <a:spcPts val="0"/>
              </a:spcAft>
              <a:buFont typeface="Symbol"/>
              <a:buChar char="·"/>
            </a:pPr>
            <a:r>
              <a:rPr lang="en-US" sz="3150" spc="5">
                <a:solidFill>
                  <a:srgbClr val="001F5F"/>
                </a:solidFill>
                <a:latin typeface="Calibri" pitchFamily="1" panose="2263545234"/>
              </a:rPr>
              <a:t>Has a record of such impairment; or </a:t>
            </a:r>
          </a:p>
          <a:p>
            <a:pPr marL="640080" marR="22860" indent="502920" algn="just">
              <a:lnSpc>
                <a:spcPts val="3300"/>
              </a:lnSpc>
              <a:spcBef>
                <a:spcPts val="770"/>
              </a:spcBef>
              <a:spcAft>
                <a:spcPts val="6330"/>
              </a:spcAft>
              <a:buFont typeface="Symbol"/>
              <a:buChar char="·"/>
            </a:pPr>
            <a:r>
              <a:rPr lang="en-US" sz="3150" spc="0">
                <a:solidFill>
                  <a:srgbClr val="001F5F"/>
                </a:solidFill>
                <a:latin typeface="Calibri" pitchFamily="1" panose="2263545234"/>
              </a:rPr>
              <a:t>Is regarded as having such impairment. </a:t>
            </a:r>
          </a:p>
        </p:txBody>
      </p:sp>
    </p:spTree>
  </p:cSld>
</p:sldLayout>
</file>

<file path=ppt/slideLayouts/slideLayout1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39" name=""/>
        <p:cNvGrpSpPr/>
        <p:nvPr/>
      </p:nvGrpSpPr>
      <p:grpSpPr/>
      <p:sp>
        <p:nvSpPr>
          <p:cNvPr id="14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4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70">
                <a:solidFill>
                  <a:srgbClr val="000080"/>
                </a:solidFill>
                <a:latin typeface="Tahoma" pitchFamily="2" panose="2263545234"/>
              </a:rPr>
              <a:t>14 </a:t>
            </a:r>
          </a:p>
        </p:txBody>
      </p:sp>
      <p:sp>
        <p:nvSpPr>
          <p:cNvPr id="14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43" name=""/>
          <p:cNvSpPr/>
          <p:nvPr>
            <p:ph type="body" idx="10"/>
          </p:nvPr>
        </p:nvSpPr>
        <p:spPr>
          <a:xfrm>
            <a:off x="0" y="676910"/>
            <a:ext cx="9144000" cy="5770880"/>
          </a:xfrm>
          <a:prstGeom prst="rect">
            <a:avLst/>
          </a:prstGeom>
          <a:noFill/>
          <a:ln w="0" cmpd="sng">
            <a:noFill/>
            <a:prstDash val="solid"/>
          </a:ln>
        </p:spPr>
        <p:txBody>
          <a:bodyPr vert="horz" lIns="0" tIns="247650" rIns="0" bIns="0" anchor="t"/>
          <a:lstStyle/>
          <a:p>
            <a:pPr marL="0" marR="0" indent="0" algn="ctr">
              <a:lnSpc>
                <a:spcPts val="3100"/>
              </a:lnSpc>
              <a:spcAft>
                <a:spcPts val="0"/>
              </a:spcAft>
            </a:pPr>
            <a:r>
              <a:rPr lang="en-US" sz="3150" b="1" spc="10">
                <a:solidFill>
                  <a:srgbClr val="001F5F"/>
                </a:solidFill>
                <a:latin typeface="Calibri" pitchFamily="1" panose="2263545234"/>
              </a:rPr>
              <a:t>Eligibility under Section 504 and ADA </a:t>
            </a:r>
          </a:p>
          <a:p>
            <a:pPr marL="0" marR="0" indent="0" algn="ctr">
              <a:lnSpc>
                <a:spcPts val="3100"/>
              </a:lnSpc>
              <a:spcBef>
                <a:spcPts val="585"/>
              </a:spcBef>
              <a:spcAft>
                <a:spcPts val="0"/>
              </a:spcAft>
            </a:pPr>
            <a:r>
              <a:rPr lang="en-US" sz="3150" b="1" spc="15">
                <a:solidFill>
                  <a:srgbClr val="001F5F"/>
                </a:solidFill>
                <a:latin typeface="Calibri" pitchFamily="1" panose="2263545234"/>
              </a:rPr>
              <a:t>Actual Impairment </a:t>
            </a:r>
          </a:p>
          <a:p>
            <a:pPr marL="1143000" marR="0" indent="0" algn="l">
              <a:lnSpc>
                <a:spcPts val="3100"/>
              </a:lnSpc>
              <a:spcBef>
                <a:spcPts val="3105"/>
              </a:spcBef>
              <a:spcAft>
                <a:spcPts val="0"/>
              </a:spcAft>
            </a:pPr>
            <a:r>
              <a:rPr lang="en-US" sz="3150" spc="20">
                <a:solidFill>
                  <a:srgbClr val="001F5F"/>
                </a:solidFill>
                <a:latin typeface="Calibri" pitchFamily="1" panose="2263545234"/>
              </a:rPr>
              <a:t>An qualified individual who has a physical or </a:t>
            </a:r>
          </a:p>
          <a:p>
            <a:pPr marL="1143000" marR="0" indent="0" algn="l">
              <a:lnSpc>
                <a:spcPts val="3100"/>
              </a:lnSpc>
              <a:spcBef>
                <a:spcPts val="585"/>
              </a:spcBef>
              <a:spcAft>
                <a:spcPts val="0"/>
              </a:spcAft>
            </a:pPr>
            <a:r>
              <a:rPr lang="en-US" sz="3150" spc="10">
                <a:solidFill>
                  <a:srgbClr val="001F5F"/>
                </a:solidFill>
                <a:latin typeface="Calibri" pitchFamily="1" panose="2263545234"/>
              </a:rPr>
              <a:t>mental impairment that substantially limits a </a:t>
            </a:r>
          </a:p>
          <a:p>
            <a:pPr marL="1143000" marR="0" indent="0" algn="l">
              <a:lnSpc>
                <a:spcPts val="3100"/>
              </a:lnSpc>
              <a:spcBef>
                <a:spcPts val="585"/>
              </a:spcBef>
              <a:spcAft>
                <a:spcPts val="0"/>
              </a:spcAft>
            </a:pPr>
            <a:r>
              <a:rPr lang="en-US" sz="3150" spc="-15">
                <a:solidFill>
                  <a:srgbClr val="001F5F"/>
                </a:solidFill>
                <a:latin typeface="Calibri" pitchFamily="1" panose="2263545234"/>
              </a:rPr>
              <a:t>major life activity. </a:t>
            </a:r>
          </a:p>
          <a:p>
            <a:pPr marL="1188720" marR="0" indent="548640" algn="l">
              <a:lnSpc>
                <a:spcPts val="3100"/>
              </a:lnSpc>
              <a:spcBef>
                <a:spcPts val="1355"/>
              </a:spcBef>
              <a:spcAft>
                <a:spcPts val="0"/>
              </a:spcAft>
              <a:buFont typeface="Calibri"/>
              <a:buAutoNum startAt="1" type="arabicPeriod"/>
            </a:pPr>
            <a:r>
              <a:rPr lang="en-US" sz="3150" spc="0">
                <a:solidFill>
                  <a:srgbClr val="001F5F"/>
                </a:solidFill>
                <a:latin typeface="Calibri" pitchFamily="1" panose="2263545234"/>
              </a:rPr>
              <a:t>Physical or mental impairment </a:t>
            </a:r>
          </a:p>
          <a:p>
            <a:pPr marL="1188720" marR="0" indent="548640" algn="l">
              <a:lnSpc>
                <a:spcPts val="3100"/>
              </a:lnSpc>
              <a:spcBef>
                <a:spcPts val="1350"/>
              </a:spcBef>
              <a:spcAft>
                <a:spcPts val="0"/>
              </a:spcAft>
              <a:buFont typeface="Calibri"/>
              <a:buAutoNum type="arabicPeriod"/>
            </a:pPr>
            <a:r>
              <a:rPr lang="en-US" sz="3150" spc="5">
                <a:solidFill>
                  <a:srgbClr val="001F5F"/>
                </a:solidFill>
                <a:latin typeface="Calibri" pitchFamily="1" panose="2263545234"/>
              </a:rPr>
              <a:t>Impairment affects a major life activity </a:t>
            </a:r>
          </a:p>
          <a:p>
            <a:pPr marL="1188720" marR="0" indent="548640" algn="l">
              <a:lnSpc>
                <a:spcPts val="3100"/>
              </a:lnSpc>
              <a:spcBef>
                <a:spcPts val="1355"/>
              </a:spcBef>
              <a:spcAft>
                <a:spcPts val="8520"/>
              </a:spcAft>
              <a:buFont typeface="Calibri"/>
              <a:buAutoNum type="arabicPeriod"/>
            </a:pPr>
            <a:r>
              <a:rPr lang="en-US" sz="3150" spc="-5">
                <a:solidFill>
                  <a:srgbClr val="001F5F"/>
                </a:solidFill>
                <a:latin typeface="Calibri" pitchFamily="1" panose="2263545234"/>
              </a:rPr>
              <a:t>Substantially limits </a:t>
            </a:r>
          </a:p>
        </p:txBody>
      </p:sp>
    </p:spTree>
  </p:cSld>
</p:sldLayout>
</file>

<file path=ppt/slideLayouts/slideLayout1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49" name=""/>
        <p:cNvGrpSpPr/>
        <p:nvPr/>
      </p:nvGrpSpPr>
      <p:grpSpPr/>
      <p:sp>
        <p:nvSpPr>
          <p:cNvPr id="15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5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55">
                <a:solidFill>
                  <a:srgbClr val="000080"/>
                </a:solidFill>
                <a:latin typeface="Tahoma" pitchFamily="2" panose="2263545234"/>
              </a:rPr>
              <a:t>15 </a:t>
            </a:r>
          </a:p>
        </p:txBody>
      </p:sp>
      <p:sp>
        <p:nvSpPr>
          <p:cNvPr id="15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53" name=""/>
          <p:cNvSpPr/>
          <p:nvPr>
            <p:ph type="body" idx="10"/>
          </p:nvPr>
        </p:nvSpPr>
        <p:spPr>
          <a:xfrm>
            <a:off x="0" y="676910"/>
            <a:ext cx="9144000" cy="1139190"/>
          </a:xfrm>
          <a:prstGeom prst="rect">
            <a:avLst/>
          </a:prstGeom>
          <a:noFill/>
          <a:ln w="0" cmpd="sng">
            <a:noFill/>
            <a:prstDash val="solid"/>
          </a:ln>
        </p:spPr>
        <p:txBody>
          <a:bodyPr vert="horz" lIns="0" tIns="260350" rIns="0" bIns="0" anchor="t"/>
          <a:lstStyle/>
          <a:p>
            <a:pPr marL="0" marR="22860" indent="0" algn="ctr">
              <a:lnSpc>
                <a:spcPts val="4300"/>
              </a:lnSpc>
              <a:spcAft>
                <a:spcPts val="2375"/>
              </a:spcAft>
            </a:pPr>
            <a:r>
              <a:rPr lang="en-US" sz="4350" b="1" spc="10">
                <a:solidFill>
                  <a:srgbClr val="001F5F"/>
                </a:solidFill>
                <a:latin typeface="Calibri" pitchFamily="1" panose="2263545234"/>
              </a:rPr>
              <a:t>Three Steps to Eligibility </a:t>
            </a:r>
          </a:p>
        </p:txBody>
      </p:sp>
      <p:sp>
        <p:nvSpPr>
          <p:cNvPr id="154" name=""/>
          <p:cNvSpPr/>
          <p:nvPr>
            <p:ph type="body" idx="10"/>
          </p:nvPr>
        </p:nvSpPr>
        <p:spPr>
          <a:xfrm>
            <a:off x="0" y="1816100"/>
            <a:ext cx="9144000" cy="4631690"/>
          </a:xfrm>
          <a:prstGeom prst="rect">
            <a:avLst/>
          </a:prstGeom>
          <a:noFill/>
          <a:ln w="0" cmpd="sng">
            <a:noFill/>
            <a:prstDash val="solid"/>
          </a:ln>
        </p:spPr>
        <p:txBody>
          <a:bodyPr vert="horz" lIns="0" tIns="283210" rIns="0" bIns="0" anchor="t"/>
          <a:lstStyle/>
          <a:p>
            <a:pPr marL="640080" marR="22860" indent="0" algn="l">
              <a:lnSpc>
                <a:spcPts val="2900"/>
              </a:lnSpc>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000" spc="0">
                <a:solidFill>
                  <a:srgbClr val="001F5F"/>
                </a:solidFill>
                <a:latin typeface="Calibri" pitchFamily="1" panose="2263545234"/>
              </a:rPr>
              <a:t>(1) Does the student have a “physical or mental impairment?” </a:t>
            </a:r>
          </a:p>
          <a:p>
            <a:pPr marL="1051560" marR="22860" indent="548640" algn="l">
              <a:lnSpc>
                <a:spcPts val="1500"/>
              </a:lnSpc>
              <a:spcBef>
                <a:spcPts val="0"/>
              </a:spcBef>
              <a:spcAft>
                <a:spcPts val="0"/>
              </a:spcAft>
              <a:buFont typeface="Symbol"/>
              <a:buChar char="·"/>
            </a:pPr>
            <a:r>
              <a:rPr lang="en-US" sz="1700" spc="5">
                <a:solidFill>
                  <a:srgbClr val="001F5F"/>
                </a:solidFill>
                <a:latin typeface="Calibri" pitchFamily="1" panose="2263545234"/>
              </a:rPr>
              <a:t>Any physiological disorder or condition, cosmetic disfigurement, or </a:t>
            </a:r>
          </a:p>
          <a:p>
            <a:pPr marL="1600200" marR="22860" indent="0" algn="l">
              <a:lnSpc>
                <a:spcPts val="1700"/>
              </a:lnSpc>
              <a:spcBef>
                <a:spcPts val="0"/>
              </a:spcBef>
              <a:spcAft>
                <a:spcPts val="0"/>
              </a:spcAft>
            </a:pPr>
            <a:r>
              <a:rPr lang="en-US" sz="1700" spc="0">
                <a:solidFill>
                  <a:srgbClr val="001F5F"/>
                </a:solidFill>
                <a:latin typeface="Calibri" pitchFamily="1" panose="2263545234"/>
              </a:rPr>
              <a:t>anatomical loss affecting one or more of the following body systems: </a:t>
            </a:r>
          </a:p>
          <a:p>
            <a:pPr marL="1600200" marR="22860" indent="0" algn="l">
              <a:lnSpc>
                <a:spcPts val="1700"/>
              </a:lnSpc>
              <a:spcBef>
                <a:spcPts val="5"/>
              </a:spcBef>
              <a:spcAft>
                <a:spcPts val="0"/>
              </a:spcAft>
            </a:pPr>
            <a:r>
              <a:rPr lang="en-US" sz="1700" spc="0">
                <a:solidFill>
                  <a:srgbClr val="001F5F"/>
                </a:solidFill>
                <a:latin typeface="Calibri" pitchFamily="1" panose="2263545234"/>
              </a:rPr>
              <a:t>neurological; musculoskeletal; special sense organs, respiratory (including </a:t>
            </a:r>
          </a:p>
          <a:p>
            <a:pPr marL="1600200" marR="22860" indent="0" algn="l">
              <a:lnSpc>
                <a:spcPts val="1700"/>
              </a:lnSpc>
              <a:spcBef>
                <a:spcPts val="5"/>
              </a:spcBef>
              <a:spcAft>
                <a:spcPts val="0"/>
              </a:spcAft>
            </a:pPr>
            <a:r>
              <a:rPr lang="en-US" sz="1700" spc="0">
                <a:solidFill>
                  <a:srgbClr val="001F5F"/>
                </a:solidFill>
                <a:latin typeface="Calibri" pitchFamily="1" panose="2263545234"/>
              </a:rPr>
              <a:t>speech organs); cardiovascular; reproductive; digestive; genitor-urinary; </a:t>
            </a:r>
          </a:p>
          <a:p>
            <a:pPr marL="1600200" marR="22860" indent="0" algn="l">
              <a:lnSpc>
                <a:spcPts val="1700"/>
              </a:lnSpc>
              <a:spcBef>
                <a:spcPts val="0"/>
              </a:spcBef>
              <a:spcAft>
                <a:spcPts val="0"/>
              </a:spcAft>
            </a:pPr>
            <a:r>
              <a:rPr lang="en-US" sz="1700" spc="5">
                <a:solidFill>
                  <a:srgbClr val="001F5F"/>
                </a:solidFill>
                <a:latin typeface="Calibri" pitchFamily="1" panose="2263545234"/>
              </a:rPr>
              <a:t>hemic and lymphatic; skin; and endocrine; or </a:t>
            </a:r>
          </a:p>
          <a:p>
            <a:pPr marL="1051560" marR="22860" indent="548640" algn="l">
              <a:lnSpc>
                <a:spcPts val="1700"/>
              </a:lnSpc>
              <a:spcBef>
                <a:spcPts val="435"/>
              </a:spcBef>
              <a:spcAft>
                <a:spcPts val="0"/>
              </a:spcAft>
              <a:buFont typeface="Symbol"/>
              <a:buChar char="·"/>
            </a:pPr>
            <a:r>
              <a:rPr lang="en-US" sz="1700" spc="0">
                <a:solidFill>
                  <a:srgbClr val="001F5F"/>
                </a:solidFill>
                <a:latin typeface="Calibri" pitchFamily="1" panose="2263545234"/>
              </a:rPr>
              <a:t>Any mental or psychological disorder, such as intellectual disability, organic </a:t>
            </a:r>
          </a:p>
          <a:p>
            <a:pPr marL="1600200" marR="22860" indent="0" algn="l">
              <a:lnSpc>
                <a:spcPts val="1600"/>
              </a:lnSpc>
              <a:spcBef>
                <a:spcPts val="5"/>
              </a:spcBef>
              <a:spcAft>
                <a:spcPts val="0"/>
              </a:spcAft>
            </a:pPr>
            <a:r>
              <a:rPr lang="en-US" sz="1700" spc="5">
                <a:solidFill>
                  <a:srgbClr val="001F5F"/>
                </a:solidFill>
                <a:latin typeface="Calibri" pitchFamily="1" panose="2263545234"/>
              </a:rPr>
              <a:t>brain syndrome, emotional or mental illness, and specific learning </a:t>
            </a:r>
          </a:p>
          <a:p>
            <a:pPr marL="1600200" marR="22860" indent="0" algn="l">
              <a:lnSpc>
                <a:spcPts val="1600"/>
              </a:lnSpc>
              <a:spcBef>
                <a:spcPts val="0"/>
              </a:spcBef>
              <a:spcAft>
                <a:spcPts val="0"/>
              </a:spcAft>
            </a:pPr>
            <a:r>
              <a:rPr lang="en-US" sz="1700" spc="-5">
                <a:solidFill>
                  <a:srgbClr val="001F5F"/>
                </a:solidFill>
                <a:latin typeface="Calibri" pitchFamily="1" panose="2263545234"/>
              </a:rPr>
              <a:t>disabilities. </a:t>
            </a:r>
          </a:p>
          <a:p>
            <a:pPr marL="1051560" marR="22860" indent="548640" algn="l">
              <a:lnSpc>
                <a:spcPts val="1700"/>
              </a:lnSpc>
              <a:spcBef>
                <a:spcPts val="465"/>
              </a:spcBef>
              <a:spcAft>
                <a:spcPts val="0"/>
              </a:spcAft>
              <a:buFont typeface="Symbol"/>
              <a:buChar char="·"/>
            </a:pPr>
            <a:r>
              <a:rPr lang="en-US" sz="1700" spc="5">
                <a:solidFill>
                  <a:srgbClr val="001F5F"/>
                </a:solidFill>
                <a:latin typeface="Calibri" pitchFamily="1" panose="2263545234"/>
              </a:rPr>
              <a:t>Physical or mental impairment includes, but is not limited to, contagious </a:t>
            </a:r>
          </a:p>
          <a:p>
            <a:pPr marL="1600200" marR="22860" indent="0" algn="l">
              <a:lnSpc>
                <a:spcPts val="1700"/>
              </a:lnSpc>
              <a:spcBef>
                <a:spcPts val="5"/>
              </a:spcBef>
              <a:spcAft>
                <a:spcPts val="0"/>
              </a:spcAft>
            </a:pPr>
            <a:r>
              <a:rPr lang="en-US" sz="1700" spc="10">
                <a:solidFill>
                  <a:srgbClr val="001F5F"/>
                </a:solidFill>
                <a:latin typeface="Calibri" pitchFamily="1" panose="2263545234"/>
              </a:rPr>
              <a:t>and noncontagious diseases such as the following: orthopedic, visual, </a:t>
            </a:r>
          </a:p>
          <a:p>
            <a:pPr marL="1600200" marR="22860" indent="0" algn="l">
              <a:lnSpc>
                <a:spcPts val="1700"/>
              </a:lnSpc>
              <a:spcBef>
                <a:spcPts val="5"/>
              </a:spcBef>
              <a:spcAft>
                <a:spcPts val="0"/>
              </a:spcAft>
            </a:pPr>
            <a:r>
              <a:rPr lang="en-US" sz="1700" spc="0">
                <a:solidFill>
                  <a:srgbClr val="001F5F"/>
                </a:solidFill>
                <a:latin typeface="Calibri" pitchFamily="1" panose="2263545234"/>
              </a:rPr>
              <a:t>speech, and hearing impairments, and cerebral palsy, epilepsy, muscular </a:t>
            </a:r>
          </a:p>
          <a:p>
            <a:pPr marL="1600200" marR="22860" indent="0" algn="l">
              <a:lnSpc>
                <a:spcPts val="1700"/>
              </a:lnSpc>
              <a:spcBef>
                <a:spcPts val="0"/>
              </a:spcBef>
              <a:spcAft>
                <a:spcPts val="0"/>
              </a:spcAft>
            </a:pPr>
            <a:r>
              <a:rPr lang="en-US" sz="1700" spc="0">
                <a:solidFill>
                  <a:srgbClr val="001F5F"/>
                </a:solidFill>
                <a:latin typeface="Calibri" pitchFamily="1" panose="2263545234"/>
              </a:rPr>
              <a:t>dystrophy, multiple sclerosis, cancer, heart disease, diabetes, intellectual </a:t>
            </a:r>
          </a:p>
          <a:p>
            <a:pPr marL="1600200" marR="22860" indent="0" algn="l">
              <a:lnSpc>
                <a:spcPts val="1700"/>
              </a:lnSpc>
              <a:spcBef>
                <a:spcPts val="5"/>
              </a:spcBef>
              <a:spcAft>
                <a:spcPts val="0"/>
              </a:spcAft>
            </a:pPr>
            <a:r>
              <a:rPr lang="en-US" sz="1700" spc="0">
                <a:solidFill>
                  <a:srgbClr val="001F5F"/>
                </a:solidFill>
                <a:latin typeface="Calibri" pitchFamily="1" panose="2263545234"/>
              </a:rPr>
              <a:t>disability, emotional illness, dyslexia and other specific learning disabilities, </a:t>
            </a:r>
          </a:p>
          <a:p>
            <a:pPr marL="1600200" marR="22860" indent="0" algn="l">
              <a:lnSpc>
                <a:spcPts val="1600"/>
              </a:lnSpc>
              <a:spcBef>
                <a:spcPts val="25"/>
              </a:spcBef>
              <a:spcAft>
                <a:spcPts val="0"/>
              </a:spcAft>
            </a:pPr>
            <a:r>
              <a:rPr lang="en-US" sz="1700" spc="0">
                <a:solidFill>
                  <a:srgbClr val="001F5F"/>
                </a:solidFill>
                <a:latin typeface="Calibri" pitchFamily="1" panose="2263545234"/>
              </a:rPr>
              <a:t>Attention Deficit Hyperactivity Disorder, Human Immunodeficiency Virus </a:t>
            </a:r>
          </a:p>
          <a:p>
            <a:pPr marL="1600200" marR="22860" indent="0" algn="l">
              <a:lnSpc>
                <a:spcPts val="1600"/>
              </a:lnSpc>
              <a:spcBef>
                <a:spcPts val="0"/>
              </a:spcBef>
              <a:spcAft>
                <a:spcPts val="0"/>
              </a:spcAft>
            </a:pPr>
            <a:r>
              <a:rPr lang="en-US" sz="1700" spc="5">
                <a:solidFill>
                  <a:srgbClr val="001F5F"/>
                </a:solidFill>
                <a:latin typeface="Calibri" pitchFamily="1" panose="2263545234"/>
              </a:rPr>
              <a:t>infection (whether symptomatic or asymptomatic), tuberculosis, drug </a:t>
            </a:r>
          </a:p>
          <a:p>
            <a:pPr marL="1600200" marR="22860" indent="0" algn="l">
              <a:lnSpc>
                <a:spcPts val="1600"/>
              </a:lnSpc>
              <a:spcBef>
                <a:spcPts val="0"/>
              </a:spcBef>
              <a:spcAft>
                <a:spcPts val="2865"/>
              </a:spcAft>
            </a:pPr>
            <a:r>
              <a:rPr lang="en-US" sz="1700" spc="0">
                <a:solidFill>
                  <a:srgbClr val="001F5F"/>
                </a:solidFill>
                <a:latin typeface="Calibri" pitchFamily="1" panose="2263545234"/>
              </a:rPr>
              <a:t>addiction, and alcoholism. </a:t>
            </a:r>
          </a:p>
        </p:txBody>
      </p:sp>
    </p:spTree>
  </p:cSld>
</p:sldLayout>
</file>

<file path=ppt/slideLayouts/slideLayout1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60" name=""/>
        <p:cNvGrpSpPr/>
        <p:nvPr/>
      </p:nvGrpSpPr>
      <p:grpSpPr/>
      <p:sp>
        <p:nvSpPr>
          <p:cNvPr id="16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6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70">
                <a:solidFill>
                  <a:srgbClr val="000080"/>
                </a:solidFill>
                <a:latin typeface="Tahoma" pitchFamily="2" panose="2263545234"/>
              </a:rPr>
              <a:t>16 </a:t>
            </a:r>
          </a:p>
        </p:txBody>
      </p:sp>
      <p:sp>
        <p:nvSpPr>
          <p:cNvPr id="16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64" name=""/>
          <p:cNvSpPr/>
          <p:nvPr>
            <p:ph type="body" idx="10"/>
          </p:nvPr>
        </p:nvSpPr>
        <p:spPr>
          <a:xfrm>
            <a:off x="0" y="676910"/>
            <a:ext cx="9144000" cy="1184910"/>
          </a:xfrm>
          <a:prstGeom prst="rect">
            <a:avLst/>
          </a:prstGeom>
          <a:noFill/>
          <a:ln w="0" cmpd="sng">
            <a:noFill/>
            <a:prstDash val="solid"/>
          </a:ln>
        </p:spPr>
        <p:txBody>
          <a:bodyPr vert="horz" lIns="0" tIns="260350" rIns="0" bIns="0" anchor="t"/>
          <a:lstStyle/>
          <a:p>
            <a:pPr marL="0" marR="0" indent="0" algn="ctr">
              <a:lnSpc>
                <a:spcPts val="4300"/>
              </a:lnSpc>
              <a:spcAft>
                <a:spcPts val="2735"/>
              </a:spcAft>
            </a:pPr>
            <a:r>
              <a:rPr lang="en-US" sz="4350" b="1" spc="10">
                <a:solidFill>
                  <a:srgbClr val="001F5F"/>
                </a:solidFill>
                <a:latin typeface="Calibri" pitchFamily="1" panose="2263545234"/>
              </a:rPr>
              <a:t>Three Steps to Eligibility </a:t>
            </a:r>
          </a:p>
        </p:txBody>
      </p:sp>
      <p:sp>
        <p:nvSpPr>
          <p:cNvPr id="165" name=""/>
          <p:cNvSpPr/>
          <p:nvPr>
            <p:ph type="body" idx="10"/>
          </p:nvPr>
        </p:nvSpPr>
        <p:spPr>
          <a:xfrm>
            <a:off x="0" y="1861820"/>
            <a:ext cx="9144000" cy="4585970"/>
          </a:xfrm>
          <a:prstGeom prst="rect">
            <a:avLst/>
          </a:prstGeom>
          <a:noFill/>
          <a:ln w="0" cmpd="sng">
            <a:noFill/>
            <a:prstDash val="solid"/>
          </a:ln>
        </p:spPr>
        <p:txBody>
          <a:bodyPr vert="horz" lIns="0" tIns="247015" rIns="0" bIns="0" anchor="t"/>
          <a:lstStyle/>
          <a:p>
            <a:pPr marL="0" marR="0" indent="0" algn="ctr">
              <a:lnSpc>
                <a:spcPts val="3400"/>
              </a:lnSpc>
              <a:spcAft>
                <a:spcPts val="0"/>
              </a:spcAft>
            </a:pPr>
            <a:r>
              <a:rPr lang="en-US" sz="4350" spc="70">
                <a:solidFill>
                  <a:srgbClr val="44759E"/>
                </a:solidFill>
                <a:latin typeface="Arial" pitchFamily="2" panose="2263545234"/>
              </a:rPr>
              <a:t></a:t>
            </a:r>
            <a:r>
              <a:rPr lang="en-US" sz="2650" spc="70">
                <a:solidFill>
                  <a:srgbClr val="001F5F"/>
                </a:solidFill>
                <a:latin typeface="Calibri" pitchFamily="1" panose="2263545234"/>
              </a:rPr>
              <a:t> (2) Does </a:t>
            </a:r>
            <a:r>
              <a:rPr lang="en-US" sz="2650" spc="70">
                <a:solidFill>
                  <a:srgbClr val="001F5F"/>
                </a:solidFill>
                <a:latin typeface="Calibri" pitchFamily="1" panose="2263545234"/>
              </a:rPr>
              <a:t>the impairment affect a “major life activity”? </a:t>
            </a:r>
          </a:p>
          <a:p>
            <a:pPr marL="1508760" marR="0" indent="502920" algn="l">
              <a:lnSpc>
                <a:spcPts val="1900"/>
              </a:lnSpc>
              <a:spcBef>
                <a:spcPts val="3210"/>
              </a:spcBef>
              <a:spcAft>
                <a:spcPts val="0"/>
              </a:spcAft>
              <a:buFont typeface="Symbol"/>
              <a:buChar char="·"/>
            </a:pPr>
            <a:r>
              <a:rPr lang="en-US" sz="2000" spc="-5">
                <a:solidFill>
                  <a:srgbClr val="001F5F"/>
                </a:solidFill>
                <a:latin typeface="Calibri" pitchFamily="1" panose="2263545234"/>
              </a:rPr>
              <a:t>(a) caring for oneself, performing manual tasks; seeing; </a:t>
            </a:r>
          </a:p>
          <a:p>
            <a:pPr marL="2057400" marR="0" indent="0" algn="l">
              <a:lnSpc>
                <a:spcPts val="1900"/>
              </a:lnSpc>
              <a:spcBef>
                <a:spcPts val="5"/>
              </a:spcBef>
              <a:spcAft>
                <a:spcPts val="0"/>
              </a:spcAft>
            </a:pPr>
            <a:r>
              <a:rPr lang="en-US" sz="2000" spc="0">
                <a:solidFill>
                  <a:srgbClr val="001F5F"/>
                </a:solidFill>
                <a:latin typeface="Calibri" pitchFamily="1" panose="2263545234"/>
              </a:rPr>
              <a:t>hearing; eating; sleeping; walking; standing; reaching; </a:t>
            </a:r>
          </a:p>
          <a:p>
            <a:pPr marL="2057400" marR="0" indent="0" algn="l">
              <a:lnSpc>
                <a:spcPts val="1900"/>
              </a:lnSpc>
              <a:spcBef>
                <a:spcPts val="0"/>
              </a:spcBef>
              <a:spcAft>
                <a:spcPts val="0"/>
              </a:spcAft>
            </a:pPr>
            <a:r>
              <a:rPr lang="en-US" sz="2000" spc="-5">
                <a:solidFill>
                  <a:srgbClr val="001F5F"/>
                </a:solidFill>
                <a:latin typeface="Calibri" pitchFamily="1" panose="2263545234"/>
              </a:rPr>
              <a:t>sitting; lifting; bending; speaking; learning; concentrating; </a:t>
            </a:r>
          </a:p>
          <a:p>
            <a:pPr marL="2057400" marR="0" indent="0" algn="l">
              <a:lnSpc>
                <a:spcPts val="1900"/>
              </a:lnSpc>
              <a:spcBef>
                <a:spcPts val="0"/>
              </a:spcBef>
              <a:spcAft>
                <a:spcPts val="0"/>
              </a:spcAft>
            </a:pPr>
            <a:r>
              <a:rPr lang="en-US" sz="2000" spc="-10">
                <a:solidFill>
                  <a:srgbClr val="001F5F"/>
                </a:solidFill>
                <a:latin typeface="Calibri" pitchFamily="1" panose="2263545234"/>
              </a:rPr>
              <a:t>communicating; breathing; reading; thinking; writing; </a:t>
            </a:r>
          </a:p>
          <a:p>
            <a:pPr marL="2057400" marR="0" indent="0" algn="l">
              <a:lnSpc>
                <a:spcPts val="1900"/>
              </a:lnSpc>
              <a:spcBef>
                <a:spcPts val="0"/>
              </a:spcBef>
              <a:spcAft>
                <a:spcPts val="0"/>
              </a:spcAft>
            </a:pPr>
            <a:r>
              <a:rPr lang="en-US" sz="2000" spc="-20">
                <a:solidFill>
                  <a:srgbClr val="001F5F"/>
                </a:solidFill>
                <a:latin typeface="Calibri" pitchFamily="1" panose="2263545234"/>
              </a:rPr>
              <a:t>interacting with others; working; or, </a:t>
            </a:r>
          </a:p>
          <a:p>
            <a:pPr marL="1508760" marR="0" indent="502920" algn="l">
              <a:lnSpc>
                <a:spcPts val="1900"/>
              </a:lnSpc>
              <a:spcBef>
                <a:spcPts val="505"/>
              </a:spcBef>
              <a:spcAft>
                <a:spcPts val="0"/>
              </a:spcAft>
              <a:buFont typeface="Symbol"/>
              <a:buChar char="·"/>
            </a:pPr>
            <a:r>
              <a:rPr lang="en-US" sz="2000" spc="0">
                <a:solidFill>
                  <a:srgbClr val="001F5F"/>
                </a:solidFill>
                <a:latin typeface="Calibri" pitchFamily="1" panose="2263545234"/>
              </a:rPr>
              <a:t>(b) functions of the immune system; special sense organs </a:t>
            </a:r>
          </a:p>
          <a:p>
            <a:pPr marL="2057400" marR="0" indent="0" algn="l">
              <a:lnSpc>
                <a:spcPts val="1900"/>
              </a:lnSpc>
              <a:spcBef>
                <a:spcPts val="0"/>
              </a:spcBef>
              <a:spcAft>
                <a:spcPts val="0"/>
              </a:spcAft>
            </a:pPr>
            <a:r>
              <a:rPr lang="en-US" sz="2000" spc="-5">
                <a:solidFill>
                  <a:srgbClr val="001F5F"/>
                </a:solidFill>
                <a:latin typeface="Calibri" pitchFamily="1" panose="2263545234"/>
              </a:rPr>
              <a:t>and skin; normal cell growth; digestive; bowel; bladder; </a:t>
            </a:r>
          </a:p>
          <a:p>
            <a:pPr marL="2057400" marR="0" indent="0" algn="l">
              <a:lnSpc>
                <a:spcPts val="1900"/>
              </a:lnSpc>
              <a:spcBef>
                <a:spcPts val="5"/>
              </a:spcBef>
              <a:spcAft>
                <a:spcPts val="0"/>
              </a:spcAft>
            </a:pPr>
            <a:r>
              <a:rPr lang="en-US" sz="2000" spc="-10">
                <a:solidFill>
                  <a:srgbClr val="001F5F"/>
                </a:solidFill>
                <a:latin typeface="Calibri" pitchFamily="1" panose="2263545234"/>
              </a:rPr>
              <a:t>neurological; brain; respiratory; circulatory; cardiovascular; </a:t>
            </a:r>
          </a:p>
          <a:p>
            <a:pPr marL="2057400" marR="0" indent="0" algn="l">
              <a:lnSpc>
                <a:spcPts val="1900"/>
              </a:lnSpc>
              <a:spcBef>
                <a:spcPts val="0"/>
              </a:spcBef>
              <a:spcAft>
                <a:spcPts val="0"/>
              </a:spcAft>
            </a:pPr>
            <a:r>
              <a:rPr lang="en-US" sz="2000" spc="-10">
                <a:solidFill>
                  <a:srgbClr val="001F5F"/>
                </a:solidFill>
                <a:latin typeface="Calibri" pitchFamily="1" panose="2263545234"/>
              </a:rPr>
              <a:t>hemic; endocrine; lymphatic; musculoskeletal; and </a:t>
            </a:r>
          </a:p>
          <a:p>
            <a:pPr marL="2057400" marR="0" indent="0" algn="l">
              <a:lnSpc>
                <a:spcPts val="1900"/>
              </a:lnSpc>
              <a:spcBef>
                <a:spcPts val="0"/>
              </a:spcBef>
              <a:spcAft>
                <a:spcPts val="6720"/>
              </a:spcAft>
            </a:pPr>
            <a:r>
              <a:rPr lang="en-US" sz="2000" spc="-25">
                <a:solidFill>
                  <a:srgbClr val="001F5F"/>
                </a:solidFill>
                <a:latin typeface="Calibri" pitchFamily="1" panose="2263545234"/>
              </a:rPr>
              <a:t>reproductive functions. </a:t>
            </a:r>
          </a:p>
        </p:txBody>
      </p:sp>
    </p:spTree>
  </p:cSld>
</p:sldLayout>
</file>

<file path=ppt/slideLayouts/slideLayout1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71" name=""/>
        <p:cNvGrpSpPr/>
        <p:nvPr/>
      </p:nvGrpSpPr>
      <p:grpSpPr/>
      <p:sp>
        <p:nvSpPr>
          <p:cNvPr id="17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7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60">
                <a:solidFill>
                  <a:srgbClr val="000080"/>
                </a:solidFill>
                <a:latin typeface="Tahoma" pitchFamily="2" panose="2263545234"/>
              </a:rPr>
              <a:t>17 </a:t>
            </a:r>
          </a:p>
        </p:txBody>
      </p:sp>
      <p:sp>
        <p:nvSpPr>
          <p:cNvPr id="17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75" name=""/>
          <p:cNvSpPr/>
          <p:nvPr>
            <p:ph type="body" idx="10"/>
          </p:nvPr>
        </p:nvSpPr>
        <p:spPr>
          <a:xfrm>
            <a:off x="0" y="676910"/>
            <a:ext cx="9144000" cy="1148080"/>
          </a:xfrm>
          <a:prstGeom prst="rect">
            <a:avLst/>
          </a:prstGeom>
          <a:noFill/>
          <a:ln w="0" cmpd="sng">
            <a:noFill/>
            <a:prstDash val="solid"/>
          </a:ln>
        </p:spPr>
        <p:txBody>
          <a:bodyPr vert="horz" lIns="0" tIns="260350" rIns="0" bIns="0" anchor="t"/>
          <a:lstStyle/>
          <a:p>
            <a:pPr marL="0" marR="0" indent="0" algn="ctr">
              <a:lnSpc>
                <a:spcPts val="4300"/>
              </a:lnSpc>
              <a:spcAft>
                <a:spcPts val="2445"/>
              </a:spcAft>
            </a:pPr>
            <a:r>
              <a:rPr lang="en-US" sz="4350" b="1" spc="10">
                <a:solidFill>
                  <a:srgbClr val="001F5F"/>
                </a:solidFill>
                <a:latin typeface="Calibri" pitchFamily="1" panose="2263545234"/>
              </a:rPr>
              <a:t>Three Steps to Eligibility </a:t>
            </a:r>
          </a:p>
        </p:txBody>
      </p:sp>
      <p:sp>
        <p:nvSpPr>
          <p:cNvPr id="176" name=""/>
          <p:cNvSpPr/>
          <p:nvPr>
            <p:ph type="body" idx="10"/>
          </p:nvPr>
        </p:nvSpPr>
        <p:spPr>
          <a:xfrm>
            <a:off x="0" y="1824990"/>
            <a:ext cx="9144000" cy="4622800"/>
          </a:xfrm>
          <a:prstGeom prst="rect">
            <a:avLst/>
          </a:prstGeom>
          <a:noFill/>
          <a:ln w="0" cmpd="sng">
            <a:noFill/>
            <a:prstDash val="solid"/>
          </a:ln>
        </p:spPr>
        <p:txBody>
          <a:bodyPr vert="horz" lIns="0" tIns="424815" rIns="0" bIns="0" anchor="t"/>
          <a:lstStyle/>
          <a:p>
            <a:pPr marL="640080" marR="0" indent="0" algn="l">
              <a:lnSpc>
                <a:spcPts val="1900"/>
              </a:lnSpc>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000" spc="-5">
                <a:solidFill>
                  <a:srgbClr val="001F5F"/>
                </a:solidFill>
                <a:latin typeface="Calibri" pitchFamily="1" panose="2263545234"/>
              </a:rPr>
              <a:t>“Major Life Activity” cont’d... </a:t>
            </a:r>
          </a:p>
          <a:p>
            <a:pPr marL="1051560" marR="0" indent="548640" algn="l">
              <a:lnSpc>
                <a:spcPts val="1900"/>
              </a:lnSpc>
              <a:spcBef>
                <a:spcPts val="2350"/>
              </a:spcBef>
              <a:spcAft>
                <a:spcPts val="0"/>
              </a:spcAft>
              <a:buFont typeface="Symbol"/>
              <a:buChar char="·"/>
            </a:pPr>
            <a:r>
              <a:rPr lang="en-US" sz="2000" spc="0">
                <a:solidFill>
                  <a:srgbClr val="001F5F"/>
                </a:solidFill>
                <a:latin typeface="Calibri" pitchFamily="1" panose="2263545234"/>
              </a:rPr>
              <a:t>Whether an activity is a major life activity is not determined by </a:t>
            </a:r>
          </a:p>
          <a:p>
            <a:pPr marL="1600200" marR="0" indent="0" algn="l">
              <a:lnSpc>
                <a:spcPts val="1900"/>
              </a:lnSpc>
              <a:spcBef>
                <a:spcPts val="0"/>
              </a:spcBef>
              <a:spcAft>
                <a:spcPts val="0"/>
              </a:spcAft>
            </a:pPr>
            <a:r>
              <a:rPr lang="en-US" sz="2000" spc="0">
                <a:solidFill>
                  <a:srgbClr val="001F5F"/>
                </a:solidFill>
                <a:latin typeface="Calibri" pitchFamily="1" panose="2263545234"/>
              </a:rPr>
              <a:t>reference to whether it is of central importance to daily life. 28 </a:t>
            </a:r>
          </a:p>
          <a:p>
            <a:pPr marL="1600200" marR="0" indent="0" algn="l">
              <a:lnSpc>
                <a:spcPts val="1900"/>
              </a:lnSpc>
              <a:spcBef>
                <a:spcPts val="0"/>
              </a:spcBef>
              <a:spcAft>
                <a:spcPts val="0"/>
              </a:spcAft>
            </a:pPr>
            <a:r>
              <a:rPr lang="en-US" sz="2000" spc="-10">
                <a:solidFill>
                  <a:srgbClr val="001F5F"/>
                </a:solidFill>
                <a:latin typeface="Calibri" pitchFamily="1" panose="2263545234"/>
              </a:rPr>
              <a:t>CFR s. 35.108. </a:t>
            </a:r>
          </a:p>
          <a:p>
            <a:pPr marL="1051560" marR="0" indent="548640" algn="l">
              <a:lnSpc>
                <a:spcPts val="1900"/>
              </a:lnSpc>
              <a:spcBef>
                <a:spcPts val="520"/>
              </a:spcBef>
              <a:spcAft>
                <a:spcPts val="0"/>
              </a:spcAft>
              <a:buFont typeface="Symbol"/>
              <a:buChar char="·"/>
            </a:pPr>
            <a:r>
              <a:rPr lang="en-US" sz="2000" spc="0">
                <a:solidFill>
                  <a:srgbClr val="001F5F"/>
                </a:solidFill>
                <a:latin typeface="Calibri" pitchFamily="1" panose="2263545234"/>
              </a:rPr>
              <a:t>Some examples of disabilities causing impairment of a “major </a:t>
            </a:r>
          </a:p>
          <a:p>
            <a:pPr marL="1600200" marR="0" indent="0" algn="l">
              <a:lnSpc>
                <a:spcPts val="1900"/>
              </a:lnSpc>
              <a:spcBef>
                <a:spcPts val="0"/>
              </a:spcBef>
              <a:spcAft>
                <a:spcPts val="0"/>
              </a:spcAft>
            </a:pPr>
            <a:r>
              <a:rPr lang="en-US" sz="2000" spc="0">
                <a:solidFill>
                  <a:srgbClr val="001F5F"/>
                </a:solidFill>
                <a:latin typeface="Calibri" pitchFamily="1" panose="2263545234"/>
              </a:rPr>
              <a:t>life activity:” cancer (affects normal cell growth); ulcerative </a:t>
            </a:r>
          </a:p>
          <a:p>
            <a:pPr marL="1600200" marR="0" indent="0" algn="l">
              <a:lnSpc>
                <a:spcPts val="1900"/>
              </a:lnSpc>
              <a:spcBef>
                <a:spcPts val="0"/>
              </a:spcBef>
              <a:spcAft>
                <a:spcPts val="0"/>
              </a:spcAft>
            </a:pPr>
            <a:r>
              <a:rPr lang="en-US" sz="2000" spc="0">
                <a:solidFill>
                  <a:srgbClr val="001F5F"/>
                </a:solidFill>
                <a:latin typeface="Calibri" pitchFamily="1" panose="2263545234"/>
              </a:rPr>
              <a:t>colitis, Crohn’s Disease, celiac disease, irritable bowel syndrome </a:t>
            </a:r>
          </a:p>
          <a:p>
            <a:pPr marL="1600200" marR="0" indent="0" algn="l">
              <a:lnSpc>
                <a:spcPts val="1900"/>
              </a:lnSpc>
              <a:spcBef>
                <a:spcPts val="0"/>
              </a:spcBef>
              <a:spcAft>
                <a:spcPts val="0"/>
              </a:spcAft>
            </a:pPr>
            <a:r>
              <a:rPr lang="en-US" sz="2000" spc="-5">
                <a:solidFill>
                  <a:srgbClr val="001F5F"/>
                </a:solidFill>
                <a:latin typeface="Calibri" pitchFamily="1" panose="2263545234"/>
              </a:rPr>
              <a:t>(affects function of the bowel) HIV/AIDs (affects function of the </a:t>
            </a:r>
          </a:p>
          <a:p>
            <a:pPr marL="1600200" marR="0" indent="0" algn="l">
              <a:lnSpc>
                <a:spcPts val="1900"/>
              </a:lnSpc>
              <a:spcBef>
                <a:spcPts val="15"/>
              </a:spcBef>
              <a:spcAft>
                <a:spcPts val="0"/>
              </a:spcAft>
            </a:pPr>
            <a:r>
              <a:rPr lang="en-US" sz="2000" spc="-5">
                <a:solidFill>
                  <a:srgbClr val="001F5F"/>
                </a:solidFill>
                <a:latin typeface="Calibri" pitchFamily="1" panose="2263545234"/>
              </a:rPr>
              <a:t>immune system epilepsy (affects neurological and brain </a:t>
            </a:r>
          </a:p>
          <a:p>
            <a:pPr marL="1600200" marR="0" indent="0" algn="l">
              <a:lnSpc>
                <a:spcPts val="1900"/>
              </a:lnSpc>
              <a:spcBef>
                <a:spcPts val="5"/>
              </a:spcBef>
              <a:spcAft>
                <a:spcPts val="0"/>
              </a:spcAft>
            </a:pPr>
            <a:r>
              <a:rPr lang="en-US" sz="2000" spc="-5">
                <a:solidFill>
                  <a:srgbClr val="001F5F"/>
                </a:solidFill>
                <a:latin typeface="Calibri" pitchFamily="1" panose="2263545234"/>
              </a:rPr>
              <a:t>function) diabetes (affects endocrine system) asthma (affects </a:t>
            </a:r>
          </a:p>
          <a:p>
            <a:pPr marL="1600200" marR="0" indent="0" algn="l">
              <a:lnSpc>
                <a:spcPts val="1900"/>
              </a:lnSpc>
              <a:spcBef>
                <a:spcPts val="0"/>
              </a:spcBef>
              <a:spcAft>
                <a:spcPts val="0"/>
              </a:spcAft>
            </a:pPr>
            <a:r>
              <a:rPr lang="en-US" sz="2000" spc="-20">
                <a:solidFill>
                  <a:srgbClr val="001F5F"/>
                </a:solidFill>
                <a:latin typeface="Calibri" pitchFamily="1" panose="2263545234"/>
              </a:rPr>
              <a:t>respiratory system) </a:t>
            </a:r>
          </a:p>
          <a:p>
            <a:pPr marL="1051560" marR="0" indent="548640" algn="l">
              <a:lnSpc>
                <a:spcPts val="1900"/>
              </a:lnSpc>
              <a:spcBef>
                <a:spcPts val="505"/>
              </a:spcBef>
              <a:spcAft>
                <a:spcPts val="0"/>
              </a:spcAft>
              <a:buFont typeface="Symbol"/>
              <a:buChar char="·"/>
            </a:pPr>
            <a:r>
              <a:rPr lang="en-US" sz="2000" spc="0">
                <a:solidFill>
                  <a:srgbClr val="001F5F"/>
                </a:solidFill>
                <a:latin typeface="Calibri" pitchFamily="1" panose="2263545234"/>
              </a:rPr>
              <a:t>Remember “learning” is only ONE of the many major life </a:t>
            </a:r>
          </a:p>
          <a:p>
            <a:pPr marL="1600200" marR="0" indent="0" algn="l">
              <a:lnSpc>
                <a:spcPts val="1900"/>
              </a:lnSpc>
              <a:spcBef>
                <a:spcPts val="0"/>
              </a:spcBef>
              <a:spcAft>
                <a:spcPts val="3495"/>
              </a:spcAft>
            </a:pPr>
            <a:r>
              <a:rPr lang="en-US" sz="2000" spc="-10">
                <a:solidFill>
                  <a:srgbClr val="001F5F"/>
                </a:solidFill>
                <a:latin typeface="Calibri" pitchFamily="1" panose="2263545234"/>
              </a:rPr>
              <a:t>activities listed. </a:t>
            </a:r>
          </a:p>
        </p:txBody>
      </p:sp>
    </p:spTree>
  </p:cSld>
</p:sldLayout>
</file>

<file path=ppt/slideLayouts/slideLayout1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82" name=""/>
        <p:cNvGrpSpPr/>
        <p:nvPr/>
      </p:nvGrpSpPr>
      <p:grpSpPr/>
      <p:sp>
        <p:nvSpPr>
          <p:cNvPr id="18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84"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60">
                <a:solidFill>
                  <a:srgbClr val="000080"/>
                </a:solidFill>
                <a:latin typeface="Tahoma" pitchFamily="2" panose="2263545234"/>
              </a:rPr>
              <a:t>18 </a:t>
            </a:r>
          </a:p>
        </p:txBody>
      </p:sp>
      <p:sp>
        <p:nvSpPr>
          <p:cNvPr id="18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86" name=""/>
          <p:cNvSpPr/>
          <p:nvPr>
            <p:ph type="body" idx="10"/>
          </p:nvPr>
        </p:nvSpPr>
        <p:spPr>
          <a:xfrm>
            <a:off x="0" y="676910"/>
            <a:ext cx="9144000" cy="1169670"/>
          </a:xfrm>
          <a:prstGeom prst="rect">
            <a:avLst/>
          </a:prstGeom>
          <a:noFill/>
          <a:ln w="0" cmpd="sng">
            <a:noFill/>
            <a:prstDash val="solid"/>
          </a:ln>
        </p:spPr>
        <p:txBody>
          <a:bodyPr vert="horz" lIns="0" tIns="260350" rIns="0" bIns="0" anchor="t"/>
          <a:lstStyle/>
          <a:p>
            <a:pPr marL="0" marR="0" indent="0" algn="ctr">
              <a:lnSpc>
                <a:spcPts val="4300"/>
              </a:lnSpc>
              <a:spcAft>
                <a:spcPts val="2590"/>
              </a:spcAft>
            </a:pPr>
            <a:r>
              <a:rPr lang="en-US" sz="4350" b="1" spc="10">
                <a:solidFill>
                  <a:srgbClr val="001F5F"/>
                </a:solidFill>
                <a:latin typeface="Calibri" pitchFamily="1" panose="2263545234"/>
              </a:rPr>
              <a:t>Three Steps to Eligibility </a:t>
            </a:r>
          </a:p>
        </p:txBody>
      </p:sp>
      <p:sp>
        <p:nvSpPr>
          <p:cNvPr id="187" name=""/>
          <p:cNvSpPr/>
          <p:nvPr>
            <p:ph type="body" idx="10"/>
          </p:nvPr>
        </p:nvSpPr>
        <p:spPr>
          <a:xfrm>
            <a:off x="0" y="1846580"/>
            <a:ext cx="9144000" cy="4601210"/>
          </a:xfrm>
          <a:prstGeom prst="rect">
            <a:avLst/>
          </a:prstGeom>
          <a:noFill/>
          <a:ln w="0" cmpd="sng">
            <a:noFill/>
            <a:prstDash val="solid"/>
          </a:ln>
        </p:spPr>
        <p:txBody>
          <a:bodyPr vert="horz" lIns="0" tIns="259080" rIns="0" bIns="0" anchor="t"/>
          <a:lstStyle/>
          <a:p>
            <a:pPr marL="0" marR="0" indent="0" algn="ctr">
              <a:lnSpc>
                <a:spcPts val="2900"/>
              </a:lnSpc>
              <a:spcAft>
                <a:spcPts val="0"/>
              </a:spcAft>
            </a:pPr>
            <a:r>
              <a:rPr lang="en-US" sz="4350" spc="25">
                <a:solidFill>
                  <a:srgbClr val="44759E"/>
                </a:solidFill>
                <a:latin typeface="Arial" pitchFamily="2" panose="2263545234"/>
              </a:rPr>
              <a:t></a:t>
            </a:r>
            <a:r>
              <a:rPr lang="en-US" sz="2450" spc="25">
                <a:solidFill>
                  <a:srgbClr val="001F5F"/>
                </a:solidFill>
                <a:latin typeface="Calibri" pitchFamily="1" panose="2263545234"/>
              </a:rPr>
              <a:t> (3) Does the impairment “substantially limit” the major </a:t>
            </a:r>
          </a:p>
          <a:p>
            <a:pPr marL="1143000" marR="0" indent="0" algn="l">
              <a:lnSpc>
                <a:spcPts val="2100"/>
              </a:lnSpc>
              <a:spcBef>
                <a:spcPts val="0"/>
              </a:spcBef>
              <a:spcAft>
                <a:spcPts val="0"/>
              </a:spcAft>
            </a:pPr>
            <a:r>
              <a:rPr lang="en-US" sz="2450" spc="-40">
                <a:solidFill>
                  <a:srgbClr val="001F5F"/>
                </a:solidFill>
                <a:latin typeface="Calibri" pitchFamily="1" panose="2263545234"/>
              </a:rPr>
              <a:t>life activity? </a:t>
            </a:r>
          </a:p>
          <a:p>
            <a:pPr marL="1051560" marR="0" indent="548640" algn="l">
              <a:lnSpc>
                <a:spcPts val="2000"/>
              </a:lnSpc>
              <a:spcBef>
                <a:spcPts val="555"/>
              </a:spcBef>
              <a:spcAft>
                <a:spcPts val="0"/>
              </a:spcAft>
              <a:buFont typeface="Symbol"/>
              <a:buChar char="·"/>
            </a:pPr>
            <a:r>
              <a:rPr lang="en-US" sz="2100" spc="0">
                <a:solidFill>
                  <a:srgbClr val="001F5F"/>
                </a:solidFill>
                <a:latin typeface="Calibri" pitchFamily="1" panose="2263545234"/>
              </a:rPr>
              <a:t>“Substantially limits” is to be construed broadly in favor of </a:t>
            </a:r>
          </a:p>
          <a:p>
            <a:pPr marL="1600200" marR="0" indent="0" algn="l">
              <a:lnSpc>
                <a:spcPts val="2000"/>
              </a:lnSpc>
              <a:spcBef>
                <a:spcPts val="0"/>
              </a:spcBef>
              <a:spcAft>
                <a:spcPts val="0"/>
              </a:spcAft>
            </a:pPr>
            <a:r>
              <a:rPr lang="en-US" sz="2100" spc="-5">
                <a:solidFill>
                  <a:srgbClr val="001F5F"/>
                </a:solidFill>
                <a:latin typeface="Calibri" pitchFamily="1" panose="2263545234"/>
              </a:rPr>
              <a:t>expansive coverage, to the maximum extent permitted by the </a:t>
            </a:r>
          </a:p>
          <a:p>
            <a:pPr marL="1600200" marR="0" indent="0" algn="l">
              <a:lnSpc>
                <a:spcPts val="2000"/>
              </a:lnSpc>
              <a:spcBef>
                <a:spcPts val="5"/>
              </a:spcBef>
              <a:spcAft>
                <a:spcPts val="0"/>
              </a:spcAft>
            </a:pPr>
            <a:r>
              <a:rPr lang="en-US" sz="2100" spc="5">
                <a:solidFill>
                  <a:srgbClr val="001F5F"/>
                </a:solidFill>
                <a:latin typeface="Calibri" pitchFamily="1" panose="2263545234"/>
              </a:rPr>
              <a:t>terms of the ADA. It is not meant to be a demanding </a:t>
            </a:r>
          </a:p>
          <a:p>
            <a:pPr marL="1600200" marR="0" indent="0" algn="l">
              <a:lnSpc>
                <a:spcPts val="2000"/>
              </a:lnSpc>
              <a:spcBef>
                <a:spcPts val="0"/>
              </a:spcBef>
              <a:spcAft>
                <a:spcPts val="0"/>
              </a:spcAft>
            </a:pPr>
            <a:r>
              <a:rPr lang="en-US" sz="2100" spc="10">
                <a:solidFill>
                  <a:srgbClr val="001F5F"/>
                </a:solidFill>
                <a:latin typeface="Calibri" pitchFamily="1" panose="2263545234"/>
              </a:rPr>
              <a:t>standard. </a:t>
            </a:r>
            <a:r>
              <a:rPr lang="en-US" sz="2150" b="1" spc="10">
                <a:solidFill>
                  <a:srgbClr val="001F5F"/>
                </a:solidFill>
                <a:latin typeface="Calibri" pitchFamily="1" panose="2263545234"/>
              </a:rPr>
              <a:t>An impairment is a disability if it substantially </a:t>
            </a:r>
          </a:p>
          <a:p>
            <a:pPr marL="1600200" marR="0" indent="0" algn="l">
              <a:lnSpc>
                <a:spcPts val="2000"/>
              </a:lnSpc>
              <a:spcBef>
                <a:spcPts val="5"/>
              </a:spcBef>
              <a:spcAft>
                <a:spcPts val="0"/>
              </a:spcAft>
            </a:pPr>
            <a:r>
              <a:rPr lang="en-US" sz="2150" b="1" spc="15">
                <a:solidFill>
                  <a:srgbClr val="001F5F"/>
                </a:solidFill>
                <a:latin typeface="Calibri" pitchFamily="1" panose="2263545234"/>
              </a:rPr>
              <a:t>limits the ability of an individual to perform a major life </a:t>
            </a:r>
          </a:p>
          <a:p>
            <a:pPr marL="1600200" marR="0" indent="0" algn="l">
              <a:lnSpc>
                <a:spcPts val="2000"/>
              </a:lnSpc>
              <a:spcBef>
                <a:spcPts val="0"/>
              </a:spcBef>
              <a:spcAft>
                <a:spcPts val="0"/>
              </a:spcAft>
            </a:pPr>
            <a:r>
              <a:rPr lang="en-US" sz="2150" b="1" spc="15">
                <a:solidFill>
                  <a:srgbClr val="001F5F"/>
                </a:solidFill>
                <a:latin typeface="Calibri" pitchFamily="1" panose="2263545234"/>
              </a:rPr>
              <a:t>activity as compared to most people in the general </a:t>
            </a:r>
          </a:p>
          <a:p>
            <a:pPr marL="1600200" marR="0" indent="0" algn="l">
              <a:lnSpc>
                <a:spcPts val="2000"/>
              </a:lnSpc>
              <a:spcBef>
                <a:spcPts val="0"/>
              </a:spcBef>
              <a:spcAft>
                <a:spcPts val="0"/>
              </a:spcAft>
            </a:pPr>
            <a:r>
              <a:rPr lang="en-US" sz="2150" b="1" spc="0">
                <a:solidFill>
                  <a:srgbClr val="001F5F"/>
                </a:solidFill>
                <a:latin typeface="Calibri" pitchFamily="1" panose="2263545234"/>
              </a:rPr>
              <a:t>population</a:t>
            </a:r>
            <a:r>
              <a:rPr lang="en-US" sz="2100" spc="0">
                <a:solidFill>
                  <a:srgbClr val="001F5F"/>
                </a:solidFill>
                <a:latin typeface="Calibri" pitchFamily="1" panose="2263545234"/>
              </a:rPr>
              <a:t>. An impairment need not prevent, or significantly </a:t>
            </a:r>
          </a:p>
          <a:p>
            <a:pPr marL="1600200" marR="0" indent="0" algn="l">
              <a:lnSpc>
                <a:spcPts val="2000"/>
              </a:lnSpc>
              <a:spcBef>
                <a:spcPts val="5"/>
              </a:spcBef>
              <a:spcAft>
                <a:spcPts val="0"/>
              </a:spcAft>
            </a:pPr>
            <a:r>
              <a:rPr lang="en-US" sz="2100" spc="0">
                <a:solidFill>
                  <a:srgbClr val="001F5F"/>
                </a:solidFill>
                <a:latin typeface="Calibri" pitchFamily="1" panose="2263545234"/>
              </a:rPr>
              <a:t>or severely restrict, the individual from performing a major </a:t>
            </a:r>
          </a:p>
          <a:p>
            <a:pPr marL="1600200" marR="0" indent="0" algn="l">
              <a:lnSpc>
                <a:spcPts val="2000"/>
              </a:lnSpc>
              <a:spcBef>
                <a:spcPts val="0"/>
              </a:spcBef>
              <a:spcAft>
                <a:spcPts val="0"/>
              </a:spcAft>
            </a:pPr>
            <a:r>
              <a:rPr lang="en-US" sz="2100" spc="-5">
                <a:solidFill>
                  <a:srgbClr val="001F5F"/>
                </a:solidFill>
                <a:latin typeface="Calibri" pitchFamily="1" panose="2263545234"/>
              </a:rPr>
              <a:t>life activity in order to be considered substantially limiting. </a:t>
            </a:r>
          </a:p>
          <a:p>
            <a:pPr marL="1051560" marR="0" indent="548640" algn="l">
              <a:lnSpc>
                <a:spcPts val="2000"/>
              </a:lnSpc>
              <a:spcBef>
                <a:spcPts val="530"/>
              </a:spcBef>
              <a:spcAft>
                <a:spcPts val="0"/>
              </a:spcAft>
              <a:buFont typeface="Symbol"/>
              <a:buChar char="·"/>
            </a:pPr>
            <a:r>
              <a:rPr lang="en-US" sz="2100" spc="-5">
                <a:solidFill>
                  <a:srgbClr val="001F5F"/>
                </a:solidFill>
                <a:latin typeface="Calibri" pitchFamily="1" panose="2263545234"/>
              </a:rPr>
              <a:t>“Substantially limits” must be interpreted to require a degree </a:t>
            </a:r>
          </a:p>
          <a:p>
            <a:pPr marL="1600200" marR="0" indent="0" algn="l">
              <a:lnSpc>
                <a:spcPts val="2000"/>
              </a:lnSpc>
              <a:spcBef>
                <a:spcPts val="0"/>
              </a:spcBef>
              <a:spcAft>
                <a:spcPts val="0"/>
              </a:spcAft>
            </a:pPr>
            <a:r>
              <a:rPr lang="en-US" sz="2100" spc="-5">
                <a:solidFill>
                  <a:srgbClr val="001F5F"/>
                </a:solidFill>
                <a:latin typeface="Calibri" pitchFamily="1" panose="2263545234"/>
              </a:rPr>
              <a:t>of functional limitation that is lower than the standard for </a:t>
            </a:r>
          </a:p>
          <a:p>
            <a:pPr marL="1600200" marR="0" indent="0" algn="l">
              <a:lnSpc>
                <a:spcPts val="2000"/>
              </a:lnSpc>
              <a:spcBef>
                <a:spcPts val="10"/>
              </a:spcBef>
              <a:spcAft>
                <a:spcPts val="2520"/>
              </a:spcAft>
            </a:pPr>
            <a:r>
              <a:rPr lang="en-US" sz="2100" spc="-5">
                <a:solidFill>
                  <a:srgbClr val="001F5F"/>
                </a:solidFill>
                <a:latin typeface="Calibri" pitchFamily="1" panose="2263545234"/>
              </a:rPr>
              <a:t>substantially limited prior to the 2008 amendments. </a:t>
            </a:r>
          </a:p>
        </p:txBody>
      </p:sp>
    </p:spTree>
  </p:cSld>
</p:sldLayout>
</file>

<file path=ppt/slideLayouts/slideLayout1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93" name=""/>
        <p:cNvGrpSpPr/>
        <p:nvPr/>
      </p:nvGrpSpPr>
      <p:grpSpPr/>
      <p:sp>
        <p:nvSpPr>
          <p:cNvPr id="19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95"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60">
                <a:solidFill>
                  <a:srgbClr val="000080"/>
                </a:solidFill>
                <a:latin typeface="Tahoma" pitchFamily="2" panose="2263545234"/>
              </a:rPr>
              <a:t>19 </a:t>
            </a:r>
          </a:p>
        </p:txBody>
      </p:sp>
      <p:sp>
        <p:nvSpPr>
          <p:cNvPr id="196"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97" name=""/>
          <p:cNvSpPr/>
          <p:nvPr>
            <p:ph type="body" idx="10"/>
          </p:nvPr>
        </p:nvSpPr>
        <p:spPr>
          <a:xfrm>
            <a:off x="0" y="676910"/>
            <a:ext cx="9144000" cy="1303655"/>
          </a:xfrm>
          <a:prstGeom prst="rect">
            <a:avLst/>
          </a:prstGeom>
          <a:noFill/>
          <a:ln w="0" cmpd="sng">
            <a:noFill/>
            <a:prstDash val="solid"/>
          </a:ln>
        </p:spPr>
        <p:txBody>
          <a:bodyPr vert="horz" lIns="0" tIns="259715" rIns="0" bIns="0" anchor="t"/>
          <a:lstStyle/>
          <a:p>
            <a:pPr marL="0" marR="0" indent="0" algn="ctr">
              <a:lnSpc>
                <a:spcPts val="3900"/>
              </a:lnSpc>
              <a:spcAft>
                <a:spcPts val="4125"/>
              </a:spcAft>
            </a:pPr>
            <a:r>
              <a:rPr lang="en-US" sz="3900" b="1" spc="30">
                <a:solidFill>
                  <a:srgbClr val="001F5F"/>
                </a:solidFill>
                <a:latin typeface="Calibri" pitchFamily="1" panose="2263545234"/>
              </a:rPr>
              <a:t>Critical Notes Regarding Eligibility </a:t>
            </a:r>
          </a:p>
        </p:txBody>
      </p:sp>
      <p:sp>
        <p:nvSpPr>
          <p:cNvPr id="198" name=""/>
          <p:cNvSpPr/>
          <p:nvPr>
            <p:ph type="body" idx="10"/>
          </p:nvPr>
        </p:nvSpPr>
        <p:spPr>
          <a:xfrm>
            <a:off x="0" y="1980565"/>
            <a:ext cx="9144000" cy="4467225"/>
          </a:xfrm>
          <a:prstGeom prst="rect">
            <a:avLst/>
          </a:prstGeom>
          <a:noFill/>
          <a:ln w="0" cmpd="sng">
            <a:noFill/>
            <a:prstDash val="solid"/>
          </a:ln>
        </p:spPr>
        <p:txBody>
          <a:bodyPr vert="horz" lIns="0" tIns="247015" rIns="0" bIns="0" anchor="t"/>
          <a:lstStyle/>
          <a:p>
            <a:pPr marL="1554480" marR="0" indent="0" algn="just">
              <a:lnSpc>
                <a:spcPts val="2500"/>
              </a:lnSpc>
              <a:spcAft>
                <a:spcPts val="0"/>
              </a:spcAft>
            </a:pPr>
            <a:r>
              <a:rPr lang="en-US" sz="3900" spc="10">
                <a:solidFill>
                  <a:srgbClr val="001F5F"/>
                </a:solidFill>
                <a:latin typeface="Arial" pitchFamily="2" panose="2263545234"/>
              </a:rPr>
              <a:t> </a:t>
            </a:r>
            <a:r>
              <a:rPr lang="en-US" sz="2200" spc="10">
                <a:solidFill>
                  <a:srgbClr val="001F5F"/>
                </a:solidFill>
                <a:latin typeface="Calibri" pitchFamily="1" panose="2263545234"/>
              </a:rPr>
              <a:t>At the eligibility determination stage, </a:t>
            </a:r>
            <a:r>
              <a:rPr lang="en-US" sz="2150" b="1" spc="10">
                <a:solidFill>
                  <a:srgbClr val="001F5F"/>
                </a:solidFill>
                <a:latin typeface="Calibri" pitchFamily="1" panose="2263545234"/>
              </a:rPr>
              <a:t>a school is </a:t>
            </a:r>
          </a:p>
          <a:p>
            <a:pPr marL="2011680" marR="0" indent="0" algn="just">
              <a:lnSpc>
                <a:spcPts val="2100"/>
              </a:lnSpc>
              <a:spcBef>
                <a:spcPts val="0"/>
              </a:spcBef>
              <a:spcAft>
                <a:spcPts val="0"/>
              </a:spcAft>
            </a:pPr>
            <a:r>
              <a:rPr lang="en-US" sz="2150" b="1" u="sng" spc="10">
                <a:solidFill>
                  <a:srgbClr val="001F5F"/>
                </a:solidFill>
                <a:latin typeface="Calibri" pitchFamily="1" panose="2263545234"/>
              </a:rPr>
              <a:t>prohibited</a:t>
            </a:r>
            <a:r>
              <a:rPr lang="en-US" sz="2150" b="1" spc="10">
                <a:solidFill>
                  <a:srgbClr val="001F5F"/>
                </a:solidFill>
                <a:latin typeface="Calibri" pitchFamily="1" panose="2263545234"/>
              </a:rPr>
              <a:t> from considering positive mitigating factors </a:t>
            </a:r>
          </a:p>
          <a:p>
            <a:pPr marL="2011680" marR="0" indent="0" algn="just">
              <a:lnSpc>
                <a:spcPts val="2200"/>
              </a:lnSpc>
              <a:spcBef>
                <a:spcPts val="400"/>
              </a:spcBef>
              <a:spcAft>
                <a:spcPts val="0"/>
              </a:spcAft>
            </a:pPr>
            <a:r>
              <a:rPr lang="en-US" sz="2200" spc="-40">
                <a:solidFill>
                  <a:srgbClr val="001F5F"/>
                </a:solidFill>
                <a:latin typeface="Calibri" pitchFamily="1" panose="2263545234"/>
              </a:rPr>
              <a:t>such as medication or equipment. The only exception is </a:t>
            </a:r>
          </a:p>
          <a:p>
            <a:pPr marL="2011680" marR="0" indent="0" algn="just">
              <a:lnSpc>
                <a:spcPts val="2200"/>
              </a:lnSpc>
              <a:spcBef>
                <a:spcPts val="400"/>
              </a:spcBef>
              <a:spcAft>
                <a:spcPts val="0"/>
              </a:spcAft>
            </a:pPr>
            <a:r>
              <a:rPr lang="en-US" sz="2200" spc="-40">
                <a:solidFill>
                  <a:srgbClr val="001F5F"/>
                </a:solidFill>
                <a:latin typeface="Calibri" pitchFamily="1" panose="2263545234"/>
              </a:rPr>
              <a:t>eyeglasses. May consider negative side effects. </a:t>
            </a:r>
          </a:p>
          <a:p>
            <a:pPr marL="1554480" marR="0" indent="0" algn="just">
              <a:lnSpc>
                <a:spcPts val="2500"/>
              </a:lnSpc>
              <a:spcBef>
                <a:spcPts val="1075"/>
              </a:spcBef>
              <a:spcAft>
                <a:spcPts val="0"/>
              </a:spcAft>
            </a:pPr>
            <a:r>
              <a:rPr lang="en-US" sz="3900" spc="-5">
                <a:solidFill>
                  <a:srgbClr val="001F5F"/>
                </a:solidFill>
                <a:latin typeface="Arial" pitchFamily="2" panose="2263545234"/>
              </a:rPr>
              <a:t> </a:t>
            </a:r>
            <a:r>
              <a:rPr lang="en-US" sz="2200" spc="-5">
                <a:solidFill>
                  <a:srgbClr val="001F5F"/>
                </a:solidFill>
                <a:latin typeface="Calibri" pitchFamily="1" panose="2263545234"/>
              </a:rPr>
              <a:t>In determining whether an impairment substantially limits </a:t>
            </a:r>
          </a:p>
          <a:p>
            <a:pPr marL="2011680" marR="0" indent="0" algn="just">
              <a:lnSpc>
                <a:spcPts val="2100"/>
              </a:lnSpc>
              <a:spcBef>
                <a:spcPts val="0"/>
              </a:spcBef>
              <a:spcAft>
                <a:spcPts val="0"/>
              </a:spcAft>
            </a:pPr>
            <a:r>
              <a:rPr lang="en-US" sz="2200" spc="-35">
                <a:solidFill>
                  <a:srgbClr val="001F5F"/>
                </a:solidFill>
                <a:latin typeface="Calibri" pitchFamily="1" panose="2263545234"/>
              </a:rPr>
              <a:t>a major life activity, consider the </a:t>
            </a:r>
            <a:r>
              <a:rPr lang="en-US" sz="2150" b="1" spc="-35">
                <a:solidFill>
                  <a:srgbClr val="001F5F"/>
                </a:solidFill>
                <a:latin typeface="Calibri" pitchFamily="1" panose="2263545234"/>
              </a:rPr>
              <a:t>conditions </a:t>
            </a:r>
            <a:r>
              <a:rPr lang="en-US" sz="2200" spc="-35">
                <a:solidFill>
                  <a:srgbClr val="001F5F"/>
                </a:solidFill>
                <a:latin typeface="Calibri" pitchFamily="1" panose="2263545234"/>
              </a:rPr>
              <a:t>under which </a:t>
            </a:r>
          </a:p>
          <a:p>
            <a:pPr marL="2011680" marR="0" indent="0" algn="just">
              <a:lnSpc>
                <a:spcPts val="2200"/>
              </a:lnSpc>
              <a:spcBef>
                <a:spcPts val="395"/>
              </a:spcBef>
              <a:spcAft>
                <a:spcPts val="0"/>
              </a:spcAft>
            </a:pPr>
            <a:r>
              <a:rPr lang="en-US" sz="2200" spc="-40">
                <a:solidFill>
                  <a:srgbClr val="001F5F"/>
                </a:solidFill>
                <a:latin typeface="Calibri" pitchFamily="1" panose="2263545234"/>
              </a:rPr>
              <a:t>the person performs the major life activity, the </a:t>
            </a:r>
            <a:r>
              <a:rPr lang="en-US" sz="2150" b="1" spc="-40">
                <a:solidFill>
                  <a:srgbClr val="001F5F"/>
                </a:solidFill>
                <a:latin typeface="Calibri" pitchFamily="1" panose="2263545234"/>
              </a:rPr>
              <a:t>manner </a:t>
            </a:r>
            <a:r>
              <a:rPr lang="en-US" sz="2200" spc="-40">
                <a:solidFill>
                  <a:srgbClr val="001F5F"/>
                </a:solidFill>
                <a:latin typeface="Calibri" pitchFamily="1" panose="2263545234"/>
              </a:rPr>
              <a:t>in </a:t>
            </a:r>
          </a:p>
          <a:p>
            <a:pPr marL="2011680" marR="0" indent="0" algn="just">
              <a:lnSpc>
                <a:spcPts val="2200"/>
              </a:lnSpc>
              <a:spcBef>
                <a:spcPts val="395"/>
              </a:spcBef>
              <a:spcAft>
                <a:spcPts val="0"/>
              </a:spcAft>
            </a:pPr>
            <a:r>
              <a:rPr lang="en-US" sz="2200" spc="-45">
                <a:solidFill>
                  <a:srgbClr val="001F5F"/>
                </a:solidFill>
                <a:latin typeface="Calibri" pitchFamily="1" panose="2263545234"/>
              </a:rPr>
              <a:t>which the individual performs the major life activity, and </a:t>
            </a:r>
          </a:p>
          <a:p>
            <a:pPr marL="2011680" marR="0" indent="0" algn="just">
              <a:lnSpc>
                <a:spcPts val="2200"/>
              </a:lnSpc>
              <a:spcBef>
                <a:spcPts val="395"/>
              </a:spcBef>
              <a:spcAft>
                <a:spcPts val="0"/>
              </a:spcAft>
            </a:pPr>
            <a:r>
              <a:rPr lang="en-US" sz="2200" spc="-35">
                <a:solidFill>
                  <a:srgbClr val="001F5F"/>
                </a:solidFill>
                <a:latin typeface="Calibri" pitchFamily="1" panose="2263545234"/>
              </a:rPr>
              <a:t>the </a:t>
            </a:r>
            <a:r>
              <a:rPr lang="en-US" sz="2150" b="1" spc="-35">
                <a:solidFill>
                  <a:srgbClr val="001F5F"/>
                </a:solidFill>
                <a:latin typeface="Calibri" pitchFamily="1" panose="2263545234"/>
              </a:rPr>
              <a:t>duration </a:t>
            </a:r>
            <a:r>
              <a:rPr lang="en-US" sz="2200" spc="-35">
                <a:solidFill>
                  <a:srgbClr val="001F5F"/>
                </a:solidFill>
                <a:latin typeface="Calibri" pitchFamily="1" panose="2263545234"/>
              </a:rPr>
              <a:t>of time it takes the individual to perform the </a:t>
            </a:r>
          </a:p>
          <a:p>
            <a:pPr marL="2011680" marR="0" indent="0" algn="just">
              <a:lnSpc>
                <a:spcPts val="2200"/>
              </a:lnSpc>
              <a:spcBef>
                <a:spcPts val="395"/>
              </a:spcBef>
              <a:spcAft>
                <a:spcPts val="0"/>
              </a:spcAft>
            </a:pPr>
            <a:r>
              <a:rPr lang="en-US" sz="2200" spc="-45">
                <a:solidFill>
                  <a:srgbClr val="001F5F"/>
                </a:solidFill>
                <a:latin typeface="Calibri" pitchFamily="1" panose="2263545234"/>
              </a:rPr>
              <a:t>major life activity or for which the individual can perform </a:t>
            </a:r>
          </a:p>
          <a:p>
            <a:pPr marL="2011680" marR="0" indent="0" algn="just">
              <a:lnSpc>
                <a:spcPts val="2200"/>
              </a:lnSpc>
              <a:spcBef>
                <a:spcPts val="395"/>
              </a:spcBef>
              <a:spcAft>
                <a:spcPts val="4200"/>
              </a:spcAft>
            </a:pPr>
            <a:r>
              <a:rPr lang="en-US" sz="2200" spc="-55">
                <a:solidFill>
                  <a:srgbClr val="001F5F"/>
                </a:solidFill>
                <a:latin typeface="Calibri" pitchFamily="1" panose="2263545234"/>
              </a:rPr>
              <a:t>the major life activity. </a:t>
            </a:r>
          </a:p>
        </p:txBody>
      </p:sp>
    </p:spTree>
  </p:cSld>
</p:sldLayout>
</file>

<file path=ppt/slideLayouts/slideLayout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0" name=""/>
        <p:cNvGrpSpPr/>
        <p:nvPr/>
      </p:nvGrpSpPr>
      <p:grpSpPr/>
      <p:sp>
        <p:nvSpPr>
          <p:cNvPr id="1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68580" indent="0" algn="r">
              <a:lnSpc>
                <a:spcPts val="1600"/>
              </a:lnSpc>
              <a:spcAft>
                <a:spcPts val="860"/>
              </a:spcAft>
            </a:pPr>
            <a:r>
              <a:rPr lang="en-US" sz="1400" spc="0">
                <a:solidFill>
                  <a:srgbClr val="000080"/>
                </a:solidFill>
                <a:latin typeface="Tahoma" pitchFamily="2" panose="2263545234"/>
              </a:rPr>
              <a:t>2 </a:t>
            </a:r>
          </a:p>
        </p:txBody>
      </p:sp>
      <p:sp>
        <p:nvSpPr>
          <p:cNvPr id="1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4" name=""/>
          <p:cNvSpPr/>
          <p:nvPr>
            <p:ph type="body" idx="10"/>
          </p:nvPr>
        </p:nvSpPr>
        <p:spPr>
          <a:xfrm>
            <a:off x="0" y="676910"/>
            <a:ext cx="9144000" cy="5770880"/>
          </a:xfrm>
          <a:prstGeom prst="rect">
            <a:avLst/>
          </a:prstGeom>
          <a:noFill/>
          <a:ln w="0" cmpd="sng">
            <a:noFill/>
            <a:prstDash val="solid"/>
          </a:ln>
        </p:spPr>
        <p:txBody>
          <a:bodyPr vert="horz" lIns="0" tIns="761365" rIns="0" bIns="0" anchor="t"/>
          <a:lstStyle/>
          <a:p>
            <a:pPr marL="1097280" marR="0" indent="0" algn="just">
              <a:lnSpc>
                <a:spcPts val="1800"/>
              </a:lnSpc>
              <a:spcAft>
                <a:spcPts val="0"/>
              </a:spcAft>
            </a:pPr>
            <a:r>
              <a:rPr lang="en-US" sz="1800" spc="0">
                <a:solidFill>
                  <a:srgbClr val="001F5F"/>
                </a:solidFill>
                <a:latin typeface="Calibri" pitchFamily="1" panose="2263545234"/>
              </a:rPr>
              <a:t>Our webinars are designed to be accurate and authoritative, but we do not </a:t>
            </a:r>
          </a:p>
          <a:p>
            <a:pPr marL="1097280" marR="0" indent="0" algn="just">
              <a:lnSpc>
                <a:spcPts val="1800"/>
              </a:lnSpc>
              <a:spcBef>
                <a:spcPts val="310"/>
              </a:spcBef>
              <a:spcAft>
                <a:spcPts val="0"/>
              </a:spcAft>
            </a:pPr>
            <a:r>
              <a:rPr lang="en-US" sz="1800" spc="0">
                <a:solidFill>
                  <a:srgbClr val="001F5F"/>
                </a:solidFill>
                <a:latin typeface="Calibri" pitchFamily="1" panose="2263545234"/>
              </a:rPr>
              <a:t>provide legal, accounting, or similar professional services. Customer remains </a:t>
            </a:r>
          </a:p>
          <a:p>
            <a:pPr marL="1097280" marR="0" indent="0" algn="just">
              <a:lnSpc>
                <a:spcPts val="1800"/>
              </a:lnSpc>
              <a:spcBef>
                <a:spcPts val="310"/>
              </a:spcBef>
              <a:spcAft>
                <a:spcPts val="0"/>
              </a:spcAft>
            </a:pPr>
            <a:r>
              <a:rPr lang="en-US" sz="1800" spc="0">
                <a:solidFill>
                  <a:srgbClr val="001F5F"/>
                </a:solidFill>
                <a:latin typeface="Calibri" pitchFamily="1" panose="2263545234"/>
              </a:rPr>
              <a:t>solely responsible for compliance with all applicable laws, regulations, and </a:t>
            </a:r>
          </a:p>
          <a:p>
            <a:pPr marL="1097280" marR="0" indent="0" algn="just">
              <a:lnSpc>
                <a:spcPts val="1800"/>
              </a:lnSpc>
              <a:spcBef>
                <a:spcPts val="310"/>
              </a:spcBef>
              <a:spcAft>
                <a:spcPts val="0"/>
              </a:spcAft>
            </a:pPr>
            <a:r>
              <a:rPr lang="en-US" sz="1800" spc="0">
                <a:solidFill>
                  <a:srgbClr val="001F5F"/>
                </a:solidFill>
                <a:latin typeface="Calibri" pitchFamily="1" panose="2263545234"/>
              </a:rPr>
              <a:t>accounting standards. If legal, accounting, or other expert advice is desired, </a:t>
            </a:r>
          </a:p>
          <a:p>
            <a:pPr marL="1097280" marR="0" indent="0" algn="just">
              <a:lnSpc>
                <a:spcPts val="1800"/>
              </a:lnSpc>
              <a:spcBef>
                <a:spcPts val="310"/>
              </a:spcBef>
              <a:spcAft>
                <a:spcPts val="0"/>
              </a:spcAft>
            </a:pPr>
            <a:r>
              <a:rPr lang="en-US" sz="1800" spc="0">
                <a:solidFill>
                  <a:srgbClr val="001F5F"/>
                </a:solidFill>
                <a:latin typeface="Calibri" pitchFamily="1" panose="2263545234"/>
              </a:rPr>
              <a:t>Customer should retain the services of an appropriate professional. </a:t>
            </a:r>
          </a:p>
          <a:p>
            <a:pPr marL="1097280" marR="0" indent="0" algn="just">
              <a:lnSpc>
                <a:spcPts val="1800"/>
              </a:lnSpc>
              <a:spcBef>
                <a:spcPts val="4630"/>
              </a:spcBef>
              <a:spcAft>
                <a:spcPts val="0"/>
              </a:spcAft>
            </a:pPr>
            <a:r>
              <a:rPr lang="en-US" sz="1800" spc="0">
                <a:solidFill>
                  <a:srgbClr val="001F5F"/>
                </a:solidFill>
                <a:latin typeface="Calibri" pitchFamily="1" panose="2263545234"/>
              </a:rPr>
              <a:t>Photocopying, distributing or using these copyrighted materials electronically </a:t>
            </a:r>
          </a:p>
          <a:p>
            <a:pPr marL="1097280" marR="0" indent="0" algn="just">
              <a:lnSpc>
                <a:spcPts val="1800"/>
              </a:lnSpc>
              <a:spcBef>
                <a:spcPts val="310"/>
              </a:spcBef>
              <a:spcAft>
                <a:spcPts val="0"/>
              </a:spcAft>
            </a:pPr>
            <a:r>
              <a:rPr lang="en-US" sz="1800" spc="0">
                <a:solidFill>
                  <a:srgbClr val="001F5F"/>
                </a:solidFill>
                <a:latin typeface="Calibri" pitchFamily="1" panose="2263545234"/>
              </a:rPr>
              <a:t>without the copyright owner’s express written consent is strictly </a:t>
            </a:r>
          </a:p>
          <a:p>
            <a:pPr marL="1097280" marR="0" indent="0" algn="just">
              <a:lnSpc>
                <a:spcPts val="1800"/>
              </a:lnSpc>
              <a:spcBef>
                <a:spcPts val="310"/>
              </a:spcBef>
              <a:spcAft>
                <a:spcPts val="0"/>
              </a:spcAft>
            </a:pPr>
            <a:r>
              <a:rPr lang="en-US" sz="1800" spc="0">
                <a:solidFill>
                  <a:srgbClr val="001F5F"/>
                </a:solidFill>
                <a:latin typeface="Calibri" pitchFamily="1" panose="2263545234"/>
              </a:rPr>
              <a:t>prohibited. Consent is granted for the use of purchasers of webinars and </a:t>
            </a:r>
          </a:p>
          <a:p>
            <a:pPr marL="1097280" marR="0" indent="0" algn="just">
              <a:lnSpc>
                <a:spcPts val="1800"/>
              </a:lnSpc>
              <a:spcBef>
                <a:spcPts val="310"/>
              </a:spcBef>
              <a:spcAft>
                <a:spcPts val="0"/>
              </a:spcAft>
            </a:pPr>
            <a:r>
              <a:rPr lang="en-US" sz="1800" spc="0">
                <a:solidFill>
                  <a:srgbClr val="001F5F"/>
                </a:solidFill>
                <a:latin typeface="Calibri" pitchFamily="1" panose="2263545234"/>
              </a:rPr>
              <a:t>then solely for the use of registered attendees of the webinars. No right or </a:t>
            </a:r>
          </a:p>
          <a:p>
            <a:pPr marL="1097280" marR="0" indent="0" algn="just">
              <a:lnSpc>
                <a:spcPts val="1800"/>
              </a:lnSpc>
              <a:spcBef>
                <a:spcPts val="310"/>
              </a:spcBef>
              <a:spcAft>
                <a:spcPts val="0"/>
              </a:spcAft>
            </a:pPr>
            <a:r>
              <a:rPr lang="en-US" sz="1800" spc="0">
                <a:solidFill>
                  <a:srgbClr val="001F5F"/>
                </a:solidFill>
                <a:latin typeface="Calibri" pitchFamily="1" panose="2263545234"/>
              </a:rPr>
              <a:t>license is given to reproduce the materials in any form or format or to place </a:t>
            </a:r>
          </a:p>
          <a:p>
            <a:pPr marL="1097280" marR="0" indent="0" algn="just">
              <a:lnSpc>
                <a:spcPts val="1800"/>
              </a:lnSpc>
              <a:spcBef>
                <a:spcPts val="310"/>
              </a:spcBef>
              <a:spcAft>
                <a:spcPts val="0"/>
              </a:spcAft>
            </a:pPr>
            <a:r>
              <a:rPr lang="en-US" sz="1800" spc="0">
                <a:solidFill>
                  <a:srgbClr val="001F5F"/>
                </a:solidFill>
                <a:latin typeface="Calibri" pitchFamily="1" panose="2263545234"/>
              </a:rPr>
              <a:t>the materials in any format on any website or blog or to otherwise republish </a:t>
            </a:r>
          </a:p>
          <a:p>
            <a:pPr marL="1097280" marR="0" indent="0" algn="just">
              <a:lnSpc>
                <a:spcPts val="1800"/>
              </a:lnSpc>
              <a:spcBef>
                <a:spcPts val="310"/>
              </a:spcBef>
              <a:spcAft>
                <a:spcPts val="0"/>
              </a:spcAft>
            </a:pPr>
            <a:r>
              <a:rPr lang="en-US" sz="1800" spc="0">
                <a:solidFill>
                  <a:srgbClr val="001F5F"/>
                </a:solidFill>
                <a:latin typeface="Calibri" pitchFamily="1" panose="2263545234"/>
              </a:rPr>
              <a:t>it in any manner without the express written permission of the copyright </a:t>
            </a:r>
          </a:p>
          <a:p>
            <a:pPr marL="1097280" marR="0" indent="0" algn="just">
              <a:lnSpc>
                <a:spcPts val="1800"/>
              </a:lnSpc>
              <a:spcBef>
                <a:spcPts val="310"/>
              </a:spcBef>
              <a:spcAft>
                <a:spcPts val="7355"/>
              </a:spcAft>
            </a:pPr>
            <a:r>
              <a:rPr lang="en-US" sz="1800" spc="-45">
                <a:solidFill>
                  <a:srgbClr val="001F5F"/>
                </a:solidFill>
                <a:latin typeface="Calibri" pitchFamily="1" panose="2263545234"/>
              </a:rPr>
              <a:t>holder. </a:t>
            </a:r>
          </a:p>
        </p:txBody>
      </p:sp>
    </p:spTree>
  </p:cSld>
</p:sldLayout>
</file>

<file path=ppt/slideLayouts/slideLayout2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04" name=""/>
        <p:cNvGrpSpPr/>
        <p:nvPr/>
      </p:nvGrpSpPr>
      <p:grpSpPr/>
      <p:sp>
        <p:nvSpPr>
          <p:cNvPr id="20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0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20 </a:t>
            </a:r>
          </a:p>
        </p:txBody>
      </p:sp>
      <p:sp>
        <p:nvSpPr>
          <p:cNvPr id="20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08" name=""/>
          <p:cNvSpPr/>
          <p:nvPr>
            <p:ph type="body" idx="10"/>
          </p:nvPr>
        </p:nvSpPr>
        <p:spPr>
          <a:xfrm>
            <a:off x="0" y="676910"/>
            <a:ext cx="9144000" cy="935355"/>
          </a:xfrm>
          <a:prstGeom prst="rect">
            <a:avLst/>
          </a:prstGeom>
          <a:noFill/>
          <a:ln w="0" cmpd="sng">
            <a:noFill/>
            <a:prstDash val="solid"/>
          </a:ln>
        </p:spPr>
        <p:txBody>
          <a:bodyPr vert="horz" lIns="0" tIns="259715" rIns="0" bIns="0" anchor="t"/>
          <a:lstStyle/>
          <a:p>
            <a:pPr marL="0" marR="0" indent="0" algn="ctr">
              <a:lnSpc>
                <a:spcPts val="3900"/>
              </a:lnSpc>
              <a:spcAft>
                <a:spcPts val="1245"/>
              </a:spcAft>
            </a:pPr>
            <a:r>
              <a:rPr lang="en-US" sz="3900" b="1" spc="30">
                <a:solidFill>
                  <a:srgbClr val="001F5F"/>
                </a:solidFill>
                <a:latin typeface="Calibri" pitchFamily="1" panose="2263545234"/>
              </a:rPr>
              <a:t>Critical Notes Regarding Eligibility </a:t>
            </a:r>
          </a:p>
        </p:txBody>
      </p:sp>
      <p:sp>
        <p:nvSpPr>
          <p:cNvPr id="209" name=""/>
          <p:cNvSpPr/>
          <p:nvPr>
            <p:ph type="body" idx="10"/>
          </p:nvPr>
        </p:nvSpPr>
        <p:spPr>
          <a:xfrm>
            <a:off x="0" y="1612265"/>
            <a:ext cx="9144000" cy="4835525"/>
          </a:xfrm>
          <a:prstGeom prst="rect">
            <a:avLst/>
          </a:prstGeom>
          <a:noFill/>
          <a:ln w="0" cmpd="sng">
            <a:noFill/>
            <a:prstDash val="solid"/>
          </a:ln>
        </p:spPr>
        <p:txBody>
          <a:bodyPr vert="horz" lIns="0" tIns="301625" rIns="0" bIns="0" anchor="t"/>
          <a:lstStyle/>
          <a:p>
            <a:pPr marL="640080" marR="0" indent="0" algn="just">
              <a:lnSpc>
                <a:spcPts val="2300"/>
              </a:lnSpc>
              <a:spcAft>
                <a:spcPts val="0"/>
              </a:spcAft>
            </a:pPr>
            <a:r>
              <a:rPr lang="en-US" sz="3900" spc="100">
                <a:solidFill>
                  <a:srgbClr val="44759E"/>
                </a:solidFill>
                <a:latin typeface="Arial" pitchFamily="2" panose="2263545234"/>
              </a:rPr>
              <a:t></a:t>
            </a:r>
            <a:r>
              <a:rPr lang="en-US" sz="2600" spc="100">
                <a:solidFill>
                  <a:srgbClr val="001F5F"/>
                </a:solidFill>
                <a:latin typeface="Calibri" pitchFamily="1" panose="2263545234"/>
              </a:rPr>
              <a:t> The focus is on how a major life activity is </a:t>
            </a:r>
          </a:p>
          <a:p>
            <a:pPr marL="1143000" marR="0" indent="0" algn="just">
              <a:lnSpc>
                <a:spcPts val="2300"/>
              </a:lnSpc>
              <a:spcBef>
                <a:spcPts val="0"/>
              </a:spcBef>
              <a:spcAft>
                <a:spcPts val="0"/>
              </a:spcAft>
            </a:pPr>
            <a:r>
              <a:rPr lang="en-US" sz="2600" spc="30">
                <a:solidFill>
                  <a:srgbClr val="001F5F"/>
                </a:solidFill>
                <a:latin typeface="Calibri" pitchFamily="1" panose="2263545234"/>
              </a:rPr>
              <a:t>substantially limited is not on what outcomes an </a:t>
            </a:r>
          </a:p>
          <a:p>
            <a:pPr marL="1143000" marR="0" indent="0" algn="just">
              <a:lnSpc>
                <a:spcPts val="2500"/>
              </a:lnSpc>
              <a:spcBef>
                <a:spcPts val="5"/>
              </a:spcBef>
              <a:spcAft>
                <a:spcPts val="0"/>
              </a:spcAft>
            </a:pPr>
            <a:r>
              <a:rPr lang="en-US" sz="2600" spc="50">
                <a:solidFill>
                  <a:srgbClr val="001F5F"/>
                </a:solidFill>
                <a:latin typeface="Calibri" pitchFamily="1" panose="2263545234"/>
              </a:rPr>
              <a:t>individual can achieve. For example, an individual </a:t>
            </a:r>
          </a:p>
          <a:p>
            <a:pPr marL="1143000" marR="0" indent="0" algn="just">
              <a:lnSpc>
                <a:spcPts val="2500"/>
              </a:lnSpc>
              <a:spcBef>
                <a:spcPts val="20"/>
              </a:spcBef>
              <a:spcAft>
                <a:spcPts val="0"/>
              </a:spcAft>
            </a:pPr>
            <a:r>
              <a:rPr lang="en-US" sz="2600" spc="30">
                <a:solidFill>
                  <a:srgbClr val="001F5F"/>
                </a:solidFill>
                <a:latin typeface="Calibri" pitchFamily="1" panose="2263545234"/>
              </a:rPr>
              <a:t>might achieve a high level of academic success but be </a:t>
            </a:r>
          </a:p>
          <a:p>
            <a:pPr marL="1143000" marR="0" indent="0" algn="just">
              <a:lnSpc>
                <a:spcPts val="2500"/>
              </a:lnSpc>
              <a:spcBef>
                <a:spcPts val="0"/>
              </a:spcBef>
              <a:spcAft>
                <a:spcPts val="0"/>
              </a:spcAft>
            </a:pPr>
            <a:r>
              <a:rPr lang="en-US" sz="2600" spc="25">
                <a:solidFill>
                  <a:srgbClr val="001F5F"/>
                </a:solidFill>
                <a:latin typeface="Calibri" pitchFamily="1" panose="2263545234"/>
              </a:rPr>
              <a:t>limited in one or more major life activities like </a:t>
            </a:r>
          </a:p>
          <a:p>
            <a:pPr marL="1143000" marR="0" indent="0" algn="just">
              <a:lnSpc>
                <a:spcPts val="2500"/>
              </a:lnSpc>
              <a:spcBef>
                <a:spcPts val="5"/>
              </a:spcBef>
              <a:spcAft>
                <a:spcPts val="0"/>
              </a:spcAft>
            </a:pPr>
            <a:r>
              <a:rPr lang="en-US" sz="2600" spc="30">
                <a:solidFill>
                  <a:srgbClr val="001F5F"/>
                </a:solidFill>
                <a:latin typeface="Calibri" pitchFamily="1" panose="2263545234"/>
              </a:rPr>
              <a:t>speaking, reading, writing, etc., because of the </a:t>
            </a:r>
          </a:p>
          <a:p>
            <a:pPr marL="1143000" marR="0" indent="0" algn="just">
              <a:lnSpc>
                <a:spcPts val="2500"/>
              </a:lnSpc>
              <a:spcBef>
                <a:spcPts val="0"/>
              </a:spcBef>
              <a:spcAft>
                <a:spcPts val="0"/>
              </a:spcAft>
            </a:pPr>
            <a:r>
              <a:rPr lang="en-US" sz="2600" spc="25">
                <a:solidFill>
                  <a:srgbClr val="001F5F"/>
                </a:solidFill>
                <a:latin typeface="Calibri" pitchFamily="1" panose="2263545234"/>
              </a:rPr>
              <a:t>additional time it takes the person or the difficulty in </a:t>
            </a:r>
          </a:p>
          <a:p>
            <a:pPr marL="1143000" marR="0" indent="0" algn="just">
              <a:lnSpc>
                <a:spcPts val="2500"/>
              </a:lnSpc>
              <a:spcBef>
                <a:spcPts val="20"/>
              </a:spcBef>
              <a:spcAft>
                <a:spcPts val="0"/>
              </a:spcAft>
            </a:pPr>
            <a:r>
              <a:rPr lang="en-US" sz="2600" spc="30">
                <a:solidFill>
                  <a:srgbClr val="001F5F"/>
                </a:solidFill>
                <a:latin typeface="Calibri" pitchFamily="1" panose="2263545234"/>
              </a:rPr>
              <a:t>doing so in comparison to the general population. </a:t>
            </a:r>
          </a:p>
          <a:p>
            <a:pPr marL="640080" marR="0" indent="0" algn="just">
              <a:lnSpc>
                <a:spcPts val="2300"/>
              </a:lnSpc>
              <a:spcBef>
                <a:spcPts val="1105"/>
              </a:spcBef>
              <a:spcAft>
                <a:spcPts val="0"/>
              </a:spcAft>
            </a:pPr>
            <a:r>
              <a:rPr lang="en-US" sz="3900" spc="90">
                <a:solidFill>
                  <a:srgbClr val="44759E"/>
                </a:solidFill>
                <a:latin typeface="Arial" pitchFamily="2" panose="2263545234"/>
              </a:rPr>
              <a:t></a:t>
            </a:r>
            <a:r>
              <a:rPr lang="en-US" sz="2600" spc="90">
                <a:solidFill>
                  <a:srgbClr val="001F5F"/>
                </a:solidFill>
                <a:latin typeface="Calibri" pitchFamily="1" panose="2263545234"/>
              </a:rPr>
              <a:t> The effects of an impairment lasting or expected to </a:t>
            </a:r>
          </a:p>
          <a:p>
            <a:pPr marL="1143000" marR="0" indent="0" algn="just">
              <a:lnSpc>
                <a:spcPts val="2300"/>
              </a:lnSpc>
              <a:spcBef>
                <a:spcPts val="0"/>
              </a:spcBef>
              <a:spcAft>
                <a:spcPts val="0"/>
              </a:spcAft>
            </a:pPr>
            <a:r>
              <a:rPr lang="en-US" sz="2600" spc="25">
                <a:solidFill>
                  <a:srgbClr val="001F5F"/>
                </a:solidFill>
                <a:latin typeface="Calibri" pitchFamily="1" panose="2263545234"/>
              </a:rPr>
              <a:t>last less than six months can be substantially limiting. </a:t>
            </a:r>
          </a:p>
          <a:p>
            <a:pPr marL="640080" marR="0" indent="0" algn="just">
              <a:lnSpc>
                <a:spcPts val="2500"/>
              </a:lnSpc>
              <a:spcBef>
                <a:spcPts val="3220"/>
              </a:spcBef>
              <a:spcAft>
                <a:spcPts val="3765"/>
              </a:spcAft>
            </a:pPr>
            <a:r>
              <a:rPr lang="en-US" sz="2600" spc="25">
                <a:solidFill>
                  <a:srgbClr val="001F5F"/>
                </a:solidFill>
                <a:latin typeface="Calibri" pitchFamily="1" panose="2263545234"/>
              </a:rPr>
              <a:t>28 CFR s. 35.108 </a:t>
            </a:r>
          </a:p>
        </p:txBody>
      </p:sp>
    </p:spTree>
  </p:cSld>
</p:sldLayout>
</file>

<file path=ppt/slideLayouts/slideLayout2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15" name=""/>
        <p:cNvGrpSpPr/>
        <p:nvPr/>
      </p:nvGrpSpPr>
      <p:grpSpPr/>
      <p:sp>
        <p:nvSpPr>
          <p:cNvPr id="21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17"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70">
                <a:solidFill>
                  <a:srgbClr val="000080"/>
                </a:solidFill>
                <a:latin typeface="Tahoma" pitchFamily="2" panose="2263545234"/>
              </a:rPr>
              <a:t>21 </a:t>
            </a:r>
          </a:p>
        </p:txBody>
      </p:sp>
      <p:sp>
        <p:nvSpPr>
          <p:cNvPr id="21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19" name=""/>
          <p:cNvSpPr/>
          <p:nvPr>
            <p:ph type="body" idx="10"/>
          </p:nvPr>
        </p:nvSpPr>
        <p:spPr>
          <a:xfrm>
            <a:off x="0" y="676910"/>
            <a:ext cx="9144000" cy="5770880"/>
          </a:xfrm>
          <a:prstGeom prst="rect">
            <a:avLst/>
          </a:prstGeom>
          <a:noFill/>
          <a:ln w="0" cmpd="sng">
            <a:noFill/>
            <a:prstDash val="solid"/>
          </a:ln>
        </p:spPr>
        <p:txBody>
          <a:bodyPr vert="horz" lIns="0" tIns="259715" rIns="0" bIns="0" anchor="t"/>
          <a:lstStyle/>
          <a:p>
            <a:pPr marL="1143000" marR="22860" indent="0" algn="l">
              <a:lnSpc>
                <a:spcPts val="3900"/>
              </a:lnSpc>
              <a:spcAft>
                <a:spcPts val="0"/>
              </a:spcAft>
            </a:pPr>
            <a:r>
              <a:rPr lang="en-US" sz="3900" b="1" spc="15">
                <a:solidFill>
                  <a:srgbClr val="001F5F"/>
                </a:solidFill>
                <a:latin typeface="Calibri" pitchFamily="1" panose="2263545234"/>
              </a:rPr>
              <a:t>Critical Notes Regarding Eligibility </a:t>
            </a:r>
          </a:p>
          <a:p>
            <a:pPr marL="640080" marR="22860" indent="0" algn="l">
              <a:lnSpc>
                <a:spcPts val="2400"/>
              </a:lnSpc>
              <a:spcBef>
                <a:spcPts val="2105"/>
              </a:spcBef>
              <a:spcAft>
                <a:spcPts val="0"/>
              </a:spcAft>
            </a:pPr>
            <a:r>
              <a:rPr lang="en-US" sz="3900" spc="150">
                <a:solidFill>
                  <a:srgbClr val="44759E"/>
                </a:solidFill>
                <a:latin typeface="Arial" pitchFamily="2" panose="2263545234"/>
              </a:rPr>
              <a:t></a:t>
            </a:r>
            <a:r>
              <a:rPr lang="en-US" sz="2500" spc="150">
                <a:solidFill>
                  <a:srgbClr val="001F5F"/>
                </a:solidFill>
                <a:latin typeface="Calibri" pitchFamily="1" panose="2263545234"/>
              </a:rPr>
              <a:t> Alcoholics/drug addicts: </a:t>
            </a:r>
          </a:p>
          <a:p>
            <a:pPr marL="1143000" marR="22860" indent="457200" algn="l">
              <a:lnSpc>
                <a:spcPts val="2400"/>
              </a:lnSpc>
              <a:spcBef>
                <a:spcPts val="150"/>
              </a:spcBef>
              <a:spcAft>
                <a:spcPts val="0"/>
              </a:spcAft>
              <a:buFont typeface="Calibri"/>
              <a:buAutoNum startAt="1" type="alphaLcPeriod"/>
            </a:pPr>
            <a:r>
              <a:rPr lang="en-US" sz="2500" spc="25">
                <a:solidFill>
                  <a:srgbClr val="001F5F"/>
                </a:solidFill>
                <a:latin typeface="Calibri" pitchFamily="1" panose="2263545234"/>
              </a:rPr>
              <a:t>students who are currently engaging in illegal use of </a:t>
            </a:r>
          </a:p>
          <a:p>
            <a:pPr marL="1600200" marR="22860" indent="0" algn="l">
              <a:lnSpc>
                <a:spcPts val="2400"/>
              </a:lnSpc>
              <a:spcBef>
                <a:spcPts val="5"/>
              </a:spcBef>
              <a:spcAft>
                <a:spcPts val="0"/>
              </a:spcAft>
            </a:pPr>
            <a:r>
              <a:rPr lang="en-US" sz="2500" spc="0">
                <a:solidFill>
                  <a:srgbClr val="001F5F"/>
                </a:solidFill>
                <a:latin typeface="Calibri" pitchFamily="1" panose="2263545234"/>
              </a:rPr>
              <a:t>drugs are excluded. </a:t>
            </a:r>
          </a:p>
          <a:p>
            <a:pPr marL="1143000" marR="22860" indent="457200" algn="l">
              <a:lnSpc>
                <a:spcPts val="2400"/>
              </a:lnSpc>
              <a:spcBef>
                <a:spcPts val="605"/>
              </a:spcBef>
              <a:spcAft>
                <a:spcPts val="0"/>
              </a:spcAft>
              <a:buFont typeface="Calibri"/>
              <a:buAutoNum type="alphaLcPeriod"/>
            </a:pPr>
            <a:r>
              <a:rPr lang="en-US" sz="2500" spc="30">
                <a:solidFill>
                  <a:srgbClr val="001F5F"/>
                </a:solidFill>
                <a:latin typeface="Calibri" pitchFamily="1" panose="2263545234"/>
              </a:rPr>
              <a:t>does not include former users, successful </a:t>
            </a:r>
          </a:p>
          <a:p>
            <a:pPr marL="1600200" marR="22860" indent="0" algn="l">
              <a:lnSpc>
                <a:spcPts val="2400"/>
              </a:lnSpc>
              <a:spcBef>
                <a:spcPts val="20"/>
              </a:spcBef>
              <a:spcAft>
                <a:spcPts val="0"/>
              </a:spcAft>
            </a:pPr>
            <a:r>
              <a:rPr lang="en-US" sz="2500" spc="30">
                <a:solidFill>
                  <a:srgbClr val="001F5F"/>
                </a:solidFill>
                <a:latin typeface="Calibri" pitchFamily="1" panose="2263545234"/>
              </a:rPr>
              <a:t>rehabilitation participants and students who are </a:t>
            </a:r>
          </a:p>
          <a:p>
            <a:pPr marL="1600200" marR="22860" indent="0" algn="l">
              <a:lnSpc>
                <a:spcPts val="2400"/>
              </a:lnSpc>
              <a:spcBef>
                <a:spcPts val="0"/>
              </a:spcBef>
              <a:spcAft>
                <a:spcPts val="0"/>
              </a:spcAft>
            </a:pPr>
            <a:r>
              <a:rPr lang="en-US" sz="2500" spc="20">
                <a:solidFill>
                  <a:srgbClr val="001F5F"/>
                </a:solidFill>
                <a:latin typeface="Calibri" pitchFamily="1" panose="2263545234"/>
              </a:rPr>
              <a:t>regarded as current users. </a:t>
            </a:r>
          </a:p>
          <a:p>
            <a:pPr marL="640080" marR="22860" indent="0" algn="l">
              <a:lnSpc>
                <a:spcPts val="2200"/>
              </a:lnSpc>
              <a:spcBef>
                <a:spcPts val="4220"/>
              </a:spcBef>
              <a:spcAft>
                <a:spcPts val="0"/>
              </a:spcAft>
            </a:pPr>
            <a:r>
              <a:rPr lang="en-US" sz="3900" spc="100">
                <a:solidFill>
                  <a:srgbClr val="44759E"/>
                </a:solidFill>
                <a:latin typeface="Arial" pitchFamily="2" panose="2263545234"/>
              </a:rPr>
              <a:t></a:t>
            </a:r>
            <a:r>
              <a:rPr lang="en-US" sz="2500" spc="100">
                <a:solidFill>
                  <a:srgbClr val="001F5F"/>
                </a:solidFill>
                <a:latin typeface="Calibri" pitchFamily="1" panose="2263545234"/>
              </a:rPr>
              <a:t> Does not include transvestism, transsexualism, </a:t>
            </a:r>
          </a:p>
          <a:p>
            <a:pPr marL="1143000" marR="22860" indent="0" algn="l">
              <a:lnSpc>
                <a:spcPts val="2200"/>
              </a:lnSpc>
              <a:spcBef>
                <a:spcPts val="0"/>
              </a:spcBef>
              <a:spcAft>
                <a:spcPts val="0"/>
              </a:spcAft>
            </a:pPr>
            <a:r>
              <a:rPr lang="en-US" sz="2500" spc="35">
                <a:solidFill>
                  <a:srgbClr val="001F5F"/>
                </a:solidFill>
                <a:latin typeface="Calibri" pitchFamily="1" panose="2263545234"/>
              </a:rPr>
              <a:t>pedophilia, exhibitionism, voyeurism, gender identity </a:t>
            </a:r>
          </a:p>
          <a:p>
            <a:pPr marL="1143000" marR="22860" indent="0" algn="l">
              <a:lnSpc>
                <a:spcPts val="2400"/>
              </a:lnSpc>
              <a:spcBef>
                <a:spcPts val="0"/>
              </a:spcBef>
              <a:spcAft>
                <a:spcPts val="0"/>
              </a:spcAft>
            </a:pPr>
            <a:r>
              <a:rPr lang="en-US" sz="2500" spc="30">
                <a:solidFill>
                  <a:srgbClr val="001F5F"/>
                </a:solidFill>
                <a:latin typeface="Calibri" pitchFamily="1" panose="2263545234"/>
              </a:rPr>
              <a:t>disorders not resulting from physical impairments, or </a:t>
            </a:r>
          </a:p>
          <a:p>
            <a:pPr marL="1143000" marR="22860" indent="0" algn="l">
              <a:lnSpc>
                <a:spcPts val="2400"/>
              </a:lnSpc>
              <a:spcBef>
                <a:spcPts val="5"/>
              </a:spcBef>
              <a:spcAft>
                <a:spcPts val="0"/>
              </a:spcAft>
            </a:pPr>
            <a:r>
              <a:rPr lang="en-US" sz="2500" spc="30">
                <a:solidFill>
                  <a:srgbClr val="001F5F"/>
                </a:solidFill>
                <a:latin typeface="Calibri" pitchFamily="1" panose="2263545234"/>
              </a:rPr>
              <a:t>other sexual behavior disorders, compulsive gambling, </a:t>
            </a:r>
          </a:p>
          <a:p>
            <a:pPr marL="1143000" marR="22860" indent="0" algn="l">
              <a:lnSpc>
                <a:spcPts val="2400"/>
              </a:lnSpc>
              <a:spcBef>
                <a:spcPts val="25"/>
              </a:spcBef>
              <a:spcAft>
                <a:spcPts val="0"/>
              </a:spcAft>
            </a:pPr>
            <a:r>
              <a:rPr lang="en-US" sz="2500" spc="30">
                <a:solidFill>
                  <a:srgbClr val="001F5F"/>
                </a:solidFill>
                <a:latin typeface="Calibri" pitchFamily="1" panose="2263545234"/>
              </a:rPr>
              <a:t>kleptomania, pyromania or psychoactive substance use </a:t>
            </a:r>
          </a:p>
          <a:p>
            <a:pPr marL="1143000" marR="22860" indent="0" algn="l">
              <a:lnSpc>
                <a:spcPts val="2400"/>
              </a:lnSpc>
              <a:spcBef>
                <a:spcPts val="0"/>
              </a:spcBef>
              <a:spcAft>
                <a:spcPts val="2735"/>
              </a:spcAft>
            </a:pPr>
            <a:r>
              <a:rPr lang="en-US" sz="2500" spc="30">
                <a:solidFill>
                  <a:srgbClr val="001F5F"/>
                </a:solidFill>
                <a:latin typeface="Calibri" pitchFamily="1" panose="2263545234"/>
              </a:rPr>
              <a:t>disorders resulting from current illegal use of drugs. </a:t>
            </a:r>
          </a:p>
        </p:txBody>
      </p:sp>
    </p:spTree>
  </p:cSld>
</p:sldLayout>
</file>

<file path=ppt/slideLayouts/slideLayout2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25" name=""/>
        <p:cNvGrpSpPr/>
        <p:nvPr/>
      </p:nvGrpSpPr>
      <p:grpSpPr/>
      <p:sp>
        <p:nvSpPr>
          <p:cNvPr id="22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27"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22 </a:t>
            </a:r>
          </a:p>
        </p:txBody>
      </p:sp>
      <p:sp>
        <p:nvSpPr>
          <p:cNvPr id="22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29" name=""/>
          <p:cNvSpPr/>
          <p:nvPr>
            <p:ph type="body" idx="10"/>
          </p:nvPr>
        </p:nvSpPr>
        <p:spPr>
          <a:xfrm>
            <a:off x="0" y="676910"/>
            <a:ext cx="9144000" cy="956310"/>
          </a:xfrm>
          <a:prstGeom prst="rect">
            <a:avLst/>
          </a:prstGeom>
          <a:noFill/>
          <a:ln w="0" cmpd="sng">
            <a:noFill/>
            <a:prstDash val="solid"/>
          </a:ln>
        </p:spPr>
        <p:txBody>
          <a:bodyPr vert="horz" lIns="0" tIns="260350" rIns="0" bIns="0" anchor="t"/>
          <a:lstStyle/>
          <a:p>
            <a:pPr marL="0" marR="0" indent="0" algn="ctr">
              <a:lnSpc>
                <a:spcPts val="4300"/>
              </a:lnSpc>
              <a:spcAft>
                <a:spcPts val="935"/>
              </a:spcAft>
            </a:pPr>
            <a:r>
              <a:rPr lang="en-US" sz="4350" b="1" spc="5">
                <a:solidFill>
                  <a:srgbClr val="001F5F"/>
                </a:solidFill>
                <a:latin typeface="Calibri" pitchFamily="1" panose="2263545234"/>
              </a:rPr>
              <a:t>Documenting Disability </a:t>
            </a:r>
          </a:p>
        </p:txBody>
      </p:sp>
      <p:sp>
        <p:nvSpPr>
          <p:cNvPr id="230" name=""/>
          <p:cNvSpPr/>
          <p:nvPr>
            <p:ph type="body" idx="10"/>
          </p:nvPr>
        </p:nvSpPr>
        <p:spPr>
          <a:xfrm>
            <a:off x="0" y="1633220"/>
            <a:ext cx="9144000" cy="4814570"/>
          </a:xfrm>
          <a:prstGeom prst="rect">
            <a:avLst/>
          </a:prstGeom>
          <a:noFill/>
          <a:ln w="0" cmpd="sng">
            <a:noFill/>
            <a:prstDash val="solid"/>
          </a:ln>
        </p:spPr>
        <p:txBody>
          <a:bodyPr vert="horz" lIns="0" tIns="269240" rIns="0" bIns="0" anchor="t"/>
          <a:lstStyle/>
          <a:p>
            <a:pPr marL="457200" marR="0" indent="0" algn="just">
              <a:lnSpc>
                <a:spcPts val="3100"/>
              </a:lnSpc>
              <a:spcAft>
                <a:spcPts val="0"/>
              </a:spcAft>
            </a:pPr>
            <a:r>
              <a:rPr lang="en-US" sz="4350" spc="65">
                <a:solidFill>
                  <a:srgbClr val="44759E"/>
                </a:solidFill>
                <a:latin typeface="Arial" pitchFamily="2" panose="2263545234"/>
              </a:rPr>
              <a:t></a:t>
            </a:r>
            <a:r>
              <a:rPr lang="en-US" sz="3200" spc="65">
                <a:solidFill>
                  <a:srgbClr val="001F5F"/>
                </a:solidFill>
                <a:latin typeface="Calibri" pitchFamily="1" panose="2263545234"/>
              </a:rPr>
              <a:t> No federal standards on documentation of </a:t>
            </a:r>
          </a:p>
          <a:p>
            <a:pPr marL="960120" marR="0" indent="0" algn="just">
              <a:lnSpc>
                <a:spcPts val="3100"/>
              </a:lnSpc>
              <a:spcBef>
                <a:spcPts val="0"/>
              </a:spcBef>
              <a:spcAft>
                <a:spcPts val="0"/>
              </a:spcAft>
            </a:pPr>
            <a:r>
              <a:rPr lang="en-US" sz="3200" spc="-5">
                <a:solidFill>
                  <a:srgbClr val="001F5F"/>
                </a:solidFill>
                <a:latin typeface="Calibri" pitchFamily="1" panose="2263545234"/>
              </a:rPr>
              <a:t>disability at the postsecondary level. </a:t>
            </a:r>
          </a:p>
          <a:p>
            <a:pPr marL="457200" marR="0" indent="0" algn="just">
              <a:lnSpc>
                <a:spcPts val="3100"/>
              </a:lnSpc>
              <a:spcBef>
                <a:spcPts val="1250"/>
              </a:spcBef>
              <a:spcAft>
                <a:spcPts val="0"/>
              </a:spcAft>
            </a:pPr>
            <a:r>
              <a:rPr lang="en-US" sz="4350" spc="65">
                <a:solidFill>
                  <a:srgbClr val="44759E"/>
                </a:solidFill>
                <a:latin typeface="Arial" pitchFamily="2" panose="2263545234"/>
              </a:rPr>
              <a:t></a:t>
            </a:r>
            <a:r>
              <a:rPr lang="en-US" sz="3200" spc="65">
                <a:solidFill>
                  <a:srgbClr val="001F5F"/>
                </a:solidFill>
                <a:latin typeface="Calibri" pitchFamily="1" panose="2263545234"/>
              </a:rPr>
              <a:t> Documentation requirements and practices </a:t>
            </a:r>
          </a:p>
          <a:p>
            <a:pPr marL="960120" marR="0" indent="0" algn="just">
              <a:lnSpc>
                <a:spcPts val="3100"/>
              </a:lnSpc>
              <a:spcBef>
                <a:spcPts val="0"/>
              </a:spcBef>
              <a:spcAft>
                <a:spcPts val="0"/>
              </a:spcAft>
            </a:pPr>
            <a:r>
              <a:rPr lang="en-US" sz="3200" spc="0">
                <a:solidFill>
                  <a:srgbClr val="001F5F"/>
                </a:solidFill>
                <a:latin typeface="Calibri" pitchFamily="1" panose="2263545234"/>
              </a:rPr>
              <a:t>are determined by individual post-secondary </a:t>
            </a:r>
          </a:p>
          <a:p>
            <a:pPr marL="960120" marR="0" indent="0" algn="just">
              <a:lnSpc>
                <a:spcPts val="3300"/>
              </a:lnSpc>
              <a:spcBef>
                <a:spcPts val="5"/>
              </a:spcBef>
              <a:spcAft>
                <a:spcPts val="0"/>
              </a:spcAft>
            </a:pPr>
            <a:r>
              <a:rPr lang="en-US" sz="3200" spc="-15">
                <a:solidFill>
                  <a:srgbClr val="001F5F"/>
                </a:solidFill>
                <a:latin typeface="Calibri" pitchFamily="1" panose="2263545234"/>
              </a:rPr>
              <a:t>education institutions. </a:t>
            </a:r>
          </a:p>
          <a:p>
            <a:pPr marL="457200" marR="0" indent="0" algn="just">
              <a:lnSpc>
                <a:spcPts val="3100"/>
              </a:lnSpc>
              <a:spcBef>
                <a:spcPts val="1245"/>
              </a:spcBef>
              <a:spcAft>
                <a:spcPts val="0"/>
              </a:spcAft>
            </a:pPr>
            <a:r>
              <a:rPr lang="en-US" sz="4350" spc="75">
                <a:solidFill>
                  <a:srgbClr val="44759E"/>
                </a:solidFill>
                <a:latin typeface="Arial" pitchFamily="2" panose="2263545234"/>
              </a:rPr>
              <a:t></a:t>
            </a:r>
            <a:r>
              <a:rPr lang="en-US" sz="3200" spc="75">
                <a:solidFill>
                  <a:srgbClr val="001F5F"/>
                </a:solidFill>
                <a:latin typeface="Calibri" pitchFamily="1" panose="2263545234"/>
              </a:rPr>
              <a:t> Documentation requirements must be </a:t>
            </a:r>
          </a:p>
          <a:p>
            <a:pPr marL="960120" marR="0" indent="0" algn="just">
              <a:lnSpc>
                <a:spcPts val="3100"/>
              </a:lnSpc>
              <a:spcBef>
                <a:spcPts val="0"/>
              </a:spcBef>
              <a:spcAft>
                <a:spcPts val="0"/>
              </a:spcAft>
            </a:pPr>
            <a:r>
              <a:rPr lang="en-US" sz="3200" spc="-35">
                <a:solidFill>
                  <a:srgbClr val="001F5F"/>
                </a:solidFill>
                <a:latin typeface="Calibri" pitchFamily="1" panose="2263545234"/>
              </a:rPr>
              <a:t>reasonable. </a:t>
            </a:r>
          </a:p>
          <a:p>
            <a:pPr marL="457200" marR="0" indent="0" algn="just">
              <a:lnSpc>
                <a:spcPts val="3100"/>
              </a:lnSpc>
              <a:spcBef>
                <a:spcPts val="1245"/>
              </a:spcBef>
              <a:spcAft>
                <a:spcPts val="0"/>
              </a:spcAft>
            </a:pPr>
            <a:r>
              <a:rPr lang="en-US" sz="4350" spc="80">
                <a:solidFill>
                  <a:srgbClr val="44759E"/>
                </a:solidFill>
                <a:latin typeface="Arial" pitchFamily="2" panose="2263545234"/>
              </a:rPr>
              <a:t></a:t>
            </a:r>
            <a:r>
              <a:rPr lang="en-US" sz="3200" spc="80">
                <a:solidFill>
                  <a:srgbClr val="001F5F"/>
                </a:solidFill>
                <a:latin typeface="Calibri" pitchFamily="1" panose="2263545234"/>
              </a:rPr>
              <a:t> No specific time frame exists for </a:t>
            </a:r>
          </a:p>
          <a:p>
            <a:pPr marL="960120" marR="0" indent="0" algn="just">
              <a:lnSpc>
                <a:spcPts val="3100"/>
              </a:lnSpc>
              <a:spcBef>
                <a:spcPts val="0"/>
              </a:spcBef>
              <a:spcAft>
                <a:spcPts val="2850"/>
              </a:spcAft>
            </a:pPr>
            <a:r>
              <a:rPr lang="en-US" sz="3200" spc="-25">
                <a:solidFill>
                  <a:srgbClr val="001F5F"/>
                </a:solidFill>
                <a:latin typeface="Calibri" pitchFamily="1" panose="2263545234"/>
              </a:rPr>
              <a:t>documentation. </a:t>
            </a:r>
          </a:p>
        </p:txBody>
      </p:sp>
    </p:spTree>
  </p:cSld>
</p:sldLayout>
</file>

<file path=ppt/slideLayouts/slideLayout2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36" name=""/>
        <p:cNvGrpSpPr/>
        <p:nvPr/>
      </p:nvGrpSpPr>
      <p:grpSpPr/>
      <p:sp>
        <p:nvSpPr>
          <p:cNvPr id="23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3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0">
                <a:solidFill>
                  <a:srgbClr val="000080"/>
                </a:solidFill>
                <a:latin typeface="Tahoma" pitchFamily="2" panose="2263545234"/>
              </a:rPr>
              <a:t>23 </a:t>
            </a:r>
          </a:p>
        </p:txBody>
      </p:sp>
      <p:sp>
        <p:nvSpPr>
          <p:cNvPr id="23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40" name=""/>
          <p:cNvSpPr/>
          <p:nvPr>
            <p:ph type="body" idx="10"/>
          </p:nvPr>
        </p:nvSpPr>
        <p:spPr>
          <a:xfrm>
            <a:off x="0" y="676910"/>
            <a:ext cx="9144000" cy="877570"/>
          </a:xfrm>
          <a:prstGeom prst="rect">
            <a:avLst/>
          </a:prstGeom>
          <a:noFill/>
          <a:ln w="0" cmpd="sng">
            <a:noFill/>
            <a:prstDash val="solid"/>
          </a:ln>
        </p:spPr>
        <p:txBody>
          <a:bodyPr vert="horz" lIns="0" tIns="261620" rIns="0" bIns="0" anchor="t"/>
          <a:lstStyle/>
          <a:p>
            <a:pPr marL="0" marR="22860" indent="0" algn="ctr">
              <a:lnSpc>
                <a:spcPts val="4400"/>
              </a:lnSpc>
              <a:spcAft>
                <a:spcPts val="240"/>
              </a:spcAft>
            </a:pPr>
            <a:r>
              <a:rPr lang="en-US" sz="4400" b="1" spc="10">
                <a:solidFill>
                  <a:srgbClr val="001F5F"/>
                </a:solidFill>
                <a:latin typeface="Calibri" pitchFamily="1" panose="2263545234"/>
              </a:rPr>
              <a:t>What Is Required </a:t>
            </a:r>
          </a:p>
        </p:txBody>
      </p:sp>
      <p:sp>
        <p:nvSpPr>
          <p:cNvPr id="241" name=""/>
          <p:cNvSpPr/>
          <p:nvPr>
            <p:ph type="body" idx="10"/>
          </p:nvPr>
        </p:nvSpPr>
        <p:spPr>
          <a:xfrm>
            <a:off x="0" y="1554480"/>
            <a:ext cx="9144000" cy="4893310"/>
          </a:xfrm>
          <a:prstGeom prst="rect">
            <a:avLst/>
          </a:prstGeom>
          <a:noFill/>
          <a:ln w="0" cmpd="sng">
            <a:noFill/>
            <a:prstDash val="solid"/>
          </a:ln>
        </p:spPr>
        <p:txBody>
          <a:bodyPr vert="horz" lIns="0" tIns="374650" rIns="0" bIns="0" anchor="t"/>
          <a:lstStyle/>
          <a:p>
            <a:pPr marL="411480" marR="22860" indent="0" algn="just">
              <a:lnSpc>
                <a:spcPts val="2200"/>
              </a:lnSpc>
              <a:spcAft>
                <a:spcPts val="0"/>
              </a:spcAft>
            </a:pPr>
            <a:r>
              <a:rPr lang="en-US" sz="4400" spc="90">
                <a:solidFill>
                  <a:srgbClr val="44759E"/>
                </a:solidFill>
                <a:latin typeface="Arial" pitchFamily="2" panose="2263545234"/>
              </a:rPr>
              <a:t></a:t>
            </a:r>
            <a:r>
              <a:rPr lang="en-US" sz="2600" spc="90">
                <a:solidFill>
                  <a:srgbClr val="001F5F"/>
                </a:solidFill>
                <a:latin typeface="Calibri" pitchFamily="1" panose="2263545234"/>
              </a:rPr>
              <a:t> ADA and Section 504 require modifications to policies, </a:t>
            </a:r>
          </a:p>
          <a:p>
            <a:pPr marL="960120" marR="22860" indent="0" algn="just">
              <a:lnSpc>
                <a:spcPts val="2200"/>
              </a:lnSpc>
              <a:spcBef>
                <a:spcPts val="0"/>
              </a:spcBef>
              <a:spcAft>
                <a:spcPts val="0"/>
              </a:spcAft>
            </a:pPr>
            <a:r>
              <a:rPr lang="en-US" sz="2600" spc="25">
                <a:solidFill>
                  <a:srgbClr val="001F5F"/>
                </a:solidFill>
                <a:latin typeface="Calibri" pitchFamily="1" panose="2263545234"/>
              </a:rPr>
              <a:t>practices, and procedures necessary to ensure equal </a:t>
            </a:r>
          </a:p>
          <a:p>
            <a:pPr marL="960120" marR="22860" indent="0" algn="just">
              <a:lnSpc>
                <a:spcPts val="2500"/>
              </a:lnSpc>
              <a:spcBef>
                <a:spcPts val="25"/>
              </a:spcBef>
              <a:spcAft>
                <a:spcPts val="0"/>
              </a:spcAft>
            </a:pPr>
            <a:r>
              <a:rPr lang="en-US" sz="2600" spc="25">
                <a:solidFill>
                  <a:srgbClr val="001F5F"/>
                </a:solidFill>
                <a:latin typeface="Calibri" pitchFamily="1" panose="2263545234"/>
              </a:rPr>
              <a:t>access to the program or benefit. </a:t>
            </a:r>
          </a:p>
          <a:p>
            <a:pPr marL="411480" marR="22860" indent="0" algn="just">
              <a:lnSpc>
                <a:spcPts val="2200"/>
              </a:lnSpc>
              <a:spcBef>
                <a:spcPts val="1225"/>
              </a:spcBef>
              <a:spcAft>
                <a:spcPts val="0"/>
              </a:spcAft>
            </a:pPr>
            <a:r>
              <a:rPr lang="en-US" sz="4400" spc="110">
                <a:solidFill>
                  <a:srgbClr val="44759E"/>
                </a:solidFill>
                <a:latin typeface="Arial" pitchFamily="2" panose="2263545234"/>
              </a:rPr>
              <a:t></a:t>
            </a:r>
            <a:r>
              <a:rPr lang="en-US" sz="2600" spc="110">
                <a:solidFill>
                  <a:srgbClr val="001F5F"/>
                </a:solidFill>
                <a:latin typeface="Calibri" pitchFamily="1" panose="2263545234"/>
              </a:rPr>
              <a:t> ADA and Section 504 require reasonable </a:t>
            </a:r>
          </a:p>
          <a:p>
            <a:pPr marL="960120" marR="22860" indent="0" algn="just">
              <a:lnSpc>
                <a:spcPts val="2100"/>
              </a:lnSpc>
              <a:spcBef>
                <a:spcPts val="0"/>
              </a:spcBef>
              <a:spcAft>
                <a:spcPts val="0"/>
              </a:spcAft>
            </a:pPr>
            <a:r>
              <a:rPr lang="en-US" sz="2600" spc="30">
                <a:solidFill>
                  <a:srgbClr val="001F5F"/>
                </a:solidFill>
                <a:latin typeface="Calibri" pitchFamily="1" panose="2263545234"/>
              </a:rPr>
              <a:t>accommodations that are necessary to ameliorate the </a:t>
            </a:r>
          </a:p>
          <a:p>
            <a:pPr marL="960120" marR="22860" indent="0" algn="just">
              <a:lnSpc>
                <a:spcPts val="2600"/>
              </a:lnSpc>
              <a:spcBef>
                <a:spcPts val="0"/>
              </a:spcBef>
              <a:spcAft>
                <a:spcPts val="0"/>
              </a:spcAft>
            </a:pPr>
            <a:r>
              <a:rPr lang="en-US" sz="2700" spc="-5">
                <a:solidFill>
                  <a:srgbClr val="001F5F"/>
                </a:solidFill>
                <a:latin typeface="Calibri" pitchFamily="1" panose="2263545234"/>
              </a:rPr>
              <a:t>disability’s effects of preventing meaningful access to </a:t>
            </a:r>
          </a:p>
          <a:p>
            <a:pPr marL="960120" marR="22860" indent="0" algn="just">
              <a:lnSpc>
                <a:spcPts val="2500"/>
              </a:lnSpc>
              <a:spcBef>
                <a:spcPts val="5"/>
              </a:spcBef>
              <a:spcAft>
                <a:spcPts val="0"/>
              </a:spcAft>
            </a:pPr>
            <a:r>
              <a:rPr lang="en-US" sz="2600" spc="30">
                <a:solidFill>
                  <a:srgbClr val="001F5F"/>
                </a:solidFill>
                <a:latin typeface="Calibri" pitchFamily="1" panose="2263545234"/>
              </a:rPr>
              <a:t>the program or benefit. This includes comparable, </a:t>
            </a:r>
          </a:p>
          <a:p>
            <a:pPr marL="960120" marR="22860" indent="0" algn="just">
              <a:lnSpc>
                <a:spcPts val="2500"/>
              </a:lnSpc>
              <a:spcBef>
                <a:spcPts val="0"/>
              </a:spcBef>
              <a:spcAft>
                <a:spcPts val="0"/>
              </a:spcAft>
            </a:pPr>
            <a:r>
              <a:rPr lang="en-US" sz="2600" spc="30">
                <a:solidFill>
                  <a:srgbClr val="001F5F"/>
                </a:solidFill>
                <a:latin typeface="Calibri" pitchFamily="1" panose="2263545234"/>
              </a:rPr>
              <a:t>convenient, and accessible housing at the same cost as </a:t>
            </a:r>
          </a:p>
          <a:p>
            <a:pPr marL="960120" marR="22860" indent="0" algn="just">
              <a:lnSpc>
                <a:spcPts val="2500"/>
              </a:lnSpc>
              <a:spcBef>
                <a:spcPts val="0"/>
              </a:spcBef>
              <a:spcAft>
                <a:spcPts val="0"/>
              </a:spcAft>
            </a:pPr>
            <a:r>
              <a:rPr lang="en-US" sz="2600" spc="25">
                <a:solidFill>
                  <a:srgbClr val="001F5F"/>
                </a:solidFill>
                <a:latin typeface="Calibri" pitchFamily="1" panose="2263545234"/>
              </a:rPr>
              <a:t>students without disabilities. </a:t>
            </a:r>
          </a:p>
          <a:p>
            <a:pPr marL="411480" marR="22860" indent="0" algn="just">
              <a:lnSpc>
                <a:spcPts val="2200"/>
              </a:lnSpc>
              <a:spcBef>
                <a:spcPts val="1250"/>
              </a:spcBef>
              <a:spcAft>
                <a:spcPts val="0"/>
              </a:spcAft>
            </a:pPr>
            <a:r>
              <a:rPr lang="en-US" sz="4400" spc="95">
                <a:solidFill>
                  <a:srgbClr val="44759E"/>
                </a:solidFill>
                <a:latin typeface="Arial" pitchFamily="2" panose="2263545234"/>
              </a:rPr>
              <a:t></a:t>
            </a:r>
            <a:r>
              <a:rPr lang="en-US" sz="2600" spc="95">
                <a:solidFill>
                  <a:srgbClr val="001F5F"/>
                </a:solidFill>
                <a:latin typeface="Calibri" pitchFamily="1" panose="2263545234"/>
              </a:rPr>
              <a:t> ADA and Section 504 require auxiliary aids and </a:t>
            </a:r>
          </a:p>
          <a:p>
            <a:pPr marL="960120" marR="22860" indent="0" algn="just">
              <a:lnSpc>
                <a:spcPts val="2200"/>
              </a:lnSpc>
              <a:spcBef>
                <a:spcPts val="0"/>
              </a:spcBef>
              <a:spcAft>
                <a:spcPts val="0"/>
              </a:spcAft>
            </a:pPr>
            <a:r>
              <a:rPr lang="en-US" sz="2600" spc="30">
                <a:solidFill>
                  <a:srgbClr val="001F5F"/>
                </a:solidFill>
                <a:latin typeface="Calibri" pitchFamily="1" panose="2263545234"/>
              </a:rPr>
              <a:t>services necessary for an individual to access the </a:t>
            </a:r>
          </a:p>
          <a:p>
            <a:pPr marL="960120" marR="22860" indent="0" algn="just">
              <a:lnSpc>
                <a:spcPts val="2500"/>
              </a:lnSpc>
              <a:spcBef>
                <a:spcPts val="0"/>
              </a:spcBef>
              <a:spcAft>
                <a:spcPts val="3720"/>
              </a:spcAft>
            </a:pPr>
            <a:r>
              <a:rPr lang="en-US" sz="2600" spc="15">
                <a:solidFill>
                  <a:srgbClr val="001F5F"/>
                </a:solidFill>
                <a:latin typeface="Calibri" pitchFamily="1" panose="2263545234"/>
              </a:rPr>
              <a:t>program or benefit. </a:t>
            </a:r>
          </a:p>
        </p:txBody>
      </p:sp>
    </p:spTree>
  </p:cSld>
</p:sldLayout>
</file>

<file path=ppt/slideLayouts/slideLayout2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47" name=""/>
        <p:cNvGrpSpPr/>
        <p:nvPr/>
      </p:nvGrpSpPr>
      <p:grpSpPr/>
      <p:sp>
        <p:nvSpPr>
          <p:cNvPr id="24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49"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24 </a:t>
            </a:r>
          </a:p>
        </p:txBody>
      </p:sp>
      <p:sp>
        <p:nvSpPr>
          <p:cNvPr id="25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51" name=""/>
          <p:cNvSpPr/>
          <p:nvPr>
            <p:ph type="body" idx="10"/>
          </p:nvPr>
        </p:nvSpPr>
        <p:spPr>
          <a:xfrm>
            <a:off x="0" y="676910"/>
            <a:ext cx="9144000" cy="1139190"/>
          </a:xfrm>
          <a:prstGeom prst="rect">
            <a:avLst/>
          </a:prstGeom>
          <a:noFill/>
          <a:ln w="0" cmpd="sng">
            <a:noFill/>
            <a:prstDash val="solid"/>
          </a:ln>
        </p:spPr>
        <p:txBody>
          <a:bodyPr vert="horz" lIns="0" tIns="260350" rIns="0" bIns="0" anchor="t"/>
          <a:lstStyle/>
          <a:p>
            <a:pPr marL="0" marR="0" indent="0" algn="ctr">
              <a:lnSpc>
                <a:spcPts val="4300"/>
              </a:lnSpc>
              <a:spcAft>
                <a:spcPts val="2375"/>
              </a:spcAft>
            </a:pPr>
            <a:r>
              <a:rPr lang="en-US" sz="4350" b="1" spc="0">
                <a:solidFill>
                  <a:srgbClr val="001F5F"/>
                </a:solidFill>
                <a:latin typeface="Calibri" pitchFamily="1" panose="2263545234"/>
              </a:rPr>
              <a:t>Processing Requests </a:t>
            </a:r>
          </a:p>
        </p:txBody>
      </p:sp>
      <p:sp>
        <p:nvSpPr>
          <p:cNvPr id="252" name=""/>
          <p:cNvSpPr/>
          <p:nvPr>
            <p:ph type="body" idx="10"/>
          </p:nvPr>
        </p:nvSpPr>
        <p:spPr>
          <a:xfrm>
            <a:off x="0" y="1816100"/>
            <a:ext cx="9144000" cy="4631690"/>
          </a:xfrm>
          <a:prstGeom prst="rect">
            <a:avLst/>
          </a:prstGeom>
          <a:noFill/>
          <a:ln w="0" cmpd="sng">
            <a:noFill/>
            <a:prstDash val="solid"/>
          </a:ln>
        </p:spPr>
        <p:txBody>
          <a:bodyPr vert="horz" lIns="0" tIns="347980" rIns="0" bIns="0" anchor="t"/>
          <a:lstStyle/>
          <a:p>
            <a:pPr marL="640080" marR="0" indent="502920" algn="just">
              <a:lnSpc>
                <a:spcPts val="1800"/>
              </a:lnSpc>
              <a:spcAft>
                <a:spcPts val="0"/>
              </a:spcAft>
              <a:buFont typeface="Symbol"/>
              <a:buChar char="·"/>
            </a:pPr>
            <a:r>
              <a:rPr lang="en-US" sz="1900" spc="40">
                <a:solidFill>
                  <a:srgbClr val="001F5F"/>
                </a:solidFill>
                <a:latin typeface="Calibri" pitchFamily="1" panose="2263545234"/>
              </a:rPr>
              <a:t>Student must inform the school that he or she has a disability and the </a:t>
            </a:r>
          </a:p>
          <a:p>
            <a:pPr marL="1188720" marR="0" indent="0" algn="just">
              <a:lnSpc>
                <a:spcPts val="1800"/>
              </a:lnSpc>
              <a:spcBef>
                <a:spcPts val="0"/>
              </a:spcBef>
              <a:spcAft>
                <a:spcPts val="0"/>
              </a:spcAft>
            </a:pPr>
            <a:r>
              <a:rPr lang="en-US" sz="1900" spc="30">
                <a:solidFill>
                  <a:srgbClr val="001F5F"/>
                </a:solidFill>
                <a:latin typeface="Calibri" pitchFamily="1" panose="2263545234"/>
              </a:rPr>
              <a:t>need for an academic adjustment (this includes modifications, </a:t>
            </a:r>
          </a:p>
          <a:p>
            <a:pPr marL="1188720" marR="0" indent="0" algn="just">
              <a:lnSpc>
                <a:spcPts val="1800"/>
              </a:lnSpc>
              <a:spcBef>
                <a:spcPts val="0"/>
              </a:spcBef>
              <a:spcAft>
                <a:spcPts val="0"/>
              </a:spcAft>
            </a:pPr>
            <a:r>
              <a:rPr lang="en-US" sz="1900" spc="30">
                <a:solidFill>
                  <a:srgbClr val="001F5F"/>
                </a:solidFill>
                <a:latin typeface="Calibri" pitchFamily="1" panose="2263545234"/>
              </a:rPr>
              <a:t>accommodations and auxiliary aids and services). </a:t>
            </a:r>
          </a:p>
          <a:p>
            <a:pPr marL="640080" marR="0" indent="502920" algn="just">
              <a:lnSpc>
                <a:spcPts val="1800"/>
              </a:lnSpc>
              <a:spcBef>
                <a:spcPts val="480"/>
              </a:spcBef>
              <a:spcAft>
                <a:spcPts val="0"/>
              </a:spcAft>
              <a:buFont typeface="Symbol"/>
              <a:buChar char="·"/>
            </a:pPr>
            <a:r>
              <a:rPr lang="en-US" sz="1900" spc="10">
                <a:solidFill>
                  <a:srgbClr val="001F5F"/>
                </a:solidFill>
                <a:latin typeface="Calibri" pitchFamily="1" panose="2263545234"/>
              </a:rPr>
              <a:t>Postsecondary institutions </a:t>
            </a:r>
            <a:r>
              <a:rPr lang="en-US" sz="2000" b="1" spc="10">
                <a:solidFill>
                  <a:srgbClr val="001F5F"/>
                </a:solidFill>
                <a:latin typeface="Calibri" pitchFamily="1" panose="2263545234"/>
              </a:rPr>
              <a:t>have no obligation to identify students as </a:t>
            </a:r>
          </a:p>
          <a:p>
            <a:pPr marL="1188720" marR="0" indent="0" algn="just">
              <a:lnSpc>
                <a:spcPts val="1900"/>
              </a:lnSpc>
              <a:spcBef>
                <a:spcPts val="0"/>
              </a:spcBef>
              <a:spcAft>
                <a:spcPts val="0"/>
              </a:spcAft>
            </a:pPr>
            <a:r>
              <a:rPr lang="en-US" sz="2000" b="1" spc="-5">
                <a:solidFill>
                  <a:srgbClr val="001F5F"/>
                </a:solidFill>
                <a:latin typeface="Calibri" pitchFamily="1" panose="2263545234"/>
              </a:rPr>
              <a:t>having a disability, to assess a student’s needs or pay for testing. </a:t>
            </a:r>
          </a:p>
          <a:p>
            <a:pPr marL="640080" marR="0" indent="502920" algn="just">
              <a:lnSpc>
                <a:spcPts val="1800"/>
              </a:lnSpc>
              <a:spcBef>
                <a:spcPts val="480"/>
              </a:spcBef>
              <a:spcAft>
                <a:spcPts val="0"/>
              </a:spcAft>
              <a:buFont typeface="Symbol"/>
              <a:buChar char="·"/>
            </a:pPr>
            <a:r>
              <a:rPr lang="en-US" sz="1900" spc="30">
                <a:solidFill>
                  <a:srgbClr val="001F5F"/>
                </a:solidFill>
                <a:latin typeface="Calibri" pitchFamily="1" panose="2263545234"/>
              </a:rPr>
              <a:t>Schools may require </a:t>
            </a:r>
            <a:r>
              <a:rPr lang="en-US" sz="2000" b="1" spc="30">
                <a:solidFill>
                  <a:srgbClr val="001F5F"/>
                </a:solidFill>
                <a:latin typeface="Calibri" pitchFamily="1" panose="2263545234"/>
              </a:rPr>
              <a:t>reasonable </a:t>
            </a:r>
            <a:r>
              <a:rPr lang="en-US" sz="1900" spc="30">
                <a:solidFill>
                  <a:srgbClr val="001F5F"/>
                </a:solidFill>
                <a:latin typeface="Calibri" pitchFamily="1" panose="2263545234"/>
              </a:rPr>
              <a:t>documentation of the disability and </a:t>
            </a:r>
          </a:p>
          <a:p>
            <a:pPr marL="1188720" marR="0" indent="0" algn="just">
              <a:lnSpc>
                <a:spcPts val="1800"/>
              </a:lnSpc>
              <a:spcBef>
                <a:spcPts val="0"/>
              </a:spcBef>
              <a:spcAft>
                <a:spcPts val="0"/>
              </a:spcAft>
            </a:pPr>
            <a:r>
              <a:rPr lang="en-US" sz="1900" spc="15">
                <a:solidFill>
                  <a:srgbClr val="001F5F"/>
                </a:solidFill>
                <a:latin typeface="Calibri" pitchFamily="1" panose="2263545234"/>
              </a:rPr>
              <a:t>disability-related need. </a:t>
            </a:r>
          </a:p>
          <a:p>
            <a:pPr marL="640080" marR="0" indent="502920" algn="just">
              <a:lnSpc>
                <a:spcPts val="1800"/>
              </a:lnSpc>
              <a:spcBef>
                <a:spcPts val="480"/>
              </a:spcBef>
              <a:spcAft>
                <a:spcPts val="0"/>
              </a:spcAft>
              <a:buFont typeface="Symbol"/>
              <a:buChar char="·"/>
            </a:pPr>
            <a:r>
              <a:rPr lang="en-US" sz="1900" spc="35">
                <a:solidFill>
                  <a:srgbClr val="001F5F"/>
                </a:solidFill>
                <a:latin typeface="Calibri" pitchFamily="1" panose="2263545234"/>
              </a:rPr>
              <a:t>Schools should have disability services offices and provide students </a:t>
            </a:r>
          </a:p>
          <a:p>
            <a:pPr marL="1188720" marR="0" indent="0" algn="just">
              <a:lnSpc>
                <a:spcPts val="1800"/>
              </a:lnSpc>
              <a:spcBef>
                <a:spcPts val="0"/>
              </a:spcBef>
              <a:spcAft>
                <a:spcPts val="0"/>
              </a:spcAft>
            </a:pPr>
            <a:r>
              <a:rPr lang="en-US" sz="1900" spc="25">
                <a:solidFill>
                  <a:srgbClr val="001F5F"/>
                </a:solidFill>
                <a:latin typeface="Calibri" pitchFamily="1" panose="2263545234"/>
              </a:rPr>
              <a:t>information about requesting adjustments. </a:t>
            </a:r>
          </a:p>
          <a:p>
            <a:pPr marL="640080" marR="0" indent="502920" algn="just">
              <a:lnSpc>
                <a:spcPts val="1800"/>
              </a:lnSpc>
              <a:spcBef>
                <a:spcPts val="475"/>
              </a:spcBef>
              <a:spcAft>
                <a:spcPts val="0"/>
              </a:spcAft>
              <a:buFont typeface="Symbol"/>
              <a:buChar char="·"/>
            </a:pPr>
            <a:r>
              <a:rPr lang="en-US" sz="1900" spc="35">
                <a:solidFill>
                  <a:srgbClr val="001F5F"/>
                </a:solidFill>
                <a:latin typeface="Calibri" pitchFamily="1" panose="2263545234"/>
              </a:rPr>
              <a:t>Schools should also have a 504/ADA Coordinator who coordinates the </a:t>
            </a:r>
          </a:p>
          <a:p>
            <a:pPr marL="1188720" marR="0" indent="0" algn="just">
              <a:lnSpc>
                <a:spcPts val="1800"/>
              </a:lnSpc>
              <a:spcBef>
                <a:spcPts val="5"/>
              </a:spcBef>
              <a:spcAft>
                <a:spcPts val="0"/>
              </a:spcAft>
            </a:pPr>
            <a:r>
              <a:rPr lang="en-US" sz="1900" spc="20">
                <a:solidFill>
                  <a:srgbClr val="001F5F"/>
                </a:solidFill>
                <a:latin typeface="Calibri" pitchFamily="1" panose="2263545234"/>
              </a:rPr>
              <a:t>school’s compliance with the laws. </a:t>
            </a:r>
          </a:p>
          <a:p>
            <a:pPr marL="640080" marR="0" indent="502920" algn="just">
              <a:lnSpc>
                <a:spcPts val="1800"/>
              </a:lnSpc>
              <a:spcBef>
                <a:spcPts val="480"/>
              </a:spcBef>
              <a:spcAft>
                <a:spcPts val="0"/>
              </a:spcAft>
              <a:buFont typeface="Symbol"/>
              <a:buChar char="·"/>
            </a:pPr>
            <a:r>
              <a:rPr lang="en-US" sz="1900" spc="20">
                <a:solidFill>
                  <a:srgbClr val="001F5F"/>
                </a:solidFill>
                <a:latin typeface="Calibri" pitchFamily="1" panose="2263545234"/>
              </a:rPr>
              <a:t>Schools should engage in an </a:t>
            </a:r>
            <a:r>
              <a:rPr lang="en-US" sz="2000" b="1" spc="20">
                <a:solidFill>
                  <a:srgbClr val="001F5F"/>
                </a:solidFill>
                <a:latin typeface="Calibri" pitchFamily="1" panose="2263545234"/>
              </a:rPr>
              <a:t>interactive process with students. </a:t>
            </a:r>
            <a:r>
              <a:rPr lang="en-US" sz="1900" spc="20">
                <a:solidFill>
                  <a:srgbClr val="001F5F"/>
                </a:solidFill>
                <a:latin typeface="Calibri" pitchFamily="1" panose="2263545234"/>
              </a:rPr>
              <a:t>If an </a:t>
            </a:r>
          </a:p>
          <a:p>
            <a:pPr marL="1188720" marR="0" indent="0" algn="just">
              <a:lnSpc>
                <a:spcPts val="1800"/>
              </a:lnSpc>
              <a:spcBef>
                <a:spcPts val="0"/>
              </a:spcBef>
              <a:spcAft>
                <a:spcPts val="0"/>
              </a:spcAft>
            </a:pPr>
            <a:r>
              <a:rPr lang="en-US" sz="1900" spc="35">
                <a:solidFill>
                  <a:srgbClr val="001F5F"/>
                </a:solidFill>
                <a:latin typeface="Calibri" pitchFamily="1" panose="2263545234"/>
              </a:rPr>
              <a:t>accommodation cannot be provided, consider whether an alternative </a:t>
            </a:r>
          </a:p>
          <a:p>
            <a:pPr marL="1188720" marR="0" indent="0" algn="just">
              <a:lnSpc>
                <a:spcPts val="1800"/>
              </a:lnSpc>
              <a:spcBef>
                <a:spcPts val="0"/>
              </a:spcBef>
              <a:spcAft>
                <a:spcPts val="4445"/>
              </a:spcAft>
            </a:pPr>
            <a:r>
              <a:rPr lang="en-US" sz="1900" spc="20">
                <a:solidFill>
                  <a:srgbClr val="001F5F"/>
                </a:solidFill>
                <a:latin typeface="Calibri" pitchFamily="1" panose="2263545234"/>
              </a:rPr>
              <a:t>accommodation is available. </a:t>
            </a:r>
          </a:p>
        </p:txBody>
      </p:sp>
    </p:spTree>
  </p:cSld>
</p:sldLayout>
</file>

<file path=ppt/slideLayouts/slideLayout2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58" name=""/>
        <p:cNvGrpSpPr/>
        <p:nvPr/>
      </p:nvGrpSpPr>
      <p:grpSpPr/>
      <p:sp>
        <p:nvSpPr>
          <p:cNvPr id="25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6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0">
                <a:solidFill>
                  <a:srgbClr val="000080"/>
                </a:solidFill>
                <a:latin typeface="Tahoma" pitchFamily="2" panose="2263545234"/>
              </a:rPr>
              <a:t>25 </a:t>
            </a:r>
          </a:p>
        </p:txBody>
      </p:sp>
      <p:sp>
        <p:nvSpPr>
          <p:cNvPr id="26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62" name=""/>
          <p:cNvSpPr/>
          <p:nvPr>
            <p:ph type="body" idx="10"/>
          </p:nvPr>
        </p:nvSpPr>
        <p:spPr>
          <a:xfrm>
            <a:off x="0" y="676910"/>
            <a:ext cx="9144000" cy="5770880"/>
          </a:xfrm>
          <a:prstGeom prst="rect">
            <a:avLst/>
          </a:prstGeom>
          <a:noFill/>
          <a:ln w="0" cmpd="sng">
            <a:noFill/>
            <a:prstDash val="solid"/>
          </a:ln>
        </p:spPr>
        <p:txBody>
          <a:bodyPr vert="horz" lIns="0" tIns="247650" rIns="0" bIns="0" anchor="t"/>
          <a:lstStyle/>
          <a:p>
            <a:pPr marL="0" marR="22860" indent="0" algn="ctr">
              <a:lnSpc>
                <a:spcPts val="3400"/>
              </a:lnSpc>
              <a:spcAft>
                <a:spcPts val="0"/>
              </a:spcAft>
            </a:pPr>
            <a:r>
              <a:rPr lang="en-US" sz="3150" b="1" spc="5">
                <a:solidFill>
                  <a:srgbClr val="001F5F"/>
                </a:solidFill>
                <a:latin typeface="Calibri" pitchFamily="1" panose="2263545234"/>
              </a:rPr>
              <a:t>Factors to Consider in Reviewing Requested </a:t>
            </a:r>
          </a:p>
          <a:p>
            <a:pPr marL="0" marR="22860" indent="0" algn="ctr">
              <a:lnSpc>
                <a:spcPts val="3400"/>
              </a:lnSpc>
              <a:spcBef>
                <a:spcPts val="315"/>
              </a:spcBef>
              <a:spcAft>
                <a:spcPts val="0"/>
              </a:spcAft>
            </a:pPr>
            <a:r>
              <a:rPr lang="en-US" sz="3150" b="1" spc="10">
                <a:solidFill>
                  <a:srgbClr val="001F5F"/>
                </a:solidFill>
                <a:latin typeface="Calibri" pitchFamily="1" panose="2263545234"/>
              </a:rPr>
              <a:t>Adjustments/Accommodations </a:t>
            </a:r>
          </a:p>
          <a:p>
            <a:pPr marL="640080" marR="22860" indent="548640" algn="l">
              <a:lnSpc>
                <a:spcPts val="2400"/>
              </a:lnSpc>
              <a:spcBef>
                <a:spcPts val="2375"/>
              </a:spcBef>
              <a:spcAft>
                <a:spcPts val="0"/>
              </a:spcAft>
              <a:buFont typeface="Symbol"/>
              <a:buChar char="·"/>
            </a:pPr>
            <a:r>
              <a:rPr lang="en-US" sz="2600" spc="25">
                <a:solidFill>
                  <a:srgbClr val="001F5F"/>
                </a:solidFill>
                <a:latin typeface="Calibri" pitchFamily="1" panose="2263545234"/>
              </a:rPr>
              <a:t>What is the relationship between the adjustment and </a:t>
            </a:r>
          </a:p>
          <a:p>
            <a:pPr marL="1188720" marR="22860" indent="0" algn="l">
              <a:lnSpc>
                <a:spcPts val="2600"/>
              </a:lnSpc>
              <a:spcBef>
                <a:spcPts val="0"/>
              </a:spcBef>
              <a:spcAft>
                <a:spcPts val="0"/>
              </a:spcAft>
            </a:pPr>
            <a:r>
              <a:rPr lang="en-US" sz="2700" spc="-15">
                <a:solidFill>
                  <a:srgbClr val="001F5F"/>
                </a:solidFill>
                <a:latin typeface="Calibri" pitchFamily="1" panose="2263545234"/>
              </a:rPr>
              <a:t>the school/program’s essential function? </a:t>
            </a:r>
          </a:p>
          <a:p>
            <a:pPr marL="640080" marR="22860" indent="548640" algn="l">
              <a:lnSpc>
                <a:spcPts val="2500"/>
              </a:lnSpc>
              <a:spcBef>
                <a:spcPts val="650"/>
              </a:spcBef>
              <a:spcAft>
                <a:spcPts val="0"/>
              </a:spcAft>
              <a:buFont typeface="Symbol"/>
              <a:buChar char="·"/>
            </a:pPr>
            <a:r>
              <a:rPr lang="en-US" sz="2600" spc="25">
                <a:solidFill>
                  <a:srgbClr val="001F5F"/>
                </a:solidFill>
                <a:latin typeface="Calibri" pitchFamily="1" panose="2263545234"/>
              </a:rPr>
              <a:t>What is the educational impact of the adjustment? </a:t>
            </a:r>
          </a:p>
          <a:p>
            <a:pPr marL="640080" marR="22860" indent="548640" algn="l">
              <a:lnSpc>
                <a:spcPts val="2500"/>
              </a:lnSpc>
              <a:spcBef>
                <a:spcPts val="650"/>
              </a:spcBef>
              <a:spcAft>
                <a:spcPts val="0"/>
              </a:spcAft>
              <a:buFont typeface="Symbol"/>
              <a:buChar char="·"/>
            </a:pPr>
            <a:r>
              <a:rPr lang="en-US" sz="2600" spc="25">
                <a:solidFill>
                  <a:srgbClr val="001F5F"/>
                </a:solidFill>
                <a:latin typeface="Calibri" pitchFamily="1" panose="2263545234"/>
              </a:rPr>
              <a:t>Is there any negative impact of the adjustment on the </a:t>
            </a:r>
          </a:p>
          <a:p>
            <a:pPr marL="1188720" marR="22860" indent="0" algn="l">
              <a:lnSpc>
                <a:spcPts val="2500"/>
              </a:lnSpc>
              <a:spcBef>
                <a:spcPts val="0"/>
              </a:spcBef>
              <a:spcAft>
                <a:spcPts val="0"/>
              </a:spcAft>
            </a:pPr>
            <a:r>
              <a:rPr lang="en-US" sz="2600" spc="25">
                <a:solidFill>
                  <a:srgbClr val="001F5F"/>
                </a:solidFill>
                <a:latin typeface="Calibri" pitchFamily="1" panose="2263545234"/>
              </a:rPr>
              <a:t>educational opportunities afforded non-disabled or </a:t>
            </a:r>
          </a:p>
          <a:p>
            <a:pPr marL="1188720" marR="22860" indent="0" algn="l">
              <a:lnSpc>
                <a:spcPts val="2500"/>
              </a:lnSpc>
              <a:spcBef>
                <a:spcPts val="0"/>
              </a:spcBef>
              <a:spcAft>
                <a:spcPts val="0"/>
              </a:spcAft>
            </a:pPr>
            <a:r>
              <a:rPr lang="en-US" sz="2600" spc="15">
                <a:solidFill>
                  <a:srgbClr val="001F5F"/>
                </a:solidFill>
                <a:latin typeface="Calibri" pitchFamily="1" panose="2263545234"/>
              </a:rPr>
              <a:t>other disabled students? </a:t>
            </a:r>
          </a:p>
          <a:p>
            <a:pPr marL="640080" marR="22860" indent="548640" algn="l">
              <a:lnSpc>
                <a:spcPts val="2500"/>
              </a:lnSpc>
              <a:spcBef>
                <a:spcPts val="665"/>
              </a:spcBef>
              <a:spcAft>
                <a:spcPts val="0"/>
              </a:spcAft>
              <a:buFont typeface="Symbol"/>
              <a:buChar char="·"/>
            </a:pPr>
            <a:r>
              <a:rPr lang="en-US" sz="2600" spc="20">
                <a:solidFill>
                  <a:srgbClr val="001F5F"/>
                </a:solidFill>
                <a:latin typeface="Calibri" pitchFamily="1" panose="2263545234"/>
              </a:rPr>
              <a:t>Is the requested adjustment rationally related to the </a:t>
            </a:r>
          </a:p>
          <a:p>
            <a:pPr marL="1188720" marR="22860" indent="0" algn="l">
              <a:lnSpc>
                <a:spcPts val="2500"/>
              </a:lnSpc>
              <a:spcBef>
                <a:spcPts val="0"/>
              </a:spcBef>
              <a:spcAft>
                <a:spcPts val="0"/>
              </a:spcAft>
            </a:pPr>
            <a:r>
              <a:rPr lang="en-US" sz="2600" spc="20">
                <a:solidFill>
                  <a:srgbClr val="001F5F"/>
                </a:solidFill>
                <a:latin typeface="Calibri" pitchFamily="1" panose="2263545234"/>
              </a:rPr>
              <a:t>functional impairment? </a:t>
            </a:r>
          </a:p>
          <a:p>
            <a:pPr marL="640080" marR="22860" indent="548640" algn="l">
              <a:lnSpc>
                <a:spcPts val="2500"/>
              </a:lnSpc>
              <a:spcBef>
                <a:spcPts val="650"/>
              </a:spcBef>
              <a:spcAft>
                <a:spcPts val="0"/>
              </a:spcAft>
              <a:buFont typeface="Symbol"/>
              <a:buChar char="·"/>
            </a:pPr>
            <a:r>
              <a:rPr lang="en-US" sz="2600" spc="20">
                <a:solidFill>
                  <a:srgbClr val="001F5F"/>
                </a:solidFill>
                <a:latin typeface="Calibri" pitchFamily="1" panose="2263545234"/>
              </a:rPr>
              <a:t>What is the severity of the disability? </a:t>
            </a:r>
          </a:p>
          <a:p>
            <a:pPr marL="640080" marR="22860" indent="548640" algn="l">
              <a:lnSpc>
                <a:spcPts val="2500"/>
              </a:lnSpc>
              <a:spcBef>
                <a:spcPts val="665"/>
              </a:spcBef>
              <a:spcAft>
                <a:spcPts val="0"/>
              </a:spcAft>
              <a:buFont typeface="Symbol"/>
              <a:buChar char="·"/>
            </a:pPr>
            <a:r>
              <a:rPr lang="en-US" sz="2600" spc="25">
                <a:solidFill>
                  <a:srgbClr val="001F5F"/>
                </a:solidFill>
                <a:latin typeface="Calibri" pitchFamily="1" panose="2263545234"/>
              </a:rPr>
              <a:t>Is there any harm to the student in providing the </a:t>
            </a:r>
          </a:p>
          <a:p>
            <a:pPr marL="1188720" marR="22860" indent="0" algn="l">
              <a:lnSpc>
                <a:spcPts val="2500"/>
              </a:lnSpc>
              <a:spcBef>
                <a:spcPts val="5"/>
              </a:spcBef>
              <a:spcAft>
                <a:spcPts val="1990"/>
              </a:spcAft>
            </a:pPr>
            <a:r>
              <a:rPr lang="en-US" sz="2600" spc="0">
                <a:solidFill>
                  <a:srgbClr val="001F5F"/>
                </a:solidFill>
                <a:latin typeface="Calibri" pitchFamily="1" panose="2263545234"/>
              </a:rPr>
              <a:t>adjustment? </a:t>
            </a:r>
          </a:p>
        </p:txBody>
      </p:sp>
    </p:spTree>
  </p:cSld>
</p:sldLayout>
</file>

<file path=ppt/slideLayouts/slideLayout2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68" name=""/>
        <p:cNvGrpSpPr/>
        <p:nvPr/>
      </p:nvGrpSpPr>
      <p:grpSpPr/>
      <p:sp>
        <p:nvSpPr>
          <p:cNvPr id="26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7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26 </a:t>
            </a:r>
          </a:p>
        </p:txBody>
      </p:sp>
      <p:sp>
        <p:nvSpPr>
          <p:cNvPr id="27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72" name=""/>
          <p:cNvSpPr/>
          <p:nvPr>
            <p:ph type="body" idx="10"/>
          </p:nvPr>
        </p:nvSpPr>
        <p:spPr>
          <a:xfrm>
            <a:off x="0" y="676910"/>
            <a:ext cx="9144000" cy="1221740"/>
          </a:xfrm>
          <a:prstGeom prst="rect">
            <a:avLst/>
          </a:prstGeom>
          <a:noFill/>
          <a:ln w="0" cmpd="sng">
            <a:noFill/>
            <a:prstDash val="solid"/>
          </a:ln>
        </p:spPr>
        <p:txBody>
          <a:bodyPr vert="horz" lIns="0" tIns="260350" rIns="0" bIns="0" anchor="t"/>
          <a:lstStyle/>
          <a:p>
            <a:pPr marL="0" marR="0" indent="0" algn="ctr">
              <a:lnSpc>
                <a:spcPts val="4300"/>
              </a:lnSpc>
              <a:spcAft>
                <a:spcPts val="3020"/>
              </a:spcAft>
            </a:pPr>
            <a:r>
              <a:rPr lang="en-US" sz="4350" b="1" spc="10">
                <a:solidFill>
                  <a:srgbClr val="001F5F"/>
                </a:solidFill>
                <a:latin typeface="Calibri" pitchFamily="1" panose="2263545234"/>
              </a:rPr>
              <a:t>Academic Adjustments </a:t>
            </a:r>
          </a:p>
        </p:txBody>
      </p:sp>
      <p:sp>
        <p:nvSpPr>
          <p:cNvPr id="273" name=""/>
          <p:cNvSpPr/>
          <p:nvPr>
            <p:ph type="body" idx="10"/>
          </p:nvPr>
        </p:nvSpPr>
        <p:spPr>
          <a:xfrm>
            <a:off x="0" y="1898650"/>
            <a:ext cx="9144000" cy="4549140"/>
          </a:xfrm>
          <a:prstGeom prst="rect">
            <a:avLst/>
          </a:prstGeom>
          <a:noFill/>
          <a:ln w="0" cmpd="sng">
            <a:noFill/>
            <a:prstDash val="solid"/>
          </a:ln>
        </p:spPr>
        <p:txBody>
          <a:bodyPr vert="horz" lIns="0" tIns="243840" rIns="0" bIns="0" anchor="t"/>
          <a:lstStyle/>
          <a:p>
            <a:pPr marL="640080" marR="0" indent="0" algn="l">
              <a:lnSpc>
                <a:spcPts val="3400"/>
              </a:lnSpc>
              <a:spcAft>
                <a:spcPts val="0"/>
              </a:spcAft>
            </a:pPr>
            <a:r>
              <a:rPr lang="en-US" sz="4350" spc="110">
                <a:solidFill>
                  <a:srgbClr val="44759E"/>
                </a:solidFill>
                <a:latin typeface="Arial" pitchFamily="2" panose="2263545234"/>
              </a:rPr>
              <a:t></a:t>
            </a:r>
            <a:r>
              <a:rPr lang="en-US" sz="2700" spc="110">
                <a:solidFill>
                  <a:srgbClr val="001F5F"/>
                </a:solidFill>
                <a:latin typeface="Calibri" pitchFamily="1" panose="2263545234"/>
              </a:rPr>
              <a:t> Examples of Adjustments: </a:t>
            </a:r>
          </a:p>
          <a:p>
            <a:pPr marL="1097280" marR="0" indent="548640" algn="l">
              <a:lnSpc>
                <a:spcPts val="2500"/>
              </a:lnSpc>
              <a:spcBef>
                <a:spcPts val="15"/>
              </a:spcBef>
              <a:spcAft>
                <a:spcPts val="0"/>
              </a:spcAft>
              <a:buFont typeface="Symbol"/>
              <a:buChar char="·"/>
            </a:pPr>
            <a:r>
              <a:rPr lang="en-US" sz="2350" spc="0">
                <a:solidFill>
                  <a:srgbClr val="001F5F"/>
                </a:solidFill>
                <a:latin typeface="Calibri" pitchFamily="1" panose="2263545234"/>
              </a:rPr>
              <a:t>Arranging for priority registration. </a:t>
            </a:r>
          </a:p>
          <a:p>
            <a:pPr marL="1097280" marR="0" indent="548640" algn="l">
              <a:lnSpc>
                <a:spcPts val="2500"/>
              </a:lnSpc>
              <a:spcBef>
                <a:spcPts val="575"/>
              </a:spcBef>
              <a:spcAft>
                <a:spcPts val="0"/>
              </a:spcAft>
              <a:buFont typeface="Symbol"/>
              <a:buChar char="·"/>
            </a:pPr>
            <a:r>
              <a:rPr lang="en-US" sz="2350" spc="0">
                <a:solidFill>
                  <a:srgbClr val="001F5F"/>
                </a:solidFill>
                <a:latin typeface="Calibri" pitchFamily="1" panose="2263545234"/>
              </a:rPr>
              <a:t>Reducing a course load. </a:t>
            </a:r>
          </a:p>
          <a:p>
            <a:pPr marL="1097280" marR="0" indent="548640" algn="l">
              <a:lnSpc>
                <a:spcPts val="2500"/>
              </a:lnSpc>
              <a:spcBef>
                <a:spcPts val="570"/>
              </a:spcBef>
              <a:spcAft>
                <a:spcPts val="0"/>
              </a:spcAft>
              <a:buFont typeface="Symbol"/>
              <a:buChar char="·"/>
            </a:pPr>
            <a:r>
              <a:rPr lang="en-US" sz="2350" spc="0">
                <a:solidFill>
                  <a:srgbClr val="001F5F"/>
                </a:solidFill>
                <a:latin typeface="Calibri" pitchFamily="1" panose="2263545234"/>
              </a:rPr>
              <a:t>Substituting one course for another. </a:t>
            </a:r>
          </a:p>
          <a:p>
            <a:pPr marL="1097280" marR="0" indent="548640" algn="l">
              <a:lnSpc>
                <a:spcPts val="2500"/>
              </a:lnSpc>
              <a:spcBef>
                <a:spcPts val="575"/>
              </a:spcBef>
              <a:spcAft>
                <a:spcPts val="0"/>
              </a:spcAft>
              <a:buFont typeface="Symbol"/>
              <a:buChar char="·"/>
            </a:pPr>
            <a:r>
              <a:rPr lang="en-US" sz="2350" spc="5">
                <a:solidFill>
                  <a:srgbClr val="001F5F"/>
                </a:solidFill>
                <a:latin typeface="Calibri" pitchFamily="1" panose="2263545234"/>
              </a:rPr>
              <a:t>Providing note takers, recording devices, sign language </a:t>
            </a:r>
          </a:p>
          <a:p>
            <a:pPr marL="1645920" marR="0" indent="0" algn="l">
              <a:lnSpc>
                <a:spcPts val="2500"/>
              </a:lnSpc>
              <a:spcBef>
                <a:spcPts val="0"/>
              </a:spcBef>
              <a:spcAft>
                <a:spcPts val="0"/>
              </a:spcAft>
            </a:pPr>
            <a:r>
              <a:rPr lang="en-US" sz="2350" spc="0">
                <a:solidFill>
                  <a:srgbClr val="001F5F"/>
                </a:solidFill>
                <a:latin typeface="Calibri" pitchFamily="1" panose="2263545234"/>
              </a:rPr>
              <a:t>interpreters, and extended time for testing. </a:t>
            </a:r>
          </a:p>
          <a:p>
            <a:pPr marL="1097280" marR="0" indent="548640" algn="l">
              <a:lnSpc>
                <a:spcPts val="2500"/>
              </a:lnSpc>
              <a:spcBef>
                <a:spcPts val="575"/>
              </a:spcBef>
              <a:spcAft>
                <a:spcPts val="0"/>
              </a:spcAft>
              <a:buFont typeface="Symbol"/>
              <a:buChar char="·"/>
            </a:pPr>
            <a:r>
              <a:rPr lang="en-US" sz="2350" spc="10">
                <a:solidFill>
                  <a:srgbClr val="001F5F"/>
                </a:solidFill>
                <a:latin typeface="Calibri" pitchFamily="1" panose="2263545234"/>
              </a:rPr>
              <a:t>Equipping school computers with screen reading, voice </a:t>
            </a:r>
          </a:p>
          <a:p>
            <a:pPr marL="1645920" marR="0" indent="0" algn="l">
              <a:lnSpc>
                <a:spcPts val="2500"/>
              </a:lnSpc>
              <a:spcBef>
                <a:spcPts val="0"/>
              </a:spcBef>
              <a:spcAft>
                <a:spcPts val="0"/>
              </a:spcAft>
            </a:pPr>
            <a:r>
              <a:rPr lang="en-US" sz="2350" spc="5">
                <a:solidFill>
                  <a:srgbClr val="001F5F"/>
                </a:solidFill>
                <a:latin typeface="Calibri" pitchFamily="1" panose="2263545234"/>
              </a:rPr>
              <a:t>recognition, or other adaptive software or hardware. </a:t>
            </a:r>
          </a:p>
          <a:p>
            <a:pPr marL="640080" marR="0" indent="0" algn="l">
              <a:lnSpc>
                <a:spcPts val="3400"/>
              </a:lnSpc>
              <a:spcBef>
                <a:spcPts val="550"/>
              </a:spcBef>
              <a:spcAft>
                <a:spcPts val="5755"/>
              </a:spcAft>
            </a:pPr>
            <a:r>
              <a:rPr lang="en-US" sz="4350" spc="55">
                <a:solidFill>
                  <a:srgbClr val="44759E"/>
                </a:solidFill>
                <a:latin typeface="Arial" pitchFamily="2" panose="2263545234"/>
              </a:rPr>
              <a:t></a:t>
            </a:r>
            <a:r>
              <a:rPr lang="en-US" sz="2700" spc="55">
                <a:solidFill>
                  <a:srgbClr val="001F5F"/>
                </a:solidFill>
                <a:latin typeface="Calibri" pitchFamily="1" panose="2263545234"/>
              </a:rPr>
              <a:t> Schools may not charge for academic adjustments. </a:t>
            </a:r>
          </a:p>
        </p:txBody>
      </p:sp>
    </p:spTree>
  </p:cSld>
</p:sldLayout>
</file>

<file path=ppt/slideLayouts/slideLayout2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79" name=""/>
        <p:cNvGrpSpPr/>
        <p:nvPr/>
      </p:nvGrpSpPr>
      <p:grpSpPr/>
      <p:sp>
        <p:nvSpPr>
          <p:cNvPr id="28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8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27 </a:t>
            </a:r>
          </a:p>
        </p:txBody>
      </p:sp>
      <p:sp>
        <p:nvSpPr>
          <p:cNvPr id="28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83" name=""/>
          <p:cNvSpPr/>
          <p:nvPr>
            <p:ph type="body" idx="10"/>
          </p:nvPr>
        </p:nvSpPr>
        <p:spPr>
          <a:xfrm>
            <a:off x="0" y="676910"/>
            <a:ext cx="9144000" cy="1145540"/>
          </a:xfrm>
          <a:prstGeom prst="rect">
            <a:avLst/>
          </a:prstGeom>
          <a:noFill/>
          <a:ln w="0" cmpd="sng">
            <a:noFill/>
            <a:prstDash val="solid"/>
          </a:ln>
        </p:spPr>
        <p:txBody>
          <a:bodyPr vert="horz" lIns="0" tIns="260350" rIns="0" bIns="0" anchor="t"/>
          <a:lstStyle/>
          <a:p>
            <a:pPr marL="0" marR="0" indent="0" algn="ctr">
              <a:lnSpc>
                <a:spcPts val="4300"/>
              </a:lnSpc>
              <a:spcAft>
                <a:spcPts val="2445"/>
              </a:spcAft>
            </a:pPr>
            <a:r>
              <a:rPr lang="en-US" sz="4350" b="1" spc="0">
                <a:solidFill>
                  <a:srgbClr val="001F5F"/>
                </a:solidFill>
                <a:latin typeface="Calibri" pitchFamily="1" panose="2263545234"/>
              </a:rPr>
              <a:t>What Is not Required </a:t>
            </a:r>
          </a:p>
        </p:txBody>
      </p:sp>
      <p:sp>
        <p:nvSpPr>
          <p:cNvPr id="284" name=""/>
          <p:cNvSpPr/>
          <p:nvPr>
            <p:ph type="body" idx="10"/>
          </p:nvPr>
        </p:nvSpPr>
        <p:spPr>
          <a:xfrm>
            <a:off x="0" y="1822450"/>
            <a:ext cx="9144000" cy="4625340"/>
          </a:xfrm>
          <a:prstGeom prst="rect">
            <a:avLst/>
          </a:prstGeom>
          <a:noFill/>
          <a:ln w="0" cmpd="sng">
            <a:noFill/>
            <a:prstDash val="solid"/>
          </a:ln>
        </p:spPr>
        <p:txBody>
          <a:bodyPr vert="horz" lIns="0" tIns="424815" rIns="0" bIns="0" anchor="t"/>
          <a:lstStyle/>
          <a:p>
            <a:pPr marL="640080" marR="0" indent="0" algn="just">
              <a:lnSpc>
                <a:spcPts val="1700"/>
              </a:lnSpc>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Modifications/accommodations that would impose undue and </a:t>
            </a:r>
          </a:p>
          <a:p>
            <a:pPr marL="1143000" marR="0" indent="0" algn="just">
              <a:lnSpc>
                <a:spcPts val="1700"/>
              </a:lnSpc>
              <a:spcBef>
                <a:spcPts val="0"/>
              </a:spcBef>
              <a:spcAft>
                <a:spcPts val="0"/>
              </a:spcAft>
            </a:pPr>
            <a:r>
              <a:rPr lang="en-US" sz="2100" spc="-10">
                <a:solidFill>
                  <a:srgbClr val="001F5F"/>
                </a:solidFill>
                <a:latin typeface="Calibri" pitchFamily="1" panose="2263545234"/>
              </a:rPr>
              <a:t>financial administrative burdens. </a:t>
            </a:r>
          </a:p>
          <a:p>
            <a:pPr marL="640080" marR="0" indent="0" algn="just">
              <a:lnSpc>
                <a:spcPts val="1700"/>
              </a:lnSpc>
              <a:spcBef>
                <a:spcPts val="1205"/>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Modifications/accommodations that would fundamentally alter </a:t>
            </a:r>
          </a:p>
          <a:p>
            <a:pPr marL="1143000" marR="0" indent="0" algn="just">
              <a:lnSpc>
                <a:spcPts val="1700"/>
              </a:lnSpc>
              <a:spcBef>
                <a:spcPts val="0"/>
              </a:spcBef>
              <a:spcAft>
                <a:spcPts val="0"/>
              </a:spcAft>
            </a:pPr>
            <a:r>
              <a:rPr lang="en-US" sz="2100" spc="10">
                <a:solidFill>
                  <a:srgbClr val="001F5F"/>
                </a:solidFill>
                <a:latin typeface="Calibri" pitchFamily="1" panose="2263545234"/>
              </a:rPr>
              <a:t>the nature of the service, program or activity. Ex: a school is not </a:t>
            </a:r>
          </a:p>
          <a:p>
            <a:pPr marL="1143000" marR="0" indent="0" algn="just">
              <a:lnSpc>
                <a:spcPts val="2000"/>
              </a:lnSpc>
              <a:spcBef>
                <a:spcPts val="5"/>
              </a:spcBef>
              <a:spcAft>
                <a:spcPts val="0"/>
              </a:spcAft>
            </a:pPr>
            <a:r>
              <a:rPr lang="en-US" sz="2100" spc="-10">
                <a:solidFill>
                  <a:srgbClr val="001F5F"/>
                </a:solidFill>
                <a:latin typeface="Calibri" pitchFamily="1" panose="2263545234"/>
              </a:rPr>
              <a:t>required to change the content of the test. </a:t>
            </a:r>
          </a:p>
          <a:p>
            <a:pPr marL="640080" marR="0" indent="0" algn="just">
              <a:lnSpc>
                <a:spcPts val="1700"/>
              </a:lnSpc>
              <a:spcBef>
                <a:spcPts val="1180"/>
              </a:spcBef>
              <a:spcAft>
                <a:spcPts val="0"/>
              </a:spcAft>
            </a:pPr>
            <a:r>
              <a:rPr lang="en-US" sz="4350" spc="60">
                <a:solidFill>
                  <a:srgbClr val="44759E"/>
                </a:solidFill>
                <a:latin typeface="Arial" pitchFamily="2" panose="2263545234"/>
              </a:rPr>
              <a:t></a:t>
            </a:r>
            <a:r>
              <a:rPr lang="en-US" sz="2100" spc="60">
                <a:solidFill>
                  <a:srgbClr val="001F5F"/>
                </a:solidFill>
                <a:latin typeface="Calibri" pitchFamily="1" panose="2263545234"/>
              </a:rPr>
              <a:t> This means a school does not have to provide every </a:t>
            </a:r>
          </a:p>
          <a:p>
            <a:pPr marL="1143000" marR="0" indent="0" algn="just">
              <a:lnSpc>
                <a:spcPts val="1700"/>
              </a:lnSpc>
              <a:spcBef>
                <a:spcPts val="0"/>
              </a:spcBef>
              <a:spcAft>
                <a:spcPts val="0"/>
              </a:spcAft>
            </a:pPr>
            <a:r>
              <a:rPr lang="en-US" sz="2100" spc="0">
                <a:solidFill>
                  <a:srgbClr val="001F5F"/>
                </a:solidFill>
                <a:latin typeface="Calibri" pitchFamily="1" panose="2263545234"/>
              </a:rPr>
              <a:t>accommodation an individual requests or the accommodation of </a:t>
            </a:r>
          </a:p>
          <a:p>
            <a:pPr marL="1143000" marR="0" indent="0" algn="just">
              <a:lnSpc>
                <a:spcPts val="2000"/>
              </a:lnSpc>
              <a:spcBef>
                <a:spcPts val="0"/>
              </a:spcBef>
              <a:spcAft>
                <a:spcPts val="0"/>
              </a:spcAft>
            </a:pPr>
            <a:r>
              <a:rPr lang="en-US" sz="2100" spc="-5">
                <a:solidFill>
                  <a:srgbClr val="001F5F"/>
                </a:solidFill>
                <a:latin typeface="Calibri" pitchFamily="1" panose="2263545234"/>
              </a:rPr>
              <a:t>his or her choice (this may be different with respect to effective </a:t>
            </a:r>
          </a:p>
          <a:p>
            <a:pPr marL="1143000" marR="0" indent="0" algn="just">
              <a:lnSpc>
                <a:spcPts val="2000"/>
              </a:lnSpc>
              <a:spcBef>
                <a:spcPts val="0"/>
              </a:spcBef>
              <a:spcAft>
                <a:spcPts val="0"/>
              </a:spcAft>
            </a:pPr>
            <a:r>
              <a:rPr lang="en-US" sz="2100" spc="-20">
                <a:solidFill>
                  <a:srgbClr val="001F5F"/>
                </a:solidFill>
                <a:latin typeface="Calibri" pitchFamily="1" panose="2263545234"/>
              </a:rPr>
              <a:t>communication). </a:t>
            </a:r>
          </a:p>
          <a:p>
            <a:pPr marL="640080" marR="0" indent="0" algn="just">
              <a:lnSpc>
                <a:spcPts val="1700"/>
              </a:lnSpc>
              <a:spcBef>
                <a:spcPts val="1205"/>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A school does not have to provide personal attendants, </a:t>
            </a:r>
          </a:p>
          <a:p>
            <a:pPr marL="1143000" marR="0" indent="0" algn="just">
              <a:lnSpc>
                <a:spcPts val="1700"/>
              </a:lnSpc>
              <a:spcBef>
                <a:spcPts val="0"/>
              </a:spcBef>
              <a:spcAft>
                <a:spcPts val="0"/>
              </a:spcAft>
            </a:pPr>
            <a:r>
              <a:rPr lang="en-US" sz="2100" spc="-5">
                <a:solidFill>
                  <a:srgbClr val="001F5F"/>
                </a:solidFill>
                <a:latin typeface="Calibri" pitchFamily="1" panose="2263545234"/>
              </a:rPr>
              <a:t>individually prescribed devices, readers for personal use or study, </a:t>
            </a:r>
          </a:p>
          <a:p>
            <a:pPr marL="1143000" marR="0" indent="0" algn="just">
              <a:lnSpc>
                <a:spcPts val="2000"/>
              </a:lnSpc>
              <a:spcBef>
                <a:spcPts val="5"/>
              </a:spcBef>
              <a:spcAft>
                <a:spcPts val="0"/>
              </a:spcAft>
            </a:pPr>
            <a:r>
              <a:rPr lang="en-US" sz="2100" spc="0">
                <a:solidFill>
                  <a:srgbClr val="001F5F"/>
                </a:solidFill>
                <a:latin typeface="Calibri" pitchFamily="1" panose="2263545234"/>
              </a:rPr>
              <a:t>tutors or other devices or services of a personal nature (unless </a:t>
            </a:r>
          </a:p>
          <a:p>
            <a:pPr marL="1143000" marR="0" indent="0" algn="just">
              <a:lnSpc>
                <a:spcPts val="2000"/>
              </a:lnSpc>
              <a:spcBef>
                <a:spcPts val="0"/>
              </a:spcBef>
              <a:spcAft>
                <a:spcPts val="4680"/>
              </a:spcAft>
            </a:pPr>
            <a:r>
              <a:rPr lang="en-US" sz="2100" spc="-5">
                <a:solidFill>
                  <a:srgbClr val="001F5F"/>
                </a:solidFill>
                <a:latin typeface="Calibri" pitchFamily="1" panose="2263545234"/>
              </a:rPr>
              <a:t>provided to students without disabilities). </a:t>
            </a:r>
          </a:p>
        </p:txBody>
      </p:sp>
    </p:spTree>
  </p:cSld>
</p:sldLayout>
</file>

<file path=ppt/slideLayouts/slideLayout2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90" name=""/>
        <p:cNvGrpSpPr/>
        <p:nvPr/>
      </p:nvGrpSpPr>
      <p:grpSpPr/>
      <p:sp>
        <p:nvSpPr>
          <p:cNvPr id="29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92"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00">
                <a:solidFill>
                  <a:srgbClr val="000080"/>
                </a:solidFill>
                <a:latin typeface="Tahoma" pitchFamily="2" panose="2263545234"/>
              </a:rPr>
              <a:t>28 </a:t>
            </a:r>
          </a:p>
        </p:txBody>
      </p:sp>
      <p:sp>
        <p:nvSpPr>
          <p:cNvPr id="29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94" name=""/>
          <p:cNvSpPr/>
          <p:nvPr>
            <p:ph type="body" idx="10"/>
          </p:nvPr>
        </p:nvSpPr>
        <p:spPr>
          <a:xfrm>
            <a:off x="0" y="676910"/>
            <a:ext cx="9144000" cy="5770880"/>
          </a:xfrm>
          <a:prstGeom prst="rect">
            <a:avLst/>
          </a:prstGeom>
          <a:noFill/>
          <a:ln w="0" cmpd="sng">
            <a:noFill/>
            <a:prstDash val="solid"/>
          </a:ln>
        </p:spPr>
        <p:txBody>
          <a:bodyPr vert="horz" lIns="0" tIns="259715" rIns="0" bIns="0" anchor="t"/>
          <a:lstStyle/>
          <a:p>
            <a:pPr marL="0" marR="0" indent="0" algn="ctr">
              <a:lnSpc>
                <a:spcPts val="4200"/>
              </a:lnSpc>
              <a:spcAft>
                <a:spcPts val="0"/>
              </a:spcAft>
            </a:pPr>
            <a:r>
              <a:rPr lang="en-US" sz="3900" b="1" spc="25">
                <a:solidFill>
                  <a:srgbClr val="001F5F"/>
                </a:solidFill>
                <a:latin typeface="Calibri" pitchFamily="1" panose="2263545234"/>
              </a:rPr>
              <a:t>Fundamental Alteration and Undue </a:t>
            </a:r>
          </a:p>
          <a:p>
            <a:pPr marL="0" marR="0" indent="0" algn="ctr">
              <a:lnSpc>
                <a:spcPts val="4200"/>
              </a:lnSpc>
              <a:spcBef>
                <a:spcPts val="425"/>
              </a:spcBef>
              <a:spcAft>
                <a:spcPts val="0"/>
              </a:spcAft>
            </a:pPr>
            <a:r>
              <a:rPr lang="en-US" sz="3900" b="1" spc="-30">
                <a:solidFill>
                  <a:srgbClr val="001F5F"/>
                </a:solidFill>
                <a:latin typeface="Calibri" pitchFamily="1" panose="2263545234"/>
              </a:rPr>
              <a:t>Burden </a:t>
            </a:r>
          </a:p>
          <a:p>
            <a:pPr marL="640080" marR="0" indent="0" algn="l">
              <a:lnSpc>
                <a:spcPts val="3700"/>
              </a:lnSpc>
              <a:spcBef>
                <a:spcPts val="725"/>
              </a:spcBef>
              <a:spcAft>
                <a:spcPts val="0"/>
              </a:spcAft>
            </a:pPr>
            <a:r>
              <a:rPr lang="en-US" sz="3900" spc="65">
                <a:solidFill>
                  <a:srgbClr val="44759E"/>
                </a:solidFill>
                <a:latin typeface="Arial" pitchFamily="2" panose="2263545234"/>
              </a:rPr>
              <a:t></a:t>
            </a:r>
            <a:r>
              <a:rPr lang="en-US" sz="3200" spc="65">
                <a:solidFill>
                  <a:srgbClr val="001F5F"/>
                </a:solidFill>
                <a:latin typeface="Calibri" pitchFamily="1" panose="2263545234"/>
              </a:rPr>
              <a:t> In determining undue burden, consider all </a:t>
            </a:r>
          </a:p>
          <a:p>
            <a:pPr marL="1143000" marR="0" indent="0" algn="l">
              <a:lnSpc>
                <a:spcPts val="3100"/>
              </a:lnSpc>
              <a:spcBef>
                <a:spcPts val="200"/>
              </a:spcBef>
              <a:spcAft>
                <a:spcPts val="0"/>
              </a:spcAft>
            </a:pPr>
            <a:r>
              <a:rPr lang="en-US" sz="3200" spc="-10">
                <a:solidFill>
                  <a:srgbClr val="001F5F"/>
                </a:solidFill>
                <a:latin typeface="Calibri" pitchFamily="1" panose="2263545234"/>
              </a:rPr>
              <a:t>resources available for use by the school in </a:t>
            </a:r>
          </a:p>
          <a:p>
            <a:pPr marL="1143000" marR="0" indent="0" algn="l">
              <a:lnSpc>
                <a:spcPts val="3100"/>
              </a:lnSpc>
              <a:spcBef>
                <a:spcPts val="580"/>
              </a:spcBef>
              <a:spcAft>
                <a:spcPts val="0"/>
              </a:spcAft>
            </a:pPr>
            <a:r>
              <a:rPr lang="en-US" sz="3200" spc="0">
                <a:solidFill>
                  <a:srgbClr val="001F5F"/>
                </a:solidFill>
                <a:latin typeface="Calibri" pitchFamily="1" panose="2263545234"/>
              </a:rPr>
              <a:t>the funding and operation of the service, </a:t>
            </a:r>
          </a:p>
          <a:p>
            <a:pPr marL="1143000" marR="0" indent="0" algn="l">
              <a:lnSpc>
                <a:spcPts val="3100"/>
              </a:lnSpc>
              <a:spcBef>
                <a:spcPts val="580"/>
              </a:spcBef>
              <a:spcAft>
                <a:spcPts val="0"/>
              </a:spcAft>
            </a:pPr>
            <a:r>
              <a:rPr lang="en-US" sz="3200" spc="-30">
                <a:solidFill>
                  <a:srgbClr val="001F5F"/>
                </a:solidFill>
                <a:latin typeface="Calibri" pitchFamily="1" panose="2263545234"/>
              </a:rPr>
              <a:t>program, or activity. </a:t>
            </a:r>
          </a:p>
          <a:p>
            <a:pPr marL="640080" marR="0" indent="0" algn="l">
              <a:lnSpc>
                <a:spcPts val="3700"/>
              </a:lnSpc>
              <a:spcBef>
                <a:spcPts val="1150"/>
              </a:spcBef>
              <a:spcAft>
                <a:spcPts val="0"/>
              </a:spcAft>
            </a:pPr>
            <a:r>
              <a:rPr lang="en-US" sz="3900" spc="60">
                <a:solidFill>
                  <a:srgbClr val="44759E"/>
                </a:solidFill>
                <a:latin typeface="Arial" pitchFamily="2" panose="2263545234"/>
              </a:rPr>
              <a:t></a:t>
            </a:r>
            <a:r>
              <a:rPr lang="en-US" sz="3200" spc="60">
                <a:solidFill>
                  <a:srgbClr val="001F5F"/>
                </a:solidFill>
                <a:latin typeface="Calibri" pitchFamily="1" panose="2263545234"/>
              </a:rPr>
              <a:t> Administrative inconvenience is not valid </a:t>
            </a:r>
          </a:p>
          <a:p>
            <a:pPr marL="1143000" marR="0" indent="0" algn="l">
              <a:lnSpc>
                <a:spcPts val="3100"/>
              </a:lnSpc>
              <a:spcBef>
                <a:spcPts val="200"/>
              </a:spcBef>
              <a:spcAft>
                <a:spcPts val="10080"/>
              </a:spcAft>
            </a:pPr>
            <a:r>
              <a:rPr lang="en-US" sz="3200" spc="-50">
                <a:solidFill>
                  <a:srgbClr val="001F5F"/>
                </a:solidFill>
                <a:latin typeface="Calibri" pitchFamily="1" panose="2263545234"/>
              </a:rPr>
              <a:t>defense. </a:t>
            </a:r>
          </a:p>
        </p:txBody>
      </p:sp>
    </p:spTree>
  </p:cSld>
</p:sldLayout>
</file>

<file path=ppt/slideLayouts/slideLayout2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00" name=""/>
        <p:cNvGrpSpPr/>
        <p:nvPr/>
      </p:nvGrpSpPr>
      <p:grpSpPr/>
      <p:sp>
        <p:nvSpPr>
          <p:cNvPr id="30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0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29 </a:t>
            </a:r>
          </a:p>
        </p:txBody>
      </p:sp>
      <p:sp>
        <p:nvSpPr>
          <p:cNvPr id="30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04" name=""/>
          <p:cNvSpPr/>
          <p:nvPr>
            <p:ph type="body" idx="10"/>
          </p:nvPr>
        </p:nvSpPr>
        <p:spPr>
          <a:xfrm>
            <a:off x="0" y="676910"/>
            <a:ext cx="9144000" cy="5770880"/>
          </a:xfrm>
          <a:prstGeom prst="rect">
            <a:avLst/>
          </a:prstGeom>
          <a:noFill/>
          <a:ln w="0" cmpd="sng">
            <a:noFill/>
            <a:prstDash val="solid"/>
          </a:ln>
        </p:spPr>
        <p:txBody>
          <a:bodyPr vert="horz" lIns="0" tIns="250190" rIns="0" bIns="0" anchor="t"/>
          <a:lstStyle/>
          <a:p>
            <a:pPr marL="0" marR="0" indent="0" algn="ctr">
              <a:lnSpc>
                <a:spcPts val="3500"/>
              </a:lnSpc>
              <a:spcAft>
                <a:spcPts val="0"/>
              </a:spcAft>
            </a:pPr>
            <a:r>
              <a:rPr lang="en-US" sz="3550" b="1" spc="10">
                <a:solidFill>
                  <a:srgbClr val="001F5F"/>
                </a:solidFill>
                <a:latin typeface="Calibri" pitchFamily="1" panose="2263545234"/>
              </a:rPr>
              <a:t>Determining Question of </a:t>
            </a:r>
          </a:p>
          <a:p>
            <a:pPr marL="0" marR="0" indent="0" algn="ctr">
              <a:lnSpc>
                <a:spcPts val="3500"/>
              </a:lnSpc>
              <a:spcBef>
                <a:spcPts val="630"/>
              </a:spcBef>
              <a:spcAft>
                <a:spcPts val="0"/>
              </a:spcAft>
            </a:pPr>
            <a:r>
              <a:rPr lang="en-US" sz="3550" b="1" spc="0">
                <a:solidFill>
                  <a:srgbClr val="001F5F"/>
                </a:solidFill>
                <a:latin typeface="Calibri" pitchFamily="1" panose="2263545234"/>
              </a:rPr>
              <a:t>Fundamental Alteration </a:t>
            </a:r>
          </a:p>
          <a:p>
            <a:pPr marL="640080" marR="0" indent="502920" algn="l">
              <a:lnSpc>
                <a:spcPts val="3100"/>
              </a:lnSpc>
              <a:spcBef>
                <a:spcPts val="1855"/>
              </a:spcBef>
              <a:spcAft>
                <a:spcPts val="0"/>
              </a:spcAft>
              <a:buFont typeface="Calibri"/>
              <a:buAutoNum startAt="1" type="arabicPeriod"/>
            </a:pPr>
            <a:r>
              <a:rPr lang="en-US" sz="3200" spc="0">
                <a:solidFill>
                  <a:srgbClr val="001F5F"/>
                </a:solidFill>
                <a:latin typeface="Calibri" pitchFamily="1" panose="2263545234"/>
              </a:rPr>
              <a:t>The decision should be made by relevant </a:t>
            </a:r>
          </a:p>
          <a:p>
            <a:pPr marL="1143000" marR="0" indent="0" algn="l">
              <a:lnSpc>
                <a:spcPts val="3100"/>
              </a:lnSpc>
              <a:spcBef>
                <a:spcPts val="195"/>
              </a:spcBef>
              <a:spcAft>
                <a:spcPts val="0"/>
              </a:spcAft>
            </a:pPr>
            <a:r>
              <a:rPr lang="en-US" sz="3200" spc="-15">
                <a:solidFill>
                  <a:srgbClr val="001F5F"/>
                </a:solidFill>
                <a:latin typeface="Calibri" pitchFamily="1" panose="2263545234"/>
              </a:rPr>
              <a:t>officials including faculty. </a:t>
            </a:r>
          </a:p>
          <a:p>
            <a:pPr marL="640080" marR="0" indent="502920" algn="l">
              <a:lnSpc>
                <a:spcPts val="3100"/>
              </a:lnSpc>
              <a:spcBef>
                <a:spcPts val="960"/>
              </a:spcBef>
              <a:spcAft>
                <a:spcPts val="0"/>
              </a:spcAft>
              <a:buFont typeface="Calibri"/>
              <a:buAutoNum type="arabicPeriod"/>
            </a:pPr>
            <a:r>
              <a:rPr lang="en-US" sz="3200" spc="-10">
                <a:solidFill>
                  <a:srgbClr val="001F5F"/>
                </a:solidFill>
                <a:latin typeface="Calibri" pitchFamily="1" panose="2263545234"/>
              </a:rPr>
              <a:t>Consider a series of alternatives, feasibility, </a:t>
            </a:r>
          </a:p>
          <a:p>
            <a:pPr marL="1143000" marR="0" indent="0" algn="l">
              <a:lnSpc>
                <a:spcPts val="3100"/>
              </a:lnSpc>
              <a:spcBef>
                <a:spcPts val="195"/>
              </a:spcBef>
              <a:spcAft>
                <a:spcPts val="0"/>
              </a:spcAft>
            </a:pPr>
            <a:r>
              <a:rPr lang="en-US" sz="3200" spc="-15">
                <a:solidFill>
                  <a:srgbClr val="001F5F"/>
                </a:solidFill>
                <a:latin typeface="Calibri" pitchFamily="1" panose="2263545234"/>
              </a:rPr>
              <a:t>cost, and effect on program. </a:t>
            </a:r>
          </a:p>
          <a:p>
            <a:pPr marL="640080" marR="0" indent="502920" algn="l">
              <a:lnSpc>
                <a:spcPts val="3100"/>
              </a:lnSpc>
              <a:spcBef>
                <a:spcPts val="960"/>
              </a:spcBef>
              <a:spcAft>
                <a:spcPts val="0"/>
              </a:spcAft>
              <a:buFont typeface="Calibri"/>
              <a:buAutoNum type="arabicPeriod"/>
            </a:pPr>
            <a:r>
              <a:rPr lang="en-US" sz="3200" spc="0">
                <a:solidFill>
                  <a:srgbClr val="001F5F"/>
                </a:solidFill>
                <a:latin typeface="Calibri" pitchFamily="1" panose="2263545234"/>
              </a:rPr>
              <a:t>The decision should include a reasoned </a:t>
            </a:r>
          </a:p>
          <a:p>
            <a:pPr marL="1143000" marR="0" indent="0" algn="l">
              <a:lnSpc>
                <a:spcPts val="3100"/>
              </a:lnSpc>
              <a:spcBef>
                <a:spcPts val="205"/>
              </a:spcBef>
              <a:spcAft>
                <a:spcPts val="0"/>
              </a:spcAft>
            </a:pPr>
            <a:r>
              <a:rPr lang="en-US" sz="3200" spc="-10">
                <a:solidFill>
                  <a:srgbClr val="001F5F"/>
                </a:solidFill>
                <a:latin typeface="Calibri" pitchFamily="1" panose="2263545234"/>
              </a:rPr>
              <a:t>deliberation to determine if the </a:t>
            </a:r>
          </a:p>
          <a:p>
            <a:pPr marL="1143000" marR="0" indent="0" algn="l">
              <a:lnSpc>
                <a:spcPts val="3100"/>
              </a:lnSpc>
              <a:spcBef>
                <a:spcPts val="210"/>
              </a:spcBef>
              <a:spcAft>
                <a:spcPts val="0"/>
              </a:spcAft>
            </a:pPr>
            <a:r>
              <a:rPr lang="en-US" sz="3200" spc="-5">
                <a:solidFill>
                  <a:srgbClr val="001F5F"/>
                </a:solidFill>
                <a:latin typeface="Calibri" pitchFamily="1" panose="2263545234"/>
              </a:rPr>
              <a:t>accommodation would lower academic </a:t>
            </a:r>
          </a:p>
          <a:p>
            <a:pPr marL="1143000" marR="0" indent="0" algn="l">
              <a:lnSpc>
                <a:spcPts val="3200"/>
              </a:lnSpc>
              <a:spcBef>
                <a:spcPts val="205"/>
              </a:spcBef>
              <a:spcAft>
                <a:spcPts val="0"/>
              </a:spcAft>
            </a:pPr>
            <a:r>
              <a:rPr lang="en-US" sz="3200" spc="-10">
                <a:solidFill>
                  <a:srgbClr val="001F5F"/>
                </a:solidFill>
                <a:latin typeface="Calibri" pitchFamily="1" panose="2263545234"/>
              </a:rPr>
              <a:t>standards or if there is a substantial program </a:t>
            </a:r>
          </a:p>
          <a:p>
            <a:pPr marL="1143000" marR="0" indent="0" algn="l">
              <a:lnSpc>
                <a:spcPts val="3100"/>
              </a:lnSpc>
              <a:spcBef>
                <a:spcPts val="170"/>
              </a:spcBef>
              <a:spcAft>
                <a:spcPts val="1235"/>
              </a:spcAft>
            </a:pPr>
            <a:r>
              <a:rPr lang="en-US" sz="3200" spc="-10">
                <a:solidFill>
                  <a:srgbClr val="001F5F"/>
                </a:solidFill>
                <a:latin typeface="Calibri" pitchFamily="1" panose="2263545234"/>
              </a:rPr>
              <a:t>alternative that student could access. </a:t>
            </a:r>
          </a:p>
        </p:txBody>
      </p:sp>
    </p:spTree>
  </p:cSld>
</p:sldLayout>
</file>

<file path=ppt/slideLayouts/slideLayout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0" name=""/>
        <p:cNvGrpSpPr/>
        <p:nvPr/>
      </p:nvGrpSpPr>
      <p:grpSpPr/>
      <p:sp>
        <p:nvSpPr>
          <p:cNvPr id="2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68580" indent="0" algn="r">
              <a:lnSpc>
                <a:spcPts val="1600"/>
              </a:lnSpc>
              <a:spcAft>
                <a:spcPts val="860"/>
              </a:spcAft>
            </a:pPr>
            <a:r>
              <a:rPr lang="en-US" sz="1400" spc="0">
                <a:solidFill>
                  <a:srgbClr val="000080"/>
                </a:solidFill>
                <a:latin typeface="Tahoma" pitchFamily="2" panose="2263545234"/>
              </a:rPr>
              <a:t>3 </a:t>
            </a:r>
          </a:p>
        </p:txBody>
      </p:sp>
      <p:sp>
        <p:nvSpPr>
          <p:cNvPr id="2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4" name=""/>
          <p:cNvSpPr/>
          <p:nvPr>
            <p:ph type="body" idx="10"/>
          </p:nvPr>
        </p:nvSpPr>
        <p:spPr>
          <a:xfrm>
            <a:off x="0" y="676910"/>
            <a:ext cx="9144000" cy="1364615"/>
          </a:xfrm>
          <a:prstGeom prst="rect">
            <a:avLst/>
          </a:prstGeom>
          <a:noFill/>
          <a:ln w="0" cmpd="sng">
            <a:noFill/>
            <a:prstDash val="solid"/>
          </a:ln>
        </p:spPr>
        <p:txBody>
          <a:bodyPr vert="horz" lIns="0" tIns="263525" rIns="0" bIns="0" anchor="t"/>
          <a:lstStyle/>
          <a:p>
            <a:pPr marL="0" marR="0" indent="0" algn="ctr">
              <a:lnSpc>
                <a:spcPts val="4300"/>
              </a:lnSpc>
              <a:spcAft>
                <a:spcPts val="4175"/>
              </a:spcAft>
            </a:pPr>
            <a:r>
              <a:rPr lang="en-US" sz="4350" b="1" spc="10">
                <a:solidFill>
                  <a:srgbClr val="001F5F"/>
                </a:solidFill>
                <a:latin typeface="Calibri" pitchFamily="1" panose="2263545234"/>
              </a:rPr>
              <a:t>What’s Up and Coming in 2017 </a:t>
            </a:r>
          </a:p>
        </p:txBody>
      </p:sp>
      <p:sp>
        <p:nvSpPr>
          <p:cNvPr id="25" name=""/>
          <p:cNvSpPr/>
          <p:nvPr>
            <p:ph type="body" idx="10"/>
          </p:nvPr>
        </p:nvSpPr>
        <p:spPr>
          <a:xfrm>
            <a:off x="0" y="2041525"/>
            <a:ext cx="9144000" cy="4406265"/>
          </a:xfrm>
          <a:prstGeom prst="rect">
            <a:avLst/>
          </a:prstGeom>
          <a:noFill/>
          <a:ln w="0" cmpd="sng">
            <a:noFill/>
            <a:prstDash val="solid"/>
          </a:ln>
        </p:spPr>
        <p:txBody>
          <a:bodyPr vert="horz" lIns="0" tIns="168910" rIns="0" bIns="0" anchor="t"/>
          <a:lstStyle/>
          <a:p>
            <a:pPr marL="594360" marR="0" indent="0" algn="just">
              <a:lnSpc>
                <a:spcPts val="2600"/>
              </a:lnSpc>
              <a:spcAft>
                <a:spcPts val="0"/>
              </a:spcAft>
            </a:pPr>
            <a:r>
              <a:rPr lang="en-US" sz="2600" spc="95">
                <a:solidFill>
                  <a:srgbClr val="44759E"/>
                </a:solidFill>
                <a:latin typeface="Calibri" pitchFamily="1" panose="2263545234"/>
              </a:rPr>
              <a:t>-</a:t>
            </a:r>
            <a:r>
              <a:rPr lang="en-US" sz="2600" spc="95">
                <a:solidFill>
                  <a:srgbClr val="001F5F"/>
                </a:solidFill>
                <a:latin typeface="Calibri" pitchFamily="1" panose="2263545234"/>
              </a:rPr>
              <a:t> The New Administration </a:t>
            </a:r>
          </a:p>
          <a:p>
            <a:pPr marL="594360" marR="0" indent="0" algn="just">
              <a:lnSpc>
                <a:spcPts val="2600"/>
              </a:lnSpc>
              <a:spcBef>
                <a:spcPts val="1070"/>
              </a:spcBef>
              <a:spcAft>
                <a:spcPts val="0"/>
              </a:spcAft>
            </a:pPr>
            <a:r>
              <a:rPr lang="en-US" sz="2600" spc="110">
                <a:solidFill>
                  <a:srgbClr val="44759E"/>
                </a:solidFill>
                <a:latin typeface="Calibri" pitchFamily="1" panose="2263545234"/>
              </a:rPr>
              <a:t>-</a:t>
            </a:r>
            <a:r>
              <a:rPr lang="en-US" sz="2600" spc="110">
                <a:solidFill>
                  <a:srgbClr val="001F5F"/>
                </a:solidFill>
                <a:latin typeface="Calibri" pitchFamily="1" panose="2263545234"/>
              </a:rPr>
              <a:t> New ADA Regulations </a:t>
            </a:r>
          </a:p>
          <a:p>
            <a:pPr marL="594360" marR="0" indent="0" algn="just">
              <a:lnSpc>
                <a:spcPts val="2600"/>
              </a:lnSpc>
              <a:spcBef>
                <a:spcPts val="1060"/>
              </a:spcBef>
              <a:spcAft>
                <a:spcPts val="0"/>
              </a:spcAft>
            </a:pPr>
            <a:r>
              <a:rPr lang="en-US" sz="2600" spc="65">
                <a:solidFill>
                  <a:srgbClr val="44759E"/>
                </a:solidFill>
                <a:latin typeface="Calibri" pitchFamily="1" panose="2263545234"/>
              </a:rPr>
              <a:t>-</a:t>
            </a:r>
            <a:r>
              <a:rPr lang="en-US" sz="2600" spc="65">
                <a:solidFill>
                  <a:srgbClr val="001F5F"/>
                </a:solidFill>
                <a:latin typeface="Calibri" pitchFamily="1" panose="2263545234"/>
              </a:rPr>
              <a:t> Introduction of the RISE Act of 2016 </a:t>
            </a:r>
          </a:p>
          <a:p>
            <a:pPr marL="594360" marR="0" indent="0" algn="just">
              <a:lnSpc>
                <a:spcPts val="2600"/>
              </a:lnSpc>
              <a:spcBef>
                <a:spcPts val="1070"/>
              </a:spcBef>
              <a:spcAft>
                <a:spcPts val="0"/>
              </a:spcAft>
            </a:pPr>
            <a:r>
              <a:rPr lang="en-US" sz="2600" spc="50">
                <a:solidFill>
                  <a:srgbClr val="44759E"/>
                </a:solidFill>
                <a:latin typeface="Calibri" pitchFamily="1" panose="2263545234"/>
              </a:rPr>
              <a:t>-</a:t>
            </a:r>
            <a:r>
              <a:rPr lang="en-US" sz="2600" spc="50">
                <a:solidFill>
                  <a:srgbClr val="001F5F"/>
                </a:solidFill>
                <a:latin typeface="Calibri" pitchFamily="1" panose="2263545234"/>
              </a:rPr>
              <a:t> Enforcement of Website Accessibility Laws </a:t>
            </a:r>
          </a:p>
          <a:p>
            <a:pPr marL="594360" marR="0" indent="0" algn="just">
              <a:lnSpc>
                <a:spcPts val="2600"/>
              </a:lnSpc>
              <a:spcBef>
                <a:spcPts val="1060"/>
              </a:spcBef>
              <a:spcAft>
                <a:spcPts val="0"/>
              </a:spcAft>
              <a:tabLst>
                <a:tab pos="1143000" algn="l"/>
              </a:tabLst>
            </a:pPr>
            <a:r>
              <a:rPr lang="en-US" sz="2600" spc="-10">
                <a:solidFill>
                  <a:srgbClr val="44759E"/>
                </a:solidFill>
                <a:latin typeface="Calibri" pitchFamily="1" panose="2263545234"/>
              </a:rPr>
              <a:t>-</a:t>
            </a:r>
            <a:r>
              <a:rPr lang="en-US" sz="100" spc="-10">
                <a:solidFill>
                  <a:srgbClr val="001F5F"/>
                </a:solidFill>
                <a:latin typeface="Calibri" pitchFamily="1" panose="2263545234"/>
              </a:rPr>
              <a:t> </a:t>
            </a:r>
            <a:r>
              <a:rPr lang="en-US" sz="2600" spc="-10">
                <a:solidFill>
                  <a:srgbClr val="001F5F"/>
                </a:solidFill>
                <a:latin typeface="Calibri" pitchFamily="1" panose="2263545234"/>
              </a:rPr>
              <a:t>Introduction of Accessible Instructional Materials </a:t>
            </a:r>
          </a:p>
          <a:p>
            <a:pPr marL="1143000" marR="0" indent="0" algn="just">
              <a:lnSpc>
                <a:spcPts val="2600"/>
              </a:lnSpc>
              <a:spcBef>
                <a:spcPts val="445"/>
              </a:spcBef>
              <a:spcAft>
                <a:spcPts val="0"/>
              </a:spcAft>
            </a:pPr>
            <a:r>
              <a:rPr lang="en-US" sz="2600" spc="5">
                <a:solidFill>
                  <a:srgbClr val="001F5F"/>
                </a:solidFill>
                <a:latin typeface="Calibri" pitchFamily="1" panose="2263545234"/>
              </a:rPr>
              <a:t>in Higher Education Act (AIM HE) </a:t>
            </a:r>
          </a:p>
          <a:p>
            <a:pPr marL="594360" marR="0" indent="0" algn="just">
              <a:lnSpc>
                <a:spcPts val="2600"/>
              </a:lnSpc>
              <a:spcBef>
                <a:spcPts val="1060"/>
              </a:spcBef>
              <a:spcAft>
                <a:spcPts val="0"/>
              </a:spcAft>
            </a:pPr>
            <a:r>
              <a:rPr lang="en-US" sz="2600" spc="45">
                <a:solidFill>
                  <a:srgbClr val="44759E"/>
                </a:solidFill>
                <a:latin typeface="Calibri" pitchFamily="1" panose="2263545234"/>
              </a:rPr>
              <a:t>-</a:t>
            </a:r>
            <a:r>
              <a:rPr lang="en-US" sz="2600" spc="45">
                <a:solidFill>
                  <a:srgbClr val="001F5F"/>
                </a:solidFill>
                <a:latin typeface="Calibri" pitchFamily="1" panose="2263545234"/>
              </a:rPr>
              <a:t> Development of Obligations to Accommodate Service </a:t>
            </a:r>
          </a:p>
          <a:p>
            <a:pPr marL="1143000" marR="0" indent="0" algn="just">
              <a:lnSpc>
                <a:spcPts val="2600"/>
              </a:lnSpc>
              <a:spcBef>
                <a:spcPts val="460"/>
              </a:spcBef>
              <a:spcAft>
                <a:spcPts val="5695"/>
              </a:spcAft>
            </a:pPr>
            <a:r>
              <a:rPr lang="en-US" sz="2600" spc="-5">
                <a:solidFill>
                  <a:srgbClr val="001F5F"/>
                </a:solidFill>
                <a:latin typeface="Calibri" pitchFamily="1" panose="2263545234"/>
              </a:rPr>
              <a:t>Animals </a:t>
            </a:r>
          </a:p>
        </p:txBody>
      </p:sp>
    </p:spTree>
  </p:cSld>
</p:sldLayout>
</file>

<file path=ppt/slideLayouts/slideLayout3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10" name=""/>
        <p:cNvGrpSpPr/>
        <p:nvPr/>
      </p:nvGrpSpPr>
      <p:grpSpPr/>
      <p:sp>
        <p:nvSpPr>
          <p:cNvPr id="31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1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30 </a:t>
            </a:r>
          </a:p>
        </p:txBody>
      </p:sp>
      <p:sp>
        <p:nvSpPr>
          <p:cNvPr id="31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14" name=""/>
          <p:cNvSpPr/>
          <p:nvPr>
            <p:ph type="body" idx="10"/>
          </p:nvPr>
        </p:nvSpPr>
        <p:spPr>
          <a:xfrm>
            <a:off x="0" y="676910"/>
            <a:ext cx="9144000" cy="5770880"/>
          </a:xfrm>
          <a:prstGeom prst="rect">
            <a:avLst/>
          </a:prstGeom>
          <a:noFill/>
          <a:ln w="0" cmpd="sng">
            <a:noFill/>
            <a:prstDash val="solid"/>
          </a:ln>
        </p:spPr>
        <p:txBody>
          <a:bodyPr vert="horz" lIns="0" tIns="263525" rIns="0" bIns="0" anchor="t">
            <a:normAutofit fontScale="95000"/>
          </a:bodyPr>
          <a:lstStyle/>
          <a:p>
            <a:pPr marL="0" marR="0" indent="0" algn="ctr">
              <a:lnSpc>
                <a:spcPts val="4600"/>
              </a:lnSpc>
              <a:spcAft>
                <a:spcPts val="0"/>
              </a:spcAft>
            </a:pPr>
            <a:r>
              <a:rPr lang="en-US" sz="4350" b="1" spc="15">
                <a:solidFill>
                  <a:srgbClr val="001F5F"/>
                </a:solidFill>
                <a:latin typeface="Calibri" pitchFamily="1" panose="2263545234"/>
              </a:rPr>
              <a:t>“Reasonable ” </a:t>
            </a:r>
          </a:p>
          <a:p>
            <a:pPr marL="411480" marR="0" indent="0" algn="l">
              <a:lnSpc>
                <a:spcPts val="3100"/>
              </a:lnSpc>
              <a:spcBef>
                <a:spcPts val="2745"/>
              </a:spcBef>
              <a:spcAft>
                <a:spcPts val="0"/>
              </a:spcAft>
            </a:pPr>
            <a:r>
              <a:rPr lang="en-US" sz="4350" spc="90">
                <a:solidFill>
                  <a:srgbClr val="44759E"/>
                </a:solidFill>
                <a:latin typeface="Arial" pitchFamily="2" panose="2263545234"/>
              </a:rPr>
              <a:t></a:t>
            </a:r>
            <a:r>
              <a:rPr lang="en-US" sz="3200" spc="90">
                <a:solidFill>
                  <a:srgbClr val="001F5F"/>
                </a:solidFill>
                <a:latin typeface="Calibri" pitchFamily="1" panose="2263545234"/>
              </a:rPr>
              <a:t> The hallmark of a “reasonable” </a:t>
            </a:r>
          </a:p>
          <a:p>
            <a:pPr marL="914400" marR="0" indent="0" algn="l">
              <a:lnSpc>
                <a:spcPts val="3100"/>
              </a:lnSpc>
              <a:spcBef>
                <a:spcPts val="0"/>
              </a:spcBef>
              <a:spcAft>
                <a:spcPts val="0"/>
              </a:spcAft>
            </a:pPr>
            <a:r>
              <a:rPr lang="en-US" sz="3200" spc="-15">
                <a:solidFill>
                  <a:srgbClr val="001F5F"/>
                </a:solidFill>
                <a:latin typeface="Calibri" pitchFamily="1" panose="2263545234"/>
              </a:rPr>
              <a:t>accommodation is effectiveness. </a:t>
            </a:r>
          </a:p>
          <a:p>
            <a:pPr marL="411480" marR="0" indent="0" algn="l">
              <a:lnSpc>
                <a:spcPts val="3100"/>
              </a:lnSpc>
              <a:spcBef>
                <a:spcPts val="1255"/>
              </a:spcBef>
              <a:spcAft>
                <a:spcPts val="0"/>
              </a:spcAft>
            </a:pPr>
            <a:r>
              <a:rPr lang="en-US" sz="4350" spc="60">
                <a:solidFill>
                  <a:srgbClr val="44759E"/>
                </a:solidFill>
                <a:latin typeface="Arial" pitchFamily="2" panose="2263545234"/>
              </a:rPr>
              <a:t></a:t>
            </a:r>
            <a:r>
              <a:rPr lang="en-US" sz="3200" spc="60">
                <a:solidFill>
                  <a:srgbClr val="001F5F"/>
                </a:solidFill>
                <a:latin typeface="Calibri" pitchFamily="1" panose="2263545234"/>
              </a:rPr>
              <a:t> The question to ask is what is necessary to </a:t>
            </a:r>
          </a:p>
          <a:p>
            <a:pPr marL="914400" marR="0" indent="0" algn="l">
              <a:lnSpc>
                <a:spcPts val="3100"/>
              </a:lnSpc>
              <a:spcBef>
                <a:spcPts val="0"/>
              </a:spcBef>
              <a:spcAft>
                <a:spcPts val="0"/>
              </a:spcAft>
            </a:pPr>
            <a:r>
              <a:rPr lang="en-US" sz="3200" spc="-5">
                <a:solidFill>
                  <a:srgbClr val="001F5F"/>
                </a:solidFill>
                <a:latin typeface="Calibri" pitchFamily="1" panose="2263545234"/>
              </a:rPr>
              <a:t>ameliorate the effects of the disability so the </a:t>
            </a:r>
          </a:p>
          <a:p>
            <a:pPr marL="914400" marR="0" indent="0" algn="l">
              <a:lnSpc>
                <a:spcPts val="3300"/>
              </a:lnSpc>
              <a:spcBef>
                <a:spcPts val="0"/>
              </a:spcBef>
              <a:spcAft>
                <a:spcPts val="0"/>
              </a:spcAft>
            </a:pPr>
            <a:r>
              <a:rPr lang="en-US" sz="3200" spc="-10">
                <a:solidFill>
                  <a:srgbClr val="001F5F"/>
                </a:solidFill>
                <a:latin typeface="Calibri" pitchFamily="1" panose="2263545234"/>
              </a:rPr>
              <a:t>student has equal access. </a:t>
            </a:r>
          </a:p>
          <a:p>
            <a:pPr marL="411480" marR="0" indent="0" algn="l">
              <a:lnSpc>
                <a:spcPts val="3100"/>
              </a:lnSpc>
              <a:spcBef>
                <a:spcPts val="1250"/>
              </a:spcBef>
              <a:spcAft>
                <a:spcPts val="0"/>
              </a:spcAft>
            </a:pPr>
            <a:r>
              <a:rPr lang="en-US" sz="4350" spc="70">
                <a:solidFill>
                  <a:srgbClr val="44759E"/>
                </a:solidFill>
                <a:latin typeface="Arial" pitchFamily="2" panose="2263545234"/>
              </a:rPr>
              <a:t></a:t>
            </a:r>
            <a:r>
              <a:rPr lang="en-US" sz="3200" spc="70">
                <a:solidFill>
                  <a:srgbClr val="001F5F"/>
                </a:solidFill>
                <a:latin typeface="Calibri" pitchFamily="1" panose="2263545234"/>
              </a:rPr>
              <a:t> Decisions must be made on a case-by-case </a:t>
            </a:r>
          </a:p>
          <a:p>
            <a:pPr marL="914400" marR="0" indent="0" algn="l">
              <a:lnSpc>
                <a:spcPts val="3100"/>
              </a:lnSpc>
              <a:spcBef>
                <a:spcPts val="0"/>
              </a:spcBef>
              <a:spcAft>
                <a:spcPts val="0"/>
              </a:spcAft>
            </a:pPr>
            <a:r>
              <a:rPr lang="en-US" sz="3200" spc="-55">
                <a:solidFill>
                  <a:srgbClr val="001F5F"/>
                </a:solidFill>
                <a:latin typeface="Calibri" pitchFamily="1" panose="2263545234"/>
              </a:rPr>
              <a:t>basis. </a:t>
            </a:r>
          </a:p>
          <a:p>
            <a:pPr marL="411480" marR="0" indent="0" algn="l">
              <a:lnSpc>
                <a:spcPts val="3100"/>
              </a:lnSpc>
              <a:spcBef>
                <a:spcPts val="1250"/>
              </a:spcBef>
              <a:spcAft>
                <a:spcPts val="0"/>
              </a:spcAft>
            </a:pPr>
            <a:r>
              <a:rPr lang="en-US" sz="4350" spc="55">
                <a:solidFill>
                  <a:srgbClr val="44759E"/>
                </a:solidFill>
                <a:latin typeface="Arial" pitchFamily="2" panose="2263545234"/>
              </a:rPr>
              <a:t></a:t>
            </a:r>
            <a:r>
              <a:rPr lang="en-US" sz="3200" spc="55">
                <a:solidFill>
                  <a:srgbClr val="001F5F"/>
                </a:solidFill>
                <a:latin typeface="Calibri" pitchFamily="1" panose="2263545234"/>
              </a:rPr>
              <a:t> Ineffective modification or adjustment will not </a:t>
            </a:r>
          </a:p>
          <a:p>
            <a:pPr marL="914400" marR="0" indent="0" algn="l">
              <a:lnSpc>
                <a:spcPts val="3100"/>
              </a:lnSpc>
              <a:spcBef>
                <a:spcPts val="0"/>
              </a:spcBef>
              <a:spcAft>
                <a:spcPts val="2855"/>
              </a:spcAft>
            </a:pPr>
            <a:r>
              <a:rPr lang="en-US" sz="3200" spc="-10">
                <a:solidFill>
                  <a:srgbClr val="001F5F"/>
                </a:solidFill>
                <a:latin typeface="Calibri" pitchFamily="1" panose="2263545234"/>
              </a:rPr>
              <a:t>accommodate a student’s limitations. </a:t>
            </a:r>
          </a:p>
        </p:txBody>
      </p:sp>
    </p:spTree>
  </p:cSld>
</p:sldLayout>
</file>

<file path=ppt/slideLayouts/slideLayout3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20" name=""/>
        <p:cNvGrpSpPr/>
        <p:nvPr/>
      </p:nvGrpSpPr>
      <p:grpSpPr/>
      <p:sp>
        <p:nvSpPr>
          <p:cNvPr id="32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22" name=""/>
          <p:cNvSpPr/>
          <p:nvPr>
            <p:ph type="body" idx="10"/>
          </p:nvPr>
        </p:nvSpPr>
        <p:spPr>
          <a:xfrm>
            <a:off x="880046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5">
                <a:solidFill>
                  <a:srgbClr val="000080"/>
                </a:solidFill>
                <a:latin typeface="Tahoma" pitchFamily="2" panose="2263545234"/>
              </a:rPr>
              <a:t>31 </a:t>
            </a:r>
          </a:p>
        </p:txBody>
      </p:sp>
      <p:sp>
        <p:nvSpPr>
          <p:cNvPr id="32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24" name=""/>
          <p:cNvSpPr/>
          <p:nvPr>
            <p:ph type="body" idx="10"/>
          </p:nvPr>
        </p:nvSpPr>
        <p:spPr>
          <a:xfrm>
            <a:off x="0" y="676910"/>
            <a:ext cx="9144000" cy="5770880"/>
          </a:xfrm>
          <a:prstGeom prst="rect">
            <a:avLst/>
          </a:prstGeom>
          <a:noFill/>
          <a:ln w="0" cmpd="sng">
            <a:noFill/>
            <a:prstDash val="solid"/>
          </a:ln>
        </p:spPr>
        <p:txBody>
          <a:bodyPr vert="horz" lIns="0" tIns="1555115" rIns="0" bIns="0" anchor="t"/>
          <a:lstStyle/>
          <a:p>
            <a:pPr marL="0" marR="0" indent="0" algn="ctr">
              <a:lnSpc>
                <a:spcPts val="3900"/>
              </a:lnSpc>
              <a:spcAft>
                <a:spcPts val="29135"/>
              </a:spcAft>
            </a:pPr>
            <a:r>
              <a:rPr lang="en-US" sz="3900" b="1" spc="20">
                <a:solidFill>
                  <a:srgbClr val="001F5F"/>
                </a:solidFill>
                <a:latin typeface="Calibri" pitchFamily="1" panose="2263545234"/>
              </a:rPr>
              <a:t>ADA Regulations </a:t>
            </a:r>
          </a:p>
        </p:txBody>
      </p:sp>
      <p:sp>
        <p:nvSpPr>
          <p:cNvPr id="325"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Layout>
</file>

<file path=ppt/slideLayouts/slideLayout3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29" name=""/>
        <p:cNvGrpSpPr/>
        <p:nvPr/>
      </p:nvGrpSpPr>
      <p:grpSpPr/>
      <p:sp>
        <p:nvSpPr>
          <p:cNvPr id="33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3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32 </a:t>
            </a:r>
          </a:p>
        </p:txBody>
      </p:sp>
      <p:sp>
        <p:nvSpPr>
          <p:cNvPr id="33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33" name=""/>
          <p:cNvSpPr/>
          <p:nvPr>
            <p:ph type="body" idx="10"/>
          </p:nvPr>
        </p:nvSpPr>
        <p:spPr>
          <a:xfrm>
            <a:off x="0" y="676910"/>
            <a:ext cx="9144000" cy="1230630"/>
          </a:xfrm>
          <a:prstGeom prst="rect">
            <a:avLst/>
          </a:prstGeom>
          <a:noFill/>
          <a:ln w="0" cmpd="sng">
            <a:noFill/>
            <a:prstDash val="solid"/>
          </a:ln>
        </p:spPr>
        <p:txBody>
          <a:bodyPr vert="horz" lIns="0" tIns="260350" rIns="0" bIns="0" anchor="t"/>
          <a:lstStyle/>
          <a:p>
            <a:pPr marL="0" marR="0" indent="0" algn="ctr">
              <a:lnSpc>
                <a:spcPts val="4300"/>
              </a:lnSpc>
              <a:spcAft>
                <a:spcPts val="3095"/>
              </a:spcAft>
            </a:pPr>
            <a:r>
              <a:rPr lang="en-US" sz="4350" b="1" spc="0">
                <a:solidFill>
                  <a:srgbClr val="001F5F"/>
                </a:solidFill>
                <a:latin typeface="Calibri" pitchFamily="1" panose="2263545234"/>
              </a:rPr>
              <a:t>New ADA Regulations </a:t>
            </a:r>
          </a:p>
        </p:txBody>
      </p:sp>
      <p:sp>
        <p:nvSpPr>
          <p:cNvPr id="334" name=""/>
          <p:cNvSpPr/>
          <p:nvPr>
            <p:ph type="body" idx="10"/>
          </p:nvPr>
        </p:nvSpPr>
        <p:spPr>
          <a:xfrm>
            <a:off x="0" y="1907540"/>
            <a:ext cx="9144000" cy="4540250"/>
          </a:xfrm>
          <a:prstGeom prst="rect">
            <a:avLst/>
          </a:prstGeom>
          <a:noFill/>
          <a:ln w="0" cmpd="sng">
            <a:noFill/>
            <a:prstDash val="solid"/>
          </a:ln>
        </p:spPr>
        <p:txBody>
          <a:bodyPr vert="horz" lIns="0" tIns="323850" rIns="0" bIns="0" anchor="t"/>
          <a:lstStyle/>
          <a:p>
            <a:pPr marL="640080" marR="0" indent="0" algn="just">
              <a:lnSpc>
                <a:spcPts val="2700"/>
              </a:lnSpc>
              <a:spcAft>
                <a:spcPts val="0"/>
              </a:spcAft>
            </a:pPr>
            <a:r>
              <a:rPr lang="en-US" sz="4350" spc="70">
                <a:solidFill>
                  <a:srgbClr val="44759E"/>
                </a:solidFill>
                <a:latin typeface="Arial" pitchFamily="2" panose="2263545234"/>
              </a:rPr>
              <a:t></a:t>
            </a:r>
            <a:r>
              <a:rPr lang="en-US" sz="2350" spc="70">
                <a:solidFill>
                  <a:srgbClr val="001F5F"/>
                </a:solidFill>
                <a:latin typeface="Calibri" pitchFamily="1" panose="2263545234"/>
              </a:rPr>
              <a:t> ADA gave Attorney General authority to issue regulations </a:t>
            </a:r>
          </a:p>
          <a:p>
            <a:pPr marL="1143000" marR="0" indent="0" algn="just">
              <a:lnSpc>
                <a:spcPts val="2300"/>
              </a:lnSpc>
              <a:spcBef>
                <a:spcPts val="0"/>
              </a:spcBef>
              <a:spcAft>
                <a:spcPts val="0"/>
              </a:spcAft>
            </a:pPr>
            <a:r>
              <a:rPr lang="en-US" sz="2350" spc="0">
                <a:solidFill>
                  <a:srgbClr val="001F5F"/>
                </a:solidFill>
                <a:latin typeface="Calibri" pitchFamily="1" panose="2263545234"/>
              </a:rPr>
              <a:t>(42 U.S.C. 12205a) </a:t>
            </a:r>
          </a:p>
          <a:p>
            <a:pPr marL="640080" marR="0" indent="0" algn="just">
              <a:lnSpc>
                <a:spcPts val="2800"/>
              </a:lnSpc>
              <a:spcBef>
                <a:spcPts val="1205"/>
              </a:spcBef>
              <a:spcAft>
                <a:spcPts val="0"/>
              </a:spcAft>
            </a:pPr>
            <a:r>
              <a:rPr lang="en-US" sz="4350" spc="95">
                <a:solidFill>
                  <a:srgbClr val="44759E"/>
                </a:solidFill>
                <a:latin typeface="Arial" pitchFamily="2" panose="2263545234"/>
              </a:rPr>
              <a:t></a:t>
            </a:r>
            <a:r>
              <a:rPr lang="en-US" sz="2350" spc="95">
                <a:solidFill>
                  <a:srgbClr val="001F5F"/>
                </a:solidFill>
                <a:latin typeface="Calibri" pitchFamily="1" panose="2263545234"/>
              </a:rPr>
              <a:t> Went into effect on October 11, 2016 </a:t>
            </a:r>
          </a:p>
          <a:p>
            <a:pPr marL="640080" marR="0" indent="0" algn="just">
              <a:lnSpc>
                <a:spcPts val="2800"/>
              </a:lnSpc>
              <a:spcBef>
                <a:spcPts val="575"/>
              </a:spcBef>
              <a:spcAft>
                <a:spcPts val="0"/>
              </a:spcAft>
            </a:pPr>
            <a:r>
              <a:rPr lang="en-US" sz="4350" spc="145">
                <a:solidFill>
                  <a:srgbClr val="44759E"/>
                </a:solidFill>
                <a:latin typeface="Arial" pitchFamily="2" panose="2263545234"/>
              </a:rPr>
              <a:t></a:t>
            </a:r>
            <a:r>
              <a:rPr lang="en-US" sz="2350" spc="145">
                <a:solidFill>
                  <a:srgbClr val="001F5F"/>
                </a:solidFill>
                <a:latin typeface="Calibri" pitchFamily="1" panose="2263545234"/>
              </a:rPr>
              <a:t> 28 CFR Parts 35 and 36 </a:t>
            </a:r>
          </a:p>
          <a:p>
            <a:pPr marL="640080" marR="0" indent="0" algn="just">
              <a:lnSpc>
                <a:spcPts val="2800"/>
              </a:lnSpc>
              <a:spcBef>
                <a:spcPts val="575"/>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350" spc="0">
                <a:solidFill>
                  <a:srgbClr val="001F5F"/>
                </a:solidFill>
                <a:latin typeface="Calibri" pitchFamily="1" panose="2263545234"/>
              </a:rPr>
              <a:t>Revisions apply to: </a:t>
            </a:r>
          </a:p>
          <a:p>
            <a:pPr marL="1097280" marR="0" indent="502920" algn="just">
              <a:lnSpc>
                <a:spcPts val="2900"/>
              </a:lnSpc>
              <a:spcBef>
                <a:spcPts val="395"/>
              </a:spcBef>
              <a:spcAft>
                <a:spcPts val="0"/>
              </a:spcAft>
              <a:buFont typeface="Symbol"/>
              <a:buChar char="·"/>
            </a:pPr>
            <a:r>
              <a:rPr lang="en-US" sz="2750" b="1" spc="15">
                <a:solidFill>
                  <a:srgbClr val="001F5F"/>
                </a:solidFill>
                <a:latin typeface="Calibri" pitchFamily="1" panose="2263545234"/>
              </a:rPr>
              <a:t>Title II – State and local governments </a:t>
            </a:r>
          </a:p>
          <a:p>
            <a:pPr marL="1097280" marR="0" indent="502920" algn="just">
              <a:lnSpc>
                <a:spcPts val="2900"/>
              </a:lnSpc>
              <a:spcBef>
                <a:spcPts val="1050"/>
              </a:spcBef>
              <a:spcAft>
                <a:spcPts val="0"/>
              </a:spcAft>
              <a:buFont typeface="Symbol"/>
              <a:buChar char="·"/>
            </a:pPr>
            <a:r>
              <a:rPr lang="en-US" sz="2750" b="1" spc="15">
                <a:solidFill>
                  <a:srgbClr val="001F5F"/>
                </a:solidFill>
                <a:latin typeface="Calibri" pitchFamily="1" panose="2263545234"/>
              </a:rPr>
              <a:t>Title III – Public accommodations </a:t>
            </a:r>
          </a:p>
          <a:p>
            <a:pPr marL="640080" marR="0" indent="0" algn="just">
              <a:lnSpc>
                <a:spcPts val="2700"/>
              </a:lnSpc>
              <a:spcBef>
                <a:spcPts val="1250"/>
              </a:spcBef>
              <a:spcAft>
                <a:spcPts val="0"/>
              </a:spcAft>
            </a:pPr>
            <a:r>
              <a:rPr lang="en-US" sz="4350" spc="75">
                <a:solidFill>
                  <a:srgbClr val="44759E"/>
                </a:solidFill>
                <a:latin typeface="Arial" pitchFamily="2" panose="2263545234"/>
              </a:rPr>
              <a:t></a:t>
            </a:r>
            <a:r>
              <a:rPr lang="en-US" sz="2350" spc="75">
                <a:solidFill>
                  <a:srgbClr val="001F5F"/>
                </a:solidFill>
                <a:latin typeface="Calibri" pitchFamily="1" panose="2263545234"/>
              </a:rPr>
              <a:t> Many provisions revised to be consistent with EEOC </a:t>
            </a:r>
          </a:p>
          <a:p>
            <a:pPr marL="1143000" marR="0" indent="0" algn="just">
              <a:lnSpc>
                <a:spcPts val="2300"/>
              </a:lnSpc>
              <a:spcBef>
                <a:spcPts val="0"/>
              </a:spcBef>
              <a:spcAft>
                <a:spcPts val="3265"/>
              </a:spcAft>
            </a:pPr>
            <a:r>
              <a:rPr lang="en-US" sz="2350" spc="0">
                <a:solidFill>
                  <a:srgbClr val="001F5F"/>
                </a:solidFill>
                <a:latin typeface="Calibri" pitchFamily="1" panose="2263545234"/>
              </a:rPr>
              <a:t>regulations (Title I) </a:t>
            </a:r>
          </a:p>
        </p:txBody>
      </p:sp>
    </p:spTree>
  </p:cSld>
</p:sldLayout>
</file>

<file path=ppt/slideLayouts/slideLayout3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40" name=""/>
        <p:cNvGrpSpPr/>
        <p:nvPr/>
      </p:nvGrpSpPr>
      <p:grpSpPr/>
      <p:sp>
        <p:nvSpPr>
          <p:cNvPr id="34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4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5">
                <a:solidFill>
                  <a:srgbClr val="000080"/>
                </a:solidFill>
                <a:latin typeface="Tahoma" pitchFamily="2" panose="2263545234"/>
              </a:rPr>
              <a:t>33 </a:t>
            </a:r>
          </a:p>
        </p:txBody>
      </p:sp>
      <p:sp>
        <p:nvSpPr>
          <p:cNvPr id="34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44" name=""/>
          <p:cNvSpPr/>
          <p:nvPr>
            <p:ph type="body" idx="10"/>
          </p:nvPr>
        </p:nvSpPr>
        <p:spPr>
          <a:xfrm>
            <a:off x="0" y="676910"/>
            <a:ext cx="9144000" cy="1251585"/>
          </a:xfrm>
          <a:prstGeom prst="rect">
            <a:avLst/>
          </a:prstGeom>
          <a:noFill/>
          <a:ln w="0" cmpd="sng">
            <a:noFill/>
            <a:prstDash val="solid"/>
          </a:ln>
        </p:spPr>
        <p:txBody>
          <a:bodyPr vert="horz" lIns="0" tIns="260350" rIns="0" bIns="0" anchor="t"/>
          <a:lstStyle/>
          <a:p>
            <a:pPr marL="0" marR="22860" indent="0" algn="ctr">
              <a:lnSpc>
                <a:spcPts val="4300"/>
              </a:lnSpc>
              <a:spcAft>
                <a:spcPts val="3240"/>
              </a:spcAft>
            </a:pPr>
            <a:r>
              <a:rPr lang="en-US" sz="4350" b="1" spc="0">
                <a:solidFill>
                  <a:srgbClr val="001F5F"/>
                </a:solidFill>
                <a:latin typeface="Calibri" pitchFamily="1" panose="2263545234"/>
              </a:rPr>
              <a:t>New ADA Regulations </a:t>
            </a:r>
          </a:p>
        </p:txBody>
      </p:sp>
      <p:sp>
        <p:nvSpPr>
          <p:cNvPr id="345" name=""/>
          <p:cNvSpPr/>
          <p:nvPr>
            <p:ph type="body" idx="10"/>
          </p:nvPr>
        </p:nvSpPr>
        <p:spPr>
          <a:xfrm>
            <a:off x="0" y="1928495"/>
            <a:ext cx="9144000" cy="4519295"/>
          </a:xfrm>
          <a:prstGeom prst="rect">
            <a:avLst/>
          </a:prstGeom>
          <a:noFill/>
          <a:ln w="0" cmpd="sng">
            <a:noFill/>
            <a:prstDash val="solid"/>
          </a:ln>
        </p:spPr>
        <p:txBody>
          <a:bodyPr vert="horz" lIns="0" tIns="297180" rIns="0" bIns="0" anchor="t"/>
          <a:lstStyle/>
          <a:p>
            <a:pPr marL="640080" marR="22860" indent="0" algn="just">
              <a:lnSpc>
                <a:spcPts val="2900"/>
              </a:lnSpc>
              <a:spcAft>
                <a:spcPts val="0"/>
              </a:spcAft>
            </a:pPr>
            <a:r>
              <a:rPr lang="en-US" sz="4350" spc="50">
                <a:solidFill>
                  <a:srgbClr val="44759E"/>
                </a:solidFill>
                <a:latin typeface="Arial" pitchFamily="2" panose="2263545234"/>
              </a:rPr>
              <a:t></a:t>
            </a:r>
            <a:r>
              <a:rPr lang="en-US" sz="2600" spc="50">
                <a:solidFill>
                  <a:srgbClr val="001F5F"/>
                </a:solidFill>
                <a:latin typeface="Calibri" pitchFamily="1" panose="2263545234"/>
              </a:rPr>
              <a:t> Purpose is to incorporate statutory changes to ADA in </a:t>
            </a:r>
          </a:p>
          <a:p>
            <a:pPr marL="1143000" marR="22860" indent="0" algn="just">
              <a:lnSpc>
                <a:spcPts val="2500"/>
              </a:lnSpc>
              <a:spcBef>
                <a:spcPts val="0"/>
              </a:spcBef>
              <a:spcAft>
                <a:spcPts val="0"/>
              </a:spcAft>
            </a:pPr>
            <a:r>
              <a:rPr lang="en-US" sz="2600" spc="-5">
                <a:solidFill>
                  <a:srgbClr val="001F5F"/>
                </a:solidFill>
                <a:latin typeface="Calibri" pitchFamily="1" panose="2263545234"/>
              </a:rPr>
              <a:t>the ADA Amendments Act of 2008. </a:t>
            </a:r>
          </a:p>
          <a:p>
            <a:pPr marL="640080" marR="22860" indent="0" algn="just">
              <a:lnSpc>
                <a:spcPts val="2900"/>
              </a:lnSpc>
              <a:spcBef>
                <a:spcPts val="1190"/>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600" spc="-5">
                <a:solidFill>
                  <a:srgbClr val="001F5F"/>
                </a:solidFill>
                <a:latin typeface="Calibri" pitchFamily="1" panose="2263545234"/>
              </a:rPr>
              <a:t>Regulations clarify that the definition of “disability” </a:t>
            </a:r>
          </a:p>
          <a:p>
            <a:pPr marL="1143000" marR="22860" indent="0" algn="just">
              <a:lnSpc>
                <a:spcPts val="2500"/>
              </a:lnSpc>
              <a:spcBef>
                <a:spcPts val="0"/>
              </a:spcBef>
              <a:spcAft>
                <a:spcPts val="0"/>
              </a:spcAft>
            </a:pPr>
            <a:r>
              <a:rPr lang="en-US" sz="2600" spc="-5">
                <a:solidFill>
                  <a:srgbClr val="001F5F"/>
                </a:solidFill>
                <a:latin typeface="Calibri" pitchFamily="1" panose="2263545234"/>
              </a:rPr>
              <a:t>must be broadly construed and applied without </a:t>
            </a:r>
          </a:p>
          <a:p>
            <a:pPr marL="1143000" marR="22860" indent="0" algn="just">
              <a:lnSpc>
                <a:spcPts val="2600"/>
              </a:lnSpc>
              <a:spcBef>
                <a:spcPts val="440"/>
              </a:spcBef>
              <a:spcAft>
                <a:spcPts val="0"/>
              </a:spcAft>
            </a:pPr>
            <a:r>
              <a:rPr lang="en-US" sz="2600" spc="-15">
                <a:solidFill>
                  <a:srgbClr val="001F5F"/>
                </a:solidFill>
                <a:latin typeface="Calibri" pitchFamily="1" panose="2263545234"/>
              </a:rPr>
              <a:t>extensive analysis. </a:t>
            </a:r>
          </a:p>
          <a:p>
            <a:pPr marL="640080" marR="22860" indent="0" algn="just">
              <a:lnSpc>
                <a:spcPts val="2900"/>
              </a:lnSpc>
              <a:spcBef>
                <a:spcPts val="1180"/>
              </a:spcBef>
              <a:spcAft>
                <a:spcPts val="0"/>
              </a:spcAft>
            </a:pPr>
            <a:r>
              <a:rPr lang="en-US" sz="4350" spc="55">
                <a:solidFill>
                  <a:srgbClr val="44759E"/>
                </a:solidFill>
                <a:latin typeface="Arial" pitchFamily="2" panose="2263545234"/>
              </a:rPr>
              <a:t></a:t>
            </a:r>
            <a:r>
              <a:rPr lang="en-US" sz="2600" spc="55">
                <a:solidFill>
                  <a:srgbClr val="001F5F"/>
                </a:solidFill>
                <a:latin typeface="Calibri" pitchFamily="1" panose="2263545234"/>
              </a:rPr>
              <a:t> Regulations state that primary focus should be on </a:t>
            </a:r>
          </a:p>
          <a:p>
            <a:pPr marL="1143000" marR="22860" indent="0" algn="just">
              <a:lnSpc>
                <a:spcPts val="2500"/>
              </a:lnSpc>
              <a:spcBef>
                <a:spcPts val="0"/>
              </a:spcBef>
              <a:spcAft>
                <a:spcPts val="0"/>
              </a:spcAft>
            </a:pPr>
            <a:r>
              <a:rPr lang="en-US" sz="2600" spc="-5">
                <a:solidFill>
                  <a:srgbClr val="001F5F"/>
                </a:solidFill>
                <a:latin typeface="Calibri" pitchFamily="1" panose="2263545234"/>
              </a:rPr>
              <a:t>whether institutions are meeting their obligations and </a:t>
            </a:r>
          </a:p>
          <a:p>
            <a:pPr marL="1143000" marR="22860" indent="0" algn="just">
              <a:lnSpc>
                <a:spcPts val="2600"/>
              </a:lnSpc>
              <a:spcBef>
                <a:spcPts val="435"/>
              </a:spcBef>
              <a:spcAft>
                <a:spcPts val="0"/>
              </a:spcAft>
            </a:pPr>
            <a:r>
              <a:rPr lang="en-US" sz="2600" spc="0">
                <a:solidFill>
                  <a:srgbClr val="001F5F"/>
                </a:solidFill>
                <a:latin typeface="Calibri" pitchFamily="1" panose="2263545234"/>
              </a:rPr>
              <a:t>whether discrimination has occurred, not whether the </a:t>
            </a:r>
          </a:p>
          <a:p>
            <a:pPr marL="1143000" marR="22860" indent="0" algn="just">
              <a:lnSpc>
                <a:spcPts val="2600"/>
              </a:lnSpc>
              <a:spcBef>
                <a:spcPts val="470"/>
              </a:spcBef>
              <a:spcAft>
                <a:spcPts val="4450"/>
              </a:spcAft>
            </a:pPr>
            <a:r>
              <a:rPr lang="en-US" sz="2600" spc="-5">
                <a:solidFill>
                  <a:srgbClr val="001F5F"/>
                </a:solidFill>
                <a:latin typeface="Calibri" pitchFamily="1" panose="2263545234"/>
              </a:rPr>
              <a:t>individual meets the definition of disability. </a:t>
            </a:r>
          </a:p>
        </p:txBody>
      </p:sp>
    </p:spTree>
  </p:cSld>
</p:sldLayout>
</file>

<file path=ppt/slideLayouts/slideLayout3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51" name=""/>
        <p:cNvGrpSpPr/>
        <p:nvPr/>
      </p:nvGrpSpPr>
      <p:grpSpPr/>
      <p:sp>
        <p:nvSpPr>
          <p:cNvPr id="35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5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34 </a:t>
            </a:r>
          </a:p>
        </p:txBody>
      </p:sp>
      <p:sp>
        <p:nvSpPr>
          <p:cNvPr id="35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55" name=""/>
          <p:cNvSpPr/>
          <p:nvPr>
            <p:ph type="body" idx="10"/>
          </p:nvPr>
        </p:nvSpPr>
        <p:spPr>
          <a:xfrm>
            <a:off x="0" y="676910"/>
            <a:ext cx="9144000" cy="1230630"/>
          </a:xfrm>
          <a:prstGeom prst="rect">
            <a:avLst/>
          </a:prstGeom>
          <a:noFill/>
          <a:ln w="0" cmpd="sng">
            <a:noFill/>
            <a:prstDash val="solid"/>
          </a:ln>
        </p:spPr>
        <p:txBody>
          <a:bodyPr vert="horz" lIns="0" tIns="260350" rIns="0" bIns="0" anchor="t"/>
          <a:lstStyle/>
          <a:p>
            <a:pPr marL="0" marR="0" indent="0" algn="ctr">
              <a:lnSpc>
                <a:spcPts val="4300"/>
              </a:lnSpc>
              <a:spcAft>
                <a:spcPts val="3095"/>
              </a:spcAft>
            </a:pPr>
            <a:r>
              <a:rPr lang="en-US" sz="4350" b="1" spc="0">
                <a:solidFill>
                  <a:srgbClr val="001F5F"/>
                </a:solidFill>
                <a:latin typeface="Calibri" pitchFamily="1" panose="2263545234"/>
              </a:rPr>
              <a:t>New ADA Regulations </a:t>
            </a:r>
          </a:p>
        </p:txBody>
      </p:sp>
      <p:sp>
        <p:nvSpPr>
          <p:cNvPr id="356" name=""/>
          <p:cNvSpPr/>
          <p:nvPr>
            <p:ph type="body" idx="10"/>
          </p:nvPr>
        </p:nvSpPr>
        <p:spPr>
          <a:xfrm>
            <a:off x="0" y="1907540"/>
            <a:ext cx="9144000" cy="4540250"/>
          </a:xfrm>
          <a:prstGeom prst="rect">
            <a:avLst/>
          </a:prstGeom>
          <a:noFill/>
          <a:ln w="0" cmpd="sng">
            <a:noFill/>
            <a:prstDash val="solid"/>
          </a:ln>
        </p:spPr>
        <p:txBody>
          <a:bodyPr vert="horz" lIns="0" tIns="261620" rIns="0" bIns="0" anchor="t"/>
          <a:lstStyle/>
          <a:p>
            <a:pPr marL="640080" marR="0" indent="0" algn="just">
              <a:lnSpc>
                <a:spcPts val="3100"/>
              </a:lnSpc>
              <a:spcAft>
                <a:spcPts val="0"/>
              </a:spcAft>
            </a:pPr>
            <a:r>
              <a:rPr lang="en-US" sz="4350" spc="35">
                <a:solidFill>
                  <a:srgbClr val="44759E"/>
                </a:solidFill>
                <a:latin typeface="Arial" pitchFamily="2" panose="2263545234"/>
              </a:rPr>
              <a:t></a:t>
            </a:r>
            <a:r>
              <a:rPr lang="en-US" sz="2350" spc="35">
                <a:solidFill>
                  <a:srgbClr val="001F5F"/>
                </a:solidFill>
                <a:latin typeface="Calibri" pitchFamily="1" panose="2263545234"/>
              </a:rPr>
              <a:t> Definition of “Physical or mental impairment” expanded to </a:t>
            </a:r>
          </a:p>
          <a:p>
            <a:pPr marL="1143000" marR="0" indent="0" algn="just">
              <a:lnSpc>
                <a:spcPts val="2300"/>
              </a:lnSpc>
              <a:spcBef>
                <a:spcPts val="0"/>
              </a:spcBef>
              <a:spcAft>
                <a:spcPts val="0"/>
              </a:spcAft>
            </a:pPr>
            <a:r>
              <a:rPr lang="en-US" sz="2350" spc="-25">
                <a:solidFill>
                  <a:srgbClr val="001F5F"/>
                </a:solidFill>
                <a:latin typeface="Calibri" pitchFamily="1" panose="2263545234"/>
              </a:rPr>
              <a:t>include dyslexia and other specific learning disabilities and </a:t>
            </a:r>
          </a:p>
          <a:p>
            <a:pPr marL="1143000" marR="0" indent="0" algn="just">
              <a:lnSpc>
                <a:spcPts val="2400"/>
              </a:lnSpc>
              <a:spcBef>
                <a:spcPts val="405"/>
              </a:spcBef>
              <a:spcAft>
                <a:spcPts val="0"/>
              </a:spcAft>
            </a:pPr>
            <a:r>
              <a:rPr lang="en-US" sz="2350" spc="-30">
                <a:solidFill>
                  <a:srgbClr val="001F5F"/>
                </a:solidFill>
                <a:latin typeface="Calibri" pitchFamily="1" panose="2263545234"/>
              </a:rPr>
              <a:t>Attention Deficit Hyperactivity Disorder </a:t>
            </a:r>
          </a:p>
          <a:p>
            <a:pPr marL="640080" marR="0" indent="0" algn="just">
              <a:lnSpc>
                <a:spcPts val="3100"/>
              </a:lnSpc>
              <a:spcBef>
                <a:spcPts val="690"/>
              </a:spcBef>
              <a:spcAft>
                <a:spcPts val="0"/>
              </a:spcAft>
              <a:tabLst>
                <a:tab pos="1143000" algn="l"/>
              </a:tabLst>
            </a:pPr>
            <a:r>
              <a:rPr lang="en-US" sz="4350" spc="-25">
                <a:solidFill>
                  <a:srgbClr val="44759E"/>
                </a:solidFill>
                <a:latin typeface="Arial" pitchFamily="2" panose="2263545234"/>
              </a:rPr>
              <a:t></a:t>
            </a:r>
            <a:r>
              <a:rPr lang="en-US" sz="100" spc="-25">
                <a:solidFill>
                  <a:srgbClr val="001F5F"/>
                </a:solidFill>
                <a:latin typeface="Calibri" pitchFamily="1" panose="2263545234"/>
              </a:rPr>
              <a:t> </a:t>
            </a:r>
            <a:r>
              <a:rPr lang="en-US" sz="2350" spc="-25">
                <a:solidFill>
                  <a:srgbClr val="001F5F"/>
                </a:solidFill>
                <a:latin typeface="Calibri" pitchFamily="1" panose="2263545234"/>
              </a:rPr>
              <a:t>Definition of “Major life activity” expanded to include </a:t>
            </a:r>
          </a:p>
          <a:p>
            <a:pPr marL="1143000" marR="0" indent="0" algn="just">
              <a:lnSpc>
                <a:spcPts val="2300"/>
              </a:lnSpc>
              <a:spcBef>
                <a:spcPts val="0"/>
              </a:spcBef>
              <a:spcAft>
                <a:spcPts val="0"/>
              </a:spcAft>
            </a:pPr>
            <a:r>
              <a:rPr lang="en-US" sz="2350" spc="-30">
                <a:solidFill>
                  <a:srgbClr val="001F5F"/>
                </a:solidFill>
                <a:latin typeface="Calibri" pitchFamily="1" panose="2263545234"/>
              </a:rPr>
              <a:t>writing and interacting with others. </a:t>
            </a:r>
          </a:p>
          <a:p>
            <a:pPr marL="640080" marR="0" indent="0" algn="just">
              <a:lnSpc>
                <a:spcPts val="2700"/>
              </a:lnSpc>
              <a:spcBef>
                <a:spcPts val="1180"/>
              </a:spcBef>
              <a:spcAft>
                <a:spcPts val="0"/>
              </a:spcAft>
              <a:tabLst>
                <a:tab pos="1143000" algn="l"/>
              </a:tabLst>
            </a:pPr>
            <a:r>
              <a:rPr lang="en-US" sz="4350" spc="-25">
                <a:solidFill>
                  <a:srgbClr val="44759E"/>
                </a:solidFill>
                <a:latin typeface="Arial" pitchFamily="2" panose="2263545234"/>
              </a:rPr>
              <a:t></a:t>
            </a:r>
            <a:r>
              <a:rPr lang="en-US" sz="100" spc="-25">
                <a:solidFill>
                  <a:srgbClr val="001F5F"/>
                </a:solidFill>
                <a:latin typeface="Calibri" pitchFamily="1" panose="2263545234"/>
              </a:rPr>
              <a:t> </a:t>
            </a:r>
            <a:r>
              <a:rPr lang="en-US" sz="2350" spc="-25">
                <a:solidFill>
                  <a:srgbClr val="001F5F"/>
                </a:solidFill>
                <a:latin typeface="Calibri" pitchFamily="1" panose="2263545234"/>
              </a:rPr>
              <a:t>Definition of “Major bodily function” expanded to include </a:t>
            </a:r>
          </a:p>
          <a:p>
            <a:pPr marL="1143000" marR="0" indent="0" algn="just">
              <a:lnSpc>
                <a:spcPts val="2300"/>
              </a:lnSpc>
              <a:spcBef>
                <a:spcPts val="0"/>
              </a:spcBef>
              <a:spcAft>
                <a:spcPts val="0"/>
              </a:spcAft>
            </a:pPr>
            <a:r>
              <a:rPr lang="en-US" sz="2350" spc="-35">
                <a:solidFill>
                  <a:srgbClr val="001F5F"/>
                </a:solidFill>
                <a:latin typeface="Calibri" pitchFamily="1" panose="2263545234"/>
              </a:rPr>
              <a:t>special sense organs and skin, genitourinary, cardiovascular, </a:t>
            </a:r>
          </a:p>
          <a:p>
            <a:pPr marL="1143000" marR="0" indent="0" algn="just">
              <a:lnSpc>
                <a:spcPts val="2400"/>
              </a:lnSpc>
              <a:spcBef>
                <a:spcPts val="410"/>
              </a:spcBef>
              <a:spcAft>
                <a:spcPts val="0"/>
              </a:spcAft>
            </a:pPr>
            <a:r>
              <a:rPr lang="en-US" sz="2350" spc="-35">
                <a:solidFill>
                  <a:srgbClr val="001F5F"/>
                </a:solidFill>
                <a:latin typeface="Calibri" pitchFamily="1" panose="2263545234"/>
              </a:rPr>
              <a:t>hemic, lymphatic, and musculoskeletal. </a:t>
            </a:r>
          </a:p>
          <a:p>
            <a:pPr marL="640080" marR="0" indent="0" algn="just">
              <a:lnSpc>
                <a:spcPts val="2700"/>
              </a:lnSpc>
              <a:spcBef>
                <a:spcPts val="1205"/>
              </a:spcBef>
              <a:spcAft>
                <a:spcPts val="0"/>
              </a:spcAft>
            </a:pPr>
            <a:r>
              <a:rPr lang="en-US" sz="4350" spc="30">
                <a:solidFill>
                  <a:srgbClr val="44759E"/>
                </a:solidFill>
                <a:latin typeface="Arial" pitchFamily="2" panose="2263545234"/>
              </a:rPr>
              <a:t></a:t>
            </a:r>
            <a:r>
              <a:rPr lang="en-US" sz="2350" spc="30">
                <a:solidFill>
                  <a:srgbClr val="001F5F"/>
                </a:solidFill>
                <a:latin typeface="Calibri" pitchFamily="1" panose="2263545234"/>
              </a:rPr>
              <a:t> Revised the regulations to closely conform to EEOC </a:t>
            </a:r>
          </a:p>
          <a:p>
            <a:pPr marL="1143000" marR="0" indent="0" algn="just">
              <a:lnSpc>
                <a:spcPts val="2300"/>
              </a:lnSpc>
              <a:spcBef>
                <a:spcPts val="0"/>
              </a:spcBef>
              <a:spcAft>
                <a:spcPts val="3255"/>
              </a:spcAft>
            </a:pPr>
            <a:r>
              <a:rPr lang="en-US" sz="2350" spc="-50">
                <a:solidFill>
                  <a:srgbClr val="001F5F"/>
                </a:solidFill>
                <a:latin typeface="Calibri" pitchFamily="1" panose="2263545234"/>
              </a:rPr>
              <a:t>regulations. </a:t>
            </a:r>
          </a:p>
        </p:txBody>
      </p:sp>
    </p:spTree>
  </p:cSld>
</p:sldLayout>
</file>

<file path=ppt/slideLayouts/slideLayout3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62" name=""/>
        <p:cNvGrpSpPr/>
        <p:nvPr/>
      </p:nvGrpSpPr>
      <p:grpSpPr/>
      <p:sp>
        <p:nvSpPr>
          <p:cNvPr id="36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64"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0">
                <a:solidFill>
                  <a:srgbClr val="000080"/>
                </a:solidFill>
                <a:latin typeface="Tahoma" pitchFamily="2" panose="2263545234"/>
              </a:rPr>
              <a:t>35 </a:t>
            </a:r>
          </a:p>
        </p:txBody>
      </p:sp>
      <p:sp>
        <p:nvSpPr>
          <p:cNvPr id="36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66" name=""/>
          <p:cNvSpPr/>
          <p:nvPr>
            <p:ph type="body" idx="10"/>
          </p:nvPr>
        </p:nvSpPr>
        <p:spPr>
          <a:xfrm>
            <a:off x="0" y="676910"/>
            <a:ext cx="9144000" cy="1228090"/>
          </a:xfrm>
          <a:prstGeom prst="rect">
            <a:avLst/>
          </a:prstGeom>
          <a:noFill/>
          <a:ln w="0" cmpd="sng">
            <a:noFill/>
            <a:prstDash val="solid"/>
          </a:ln>
        </p:spPr>
        <p:txBody>
          <a:bodyPr vert="horz" lIns="0" tIns="260350" rIns="0" bIns="0" anchor="t"/>
          <a:lstStyle/>
          <a:p>
            <a:pPr marL="0" marR="22860" indent="0" algn="ctr">
              <a:lnSpc>
                <a:spcPts val="4300"/>
              </a:lnSpc>
              <a:spcAft>
                <a:spcPts val="3095"/>
              </a:spcAft>
            </a:pPr>
            <a:r>
              <a:rPr lang="en-US" sz="4350" b="1" spc="0">
                <a:solidFill>
                  <a:srgbClr val="001F5F"/>
                </a:solidFill>
                <a:latin typeface="Calibri" pitchFamily="1" panose="2263545234"/>
              </a:rPr>
              <a:t>New ADA Regulations </a:t>
            </a:r>
          </a:p>
        </p:txBody>
      </p:sp>
      <p:sp>
        <p:nvSpPr>
          <p:cNvPr id="367" name=""/>
          <p:cNvSpPr/>
          <p:nvPr>
            <p:ph type="body" idx="10"/>
          </p:nvPr>
        </p:nvSpPr>
        <p:spPr>
          <a:xfrm>
            <a:off x="0" y="1905000"/>
            <a:ext cx="9144000" cy="4542790"/>
          </a:xfrm>
          <a:prstGeom prst="rect">
            <a:avLst/>
          </a:prstGeom>
          <a:noFill/>
          <a:ln w="0" cmpd="sng">
            <a:noFill/>
            <a:prstDash val="solid"/>
          </a:ln>
        </p:spPr>
        <p:txBody>
          <a:bodyPr vert="horz" lIns="0" tIns="258445" rIns="0" bIns="0" anchor="t"/>
          <a:lstStyle/>
          <a:p>
            <a:pPr marL="640080" marR="22860" indent="0" algn="l">
              <a:lnSpc>
                <a:spcPts val="3100"/>
              </a:lnSpc>
              <a:spcAft>
                <a:spcPts val="0"/>
              </a:spcAft>
            </a:pPr>
            <a:r>
              <a:rPr lang="en-US" sz="4350" spc="114">
                <a:solidFill>
                  <a:srgbClr val="44759E"/>
                </a:solidFill>
                <a:latin typeface="Arial" pitchFamily="2" panose="2263545234"/>
              </a:rPr>
              <a:t></a:t>
            </a:r>
            <a:r>
              <a:rPr lang="en-US" sz="2150" spc="114">
                <a:solidFill>
                  <a:srgbClr val="001F5F"/>
                </a:solidFill>
                <a:latin typeface="Calibri" pitchFamily="1" panose="2263545234"/>
              </a:rPr>
              <a:t> NOTABLE RULES OF CONSTRUCTION. </a:t>
            </a:r>
          </a:p>
          <a:p>
            <a:pPr marL="1051560" marR="22860" indent="548640" algn="l">
              <a:lnSpc>
                <a:spcPts val="2000"/>
              </a:lnSpc>
              <a:spcBef>
                <a:spcPts val="60"/>
              </a:spcBef>
              <a:spcAft>
                <a:spcPts val="0"/>
              </a:spcAft>
              <a:buFont typeface="Symbol"/>
              <a:buChar char="·"/>
            </a:pPr>
            <a:r>
              <a:rPr lang="en-US" sz="1900" spc="0">
                <a:solidFill>
                  <a:srgbClr val="001F5F"/>
                </a:solidFill>
                <a:latin typeface="Calibri" pitchFamily="1" panose="2263545234"/>
              </a:rPr>
              <a:t>“Major” should not be interpreted to create a demanding standard </a:t>
            </a:r>
          </a:p>
          <a:p>
            <a:pPr marL="1051560" marR="22860" indent="548640" algn="l">
              <a:lnSpc>
                <a:spcPts val="2000"/>
              </a:lnSpc>
              <a:spcBef>
                <a:spcPts val="695"/>
              </a:spcBef>
              <a:spcAft>
                <a:spcPts val="0"/>
              </a:spcAft>
              <a:buFont typeface="Symbol"/>
              <a:buChar char="·"/>
            </a:pPr>
            <a:r>
              <a:rPr lang="en-US" sz="1900" spc="0">
                <a:solidFill>
                  <a:srgbClr val="001F5F"/>
                </a:solidFill>
                <a:latin typeface="Calibri" pitchFamily="1" panose="2263545234"/>
              </a:rPr>
              <a:t>“Major life activity” is not determined by reference to whether it is of </a:t>
            </a:r>
          </a:p>
          <a:p>
            <a:pPr marL="1600200" marR="22860" indent="0" algn="l">
              <a:lnSpc>
                <a:spcPts val="1900"/>
              </a:lnSpc>
              <a:spcBef>
                <a:spcPts val="335"/>
              </a:spcBef>
              <a:spcAft>
                <a:spcPts val="0"/>
              </a:spcAft>
            </a:pPr>
            <a:r>
              <a:rPr lang="en-US" sz="1900" spc="-5">
                <a:solidFill>
                  <a:srgbClr val="001F5F"/>
                </a:solidFill>
                <a:latin typeface="Calibri" pitchFamily="1" panose="2263545234"/>
              </a:rPr>
              <a:t>central importance to daily life. </a:t>
            </a:r>
          </a:p>
          <a:p>
            <a:pPr marL="1051560" marR="22860" indent="548640" algn="l">
              <a:lnSpc>
                <a:spcPts val="2000"/>
              </a:lnSpc>
              <a:spcBef>
                <a:spcPts val="690"/>
              </a:spcBef>
              <a:spcAft>
                <a:spcPts val="0"/>
              </a:spcAft>
              <a:buFont typeface="Symbol"/>
              <a:buChar char="·"/>
            </a:pPr>
            <a:r>
              <a:rPr lang="en-US" sz="1900" spc="0">
                <a:solidFill>
                  <a:srgbClr val="001F5F"/>
                </a:solidFill>
                <a:latin typeface="Calibri" pitchFamily="1" panose="2263545234"/>
              </a:rPr>
              <a:t>“Substantially limits” shall be interpreted and applied to require a </a:t>
            </a:r>
          </a:p>
          <a:p>
            <a:pPr marL="1600200" marR="22860" indent="0" algn="l">
              <a:lnSpc>
                <a:spcPts val="1900"/>
              </a:lnSpc>
              <a:spcBef>
                <a:spcPts val="335"/>
              </a:spcBef>
              <a:spcAft>
                <a:spcPts val="0"/>
              </a:spcAft>
            </a:pPr>
            <a:r>
              <a:rPr lang="en-US" sz="1900" spc="0">
                <a:solidFill>
                  <a:srgbClr val="001F5F"/>
                </a:solidFill>
                <a:latin typeface="Calibri" pitchFamily="1" panose="2263545234"/>
              </a:rPr>
              <a:t>degree of functional limitation that is lower than the standard for </a:t>
            </a:r>
          </a:p>
          <a:p>
            <a:pPr marL="1600200" marR="22860" indent="0" algn="l">
              <a:lnSpc>
                <a:spcPts val="1900"/>
              </a:lnSpc>
              <a:spcBef>
                <a:spcPts val="335"/>
              </a:spcBef>
              <a:spcAft>
                <a:spcPts val="0"/>
              </a:spcAft>
            </a:pPr>
            <a:r>
              <a:rPr lang="en-US" sz="1900" spc="0">
                <a:solidFill>
                  <a:srgbClr val="001F5F"/>
                </a:solidFill>
                <a:latin typeface="Calibri" pitchFamily="1" panose="2263545234"/>
              </a:rPr>
              <a:t>substantially limits applied prior to the ADAAA. </a:t>
            </a:r>
          </a:p>
          <a:p>
            <a:pPr marL="1051560" marR="22860" indent="548640" algn="l">
              <a:lnSpc>
                <a:spcPts val="2000"/>
              </a:lnSpc>
              <a:spcBef>
                <a:spcPts val="690"/>
              </a:spcBef>
              <a:spcAft>
                <a:spcPts val="0"/>
              </a:spcAft>
              <a:buFont typeface="Symbol"/>
              <a:buChar char="·"/>
            </a:pPr>
            <a:r>
              <a:rPr lang="en-US" sz="1900" spc="0">
                <a:solidFill>
                  <a:srgbClr val="001F5F"/>
                </a:solidFill>
                <a:latin typeface="Calibri" pitchFamily="1" panose="2263545234"/>
              </a:rPr>
              <a:t>Comparison of individual to others in general population usually does </a:t>
            </a:r>
          </a:p>
          <a:p>
            <a:pPr marL="1600200" marR="22860" indent="0" algn="l">
              <a:lnSpc>
                <a:spcPts val="1900"/>
              </a:lnSpc>
              <a:spcBef>
                <a:spcPts val="335"/>
              </a:spcBef>
              <a:spcAft>
                <a:spcPts val="0"/>
              </a:spcAft>
            </a:pPr>
            <a:r>
              <a:rPr lang="en-US" sz="1900" spc="0">
                <a:solidFill>
                  <a:srgbClr val="001F5F"/>
                </a:solidFill>
                <a:latin typeface="Calibri" pitchFamily="1" panose="2263545234"/>
              </a:rPr>
              <a:t>not require scientific, medical or statistical evidence. But it is not </a:t>
            </a:r>
          </a:p>
          <a:p>
            <a:pPr marL="1600200" marR="22860" indent="0" algn="l">
              <a:lnSpc>
                <a:spcPts val="1900"/>
              </a:lnSpc>
              <a:spcBef>
                <a:spcPts val="335"/>
              </a:spcBef>
              <a:spcAft>
                <a:spcPts val="0"/>
              </a:spcAft>
            </a:pPr>
            <a:r>
              <a:rPr lang="en-US" sz="1900" spc="-25">
                <a:solidFill>
                  <a:srgbClr val="001F5F"/>
                </a:solidFill>
                <a:latin typeface="Calibri" pitchFamily="1" panose="2263545234"/>
              </a:rPr>
              <a:t>prohibited. </a:t>
            </a:r>
          </a:p>
          <a:p>
            <a:pPr marL="1051560" marR="22860" indent="548640" algn="l">
              <a:lnSpc>
                <a:spcPts val="2000"/>
              </a:lnSpc>
              <a:spcBef>
                <a:spcPts val="690"/>
              </a:spcBef>
              <a:spcAft>
                <a:spcPts val="0"/>
              </a:spcAft>
              <a:buFont typeface="Symbol"/>
              <a:buChar char="·"/>
            </a:pPr>
            <a:r>
              <a:rPr lang="en-US" sz="1900" spc="0">
                <a:solidFill>
                  <a:srgbClr val="001F5F"/>
                </a:solidFill>
                <a:latin typeface="Calibri" pitchFamily="1" panose="2263545234"/>
              </a:rPr>
              <a:t>Six month transitory period applicable to “regarded as” standard is not </a:t>
            </a:r>
          </a:p>
          <a:p>
            <a:pPr marL="1600200" marR="22860" indent="0" algn="l">
              <a:lnSpc>
                <a:spcPts val="1900"/>
              </a:lnSpc>
              <a:spcBef>
                <a:spcPts val="335"/>
              </a:spcBef>
              <a:spcAft>
                <a:spcPts val="0"/>
              </a:spcAft>
            </a:pPr>
            <a:r>
              <a:rPr lang="en-US" sz="1900" spc="0">
                <a:solidFill>
                  <a:srgbClr val="001F5F"/>
                </a:solidFill>
                <a:latin typeface="Calibri" pitchFamily="1" panose="2263545234"/>
              </a:rPr>
              <a:t>applicable to the “actual disability” or “record of” prong of the </a:t>
            </a:r>
          </a:p>
          <a:p>
            <a:pPr marL="1600200" marR="22860" indent="0" algn="l">
              <a:lnSpc>
                <a:spcPts val="1900"/>
              </a:lnSpc>
              <a:spcBef>
                <a:spcPts val="335"/>
              </a:spcBef>
              <a:spcAft>
                <a:spcPts val="1465"/>
              </a:spcAft>
            </a:pPr>
            <a:r>
              <a:rPr lang="en-US" sz="1900" spc="-15">
                <a:solidFill>
                  <a:srgbClr val="001F5F"/>
                </a:solidFill>
                <a:latin typeface="Calibri" pitchFamily="1" panose="2263545234"/>
              </a:rPr>
              <a:t>definition. </a:t>
            </a:r>
          </a:p>
        </p:txBody>
      </p:sp>
    </p:spTree>
  </p:cSld>
</p:sldLayout>
</file>

<file path=ppt/slideLayouts/slideLayout3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73" name=""/>
        <p:cNvGrpSpPr/>
        <p:nvPr/>
      </p:nvGrpSpPr>
      <p:grpSpPr/>
      <p:sp>
        <p:nvSpPr>
          <p:cNvPr id="37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75"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36 </a:t>
            </a:r>
          </a:p>
        </p:txBody>
      </p:sp>
      <p:sp>
        <p:nvSpPr>
          <p:cNvPr id="376"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77" name=""/>
          <p:cNvSpPr/>
          <p:nvPr>
            <p:ph type="body" idx="10"/>
          </p:nvPr>
        </p:nvSpPr>
        <p:spPr>
          <a:xfrm>
            <a:off x="0" y="676910"/>
            <a:ext cx="9144000" cy="1327785"/>
          </a:xfrm>
          <a:prstGeom prst="rect">
            <a:avLst/>
          </a:prstGeom>
          <a:noFill/>
          <a:ln w="0" cmpd="sng">
            <a:noFill/>
            <a:prstDash val="solid"/>
          </a:ln>
        </p:spPr>
        <p:txBody>
          <a:bodyPr vert="horz" lIns="0" tIns="260350" rIns="0" bIns="0" anchor="t"/>
          <a:lstStyle/>
          <a:p>
            <a:pPr marL="0" marR="0" indent="0" algn="ctr">
              <a:lnSpc>
                <a:spcPts val="4300"/>
              </a:lnSpc>
              <a:spcAft>
                <a:spcPts val="3885"/>
              </a:spcAft>
            </a:pPr>
            <a:r>
              <a:rPr lang="en-US" sz="4350" b="1" spc="0">
                <a:solidFill>
                  <a:srgbClr val="001F5F"/>
                </a:solidFill>
                <a:latin typeface="Calibri" pitchFamily="1" panose="2263545234"/>
              </a:rPr>
              <a:t>New ADA Regulations </a:t>
            </a:r>
          </a:p>
        </p:txBody>
      </p:sp>
      <p:sp>
        <p:nvSpPr>
          <p:cNvPr id="378" name=""/>
          <p:cNvSpPr/>
          <p:nvPr>
            <p:ph type="body" idx="10"/>
          </p:nvPr>
        </p:nvSpPr>
        <p:spPr>
          <a:xfrm>
            <a:off x="0" y="2004695"/>
            <a:ext cx="9144000" cy="4443095"/>
          </a:xfrm>
          <a:prstGeom prst="rect">
            <a:avLst/>
          </a:prstGeom>
          <a:noFill/>
          <a:ln w="0" cmpd="sng">
            <a:noFill/>
            <a:prstDash val="solid"/>
          </a:ln>
        </p:spPr>
        <p:txBody>
          <a:bodyPr vert="horz" lIns="0" tIns="195580" rIns="0" bIns="0" anchor="t"/>
          <a:lstStyle/>
          <a:p>
            <a:pPr marL="640080" marR="0" indent="0" algn="l">
              <a:lnSpc>
                <a:spcPts val="3700"/>
              </a:lnSpc>
              <a:spcAft>
                <a:spcPts val="0"/>
              </a:spcAft>
            </a:pPr>
            <a:r>
              <a:rPr lang="en-US" sz="4350" spc="125">
                <a:solidFill>
                  <a:srgbClr val="44759E"/>
                </a:solidFill>
                <a:latin typeface="Arial" pitchFamily="2" panose="2263545234"/>
              </a:rPr>
              <a:t></a:t>
            </a:r>
            <a:r>
              <a:rPr lang="en-US" sz="3150" spc="125">
                <a:solidFill>
                  <a:srgbClr val="001F5F"/>
                </a:solidFill>
                <a:latin typeface="Calibri" pitchFamily="1" panose="2263545234"/>
              </a:rPr>
              <a:t> PREDICTABLE ASSESSMENTS. </a:t>
            </a:r>
            <a:r>
              <a:rPr lang="en-US" sz="2600" spc="125">
                <a:solidFill>
                  <a:srgbClr val="001F5F"/>
                </a:solidFill>
                <a:latin typeface="Calibri" pitchFamily="1" panose="2263545234"/>
              </a:rPr>
              <a:t>Some </a:t>
            </a:r>
          </a:p>
          <a:p>
            <a:pPr marL="1143000" marR="0" indent="0" algn="l">
              <a:lnSpc>
                <a:spcPts val="2800"/>
              </a:lnSpc>
              <a:spcBef>
                <a:spcPts val="25"/>
              </a:spcBef>
              <a:spcAft>
                <a:spcPts val="0"/>
              </a:spcAft>
            </a:pPr>
            <a:r>
              <a:rPr lang="en-US" sz="2600" spc="0">
                <a:solidFill>
                  <a:srgbClr val="001F5F"/>
                </a:solidFill>
                <a:latin typeface="Calibri" pitchFamily="1" panose="2263545234"/>
              </a:rPr>
              <a:t>impairments will, in virtually all cases, result in a </a:t>
            </a:r>
          </a:p>
          <a:p>
            <a:pPr marL="1143000" marR="0" indent="0" algn="l">
              <a:lnSpc>
                <a:spcPts val="2800"/>
              </a:lnSpc>
              <a:spcBef>
                <a:spcPts val="240"/>
              </a:spcBef>
              <a:spcAft>
                <a:spcPts val="0"/>
              </a:spcAft>
            </a:pPr>
            <a:r>
              <a:rPr lang="en-US" sz="2600" spc="-15">
                <a:solidFill>
                  <a:srgbClr val="001F5F"/>
                </a:solidFill>
                <a:latin typeface="Calibri" pitchFamily="1" panose="2263545234"/>
              </a:rPr>
              <a:t>determination of coverage: </a:t>
            </a:r>
          </a:p>
          <a:p>
            <a:pPr marL="1143000" marR="0" indent="457200" algn="l">
              <a:lnSpc>
                <a:spcPts val="2500"/>
              </a:lnSpc>
              <a:spcBef>
                <a:spcPts val="665"/>
              </a:spcBef>
              <a:spcAft>
                <a:spcPts val="0"/>
              </a:spcAft>
              <a:buFont typeface="Symbol"/>
              <a:buChar char="·"/>
            </a:pPr>
            <a:r>
              <a:rPr lang="en-US" sz="2350" spc="-25">
                <a:solidFill>
                  <a:srgbClr val="001F5F"/>
                </a:solidFill>
                <a:latin typeface="Calibri" pitchFamily="1" panose="2263545234"/>
              </a:rPr>
              <a:t>deafness, blindness, intellectual disability, partially or </a:t>
            </a:r>
          </a:p>
          <a:p>
            <a:pPr marL="1600200" marR="0" indent="0" algn="l">
              <a:lnSpc>
                <a:spcPts val="2400"/>
              </a:lnSpc>
              <a:spcBef>
                <a:spcPts val="410"/>
              </a:spcBef>
              <a:spcAft>
                <a:spcPts val="0"/>
              </a:spcAft>
            </a:pPr>
            <a:r>
              <a:rPr lang="en-US" sz="2350" spc="-30">
                <a:solidFill>
                  <a:srgbClr val="001F5F"/>
                </a:solidFill>
                <a:latin typeface="Calibri" pitchFamily="1" panose="2263545234"/>
              </a:rPr>
              <a:t>completely missing limbs or mobility impairments </a:t>
            </a:r>
          </a:p>
          <a:p>
            <a:pPr marL="1600200" marR="0" indent="0" algn="l">
              <a:lnSpc>
                <a:spcPts val="2400"/>
              </a:lnSpc>
              <a:spcBef>
                <a:spcPts val="410"/>
              </a:spcBef>
              <a:spcAft>
                <a:spcPts val="0"/>
              </a:spcAft>
            </a:pPr>
            <a:r>
              <a:rPr lang="en-US" sz="2350" spc="-35">
                <a:solidFill>
                  <a:srgbClr val="001F5F"/>
                </a:solidFill>
                <a:latin typeface="Calibri" pitchFamily="1" panose="2263545234"/>
              </a:rPr>
              <a:t>requiring the use of a wheelchair, autism, cancer, </a:t>
            </a:r>
          </a:p>
          <a:p>
            <a:pPr marL="1600200" marR="0" indent="0" algn="l">
              <a:lnSpc>
                <a:spcPts val="2400"/>
              </a:lnSpc>
              <a:spcBef>
                <a:spcPts val="410"/>
              </a:spcBef>
              <a:spcAft>
                <a:spcPts val="0"/>
              </a:spcAft>
            </a:pPr>
            <a:r>
              <a:rPr lang="en-US" sz="2350" spc="-35">
                <a:solidFill>
                  <a:srgbClr val="001F5F"/>
                </a:solidFill>
                <a:latin typeface="Calibri" pitchFamily="1" panose="2263545234"/>
              </a:rPr>
              <a:t>cerebral palsy, diabetes, epilepsy, muscular dystrophy </a:t>
            </a:r>
          </a:p>
          <a:p>
            <a:pPr marL="1600200" marR="0" indent="0" algn="l">
              <a:lnSpc>
                <a:spcPts val="2400"/>
              </a:lnSpc>
              <a:spcBef>
                <a:spcPts val="410"/>
              </a:spcBef>
              <a:spcAft>
                <a:spcPts val="0"/>
              </a:spcAft>
            </a:pPr>
            <a:r>
              <a:rPr lang="en-US" sz="2350" spc="-30">
                <a:solidFill>
                  <a:srgbClr val="001F5F"/>
                </a:solidFill>
                <a:latin typeface="Calibri" pitchFamily="1" panose="2263545234"/>
              </a:rPr>
              <a:t>and multiple sclerosis, HIV, and major depressive </a:t>
            </a:r>
          </a:p>
          <a:p>
            <a:pPr marL="1600200" marR="0" indent="0" algn="l">
              <a:lnSpc>
                <a:spcPts val="2400"/>
              </a:lnSpc>
              <a:spcBef>
                <a:spcPts val="430"/>
              </a:spcBef>
              <a:spcAft>
                <a:spcPts val="0"/>
              </a:spcAft>
            </a:pPr>
            <a:r>
              <a:rPr lang="en-US" sz="2350" spc="-40">
                <a:solidFill>
                  <a:srgbClr val="001F5F"/>
                </a:solidFill>
                <a:latin typeface="Calibri" pitchFamily="1" panose="2263545234"/>
              </a:rPr>
              <a:t>disorder, bipolar disorder, PTSD, TBI, OCD, and </a:t>
            </a:r>
          </a:p>
          <a:p>
            <a:pPr marL="1600200" marR="0" indent="0" algn="l">
              <a:lnSpc>
                <a:spcPts val="2400"/>
              </a:lnSpc>
              <a:spcBef>
                <a:spcPts val="430"/>
              </a:spcBef>
              <a:spcAft>
                <a:spcPts val="2975"/>
              </a:spcAft>
            </a:pPr>
            <a:r>
              <a:rPr lang="en-US" sz="2350" spc="-40">
                <a:solidFill>
                  <a:srgbClr val="001F5F"/>
                </a:solidFill>
                <a:latin typeface="Calibri" pitchFamily="1" panose="2263545234"/>
              </a:rPr>
              <a:t>schizophrenia. </a:t>
            </a:r>
          </a:p>
        </p:txBody>
      </p:sp>
    </p:spTree>
  </p:cSld>
</p:sldLayout>
</file>

<file path=ppt/slideLayouts/slideLayout3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84" name=""/>
        <p:cNvGrpSpPr/>
        <p:nvPr/>
      </p:nvGrpSpPr>
      <p:grpSpPr/>
      <p:sp>
        <p:nvSpPr>
          <p:cNvPr id="38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8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37 </a:t>
            </a:r>
          </a:p>
        </p:txBody>
      </p:sp>
      <p:sp>
        <p:nvSpPr>
          <p:cNvPr id="38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88" name=""/>
          <p:cNvSpPr/>
          <p:nvPr>
            <p:ph type="body" idx="10"/>
          </p:nvPr>
        </p:nvSpPr>
        <p:spPr>
          <a:xfrm>
            <a:off x="0" y="676910"/>
            <a:ext cx="9144000" cy="1312545"/>
          </a:xfrm>
          <a:prstGeom prst="rect">
            <a:avLst/>
          </a:prstGeom>
          <a:noFill/>
          <a:ln w="0" cmpd="sng">
            <a:noFill/>
            <a:prstDash val="solid"/>
          </a:ln>
        </p:spPr>
        <p:txBody>
          <a:bodyPr vert="horz" lIns="0" tIns="260350" rIns="0" bIns="0" anchor="t"/>
          <a:lstStyle/>
          <a:p>
            <a:pPr marL="1874520" marR="0" indent="0" algn="l">
              <a:lnSpc>
                <a:spcPts val="4300"/>
              </a:lnSpc>
              <a:spcAft>
                <a:spcPts val="3740"/>
              </a:spcAft>
            </a:pPr>
            <a:r>
              <a:rPr lang="en-US" sz="4350" b="1" spc="0">
                <a:solidFill>
                  <a:srgbClr val="001F5F"/>
                </a:solidFill>
                <a:latin typeface="Calibri" pitchFamily="1" panose="2263545234"/>
              </a:rPr>
              <a:t>New ADA Regulations </a:t>
            </a:r>
          </a:p>
        </p:txBody>
      </p:sp>
      <p:sp>
        <p:nvSpPr>
          <p:cNvPr id="389" name=""/>
          <p:cNvSpPr/>
          <p:nvPr>
            <p:ph type="body" idx="10"/>
          </p:nvPr>
        </p:nvSpPr>
        <p:spPr>
          <a:xfrm>
            <a:off x="0" y="1989455"/>
            <a:ext cx="9144000" cy="4458335"/>
          </a:xfrm>
          <a:prstGeom prst="rect">
            <a:avLst/>
          </a:prstGeom>
          <a:noFill/>
          <a:ln w="0" cmpd="sng">
            <a:noFill/>
            <a:prstDash val="solid"/>
          </a:ln>
        </p:spPr>
        <p:txBody>
          <a:bodyPr vert="horz" lIns="0" tIns="210820" rIns="0" bIns="0" anchor="t"/>
          <a:lstStyle/>
          <a:p>
            <a:pPr marL="640080" marR="0" indent="0" algn="l">
              <a:lnSpc>
                <a:spcPts val="3700"/>
              </a:lnSpc>
              <a:spcAft>
                <a:spcPts val="0"/>
              </a:spcAft>
            </a:pPr>
            <a:r>
              <a:rPr lang="en-US" sz="4350" spc="85">
                <a:solidFill>
                  <a:srgbClr val="44759E"/>
                </a:solidFill>
                <a:latin typeface="Arial" pitchFamily="2" panose="2263545234"/>
              </a:rPr>
              <a:t></a:t>
            </a:r>
            <a:r>
              <a:rPr lang="en-US" sz="3150" spc="85">
                <a:solidFill>
                  <a:srgbClr val="001F5F"/>
                </a:solidFill>
                <a:latin typeface="Calibri" pitchFamily="1" panose="2263545234"/>
              </a:rPr>
              <a:t> In determining eligibility, consider: </a:t>
            </a:r>
          </a:p>
          <a:p>
            <a:pPr marL="1097280" marR="0" indent="548640" algn="l">
              <a:lnSpc>
                <a:spcPts val="3200"/>
              </a:lnSpc>
              <a:spcBef>
                <a:spcPts val="450"/>
              </a:spcBef>
              <a:spcAft>
                <a:spcPts val="0"/>
              </a:spcAft>
              <a:buFont typeface="Symbol"/>
              <a:buChar char="·"/>
            </a:pPr>
            <a:r>
              <a:rPr lang="en-US" sz="2750" b="1" spc="-5">
                <a:solidFill>
                  <a:srgbClr val="001F5F"/>
                </a:solidFill>
                <a:latin typeface="Calibri" pitchFamily="1" panose="2263545234"/>
              </a:rPr>
              <a:t>Conditions </a:t>
            </a:r>
            <a:r>
              <a:rPr lang="en-US" sz="2800" spc="-5">
                <a:solidFill>
                  <a:srgbClr val="001F5F"/>
                </a:solidFill>
                <a:latin typeface="Calibri" pitchFamily="1" panose="2263545234"/>
              </a:rPr>
              <a:t>under which an individual performs </a:t>
            </a:r>
          </a:p>
          <a:p>
            <a:pPr marL="1645920" marR="0" indent="0" algn="l">
              <a:lnSpc>
                <a:spcPts val="2700"/>
              </a:lnSpc>
              <a:spcBef>
                <a:spcPts val="280"/>
              </a:spcBef>
              <a:spcAft>
                <a:spcPts val="0"/>
              </a:spcAft>
            </a:pPr>
            <a:r>
              <a:rPr lang="en-US" sz="2800" spc="-20">
                <a:solidFill>
                  <a:srgbClr val="001F5F"/>
                </a:solidFill>
                <a:latin typeface="Calibri" pitchFamily="1" panose="2263545234"/>
              </a:rPr>
              <a:t>the major life activity; </a:t>
            </a:r>
          </a:p>
          <a:p>
            <a:pPr marL="1097280" marR="0" indent="548640" algn="l">
              <a:lnSpc>
                <a:spcPts val="3200"/>
              </a:lnSpc>
              <a:spcBef>
                <a:spcPts val="910"/>
              </a:spcBef>
              <a:spcAft>
                <a:spcPts val="0"/>
              </a:spcAft>
              <a:buFont typeface="Symbol"/>
              <a:buChar char="·"/>
            </a:pPr>
            <a:r>
              <a:rPr lang="en-US" sz="2800" spc="-5">
                <a:solidFill>
                  <a:srgbClr val="001F5F"/>
                </a:solidFill>
                <a:latin typeface="Calibri" pitchFamily="1" panose="2263545234"/>
              </a:rPr>
              <a:t>The </a:t>
            </a:r>
            <a:r>
              <a:rPr lang="en-US" sz="2750" b="1" spc="-5">
                <a:solidFill>
                  <a:srgbClr val="001F5F"/>
                </a:solidFill>
                <a:latin typeface="Calibri" pitchFamily="1" panose="2263545234"/>
              </a:rPr>
              <a:t>manner </a:t>
            </a:r>
            <a:r>
              <a:rPr lang="en-US" sz="2800" spc="-5">
                <a:solidFill>
                  <a:srgbClr val="001F5F"/>
                </a:solidFill>
                <a:latin typeface="Calibri" pitchFamily="1" panose="2263545234"/>
              </a:rPr>
              <a:t>in which the individual performs </a:t>
            </a:r>
          </a:p>
          <a:p>
            <a:pPr marL="1645920" marR="0" indent="0" algn="l">
              <a:lnSpc>
                <a:spcPts val="2700"/>
              </a:lnSpc>
              <a:spcBef>
                <a:spcPts val="280"/>
              </a:spcBef>
              <a:spcAft>
                <a:spcPts val="0"/>
              </a:spcAft>
            </a:pPr>
            <a:r>
              <a:rPr lang="en-US" sz="2800" spc="-20">
                <a:solidFill>
                  <a:srgbClr val="001F5F"/>
                </a:solidFill>
                <a:latin typeface="Calibri" pitchFamily="1" panose="2263545234"/>
              </a:rPr>
              <a:t>the major life activity; and </a:t>
            </a:r>
          </a:p>
          <a:p>
            <a:pPr marL="1097280" marR="0" indent="548640" algn="l">
              <a:lnSpc>
                <a:spcPts val="3200"/>
              </a:lnSpc>
              <a:spcBef>
                <a:spcPts val="905"/>
              </a:spcBef>
              <a:spcAft>
                <a:spcPts val="0"/>
              </a:spcAft>
              <a:buFont typeface="Symbol"/>
              <a:buChar char="·"/>
            </a:pPr>
            <a:r>
              <a:rPr lang="en-US" sz="2800" spc="-5">
                <a:solidFill>
                  <a:srgbClr val="001F5F"/>
                </a:solidFill>
                <a:latin typeface="Calibri" pitchFamily="1" panose="2263545234"/>
              </a:rPr>
              <a:t>The </a:t>
            </a:r>
            <a:r>
              <a:rPr lang="en-US" sz="2750" b="1" spc="-5">
                <a:solidFill>
                  <a:srgbClr val="001F5F"/>
                </a:solidFill>
                <a:latin typeface="Calibri" pitchFamily="1" panose="2263545234"/>
              </a:rPr>
              <a:t>duration </a:t>
            </a:r>
            <a:r>
              <a:rPr lang="en-US" sz="2800" spc="-5">
                <a:solidFill>
                  <a:srgbClr val="001F5F"/>
                </a:solidFill>
                <a:latin typeface="Calibri" pitchFamily="1" panose="2263545234"/>
              </a:rPr>
              <a:t>of time it takes the individual to </a:t>
            </a:r>
          </a:p>
          <a:p>
            <a:pPr marL="1645920" marR="0" indent="0" algn="l">
              <a:lnSpc>
                <a:spcPts val="2700"/>
              </a:lnSpc>
              <a:spcBef>
                <a:spcPts val="280"/>
              </a:spcBef>
              <a:spcAft>
                <a:spcPts val="0"/>
              </a:spcAft>
            </a:pPr>
            <a:r>
              <a:rPr lang="en-US" sz="2800" spc="-25">
                <a:solidFill>
                  <a:srgbClr val="001F5F"/>
                </a:solidFill>
                <a:latin typeface="Calibri" pitchFamily="1" panose="2263545234"/>
              </a:rPr>
              <a:t>perform the major life activity. </a:t>
            </a:r>
          </a:p>
          <a:p>
            <a:pPr marL="1097280" marR="0" indent="548640" algn="l">
              <a:lnSpc>
                <a:spcPts val="2900"/>
              </a:lnSpc>
              <a:spcBef>
                <a:spcPts val="1040"/>
              </a:spcBef>
              <a:spcAft>
                <a:spcPts val="0"/>
              </a:spcAft>
              <a:buFont typeface="Symbol"/>
              <a:buChar char="·"/>
            </a:pPr>
            <a:r>
              <a:rPr lang="en-US" sz="2800" spc="-10">
                <a:solidFill>
                  <a:srgbClr val="001F5F"/>
                </a:solidFill>
                <a:latin typeface="Calibri" pitchFamily="1" panose="2263545234"/>
              </a:rPr>
              <a:t>Do not focus on outcomes an individual can </a:t>
            </a:r>
          </a:p>
          <a:p>
            <a:pPr marL="1645920" marR="0" indent="0" algn="l">
              <a:lnSpc>
                <a:spcPts val="2700"/>
              </a:lnSpc>
              <a:spcBef>
                <a:spcPts val="530"/>
              </a:spcBef>
              <a:spcAft>
                <a:spcPts val="445"/>
              </a:spcAft>
            </a:pPr>
            <a:r>
              <a:rPr lang="en-US" sz="2800" spc="-65">
                <a:solidFill>
                  <a:srgbClr val="001F5F"/>
                </a:solidFill>
                <a:latin typeface="Calibri" pitchFamily="1" panose="2263545234"/>
              </a:rPr>
              <a:t>achieve. </a:t>
            </a:r>
          </a:p>
        </p:txBody>
      </p:sp>
    </p:spTree>
  </p:cSld>
</p:sldLayout>
</file>

<file path=ppt/slideLayouts/slideLayout3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95" name=""/>
        <p:cNvGrpSpPr/>
        <p:nvPr/>
      </p:nvGrpSpPr>
      <p:grpSpPr/>
      <p:sp>
        <p:nvSpPr>
          <p:cNvPr id="39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97"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38 </a:t>
            </a:r>
          </a:p>
        </p:txBody>
      </p:sp>
      <p:sp>
        <p:nvSpPr>
          <p:cNvPr id="39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99" name=""/>
          <p:cNvSpPr/>
          <p:nvPr>
            <p:ph type="body" idx="10"/>
          </p:nvPr>
        </p:nvSpPr>
        <p:spPr>
          <a:xfrm>
            <a:off x="0" y="676910"/>
            <a:ext cx="9144000" cy="1312545"/>
          </a:xfrm>
          <a:prstGeom prst="rect">
            <a:avLst/>
          </a:prstGeom>
          <a:noFill/>
          <a:ln w="0" cmpd="sng">
            <a:noFill/>
            <a:prstDash val="solid"/>
          </a:ln>
        </p:spPr>
        <p:txBody>
          <a:bodyPr vert="horz" lIns="0" tIns="260350" rIns="0" bIns="0" anchor="t"/>
          <a:lstStyle/>
          <a:p>
            <a:pPr marL="0" marR="0" indent="0" algn="ctr">
              <a:lnSpc>
                <a:spcPts val="4300"/>
              </a:lnSpc>
              <a:spcAft>
                <a:spcPts val="3740"/>
              </a:spcAft>
            </a:pPr>
            <a:r>
              <a:rPr lang="en-US" sz="4350" b="1" spc="0">
                <a:solidFill>
                  <a:srgbClr val="001F5F"/>
                </a:solidFill>
                <a:latin typeface="Calibri" pitchFamily="1" panose="2263545234"/>
              </a:rPr>
              <a:t>New ADA Regulations </a:t>
            </a:r>
          </a:p>
        </p:txBody>
      </p:sp>
      <p:sp>
        <p:nvSpPr>
          <p:cNvPr id="400" name=""/>
          <p:cNvSpPr/>
          <p:nvPr>
            <p:ph type="body" idx="10"/>
          </p:nvPr>
        </p:nvSpPr>
        <p:spPr>
          <a:xfrm>
            <a:off x="0" y="1989455"/>
            <a:ext cx="9144000" cy="4458335"/>
          </a:xfrm>
          <a:prstGeom prst="rect">
            <a:avLst/>
          </a:prstGeom>
          <a:noFill/>
          <a:ln w="0" cmpd="sng">
            <a:noFill/>
            <a:prstDash val="solid"/>
          </a:ln>
        </p:spPr>
        <p:txBody>
          <a:bodyPr vert="horz" lIns="0" tIns="210820" rIns="0" bIns="0" anchor="t"/>
          <a:lstStyle/>
          <a:p>
            <a:pPr marL="640080" marR="0" indent="0" algn="l">
              <a:lnSpc>
                <a:spcPts val="3700"/>
              </a:lnSpc>
              <a:spcAft>
                <a:spcPts val="0"/>
              </a:spcAft>
            </a:pPr>
            <a:r>
              <a:rPr lang="en-US" sz="4350" spc="65">
                <a:solidFill>
                  <a:srgbClr val="44759E"/>
                </a:solidFill>
                <a:latin typeface="Arial" pitchFamily="2" panose="2263545234"/>
              </a:rPr>
              <a:t></a:t>
            </a:r>
            <a:r>
              <a:rPr lang="en-US" sz="3200" spc="65">
                <a:solidFill>
                  <a:srgbClr val="001F5F"/>
                </a:solidFill>
                <a:latin typeface="Calibri" pitchFamily="1" panose="2263545234"/>
              </a:rPr>
              <a:t> Mitigating Measures – cannot consider at </a:t>
            </a:r>
          </a:p>
          <a:p>
            <a:pPr marL="1097280" marR="0" indent="0" algn="l">
              <a:lnSpc>
                <a:spcPts val="3100"/>
              </a:lnSpc>
              <a:spcBef>
                <a:spcPts val="95"/>
              </a:spcBef>
              <a:spcAft>
                <a:spcPts val="0"/>
              </a:spcAft>
            </a:pPr>
            <a:r>
              <a:rPr lang="en-US" sz="3200" spc="5">
                <a:solidFill>
                  <a:srgbClr val="001F5F"/>
                </a:solidFill>
                <a:latin typeface="Calibri" pitchFamily="1" panose="2263545234"/>
              </a:rPr>
              <a:t>eligibility stage. Regulations now include: </a:t>
            </a:r>
          </a:p>
          <a:p>
            <a:pPr marL="1097280" marR="0" indent="548640" algn="l">
              <a:lnSpc>
                <a:spcPts val="2900"/>
              </a:lnSpc>
              <a:spcBef>
                <a:spcPts val="1065"/>
              </a:spcBef>
              <a:spcAft>
                <a:spcPts val="0"/>
              </a:spcAft>
              <a:buFont typeface="Symbol"/>
              <a:buChar char="·"/>
            </a:pPr>
            <a:r>
              <a:rPr lang="en-US" sz="2800" spc="-15">
                <a:solidFill>
                  <a:srgbClr val="001F5F"/>
                </a:solidFill>
                <a:latin typeface="Calibri" pitchFamily="1" panose="2263545234"/>
              </a:rPr>
              <a:t>Learned behavioral or adaptive neurological </a:t>
            </a:r>
          </a:p>
          <a:p>
            <a:pPr marL="1645920" marR="0" indent="0" algn="l">
              <a:lnSpc>
                <a:spcPts val="2700"/>
              </a:lnSpc>
              <a:spcBef>
                <a:spcPts val="520"/>
              </a:spcBef>
              <a:spcAft>
                <a:spcPts val="0"/>
              </a:spcAft>
            </a:pPr>
            <a:r>
              <a:rPr lang="en-US" sz="2800" spc="-35">
                <a:solidFill>
                  <a:srgbClr val="001F5F"/>
                </a:solidFill>
                <a:latin typeface="Calibri" pitchFamily="1" panose="2263545234"/>
              </a:rPr>
              <a:t>modifications </a:t>
            </a:r>
          </a:p>
          <a:p>
            <a:pPr marL="1097280" marR="0" indent="548640" algn="l">
              <a:lnSpc>
                <a:spcPts val="2900"/>
              </a:lnSpc>
              <a:spcBef>
                <a:spcPts val="1045"/>
              </a:spcBef>
              <a:spcAft>
                <a:spcPts val="0"/>
              </a:spcAft>
              <a:buFont typeface="Symbol"/>
              <a:buChar char="·"/>
            </a:pPr>
            <a:r>
              <a:rPr lang="en-US" sz="2800" spc="-25">
                <a:solidFill>
                  <a:srgbClr val="001F5F"/>
                </a:solidFill>
                <a:latin typeface="Calibri" pitchFamily="1" panose="2263545234"/>
              </a:rPr>
              <a:t>Psychotherapy, behavioral therapy or physical </a:t>
            </a:r>
          </a:p>
          <a:p>
            <a:pPr marL="1645920" marR="0" indent="0" algn="l">
              <a:lnSpc>
                <a:spcPts val="2700"/>
              </a:lnSpc>
              <a:spcBef>
                <a:spcPts val="515"/>
              </a:spcBef>
              <a:spcAft>
                <a:spcPts val="11375"/>
              </a:spcAft>
            </a:pPr>
            <a:r>
              <a:rPr lang="en-US" sz="2800" spc="-60">
                <a:solidFill>
                  <a:srgbClr val="001F5F"/>
                </a:solidFill>
                <a:latin typeface="Calibri" pitchFamily="1" panose="2263545234"/>
              </a:rPr>
              <a:t>therapy </a:t>
            </a:r>
          </a:p>
        </p:txBody>
      </p:sp>
    </p:spTree>
  </p:cSld>
</p:sldLayout>
</file>

<file path=ppt/slideLayouts/slideLayout3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06" name=""/>
        <p:cNvGrpSpPr/>
        <p:nvPr/>
      </p:nvGrpSpPr>
      <p:grpSpPr/>
      <p:sp>
        <p:nvSpPr>
          <p:cNvPr id="40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08" name=""/>
          <p:cNvSpPr/>
          <p:nvPr>
            <p:ph type="body" idx="10"/>
          </p:nvPr>
        </p:nvSpPr>
        <p:spPr>
          <a:xfrm>
            <a:off x="880046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5">
                <a:solidFill>
                  <a:srgbClr val="000080"/>
                </a:solidFill>
                <a:latin typeface="Tahoma" pitchFamily="2" panose="2263545234"/>
              </a:rPr>
              <a:t>39 </a:t>
            </a:r>
          </a:p>
        </p:txBody>
      </p:sp>
      <p:sp>
        <p:nvSpPr>
          <p:cNvPr id="40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10" name=""/>
          <p:cNvSpPr/>
          <p:nvPr>
            <p:ph type="body" idx="10"/>
          </p:nvPr>
        </p:nvSpPr>
        <p:spPr>
          <a:xfrm>
            <a:off x="0" y="676910"/>
            <a:ext cx="9144000" cy="1312545"/>
          </a:xfrm>
          <a:prstGeom prst="rect">
            <a:avLst/>
          </a:prstGeom>
          <a:noFill/>
          <a:ln w="0" cmpd="sng">
            <a:noFill/>
            <a:prstDash val="solid"/>
          </a:ln>
        </p:spPr>
        <p:txBody>
          <a:bodyPr vert="horz" lIns="0" tIns="260350" rIns="0" bIns="0" anchor="t"/>
          <a:lstStyle/>
          <a:p>
            <a:pPr marL="0" marR="0" indent="0" algn="ctr">
              <a:lnSpc>
                <a:spcPts val="4300"/>
              </a:lnSpc>
              <a:spcAft>
                <a:spcPts val="3740"/>
              </a:spcAft>
            </a:pPr>
            <a:r>
              <a:rPr lang="en-US" sz="4350" b="1" spc="0">
                <a:solidFill>
                  <a:srgbClr val="001F5F"/>
                </a:solidFill>
                <a:latin typeface="Calibri" pitchFamily="1" panose="2263545234"/>
              </a:rPr>
              <a:t>New ADA Regulations </a:t>
            </a:r>
          </a:p>
        </p:txBody>
      </p:sp>
      <p:sp>
        <p:nvSpPr>
          <p:cNvPr id="411" name=""/>
          <p:cNvSpPr/>
          <p:nvPr>
            <p:ph type="body" idx="10"/>
          </p:nvPr>
        </p:nvSpPr>
        <p:spPr>
          <a:xfrm>
            <a:off x="0" y="1989455"/>
            <a:ext cx="9144000" cy="4458335"/>
          </a:xfrm>
          <a:prstGeom prst="rect">
            <a:avLst/>
          </a:prstGeom>
          <a:noFill/>
          <a:ln w="0" cmpd="sng">
            <a:noFill/>
            <a:prstDash val="solid"/>
          </a:ln>
        </p:spPr>
        <p:txBody>
          <a:bodyPr vert="horz" lIns="0" tIns="217805" rIns="0" bIns="0" anchor="t"/>
          <a:lstStyle/>
          <a:p>
            <a:pPr marL="640080" marR="0" indent="0" algn="l">
              <a:lnSpc>
                <a:spcPts val="3700"/>
              </a:lnSpc>
              <a:spcAft>
                <a:spcPts val="0"/>
              </a:spcAft>
            </a:pPr>
            <a:r>
              <a:rPr lang="en-US" sz="4350" spc="70">
                <a:solidFill>
                  <a:srgbClr val="44759E"/>
                </a:solidFill>
                <a:latin typeface="Arial" pitchFamily="2" panose="2263545234"/>
              </a:rPr>
              <a:t></a:t>
            </a:r>
            <a:r>
              <a:rPr lang="en-US" sz="3200" spc="70">
                <a:solidFill>
                  <a:srgbClr val="001F5F"/>
                </a:solidFill>
                <a:latin typeface="Calibri" pitchFamily="1" panose="2263545234"/>
              </a:rPr>
              <a:t> No change to requirements to provide </a:t>
            </a:r>
          </a:p>
          <a:p>
            <a:pPr marL="1143000" marR="0" indent="0" algn="l">
              <a:lnSpc>
                <a:spcPts val="3100"/>
              </a:lnSpc>
              <a:spcBef>
                <a:spcPts val="95"/>
              </a:spcBef>
              <a:spcAft>
                <a:spcPts val="0"/>
              </a:spcAft>
            </a:pPr>
            <a:r>
              <a:rPr lang="en-US" sz="3200" spc="0">
                <a:solidFill>
                  <a:srgbClr val="001F5F"/>
                </a:solidFill>
                <a:latin typeface="Calibri" pitchFamily="1" panose="2263545234"/>
              </a:rPr>
              <a:t>modifications or accommodations in higher </a:t>
            </a:r>
          </a:p>
          <a:p>
            <a:pPr marL="1143000" marR="0" indent="0" algn="l">
              <a:lnSpc>
                <a:spcPts val="3100"/>
              </a:lnSpc>
              <a:spcBef>
                <a:spcPts val="580"/>
              </a:spcBef>
              <a:spcAft>
                <a:spcPts val="22345"/>
              </a:spcAft>
            </a:pPr>
            <a:r>
              <a:rPr lang="en-US" sz="3200" spc="10">
                <a:solidFill>
                  <a:srgbClr val="001F5F"/>
                </a:solidFill>
                <a:latin typeface="Calibri" pitchFamily="1" panose="2263545234"/>
              </a:rPr>
              <a:t>education. (Appendix C to Part 35) </a:t>
            </a:r>
          </a:p>
        </p:txBody>
      </p:sp>
      <p:sp>
        <p:nvSpPr>
          <p:cNvPr id="412"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Layout>
</file>

<file path=ppt/slideLayouts/slideLayout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1" name=""/>
        <p:cNvGrpSpPr/>
        <p:nvPr/>
      </p:nvGrpSpPr>
      <p:grpSpPr/>
      <p:sp>
        <p:nvSpPr>
          <p:cNvPr id="3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45720" indent="0" algn="r">
              <a:lnSpc>
                <a:spcPts val="1600"/>
              </a:lnSpc>
              <a:spcAft>
                <a:spcPts val="860"/>
              </a:spcAft>
            </a:pPr>
            <a:r>
              <a:rPr lang="en-US" sz="1400" spc="0">
                <a:solidFill>
                  <a:srgbClr val="000080"/>
                </a:solidFill>
                <a:latin typeface="Tahoma" pitchFamily="2" panose="2263545234"/>
              </a:rPr>
              <a:t>4 </a:t>
            </a:r>
          </a:p>
        </p:txBody>
      </p:sp>
      <p:sp>
        <p:nvSpPr>
          <p:cNvPr id="3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5" name=""/>
          <p:cNvSpPr/>
          <p:nvPr>
            <p:ph type="body" idx="10"/>
          </p:nvPr>
        </p:nvSpPr>
        <p:spPr>
          <a:xfrm>
            <a:off x="0" y="676910"/>
            <a:ext cx="9144000" cy="1193800"/>
          </a:xfrm>
          <a:prstGeom prst="rect">
            <a:avLst/>
          </a:prstGeom>
          <a:noFill/>
          <a:ln w="0" cmpd="sng">
            <a:noFill/>
            <a:prstDash val="solid"/>
          </a:ln>
        </p:spPr>
        <p:txBody>
          <a:bodyPr vert="horz" lIns="0" tIns="260350" rIns="0" bIns="0" anchor="t"/>
          <a:lstStyle/>
          <a:p>
            <a:pPr marL="0" marR="0" indent="0" algn="ctr">
              <a:lnSpc>
                <a:spcPts val="4700"/>
              </a:lnSpc>
              <a:spcAft>
                <a:spcPts val="2450"/>
              </a:spcAft>
            </a:pPr>
            <a:r>
              <a:rPr lang="en-US" sz="4350" b="1" spc="5">
                <a:solidFill>
                  <a:srgbClr val="001F5F"/>
                </a:solidFill>
                <a:latin typeface="Calibri" pitchFamily="1" panose="2263545234"/>
              </a:rPr>
              <a:t>The New Administration </a:t>
            </a:r>
          </a:p>
        </p:txBody>
      </p:sp>
      <p:sp>
        <p:nvSpPr>
          <p:cNvPr id="36" name=""/>
          <p:cNvSpPr/>
          <p:nvPr>
            <p:ph type="body" idx="10"/>
          </p:nvPr>
        </p:nvSpPr>
        <p:spPr>
          <a:xfrm>
            <a:off x="0" y="1870710"/>
            <a:ext cx="9144000" cy="4577080"/>
          </a:xfrm>
          <a:prstGeom prst="rect">
            <a:avLst/>
          </a:prstGeom>
          <a:noFill/>
          <a:ln w="0" cmpd="sng">
            <a:noFill/>
            <a:prstDash val="solid"/>
          </a:ln>
        </p:spPr>
        <p:txBody>
          <a:bodyPr vert="horz" lIns="0" tIns="375920" rIns="0" bIns="0" anchor="t"/>
          <a:lstStyle/>
          <a:p>
            <a:pPr marL="640080" marR="0" indent="0" algn="l">
              <a:lnSpc>
                <a:spcPts val="2100"/>
              </a:lnSpc>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000" spc="0">
                <a:solidFill>
                  <a:srgbClr val="001F5F"/>
                </a:solidFill>
                <a:latin typeface="Calibri" pitchFamily="1" panose="2263545234"/>
              </a:rPr>
              <a:t>What does it mean for higher education in the context of disability </a:t>
            </a:r>
          </a:p>
          <a:p>
            <a:pPr marL="1143000" marR="0" indent="0" algn="l">
              <a:lnSpc>
                <a:spcPts val="1800"/>
              </a:lnSpc>
              <a:spcBef>
                <a:spcPts val="0"/>
              </a:spcBef>
              <a:spcAft>
                <a:spcPts val="0"/>
              </a:spcAft>
            </a:pPr>
            <a:r>
              <a:rPr lang="en-US" sz="2000" spc="-40">
                <a:solidFill>
                  <a:srgbClr val="001F5F"/>
                </a:solidFill>
                <a:latin typeface="Calibri" pitchFamily="1" panose="2263545234"/>
              </a:rPr>
              <a:t>laws? </a:t>
            </a:r>
          </a:p>
          <a:p>
            <a:pPr marL="640080" marR="0" indent="0" algn="l">
              <a:lnSpc>
                <a:spcPts val="2300"/>
              </a:lnSpc>
              <a:spcBef>
                <a:spcPts val="1190"/>
              </a:spcBef>
              <a:spcAft>
                <a:spcPts val="0"/>
              </a:spcAft>
              <a:tabLst>
                <a:tab pos="1143000" algn="l"/>
              </a:tabLst>
            </a:pPr>
            <a:r>
              <a:rPr lang="en-US" sz="4350" spc="-15">
                <a:solidFill>
                  <a:srgbClr val="44759E"/>
                </a:solidFill>
                <a:latin typeface="Arial" pitchFamily="2" panose="2263545234"/>
              </a:rPr>
              <a:t></a:t>
            </a:r>
            <a:r>
              <a:rPr lang="en-US" sz="100" spc="-15">
                <a:solidFill>
                  <a:srgbClr val="001F5F"/>
                </a:solidFill>
                <a:latin typeface="Calibri" pitchFamily="1" panose="2263545234"/>
              </a:rPr>
              <a:t> </a:t>
            </a:r>
            <a:r>
              <a:rPr lang="en-US" sz="2000" spc="-15">
                <a:solidFill>
                  <a:srgbClr val="001F5F"/>
                </a:solidFill>
                <a:latin typeface="Calibri" pitchFamily="1" panose="2263545234"/>
              </a:rPr>
              <a:t>Possibly: </a:t>
            </a:r>
          </a:p>
          <a:p>
            <a:pPr marL="1051560" marR="0" indent="548640" algn="l">
              <a:lnSpc>
                <a:spcPts val="2000"/>
              </a:lnSpc>
              <a:spcBef>
                <a:spcPts val="40"/>
              </a:spcBef>
              <a:spcAft>
                <a:spcPts val="0"/>
              </a:spcAft>
              <a:buFont typeface="Symbol"/>
              <a:buChar char="·"/>
            </a:pPr>
            <a:r>
              <a:rPr lang="en-US" sz="2000" spc="0">
                <a:solidFill>
                  <a:srgbClr val="001F5F"/>
                </a:solidFill>
                <a:latin typeface="Calibri" pitchFamily="1" panose="2263545234"/>
              </a:rPr>
              <a:t>Department of Education’s authority or positions change. Ex: </a:t>
            </a:r>
          </a:p>
          <a:p>
            <a:pPr marL="1600200" marR="0" indent="0" algn="l">
              <a:lnSpc>
                <a:spcPts val="2000"/>
              </a:lnSpc>
              <a:spcBef>
                <a:spcPts val="365"/>
              </a:spcBef>
              <a:spcAft>
                <a:spcPts val="0"/>
              </a:spcAft>
            </a:pPr>
            <a:r>
              <a:rPr lang="en-US" sz="2000" spc="0">
                <a:solidFill>
                  <a:srgbClr val="001F5F"/>
                </a:solidFill>
                <a:latin typeface="Calibri" pitchFamily="1" panose="2263545234"/>
              </a:rPr>
              <a:t>transgender guidance </a:t>
            </a:r>
          </a:p>
          <a:p>
            <a:pPr marL="1051560" marR="0" indent="548640" algn="l">
              <a:lnSpc>
                <a:spcPts val="2000"/>
              </a:lnSpc>
              <a:spcBef>
                <a:spcPts val="740"/>
              </a:spcBef>
              <a:spcAft>
                <a:spcPts val="0"/>
              </a:spcAft>
              <a:buFont typeface="Symbol"/>
              <a:buChar char="·"/>
            </a:pPr>
            <a:r>
              <a:rPr lang="en-US" sz="2000" spc="0">
                <a:solidFill>
                  <a:srgbClr val="001F5F"/>
                </a:solidFill>
                <a:latin typeface="Calibri" pitchFamily="1" panose="2263545234"/>
              </a:rPr>
              <a:t>Department of Education and Office for Civil Rights loses </a:t>
            </a:r>
          </a:p>
          <a:p>
            <a:pPr marL="1600200" marR="0" indent="0" algn="l">
              <a:lnSpc>
                <a:spcPts val="2000"/>
              </a:lnSpc>
              <a:spcBef>
                <a:spcPts val="365"/>
              </a:spcBef>
              <a:spcAft>
                <a:spcPts val="0"/>
              </a:spcAft>
            </a:pPr>
            <a:r>
              <a:rPr lang="en-US" sz="2000" spc="-5">
                <a:solidFill>
                  <a:srgbClr val="001F5F"/>
                </a:solidFill>
                <a:latin typeface="Calibri" pitchFamily="1" panose="2263545234"/>
              </a:rPr>
              <a:t>enforcement authority and/or funding. </a:t>
            </a:r>
          </a:p>
          <a:p>
            <a:pPr marL="1051560" marR="0" indent="548640" algn="l">
              <a:lnSpc>
                <a:spcPts val="2000"/>
              </a:lnSpc>
              <a:spcBef>
                <a:spcPts val="740"/>
              </a:spcBef>
              <a:spcAft>
                <a:spcPts val="0"/>
              </a:spcAft>
              <a:buFont typeface="Symbol"/>
              <a:buChar char="·"/>
            </a:pPr>
            <a:r>
              <a:rPr lang="en-US" sz="2000" spc="0">
                <a:solidFill>
                  <a:srgbClr val="001F5F"/>
                </a:solidFill>
                <a:latin typeface="Calibri" pitchFamily="1" panose="2263545234"/>
              </a:rPr>
              <a:t>This may affect DOE/OCR’s authority to issue guidance, investigate </a:t>
            </a:r>
          </a:p>
          <a:p>
            <a:pPr marL="1600200" marR="0" indent="0" algn="l">
              <a:lnSpc>
                <a:spcPts val="2000"/>
              </a:lnSpc>
              <a:spcBef>
                <a:spcPts val="365"/>
              </a:spcBef>
              <a:spcAft>
                <a:spcPts val="0"/>
              </a:spcAft>
            </a:pPr>
            <a:r>
              <a:rPr lang="en-US" sz="2000" spc="0">
                <a:solidFill>
                  <a:srgbClr val="001F5F"/>
                </a:solidFill>
                <a:latin typeface="Calibri" pitchFamily="1" panose="2263545234"/>
              </a:rPr>
              <a:t>claims, seek resolution agreements and refer to DOJ. </a:t>
            </a:r>
          </a:p>
          <a:p>
            <a:pPr marL="640080" marR="0" indent="0" algn="l">
              <a:lnSpc>
                <a:spcPts val="2100"/>
              </a:lnSpc>
              <a:spcBef>
                <a:spcPts val="1180"/>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000" spc="0">
                <a:solidFill>
                  <a:srgbClr val="001F5F"/>
                </a:solidFill>
                <a:latin typeface="Calibri" pitchFamily="1" panose="2263545234"/>
              </a:rPr>
              <a:t>Until it happens, assume that the DCLs and guidance are still </a:t>
            </a:r>
          </a:p>
          <a:p>
            <a:pPr marL="1143000" marR="0" indent="0" algn="l">
              <a:lnSpc>
                <a:spcPts val="1800"/>
              </a:lnSpc>
              <a:spcBef>
                <a:spcPts val="0"/>
              </a:spcBef>
              <a:spcAft>
                <a:spcPts val="4980"/>
              </a:spcAft>
            </a:pPr>
            <a:r>
              <a:rPr lang="en-US" sz="2000" spc="0">
                <a:solidFill>
                  <a:srgbClr val="001F5F"/>
                </a:solidFill>
                <a:latin typeface="Calibri" pitchFamily="1" panose="2263545234"/>
              </a:rPr>
              <a:t>enforceable and that OCR is still alive and well. </a:t>
            </a:r>
          </a:p>
        </p:txBody>
      </p:sp>
    </p:spTree>
  </p:cSld>
</p:sldLayout>
</file>

<file path=ppt/slideLayouts/slideLayout4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16" name=""/>
        <p:cNvGrpSpPr/>
        <p:nvPr/>
      </p:nvGrpSpPr>
      <p:grpSpPr/>
      <p:sp>
        <p:nvSpPr>
          <p:cNvPr id="41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1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40 </a:t>
            </a:r>
          </a:p>
        </p:txBody>
      </p:sp>
      <p:sp>
        <p:nvSpPr>
          <p:cNvPr id="41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20" name=""/>
          <p:cNvSpPr/>
          <p:nvPr>
            <p:ph type="body" idx="10"/>
          </p:nvPr>
        </p:nvSpPr>
        <p:spPr>
          <a:xfrm>
            <a:off x="0" y="676910"/>
            <a:ext cx="9144000" cy="876935"/>
          </a:xfrm>
          <a:prstGeom prst="rect">
            <a:avLst/>
          </a:prstGeom>
          <a:noFill/>
          <a:ln w="0" cmpd="sng">
            <a:noFill/>
            <a:prstDash val="solid"/>
          </a:ln>
        </p:spPr>
        <p:txBody>
          <a:bodyPr vert="horz" lIns="0" tIns="260350" rIns="0" bIns="0" anchor="t"/>
          <a:lstStyle/>
          <a:p>
            <a:pPr marL="0" marR="0" indent="0" algn="ctr">
              <a:lnSpc>
                <a:spcPts val="4600"/>
              </a:lnSpc>
              <a:spcAft>
                <a:spcPts val="0"/>
              </a:spcAft>
            </a:pPr>
            <a:r>
              <a:rPr lang="en-US" sz="4350" b="1" spc="5">
                <a:solidFill>
                  <a:srgbClr val="001F5F"/>
                </a:solidFill>
                <a:latin typeface="Calibri" pitchFamily="1" panose="2263545234"/>
              </a:rPr>
              <a:t>Section 504 Policies </a:t>
            </a:r>
          </a:p>
        </p:txBody>
      </p:sp>
      <p:sp>
        <p:nvSpPr>
          <p:cNvPr id="421" name=""/>
          <p:cNvSpPr/>
          <p:nvPr>
            <p:ph type="body" idx="10"/>
          </p:nvPr>
        </p:nvSpPr>
        <p:spPr>
          <a:xfrm>
            <a:off x="0" y="1553845"/>
            <a:ext cx="9144000" cy="4893945"/>
          </a:xfrm>
          <a:prstGeom prst="rect">
            <a:avLst/>
          </a:prstGeom>
          <a:noFill/>
          <a:ln w="0" cmpd="sng">
            <a:noFill/>
            <a:prstDash val="solid"/>
          </a:ln>
        </p:spPr>
        <p:txBody>
          <a:bodyPr vert="horz" lIns="0" tIns="394335" rIns="0" bIns="0" anchor="t"/>
          <a:lstStyle/>
          <a:p>
            <a:pPr marL="411480" marR="0" indent="0" algn="just">
              <a:lnSpc>
                <a:spcPts val="1800"/>
              </a:lnSpc>
              <a:spcAft>
                <a:spcPts val="0"/>
              </a:spcAft>
              <a:tabLst>
                <a:tab pos="914400" algn="l"/>
              </a:tabLst>
            </a:pPr>
            <a:r>
              <a:rPr lang="en-US" sz="4350" spc="30">
                <a:solidFill>
                  <a:srgbClr val="44759E"/>
                </a:solidFill>
                <a:latin typeface="Arial" pitchFamily="2" panose="2263545234"/>
              </a:rPr>
              <a:t></a:t>
            </a:r>
            <a:r>
              <a:rPr lang="en-US" sz="100" b="1" spc="30">
                <a:solidFill>
                  <a:srgbClr val="001F5F"/>
                </a:solidFill>
                <a:latin typeface="Calibri" pitchFamily="1" panose="2263545234"/>
              </a:rPr>
              <a:t> </a:t>
            </a:r>
            <a:r>
              <a:rPr lang="en-US" sz="1900" b="1" spc="30">
                <a:solidFill>
                  <a:srgbClr val="001F5F"/>
                </a:solidFill>
                <a:latin typeface="Calibri" pitchFamily="1" panose="2263545234"/>
              </a:rPr>
              <a:t>OCR Case No. 09-12-2317, </a:t>
            </a:r>
            <a:r>
              <a:rPr lang="en-US" sz="2000" b="1" i="1" spc="30">
                <a:solidFill>
                  <a:srgbClr val="001F5F"/>
                </a:solidFill>
                <a:latin typeface="Calibri" pitchFamily="1" panose="2263545234"/>
              </a:rPr>
              <a:t>Laney College </a:t>
            </a:r>
            <a:r>
              <a:rPr lang="en-US" sz="1900" b="1" spc="30">
                <a:solidFill>
                  <a:srgbClr val="001F5F"/>
                </a:solidFill>
                <a:latin typeface="Calibri" pitchFamily="1" panose="2263545234"/>
              </a:rPr>
              <a:t>(February 18, 2014). </a:t>
            </a:r>
          </a:p>
          <a:p>
            <a:pPr marL="411480" marR="0" indent="0" algn="just">
              <a:lnSpc>
                <a:spcPts val="1500"/>
              </a:lnSpc>
              <a:spcBef>
                <a:spcPts val="480"/>
              </a:spcBef>
              <a:spcAft>
                <a:spcPts val="0"/>
              </a:spcAft>
              <a:tabLst>
                <a:tab pos="914400" algn="l"/>
              </a:tabLst>
            </a:pPr>
            <a:r>
              <a:rPr lang="en-US" sz="4350" spc="30">
                <a:solidFill>
                  <a:srgbClr val="44759E"/>
                </a:solidFill>
                <a:latin typeface="Arial" pitchFamily="2" panose="2263545234"/>
              </a:rPr>
              <a:t></a:t>
            </a:r>
            <a:r>
              <a:rPr lang="en-US" sz="100" spc="30">
                <a:solidFill>
                  <a:srgbClr val="001F5F"/>
                </a:solidFill>
                <a:latin typeface="Calibri" pitchFamily="1" panose="2263545234"/>
              </a:rPr>
              <a:t> </a:t>
            </a:r>
            <a:r>
              <a:rPr lang="en-US" sz="1900" spc="30">
                <a:solidFill>
                  <a:srgbClr val="001F5F"/>
                </a:solidFill>
                <a:latin typeface="Calibri" pitchFamily="1" panose="2263545234"/>
              </a:rPr>
              <a:t>OCR’s review of the College’s website in conjunction with the facts </a:t>
            </a:r>
          </a:p>
          <a:p>
            <a:pPr marL="914400" marR="0" indent="0" algn="just">
              <a:lnSpc>
                <a:spcPts val="1500"/>
              </a:lnSpc>
              <a:spcBef>
                <a:spcPts val="0"/>
              </a:spcBef>
              <a:spcAft>
                <a:spcPts val="0"/>
              </a:spcAft>
            </a:pPr>
            <a:r>
              <a:rPr lang="en-US" sz="1900" spc="35">
                <a:solidFill>
                  <a:srgbClr val="001F5F"/>
                </a:solidFill>
                <a:latin typeface="Calibri" pitchFamily="1" panose="2263545234"/>
              </a:rPr>
              <a:t>gathered in this case indicates that the </a:t>
            </a:r>
            <a:r>
              <a:rPr lang="en-US" sz="1900" b="1" spc="35">
                <a:solidFill>
                  <a:srgbClr val="001F5F"/>
                </a:solidFill>
                <a:latin typeface="Calibri" pitchFamily="1" panose="2263545234"/>
              </a:rPr>
              <a:t>College needs a more robust </a:t>
            </a:r>
          </a:p>
          <a:p>
            <a:pPr marL="914400" marR="0" indent="0" algn="just">
              <a:lnSpc>
                <a:spcPts val="1800"/>
              </a:lnSpc>
              <a:spcBef>
                <a:spcPts val="0"/>
              </a:spcBef>
              <a:spcAft>
                <a:spcPts val="0"/>
              </a:spcAft>
            </a:pPr>
            <a:r>
              <a:rPr lang="en-US" sz="1900" b="1" spc="35">
                <a:solidFill>
                  <a:srgbClr val="001F5F"/>
                </a:solidFill>
                <a:latin typeface="Calibri" pitchFamily="1" panose="2263545234"/>
              </a:rPr>
              <a:t>Section 504 plan that clearly spells out, and provides notice to students, </a:t>
            </a:r>
          </a:p>
          <a:p>
            <a:pPr marL="914400" marR="0" indent="0" algn="just">
              <a:lnSpc>
                <a:spcPts val="1800"/>
              </a:lnSpc>
              <a:spcBef>
                <a:spcPts val="0"/>
              </a:spcBef>
              <a:spcAft>
                <a:spcPts val="0"/>
              </a:spcAft>
            </a:pPr>
            <a:r>
              <a:rPr lang="en-US" sz="1900" b="1" spc="40">
                <a:solidFill>
                  <a:srgbClr val="001F5F"/>
                </a:solidFill>
                <a:latin typeface="Calibri" pitchFamily="1" panose="2263545234"/>
              </a:rPr>
              <a:t>of the DSPS process for how to request accommodations, how the </a:t>
            </a:r>
          </a:p>
          <a:p>
            <a:pPr marL="914400" marR="0" indent="0" algn="just">
              <a:lnSpc>
                <a:spcPts val="1800"/>
              </a:lnSpc>
              <a:spcBef>
                <a:spcPts val="0"/>
              </a:spcBef>
              <a:spcAft>
                <a:spcPts val="0"/>
              </a:spcAft>
            </a:pPr>
            <a:r>
              <a:rPr lang="en-US" sz="1900" b="1" spc="35">
                <a:solidFill>
                  <a:srgbClr val="001F5F"/>
                </a:solidFill>
                <a:latin typeface="Calibri" pitchFamily="1" panose="2263545234"/>
              </a:rPr>
              <a:t>College will coordinate with faculty to implement approved </a:t>
            </a:r>
          </a:p>
          <a:p>
            <a:pPr marL="914400" marR="0" indent="0" algn="just">
              <a:lnSpc>
                <a:spcPts val="1800"/>
              </a:lnSpc>
              <a:spcBef>
                <a:spcPts val="0"/>
              </a:spcBef>
              <a:spcAft>
                <a:spcPts val="0"/>
              </a:spcAft>
            </a:pPr>
            <a:r>
              <a:rPr lang="en-US" sz="1900" b="1" spc="40">
                <a:solidFill>
                  <a:srgbClr val="001F5F"/>
                </a:solidFill>
                <a:latin typeface="Calibri" pitchFamily="1" panose="2263545234"/>
              </a:rPr>
              <a:t>accommodations, how students can challenge or appeal the College’s </a:t>
            </a:r>
          </a:p>
          <a:p>
            <a:pPr marL="914400" marR="0" indent="0" algn="just">
              <a:lnSpc>
                <a:spcPts val="1800"/>
              </a:lnSpc>
              <a:spcBef>
                <a:spcPts val="0"/>
              </a:spcBef>
              <a:spcAft>
                <a:spcPts val="0"/>
              </a:spcAft>
            </a:pPr>
            <a:r>
              <a:rPr lang="en-US" sz="1900" b="1" spc="40">
                <a:solidFill>
                  <a:srgbClr val="001F5F"/>
                </a:solidFill>
                <a:latin typeface="Calibri" pitchFamily="1" panose="2263545234"/>
              </a:rPr>
              <a:t>decisions regarding accommodations, and how the College will resolve </a:t>
            </a:r>
          </a:p>
          <a:p>
            <a:pPr marL="914400" marR="0" indent="0" algn="just">
              <a:lnSpc>
                <a:spcPts val="1800"/>
              </a:lnSpc>
              <a:spcBef>
                <a:spcPts val="0"/>
              </a:spcBef>
              <a:spcAft>
                <a:spcPts val="0"/>
              </a:spcAft>
            </a:pPr>
            <a:r>
              <a:rPr lang="en-US" sz="1900" b="1" spc="40">
                <a:solidFill>
                  <a:srgbClr val="001F5F"/>
                </a:solidFill>
                <a:latin typeface="Calibri" pitchFamily="1" panose="2263545234"/>
              </a:rPr>
              <a:t>concerns about whether an accommodation would result in a </a:t>
            </a:r>
          </a:p>
          <a:p>
            <a:pPr marL="914400" marR="0" indent="0" algn="just">
              <a:lnSpc>
                <a:spcPts val="1800"/>
              </a:lnSpc>
              <a:spcBef>
                <a:spcPts val="0"/>
              </a:spcBef>
              <a:spcAft>
                <a:spcPts val="0"/>
              </a:spcAft>
            </a:pPr>
            <a:r>
              <a:rPr lang="en-US" sz="1900" b="1" spc="35">
                <a:solidFill>
                  <a:srgbClr val="001F5F"/>
                </a:solidFill>
                <a:latin typeface="Calibri" pitchFamily="1" panose="2263545234"/>
              </a:rPr>
              <a:t>fundamental alteration of a course content. </a:t>
            </a:r>
          </a:p>
          <a:p>
            <a:pPr marL="411480" marR="0" indent="0" algn="just">
              <a:lnSpc>
                <a:spcPts val="1500"/>
              </a:lnSpc>
              <a:spcBef>
                <a:spcPts val="1195"/>
              </a:spcBef>
              <a:spcAft>
                <a:spcPts val="0"/>
              </a:spcAft>
              <a:tabLst>
                <a:tab pos="914400" algn="l"/>
              </a:tabLst>
            </a:pPr>
            <a:r>
              <a:rPr lang="en-US" sz="4350" spc="30">
                <a:solidFill>
                  <a:srgbClr val="44759E"/>
                </a:solidFill>
                <a:latin typeface="Arial" pitchFamily="2" panose="2263545234"/>
              </a:rPr>
              <a:t></a:t>
            </a:r>
            <a:r>
              <a:rPr lang="en-US" sz="100" spc="30">
                <a:solidFill>
                  <a:srgbClr val="001F5F"/>
                </a:solidFill>
                <a:latin typeface="Calibri" pitchFamily="1" panose="2263545234"/>
              </a:rPr>
              <a:t> </a:t>
            </a:r>
            <a:r>
              <a:rPr lang="en-US" sz="1900" spc="30">
                <a:solidFill>
                  <a:srgbClr val="001F5F"/>
                </a:solidFill>
                <a:latin typeface="Calibri" pitchFamily="1" panose="2263545234"/>
              </a:rPr>
              <a:t>Finally, OCR’s investigation revealed that </a:t>
            </a:r>
            <a:r>
              <a:rPr lang="en-US" sz="1900" b="1" spc="30">
                <a:solidFill>
                  <a:srgbClr val="001F5F"/>
                </a:solidFill>
                <a:latin typeface="Calibri" pitchFamily="1" panose="2263545234"/>
              </a:rPr>
              <a:t>more training is needed for </a:t>
            </a:r>
          </a:p>
          <a:p>
            <a:pPr marL="914400" marR="0" indent="0" algn="just">
              <a:lnSpc>
                <a:spcPts val="1500"/>
              </a:lnSpc>
              <a:spcBef>
                <a:spcPts val="0"/>
              </a:spcBef>
              <a:spcAft>
                <a:spcPts val="0"/>
              </a:spcAft>
            </a:pPr>
            <a:r>
              <a:rPr lang="en-US" sz="1900" b="1" spc="35">
                <a:solidFill>
                  <a:srgbClr val="001F5F"/>
                </a:solidFill>
                <a:latin typeface="Calibri" pitchFamily="1" panose="2263545234"/>
              </a:rPr>
              <a:t>instructors on their responsibilities for implementing approved </a:t>
            </a:r>
          </a:p>
          <a:p>
            <a:pPr marL="914400" marR="0" indent="0" algn="just">
              <a:lnSpc>
                <a:spcPts val="1800"/>
              </a:lnSpc>
              <a:spcBef>
                <a:spcPts val="0"/>
              </a:spcBef>
              <a:spcAft>
                <a:spcPts val="0"/>
              </a:spcAft>
            </a:pPr>
            <a:r>
              <a:rPr lang="en-US" sz="1900" b="1" spc="35">
                <a:solidFill>
                  <a:srgbClr val="001F5F"/>
                </a:solidFill>
                <a:latin typeface="Calibri" pitchFamily="1" panose="2263545234"/>
              </a:rPr>
              <a:t>accommodations for students with disabilities</a:t>
            </a:r>
            <a:r>
              <a:rPr lang="en-US" sz="1900" spc="35">
                <a:solidFill>
                  <a:srgbClr val="001F5F"/>
                </a:solidFill>
                <a:latin typeface="Calibri" pitchFamily="1" panose="2263545234"/>
              </a:rPr>
              <a:t>. Instructors with whom </a:t>
            </a:r>
          </a:p>
          <a:p>
            <a:pPr marL="914400" marR="0" indent="0" algn="just">
              <a:lnSpc>
                <a:spcPts val="1800"/>
              </a:lnSpc>
              <a:spcBef>
                <a:spcPts val="0"/>
              </a:spcBef>
              <a:spcAft>
                <a:spcPts val="0"/>
              </a:spcAft>
            </a:pPr>
            <a:r>
              <a:rPr lang="en-US" sz="1900" spc="35">
                <a:solidFill>
                  <a:srgbClr val="001F5F"/>
                </a:solidFill>
                <a:latin typeface="Calibri" pitchFamily="1" panose="2263545234"/>
              </a:rPr>
              <a:t>OCR interviewed indicated a need for more training on how to implement </a:t>
            </a:r>
          </a:p>
          <a:p>
            <a:pPr marL="914400" marR="0" indent="0" algn="just">
              <a:lnSpc>
                <a:spcPts val="1800"/>
              </a:lnSpc>
              <a:spcBef>
                <a:spcPts val="0"/>
              </a:spcBef>
              <a:spcAft>
                <a:spcPts val="0"/>
              </a:spcAft>
            </a:pPr>
            <a:r>
              <a:rPr lang="en-US" sz="1900" spc="40">
                <a:solidFill>
                  <a:srgbClr val="001F5F"/>
                </a:solidFill>
                <a:latin typeface="Calibri" pitchFamily="1" panose="2263545234"/>
              </a:rPr>
              <a:t>approved accommodations and how to resolve questions or concerns </a:t>
            </a:r>
          </a:p>
          <a:p>
            <a:pPr marL="914400" marR="0" indent="0" algn="just">
              <a:lnSpc>
                <a:spcPts val="1800"/>
              </a:lnSpc>
              <a:spcBef>
                <a:spcPts val="0"/>
              </a:spcBef>
              <a:spcAft>
                <a:spcPts val="4440"/>
              </a:spcAft>
            </a:pPr>
            <a:r>
              <a:rPr lang="en-US" sz="1900" spc="30">
                <a:solidFill>
                  <a:srgbClr val="001F5F"/>
                </a:solidFill>
                <a:latin typeface="Calibri" pitchFamily="1" panose="2263545234"/>
              </a:rPr>
              <a:t>regarding approved accommodations. </a:t>
            </a:r>
          </a:p>
        </p:txBody>
      </p:sp>
    </p:spTree>
  </p:cSld>
</p:sldLayout>
</file>

<file path=ppt/slideLayouts/slideLayout4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27" name=""/>
        <p:cNvGrpSpPr/>
        <p:nvPr/>
      </p:nvGrpSpPr>
      <p:grpSpPr/>
      <p:sp>
        <p:nvSpPr>
          <p:cNvPr id="42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29" name=""/>
          <p:cNvSpPr/>
          <p:nvPr>
            <p:ph type="body" idx="10"/>
          </p:nvPr>
        </p:nvSpPr>
        <p:spPr>
          <a:xfrm>
            <a:off x="879792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14">
                <a:solidFill>
                  <a:srgbClr val="000080"/>
                </a:solidFill>
                <a:latin typeface="Tahoma" pitchFamily="2" panose="2263545234"/>
              </a:rPr>
              <a:t>41 </a:t>
            </a:r>
          </a:p>
        </p:txBody>
      </p:sp>
      <p:sp>
        <p:nvSpPr>
          <p:cNvPr id="43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31" name=""/>
          <p:cNvSpPr/>
          <p:nvPr>
            <p:ph type="body" idx="10"/>
          </p:nvPr>
        </p:nvSpPr>
        <p:spPr>
          <a:xfrm>
            <a:off x="0" y="676910"/>
            <a:ext cx="9144000" cy="5770880"/>
          </a:xfrm>
          <a:prstGeom prst="rect">
            <a:avLst/>
          </a:prstGeom>
          <a:noFill/>
          <a:ln w="0" cmpd="sng">
            <a:noFill/>
            <a:prstDash val="solid"/>
          </a:ln>
        </p:spPr>
        <p:txBody>
          <a:bodyPr vert="horz" lIns="0" tIns="1555115" rIns="0" bIns="0" anchor="t"/>
          <a:lstStyle/>
          <a:p>
            <a:pPr marL="0" marR="0" indent="0" algn="ctr">
              <a:lnSpc>
                <a:spcPts val="4200"/>
              </a:lnSpc>
              <a:spcAft>
                <a:spcPts val="28810"/>
              </a:spcAft>
            </a:pPr>
            <a:r>
              <a:rPr lang="en-US" sz="3900" b="1" spc="15">
                <a:solidFill>
                  <a:srgbClr val="001F5F"/>
                </a:solidFill>
                <a:latin typeface="Calibri" pitchFamily="1" panose="2263545234"/>
              </a:rPr>
              <a:t>RISE Act of 2016 </a:t>
            </a:r>
          </a:p>
        </p:txBody>
      </p:sp>
      <p:sp>
        <p:nvSpPr>
          <p:cNvPr id="432" name=""/>
          <p:cNvSpPr/>
          <p:nvPr>
            <p:ph type="body" idx="10"/>
          </p:nvPr>
        </p:nvSpPr>
        <p:spPr>
          <a:xfrm>
            <a:off x="220980"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Layout>
</file>

<file path=ppt/slideLayouts/slideLayout4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36" name=""/>
        <p:cNvGrpSpPr/>
        <p:nvPr/>
      </p:nvGrpSpPr>
      <p:grpSpPr/>
      <p:sp>
        <p:nvSpPr>
          <p:cNvPr id="43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3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42 </a:t>
            </a:r>
          </a:p>
        </p:txBody>
      </p:sp>
      <p:sp>
        <p:nvSpPr>
          <p:cNvPr id="43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40" name=""/>
          <p:cNvSpPr/>
          <p:nvPr>
            <p:ph type="body" idx="10"/>
          </p:nvPr>
        </p:nvSpPr>
        <p:spPr>
          <a:xfrm>
            <a:off x="0" y="676910"/>
            <a:ext cx="9144000" cy="1236345"/>
          </a:xfrm>
          <a:prstGeom prst="rect">
            <a:avLst/>
          </a:prstGeom>
          <a:noFill/>
          <a:ln w="0" cmpd="sng">
            <a:noFill/>
            <a:prstDash val="solid"/>
          </a:ln>
        </p:spPr>
        <p:txBody>
          <a:bodyPr vert="horz" lIns="0" tIns="261620" rIns="0" bIns="0" anchor="t"/>
          <a:lstStyle/>
          <a:p>
            <a:pPr marL="0" marR="0" indent="0" algn="ctr">
              <a:lnSpc>
                <a:spcPts val="4600"/>
              </a:lnSpc>
              <a:spcAft>
                <a:spcPts val="2825"/>
              </a:spcAft>
            </a:pPr>
            <a:r>
              <a:rPr lang="en-US" sz="4300" b="1" spc="15">
                <a:solidFill>
                  <a:srgbClr val="001F5F"/>
                </a:solidFill>
                <a:latin typeface="Calibri" pitchFamily="1" panose="2263545234"/>
              </a:rPr>
              <a:t>RISE Act of 2016 </a:t>
            </a:r>
          </a:p>
        </p:txBody>
      </p:sp>
      <p:sp>
        <p:nvSpPr>
          <p:cNvPr id="441" name=""/>
          <p:cNvSpPr/>
          <p:nvPr>
            <p:ph type="body" idx="10"/>
          </p:nvPr>
        </p:nvSpPr>
        <p:spPr>
          <a:xfrm>
            <a:off x="0" y="1913255"/>
            <a:ext cx="9144000" cy="4534535"/>
          </a:xfrm>
          <a:prstGeom prst="rect">
            <a:avLst/>
          </a:prstGeom>
          <a:noFill/>
          <a:ln w="0" cmpd="sng">
            <a:noFill/>
            <a:prstDash val="solid"/>
          </a:ln>
        </p:spPr>
        <p:txBody>
          <a:bodyPr vert="horz" lIns="0" tIns="316865" rIns="0" bIns="0" anchor="t"/>
          <a:lstStyle/>
          <a:p>
            <a:pPr marL="640080" marR="0" indent="0" algn="just">
              <a:lnSpc>
                <a:spcPts val="2600"/>
              </a:lnSpc>
              <a:spcAft>
                <a:spcPts val="0"/>
              </a:spcAft>
            </a:pPr>
            <a:r>
              <a:rPr lang="en-US" sz="4300" spc="70">
                <a:solidFill>
                  <a:srgbClr val="44759E"/>
                </a:solidFill>
                <a:latin typeface="Arial" pitchFamily="2" panose="2263545234"/>
              </a:rPr>
              <a:t></a:t>
            </a:r>
            <a:r>
              <a:rPr lang="en-US" sz="2350" spc="70">
                <a:solidFill>
                  <a:srgbClr val="001F5F"/>
                </a:solidFill>
                <a:latin typeface="Calibri" pitchFamily="1" panose="2263545234"/>
              </a:rPr>
              <a:t> Cosponsored by Sens. Bill Cassidy, Orrin Hatch and Bob </a:t>
            </a:r>
          </a:p>
          <a:p>
            <a:pPr marL="1143000" marR="0" indent="0" algn="just">
              <a:lnSpc>
                <a:spcPts val="2600"/>
              </a:lnSpc>
              <a:spcBef>
                <a:spcPts val="0"/>
              </a:spcBef>
              <a:spcAft>
                <a:spcPts val="0"/>
              </a:spcAft>
            </a:pPr>
            <a:r>
              <a:rPr lang="en-US" sz="2350" spc="-35">
                <a:solidFill>
                  <a:srgbClr val="001F5F"/>
                </a:solidFill>
                <a:latin typeface="Calibri" pitchFamily="1" panose="2263545234"/>
              </a:rPr>
              <a:t>Casey. </a:t>
            </a:r>
          </a:p>
          <a:p>
            <a:pPr marL="640080" marR="0" indent="0" algn="just">
              <a:lnSpc>
                <a:spcPts val="2600"/>
              </a:lnSpc>
              <a:spcBef>
                <a:spcPts val="1000"/>
              </a:spcBef>
              <a:spcAft>
                <a:spcPts val="0"/>
              </a:spcAft>
            </a:pPr>
            <a:r>
              <a:rPr lang="en-US" sz="4300" spc="70">
                <a:solidFill>
                  <a:srgbClr val="44759E"/>
                </a:solidFill>
                <a:latin typeface="Arial" pitchFamily="2" panose="2263545234"/>
              </a:rPr>
              <a:t></a:t>
            </a:r>
            <a:r>
              <a:rPr lang="en-US" sz="2350" spc="70">
                <a:solidFill>
                  <a:srgbClr val="001F5F"/>
                </a:solidFill>
                <a:latin typeface="Calibri" pitchFamily="1" panose="2263545234"/>
              </a:rPr>
              <a:t> Referred to Committee on Health, Education, Labor and </a:t>
            </a:r>
          </a:p>
          <a:p>
            <a:pPr marL="1143000" marR="0" indent="0" algn="just">
              <a:lnSpc>
                <a:spcPts val="2600"/>
              </a:lnSpc>
              <a:spcBef>
                <a:spcPts val="0"/>
              </a:spcBef>
              <a:spcAft>
                <a:spcPts val="0"/>
              </a:spcAft>
            </a:pPr>
            <a:r>
              <a:rPr lang="en-US" sz="2350" spc="5">
                <a:solidFill>
                  <a:srgbClr val="001F5F"/>
                </a:solidFill>
                <a:latin typeface="Calibri" pitchFamily="1" panose="2263545234"/>
              </a:rPr>
              <a:t>Pensions on December 8, 2016. </a:t>
            </a:r>
          </a:p>
          <a:p>
            <a:pPr marL="640080" marR="0" indent="0" algn="just">
              <a:lnSpc>
                <a:spcPts val="2600"/>
              </a:lnSpc>
              <a:spcBef>
                <a:spcPts val="995"/>
              </a:spcBef>
              <a:spcAft>
                <a:spcPts val="0"/>
              </a:spcAft>
            </a:pPr>
            <a:r>
              <a:rPr lang="en-US" sz="4300" spc="70">
                <a:solidFill>
                  <a:srgbClr val="44759E"/>
                </a:solidFill>
                <a:latin typeface="Arial" pitchFamily="2" panose="2263545234"/>
              </a:rPr>
              <a:t></a:t>
            </a:r>
            <a:r>
              <a:rPr lang="en-US" sz="2350" spc="70">
                <a:solidFill>
                  <a:srgbClr val="001F5F"/>
                </a:solidFill>
                <a:latin typeface="Calibri" pitchFamily="1" panose="2263545234"/>
              </a:rPr>
              <a:t> 40% of college students that used special education in high </a:t>
            </a:r>
          </a:p>
          <a:p>
            <a:pPr marL="1143000" marR="0" indent="0" algn="just">
              <a:lnSpc>
                <a:spcPts val="2600"/>
              </a:lnSpc>
              <a:spcBef>
                <a:spcPts val="0"/>
              </a:spcBef>
              <a:spcAft>
                <a:spcPts val="0"/>
              </a:spcAft>
            </a:pPr>
            <a:r>
              <a:rPr lang="en-US" sz="2350" spc="15">
                <a:solidFill>
                  <a:srgbClr val="001F5F"/>
                </a:solidFill>
                <a:latin typeface="Calibri" pitchFamily="1" panose="2263545234"/>
              </a:rPr>
              <a:t>school seek accommodations in college and 35% receive </a:t>
            </a:r>
          </a:p>
          <a:p>
            <a:pPr marL="1143000" marR="0" indent="0" algn="just">
              <a:lnSpc>
                <a:spcPts val="2800"/>
              </a:lnSpc>
              <a:spcBef>
                <a:spcPts val="0"/>
              </a:spcBef>
              <a:spcAft>
                <a:spcPts val="0"/>
              </a:spcAft>
            </a:pPr>
            <a:r>
              <a:rPr lang="en-US" sz="2350" spc="-5">
                <a:solidFill>
                  <a:srgbClr val="001F5F"/>
                </a:solidFill>
                <a:latin typeface="Calibri" pitchFamily="1" panose="2263545234"/>
              </a:rPr>
              <a:t>them. </a:t>
            </a:r>
          </a:p>
          <a:p>
            <a:pPr marL="640080" marR="0" indent="0" algn="just">
              <a:lnSpc>
                <a:spcPts val="2600"/>
              </a:lnSpc>
              <a:spcBef>
                <a:spcPts val="995"/>
              </a:spcBef>
              <a:spcAft>
                <a:spcPts val="0"/>
              </a:spcAft>
            </a:pPr>
            <a:r>
              <a:rPr lang="en-US" sz="4300" spc="70">
                <a:solidFill>
                  <a:srgbClr val="44759E"/>
                </a:solidFill>
                <a:latin typeface="Arial" pitchFamily="2" panose="2263545234"/>
              </a:rPr>
              <a:t></a:t>
            </a:r>
            <a:r>
              <a:rPr lang="en-US" sz="2350" spc="70">
                <a:solidFill>
                  <a:srgbClr val="001F5F"/>
                </a:solidFill>
                <a:latin typeface="Calibri" pitchFamily="1" panose="2263545234"/>
              </a:rPr>
              <a:t> One reason for low numbers is that they have to prove they </a:t>
            </a:r>
          </a:p>
          <a:p>
            <a:pPr marL="1143000" marR="0" indent="0" algn="just">
              <a:lnSpc>
                <a:spcPts val="2600"/>
              </a:lnSpc>
              <a:spcBef>
                <a:spcPts val="0"/>
              </a:spcBef>
              <a:spcAft>
                <a:spcPts val="0"/>
              </a:spcAft>
            </a:pPr>
            <a:r>
              <a:rPr lang="en-US" sz="2350" spc="-5">
                <a:solidFill>
                  <a:srgbClr val="001F5F"/>
                </a:solidFill>
                <a:latin typeface="Calibri" pitchFamily="1" panose="2263545234"/>
              </a:rPr>
              <a:t>have a disability. </a:t>
            </a:r>
          </a:p>
          <a:p>
            <a:pPr marL="640080" marR="0" indent="0" algn="just">
              <a:lnSpc>
                <a:spcPts val="2800"/>
              </a:lnSpc>
              <a:spcBef>
                <a:spcPts val="1450"/>
              </a:spcBef>
              <a:spcAft>
                <a:spcPts val="1615"/>
              </a:spcAft>
            </a:pPr>
            <a:r>
              <a:rPr lang="en-US" sz="4300" spc="70">
                <a:solidFill>
                  <a:srgbClr val="44759E"/>
                </a:solidFill>
                <a:latin typeface="Arial" pitchFamily="2" panose="2263545234"/>
              </a:rPr>
              <a:t></a:t>
            </a:r>
            <a:r>
              <a:rPr lang="en-US" sz="2350" spc="70">
                <a:solidFill>
                  <a:srgbClr val="001F5F"/>
                </a:solidFill>
                <a:latin typeface="Calibri" pitchFamily="1" panose="2263545234"/>
              </a:rPr>
              <a:t> Legislation would make the documentation process easier</a:t>
            </a:r>
            <a:r>
              <a:rPr lang="en-US" sz="2850" spc="70">
                <a:solidFill>
                  <a:srgbClr val="001F5F"/>
                </a:solidFill>
                <a:latin typeface="Calibri" pitchFamily="1" panose="2263545234"/>
              </a:rPr>
              <a:t>. </a:t>
            </a:r>
          </a:p>
        </p:txBody>
      </p:sp>
    </p:spTree>
  </p:cSld>
</p:sldLayout>
</file>

<file path=ppt/slideLayouts/slideLayout4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47" name=""/>
        <p:cNvGrpSpPr/>
        <p:nvPr/>
      </p:nvGrpSpPr>
      <p:grpSpPr/>
      <p:sp>
        <p:nvSpPr>
          <p:cNvPr id="44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49"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5">
                <a:solidFill>
                  <a:srgbClr val="000080"/>
                </a:solidFill>
                <a:latin typeface="Tahoma" pitchFamily="2" panose="2263545234"/>
              </a:rPr>
              <a:t>43 </a:t>
            </a:r>
          </a:p>
        </p:txBody>
      </p:sp>
      <p:sp>
        <p:nvSpPr>
          <p:cNvPr id="45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51" name=""/>
          <p:cNvSpPr/>
          <p:nvPr>
            <p:ph type="body" idx="10"/>
          </p:nvPr>
        </p:nvSpPr>
        <p:spPr>
          <a:xfrm>
            <a:off x="0" y="676910"/>
            <a:ext cx="9144000" cy="876935"/>
          </a:xfrm>
          <a:prstGeom prst="rect">
            <a:avLst/>
          </a:prstGeom>
          <a:noFill/>
          <a:ln w="0" cmpd="sng">
            <a:noFill/>
            <a:prstDash val="solid"/>
          </a:ln>
        </p:spPr>
        <p:txBody>
          <a:bodyPr vert="horz" lIns="0" tIns="260350" rIns="0" bIns="0" anchor="t"/>
          <a:lstStyle/>
          <a:p>
            <a:pPr marL="0" marR="22860" indent="0" algn="ctr">
              <a:lnSpc>
                <a:spcPts val="4600"/>
              </a:lnSpc>
              <a:spcAft>
                <a:spcPts val="0"/>
              </a:spcAft>
            </a:pPr>
            <a:r>
              <a:rPr lang="en-US" sz="4350" b="1" spc="0">
                <a:solidFill>
                  <a:srgbClr val="001F5F"/>
                </a:solidFill>
                <a:latin typeface="Calibri" pitchFamily="1" panose="2263545234"/>
              </a:rPr>
              <a:t>Rise Act of 2016 </a:t>
            </a:r>
          </a:p>
        </p:txBody>
      </p:sp>
      <p:sp>
        <p:nvSpPr>
          <p:cNvPr id="452" name=""/>
          <p:cNvSpPr/>
          <p:nvPr>
            <p:ph type="body" idx="10"/>
          </p:nvPr>
        </p:nvSpPr>
        <p:spPr>
          <a:xfrm>
            <a:off x="0" y="1553845"/>
            <a:ext cx="9144000" cy="4893945"/>
          </a:xfrm>
          <a:prstGeom prst="rect">
            <a:avLst/>
          </a:prstGeom>
          <a:noFill/>
          <a:ln w="0" cmpd="sng">
            <a:noFill/>
            <a:prstDash val="solid"/>
          </a:ln>
        </p:spPr>
        <p:txBody>
          <a:bodyPr vert="horz" lIns="0" tIns="144145" rIns="0" bIns="0" anchor="t"/>
          <a:lstStyle/>
          <a:p>
            <a:pPr marL="0" marR="22860" indent="0" algn="ctr">
              <a:lnSpc>
                <a:spcPts val="2700"/>
              </a:lnSpc>
              <a:spcAft>
                <a:spcPts val="0"/>
              </a:spcAft>
            </a:pPr>
            <a:r>
              <a:rPr lang="en-US" sz="4350" spc="25">
                <a:solidFill>
                  <a:srgbClr val="44759E"/>
                </a:solidFill>
                <a:latin typeface="Arial" pitchFamily="2" panose="2263545234"/>
              </a:rPr>
              <a:t></a:t>
            </a:r>
            <a:r>
              <a:rPr lang="en-US" sz="2350" spc="25">
                <a:solidFill>
                  <a:srgbClr val="001F5F"/>
                </a:solidFill>
                <a:latin typeface="Calibri" pitchFamily="1" panose="2263545234"/>
              </a:rPr>
              <a:t> Amends the Higher Education Act to require institutions to </a:t>
            </a:r>
          </a:p>
          <a:p>
            <a:pPr marL="1143000" marR="22860" indent="0" algn="l">
              <a:lnSpc>
                <a:spcPts val="2300"/>
              </a:lnSpc>
              <a:spcBef>
                <a:spcPts val="0"/>
              </a:spcBef>
              <a:spcAft>
                <a:spcPts val="0"/>
              </a:spcAft>
            </a:pPr>
            <a:r>
              <a:rPr lang="en-US" sz="2350" spc="-30">
                <a:solidFill>
                  <a:srgbClr val="001F5F"/>
                </a:solidFill>
                <a:latin typeface="Calibri" pitchFamily="1" panose="2263545234"/>
              </a:rPr>
              <a:t>adopt policies that make it possible for a student to </a:t>
            </a:r>
          </a:p>
          <a:p>
            <a:pPr marL="1143000" marR="22860" indent="0" algn="l">
              <a:lnSpc>
                <a:spcPts val="2400"/>
              </a:lnSpc>
              <a:spcBef>
                <a:spcPts val="405"/>
              </a:spcBef>
              <a:spcAft>
                <a:spcPts val="0"/>
              </a:spcAft>
            </a:pPr>
            <a:r>
              <a:rPr lang="en-US" sz="2350" spc="-30">
                <a:solidFill>
                  <a:srgbClr val="001F5F"/>
                </a:solidFill>
                <a:latin typeface="Calibri" pitchFamily="1" panose="2263545234"/>
              </a:rPr>
              <a:t>document his or her disability by providing: </a:t>
            </a:r>
          </a:p>
          <a:p>
            <a:pPr marL="1051560" marR="22860" indent="548640" algn="l">
              <a:lnSpc>
                <a:spcPts val="1900"/>
              </a:lnSpc>
              <a:spcBef>
                <a:spcPts val="690"/>
              </a:spcBef>
              <a:spcAft>
                <a:spcPts val="0"/>
              </a:spcAft>
              <a:buFont typeface="Symbol"/>
              <a:buChar char="·"/>
            </a:pPr>
            <a:r>
              <a:rPr lang="en-US" sz="1800" spc="0">
                <a:solidFill>
                  <a:srgbClr val="001F5F"/>
                </a:solidFill>
                <a:latin typeface="Calibri" pitchFamily="1" panose="2263545234"/>
              </a:rPr>
              <a:t>Documentation that the student had an IEP, including an IEP that may not </a:t>
            </a:r>
          </a:p>
          <a:p>
            <a:pPr marL="1600200" marR="22860" indent="0" algn="l">
              <a:lnSpc>
                <a:spcPts val="1800"/>
              </a:lnSpc>
              <a:spcBef>
                <a:spcPts val="305"/>
              </a:spcBef>
              <a:spcAft>
                <a:spcPts val="0"/>
              </a:spcAft>
            </a:pPr>
            <a:r>
              <a:rPr lang="en-US" sz="1800" spc="0">
                <a:solidFill>
                  <a:srgbClr val="001F5F"/>
                </a:solidFill>
                <a:latin typeface="Calibri" pitchFamily="1" panose="2263545234"/>
              </a:rPr>
              <a:t>be current or up to date. (An institution would be able to ask a student for </a:t>
            </a:r>
          </a:p>
          <a:p>
            <a:pPr marL="1600200" marR="22860" indent="0" algn="l">
              <a:lnSpc>
                <a:spcPts val="1800"/>
              </a:lnSpc>
              <a:spcBef>
                <a:spcPts val="305"/>
              </a:spcBef>
              <a:spcAft>
                <a:spcPts val="0"/>
              </a:spcAft>
            </a:pPr>
            <a:r>
              <a:rPr lang="en-US" sz="1800" spc="0">
                <a:solidFill>
                  <a:srgbClr val="001F5F"/>
                </a:solidFill>
                <a:latin typeface="Calibri" pitchFamily="1" panose="2263545234"/>
              </a:rPr>
              <a:t>additional documentation if found ineligible for an IEP or exited from the </a:t>
            </a:r>
          </a:p>
          <a:p>
            <a:pPr marL="1600200" marR="22860" indent="0" algn="l">
              <a:lnSpc>
                <a:spcPts val="1800"/>
              </a:lnSpc>
              <a:spcBef>
                <a:spcPts val="305"/>
              </a:spcBef>
              <a:spcAft>
                <a:spcPts val="0"/>
              </a:spcAft>
            </a:pPr>
            <a:r>
              <a:rPr lang="en-US" sz="1800" spc="-5">
                <a:solidFill>
                  <a:srgbClr val="001F5F"/>
                </a:solidFill>
                <a:latin typeface="Calibri" pitchFamily="1" panose="2263545234"/>
              </a:rPr>
              <a:t>special education program.) </a:t>
            </a:r>
          </a:p>
          <a:p>
            <a:pPr marL="1051560" marR="22860" indent="548640" algn="l">
              <a:lnSpc>
                <a:spcPts val="1900"/>
              </a:lnSpc>
              <a:spcBef>
                <a:spcPts val="645"/>
              </a:spcBef>
              <a:spcAft>
                <a:spcPts val="0"/>
              </a:spcAft>
              <a:buFont typeface="Symbol"/>
              <a:buChar char="·"/>
            </a:pPr>
            <a:r>
              <a:rPr lang="en-US" sz="1800" spc="0">
                <a:solidFill>
                  <a:srgbClr val="001F5F"/>
                </a:solidFill>
                <a:latin typeface="Calibri" pitchFamily="1" panose="2263545234"/>
              </a:rPr>
              <a:t>Documentation that a student had a 504 plan. </a:t>
            </a:r>
          </a:p>
          <a:p>
            <a:pPr marL="1051560" marR="22860" indent="548640" algn="l">
              <a:lnSpc>
                <a:spcPts val="1900"/>
              </a:lnSpc>
              <a:spcBef>
                <a:spcPts val="645"/>
              </a:spcBef>
              <a:spcAft>
                <a:spcPts val="0"/>
              </a:spcAft>
              <a:buFont typeface="Symbol"/>
              <a:buChar char="·"/>
            </a:pPr>
            <a:r>
              <a:rPr lang="en-US" sz="1800" spc="0">
                <a:solidFill>
                  <a:srgbClr val="001F5F"/>
                </a:solidFill>
                <a:latin typeface="Calibri" pitchFamily="1" panose="2263545234"/>
              </a:rPr>
              <a:t>A plan or record of service from a private school, an LEA, a SEA or </a:t>
            </a:r>
          </a:p>
          <a:p>
            <a:pPr marL="1600200" marR="22860" indent="0" algn="l">
              <a:lnSpc>
                <a:spcPts val="1800"/>
              </a:lnSpc>
              <a:spcBef>
                <a:spcPts val="310"/>
              </a:spcBef>
              <a:spcAft>
                <a:spcPts val="0"/>
              </a:spcAft>
            </a:pPr>
            <a:r>
              <a:rPr lang="en-US" sz="1800" spc="-5">
                <a:solidFill>
                  <a:srgbClr val="001F5F"/>
                </a:solidFill>
                <a:latin typeface="Calibri" pitchFamily="1" panose="2263545234"/>
              </a:rPr>
              <a:t>institution of higher ed. </a:t>
            </a:r>
          </a:p>
          <a:p>
            <a:pPr marL="1051560" marR="22860" indent="548640" algn="l">
              <a:lnSpc>
                <a:spcPts val="1900"/>
              </a:lnSpc>
              <a:spcBef>
                <a:spcPts val="650"/>
              </a:spcBef>
              <a:spcAft>
                <a:spcPts val="0"/>
              </a:spcAft>
              <a:buFont typeface="Symbol"/>
              <a:buChar char="·"/>
            </a:pPr>
            <a:r>
              <a:rPr lang="en-US" sz="1800" spc="0">
                <a:solidFill>
                  <a:srgbClr val="001F5F"/>
                </a:solidFill>
                <a:latin typeface="Calibri" pitchFamily="1" panose="2263545234"/>
              </a:rPr>
              <a:t>A record or evaluation from a relevant licensed professional. </a:t>
            </a:r>
          </a:p>
          <a:p>
            <a:pPr marL="1051560" marR="22860" indent="548640" algn="l">
              <a:lnSpc>
                <a:spcPts val="1900"/>
              </a:lnSpc>
              <a:spcBef>
                <a:spcPts val="645"/>
              </a:spcBef>
              <a:spcAft>
                <a:spcPts val="0"/>
              </a:spcAft>
              <a:buFont typeface="Symbol"/>
              <a:buChar char="·"/>
            </a:pPr>
            <a:r>
              <a:rPr lang="en-US" sz="1800" spc="0">
                <a:solidFill>
                  <a:srgbClr val="001F5F"/>
                </a:solidFill>
                <a:latin typeface="Calibri" pitchFamily="1" panose="2263545234"/>
              </a:rPr>
              <a:t>A plan or record of disability from another higher ed institution. </a:t>
            </a:r>
          </a:p>
          <a:p>
            <a:pPr marL="1051560" marR="22860" indent="548640" algn="l">
              <a:lnSpc>
                <a:spcPts val="2100"/>
              </a:lnSpc>
              <a:spcBef>
                <a:spcPts val="455"/>
              </a:spcBef>
              <a:spcAft>
                <a:spcPts val="5090"/>
              </a:spcAft>
              <a:buFont typeface="Symbol"/>
              <a:buChar char="·"/>
            </a:pPr>
            <a:r>
              <a:rPr lang="en-US" sz="1800" spc="0">
                <a:solidFill>
                  <a:srgbClr val="001F5F"/>
                </a:solidFill>
                <a:latin typeface="Calibri" pitchFamily="1" panose="2263545234"/>
              </a:rPr>
              <a:t>Documentation of a disability due to service in the uniformed services. </a:t>
            </a:r>
          </a:p>
        </p:txBody>
      </p:sp>
    </p:spTree>
  </p:cSld>
</p:sldLayout>
</file>

<file path=ppt/slideLayouts/slideLayout4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58" name=""/>
        <p:cNvGrpSpPr/>
        <p:nvPr/>
      </p:nvGrpSpPr>
      <p:grpSpPr/>
      <p:sp>
        <p:nvSpPr>
          <p:cNvPr id="45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60" name=""/>
          <p:cNvSpPr/>
          <p:nvPr>
            <p:ph type="body" idx="10"/>
          </p:nvPr>
        </p:nvSpPr>
        <p:spPr>
          <a:xfrm>
            <a:off x="8797925" y="38100"/>
            <a:ext cx="3175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50">
                <a:solidFill>
                  <a:srgbClr val="000080"/>
                </a:solidFill>
                <a:latin typeface="Tahoma" pitchFamily="2" panose="2263545234"/>
              </a:rPr>
              <a:t>44 </a:t>
            </a:r>
          </a:p>
        </p:txBody>
      </p:sp>
      <p:sp>
        <p:nvSpPr>
          <p:cNvPr id="46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62" name=""/>
          <p:cNvSpPr/>
          <p:nvPr>
            <p:ph type="body" idx="10"/>
          </p:nvPr>
        </p:nvSpPr>
        <p:spPr>
          <a:xfrm>
            <a:off x="0" y="676910"/>
            <a:ext cx="9144000" cy="5770880"/>
          </a:xfrm>
          <a:prstGeom prst="rect">
            <a:avLst/>
          </a:prstGeom>
          <a:noFill/>
          <a:ln w="0" cmpd="sng">
            <a:noFill/>
            <a:prstDash val="solid"/>
          </a:ln>
        </p:spPr>
        <p:txBody>
          <a:bodyPr vert="horz" lIns="0" tIns="1555115" rIns="0" bIns="0" anchor="t"/>
          <a:lstStyle/>
          <a:p>
            <a:pPr marL="0" marR="0" indent="0" algn="ctr">
              <a:lnSpc>
                <a:spcPts val="4200"/>
              </a:lnSpc>
              <a:spcAft>
                <a:spcPts val="28810"/>
              </a:spcAft>
            </a:pPr>
            <a:r>
              <a:rPr lang="en-US" sz="3900" b="1" spc="30">
                <a:solidFill>
                  <a:srgbClr val="001F5F"/>
                </a:solidFill>
                <a:latin typeface="Calibri" pitchFamily="1" panose="2263545234"/>
              </a:rPr>
              <a:t>COMMON ISSUES </a:t>
            </a:r>
          </a:p>
        </p:txBody>
      </p:sp>
      <p:sp>
        <p:nvSpPr>
          <p:cNvPr id="463"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Layout>
</file>

<file path=ppt/slideLayouts/slideLayout4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67" name=""/>
        <p:cNvGrpSpPr/>
        <p:nvPr/>
      </p:nvGrpSpPr>
      <p:grpSpPr/>
      <p:sp>
        <p:nvSpPr>
          <p:cNvPr id="46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69"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5">
                <a:solidFill>
                  <a:srgbClr val="000080"/>
                </a:solidFill>
                <a:latin typeface="Tahoma" pitchFamily="2" panose="2263545234"/>
              </a:rPr>
              <a:t>45 </a:t>
            </a:r>
          </a:p>
        </p:txBody>
      </p:sp>
      <p:sp>
        <p:nvSpPr>
          <p:cNvPr id="47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71" name=""/>
          <p:cNvSpPr/>
          <p:nvPr>
            <p:ph type="body" idx="10"/>
          </p:nvPr>
        </p:nvSpPr>
        <p:spPr>
          <a:xfrm>
            <a:off x="0" y="676910"/>
            <a:ext cx="9144000" cy="1154430"/>
          </a:xfrm>
          <a:prstGeom prst="rect">
            <a:avLst/>
          </a:prstGeom>
          <a:noFill/>
          <a:ln w="0" cmpd="sng">
            <a:noFill/>
            <a:prstDash val="solid"/>
          </a:ln>
        </p:spPr>
        <p:txBody>
          <a:bodyPr vert="horz" lIns="0" tIns="260350" rIns="0" bIns="0" anchor="t"/>
          <a:lstStyle/>
          <a:p>
            <a:pPr marL="0" marR="22860" indent="0" algn="ctr">
              <a:lnSpc>
                <a:spcPts val="4700"/>
              </a:lnSpc>
              <a:spcAft>
                <a:spcPts val="2165"/>
              </a:spcAft>
            </a:pPr>
            <a:r>
              <a:rPr lang="en-US" sz="4350" b="1" spc="10">
                <a:solidFill>
                  <a:srgbClr val="001F5F"/>
                </a:solidFill>
                <a:latin typeface="Calibri" pitchFamily="1" panose="2263545234"/>
              </a:rPr>
              <a:t>Admissions </a:t>
            </a:r>
          </a:p>
        </p:txBody>
      </p:sp>
      <p:sp>
        <p:nvSpPr>
          <p:cNvPr id="472" name=""/>
          <p:cNvSpPr/>
          <p:nvPr>
            <p:ph type="body" idx="10"/>
          </p:nvPr>
        </p:nvSpPr>
        <p:spPr>
          <a:xfrm>
            <a:off x="0" y="1831340"/>
            <a:ext cx="9144000" cy="4616450"/>
          </a:xfrm>
          <a:prstGeom prst="rect">
            <a:avLst/>
          </a:prstGeom>
          <a:noFill/>
          <a:ln w="0" cmpd="sng">
            <a:noFill/>
            <a:prstDash val="solid"/>
          </a:ln>
        </p:spPr>
        <p:txBody>
          <a:bodyPr vert="horz" lIns="0" tIns="415925" rIns="0" bIns="0" anchor="t"/>
          <a:lstStyle/>
          <a:p>
            <a:pPr marL="640080" marR="22860" indent="0" algn="just">
              <a:lnSpc>
                <a:spcPts val="1700"/>
              </a:lnSpc>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May not make preadmission inquiry as to whether an applicant </a:t>
            </a:r>
          </a:p>
          <a:p>
            <a:pPr marL="1143000" marR="22860" indent="0" algn="just">
              <a:lnSpc>
                <a:spcPts val="1700"/>
              </a:lnSpc>
              <a:spcBef>
                <a:spcPts val="0"/>
              </a:spcBef>
              <a:spcAft>
                <a:spcPts val="0"/>
              </a:spcAft>
            </a:pPr>
            <a:r>
              <a:rPr lang="en-US" sz="2100" spc="0">
                <a:solidFill>
                  <a:srgbClr val="001F5F"/>
                </a:solidFill>
                <a:latin typeface="Calibri" pitchFamily="1" panose="2263545234"/>
              </a:rPr>
              <a:t>has a disability. May ask about ability to meet essential program </a:t>
            </a:r>
          </a:p>
          <a:p>
            <a:pPr marL="1143000" marR="22860" indent="0" algn="just">
              <a:lnSpc>
                <a:spcPts val="2000"/>
              </a:lnSpc>
              <a:spcBef>
                <a:spcPts val="0"/>
              </a:spcBef>
              <a:spcAft>
                <a:spcPts val="0"/>
              </a:spcAft>
            </a:pPr>
            <a:r>
              <a:rPr lang="en-US" sz="2100" spc="-5">
                <a:solidFill>
                  <a:srgbClr val="001F5F"/>
                </a:solidFill>
                <a:latin typeface="Calibri" pitchFamily="1" panose="2263545234"/>
              </a:rPr>
              <a:t>requirements provided the questions are not intended to reveal </a:t>
            </a:r>
          </a:p>
          <a:p>
            <a:pPr marL="1143000" marR="22860" indent="0" algn="just">
              <a:lnSpc>
                <a:spcPts val="2000"/>
              </a:lnSpc>
              <a:spcBef>
                <a:spcPts val="5"/>
              </a:spcBef>
              <a:spcAft>
                <a:spcPts val="0"/>
              </a:spcAft>
            </a:pPr>
            <a:r>
              <a:rPr lang="en-US" sz="2100" spc="-15">
                <a:solidFill>
                  <a:srgbClr val="001F5F"/>
                </a:solidFill>
                <a:latin typeface="Calibri" pitchFamily="1" panose="2263545234"/>
              </a:rPr>
              <a:t>disability status. </a:t>
            </a:r>
          </a:p>
          <a:p>
            <a:pPr marL="1143000" marR="22860" indent="0" algn="just">
              <a:lnSpc>
                <a:spcPts val="2000"/>
              </a:lnSpc>
              <a:spcBef>
                <a:spcPts val="0"/>
              </a:spcBef>
              <a:spcAft>
                <a:spcPts val="0"/>
              </a:spcAft>
            </a:pPr>
            <a:r>
              <a:rPr lang="en-US" sz="2100" u="sng" spc="-5">
                <a:solidFill>
                  <a:srgbClr val="0000FF"/>
                </a:solidFill>
                <a:latin typeface="Calibri" pitchFamily="1" panose="2263545234"/>
              </a:rPr>
              <a:t>http://www2.ed.gov/about/offices/list/ocr/transitionguide.html</a:t>
            </a:r>
            <a:r>
              <a:rPr lang="en-US" sz="100" spc="-5">
                <a:solidFill>
                  <a:srgbClr val="001F5F"/>
                </a:solidFill>
                <a:latin typeface="Calibri" pitchFamily="1" panose="2263545234"/>
              </a:rPr>
              <a:t> </a:t>
            </a:r>
          </a:p>
          <a:p>
            <a:pPr marL="640080" marR="22860" indent="0" algn="just">
              <a:lnSpc>
                <a:spcPts val="1700"/>
              </a:lnSpc>
              <a:spcBef>
                <a:spcPts val="1180"/>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After admission, may inquiry on a confidential basis as to a </a:t>
            </a:r>
          </a:p>
          <a:p>
            <a:pPr marL="1143000" marR="22860" indent="0" algn="just">
              <a:lnSpc>
                <a:spcPts val="1700"/>
              </a:lnSpc>
              <a:spcBef>
                <a:spcPts val="0"/>
              </a:spcBef>
              <a:spcAft>
                <a:spcPts val="0"/>
              </a:spcAft>
            </a:pPr>
            <a:r>
              <a:rPr lang="en-US" sz="2100" spc="-5">
                <a:solidFill>
                  <a:srgbClr val="001F5F"/>
                </a:solidFill>
                <a:latin typeface="Calibri" pitchFamily="1" panose="2263545234"/>
              </a:rPr>
              <a:t>disability that may need adjustment. </a:t>
            </a:r>
          </a:p>
          <a:p>
            <a:pPr marL="640080" marR="22860" indent="0" algn="just">
              <a:lnSpc>
                <a:spcPts val="1700"/>
              </a:lnSpc>
              <a:spcBef>
                <a:spcPts val="1185"/>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May not apply limitations to the number of individuals who may </a:t>
            </a:r>
          </a:p>
          <a:p>
            <a:pPr marL="1143000" marR="22860" indent="0" algn="just">
              <a:lnSpc>
                <a:spcPts val="1700"/>
              </a:lnSpc>
              <a:spcBef>
                <a:spcPts val="0"/>
              </a:spcBef>
              <a:spcAft>
                <a:spcPts val="0"/>
              </a:spcAft>
            </a:pPr>
            <a:r>
              <a:rPr lang="en-US" sz="2100" spc="-10">
                <a:solidFill>
                  <a:srgbClr val="001F5F"/>
                </a:solidFill>
                <a:latin typeface="Calibri" pitchFamily="1" panose="2263545234"/>
              </a:rPr>
              <a:t>be admitted with disabilities. </a:t>
            </a:r>
          </a:p>
          <a:p>
            <a:pPr marL="640080" marR="22860" indent="0" algn="just">
              <a:lnSpc>
                <a:spcPts val="1700"/>
              </a:lnSpc>
              <a:spcBef>
                <a:spcPts val="1190"/>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May not use any test that has disproportionate, adverse effect on </a:t>
            </a:r>
          </a:p>
          <a:p>
            <a:pPr marL="1143000" marR="22860" indent="0" algn="just">
              <a:lnSpc>
                <a:spcPts val="1700"/>
              </a:lnSpc>
              <a:spcBef>
                <a:spcPts val="0"/>
              </a:spcBef>
              <a:spcAft>
                <a:spcPts val="0"/>
              </a:spcAft>
            </a:pPr>
            <a:r>
              <a:rPr lang="en-US" sz="2100" spc="0">
                <a:solidFill>
                  <a:srgbClr val="001F5F"/>
                </a:solidFill>
                <a:latin typeface="Calibri" pitchFamily="1" panose="2263545234"/>
              </a:rPr>
              <a:t>individuals with disabilities unless it is a predictor of success in </a:t>
            </a:r>
          </a:p>
          <a:p>
            <a:pPr marL="1143000" marR="22860" indent="0" algn="just">
              <a:lnSpc>
                <a:spcPts val="2000"/>
              </a:lnSpc>
              <a:spcBef>
                <a:spcPts val="5"/>
              </a:spcBef>
              <a:spcAft>
                <a:spcPts val="6790"/>
              </a:spcAft>
            </a:pPr>
            <a:r>
              <a:rPr lang="en-US" sz="2100" spc="-5">
                <a:solidFill>
                  <a:srgbClr val="001F5F"/>
                </a:solidFill>
                <a:latin typeface="Calibri" pitchFamily="1" panose="2263545234"/>
              </a:rPr>
              <a:t>the program and alternate tests are not available. </a:t>
            </a:r>
          </a:p>
        </p:txBody>
      </p:sp>
    </p:spTree>
  </p:cSld>
</p:sldLayout>
</file>

<file path=ppt/slideLayouts/slideLayout4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78" name=""/>
        <p:cNvGrpSpPr/>
        <p:nvPr/>
      </p:nvGrpSpPr>
      <p:grpSpPr/>
      <p:sp>
        <p:nvSpPr>
          <p:cNvPr id="47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8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10">
                <a:solidFill>
                  <a:srgbClr val="000080"/>
                </a:solidFill>
                <a:latin typeface="Tahoma" pitchFamily="2" panose="2263545234"/>
              </a:rPr>
              <a:t>46 </a:t>
            </a:r>
          </a:p>
        </p:txBody>
      </p:sp>
      <p:sp>
        <p:nvSpPr>
          <p:cNvPr id="48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82" name=""/>
          <p:cNvSpPr/>
          <p:nvPr>
            <p:ph type="body" idx="10"/>
          </p:nvPr>
        </p:nvSpPr>
        <p:spPr>
          <a:xfrm>
            <a:off x="0" y="676910"/>
            <a:ext cx="9144000" cy="1236980"/>
          </a:xfrm>
          <a:prstGeom prst="rect">
            <a:avLst/>
          </a:prstGeom>
          <a:noFill/>
          <a:ln w="0" cmpd="sng">
            <a:noFill/>
            <a:prstDash val="solid"/>
          </a:ln>
        </p:spPr>
        <p:txBody>
          <a:bodyPr vert="horz" lIns="0" tIns="251460" rIns="0" bIns="0" anchor="t"/>
          <a:lstStyle/>
          <a:p>
            <a:pPr marL="0" marR="0" indent="0" algn="ctr">
              <a:lnSpc>
                <a:spcPts val="3500"/>
              </a:lnSpc>
              <a:spcAft>
                <a:spcPts val="4055"/>
              </a:spcAft>
            </a:pPr>
            <a:r>
              <a:rPr lang="en-US" sz="3500" b="1" spc="30">
                <a:solidFill>
                  <a:srgbClr val="001F5F"/>
                </a:solidFill>
                <a:latin typeface="Calibri" pitchFamily="1" panose="2263545234"/>
              </a:rPr>
              <a:t>The Role of Faculty </a:t>
            </a:r>
          </a:p>
        </p:txBody>
      </p:sp>
      <p:sp>
        <p:nvSpPr>
          <p:cNvPr id="483" name=""/>
          <p:cNvSpPr/>
          <p:nvPr>
            <p:ph type="body" idx="10"/>
          </p:nvPr>
        </p:nvSpPr>
        <p:spPr>
          <a:xfrm>
            <a:off x="0" y="1913890"/>
            <a:ext cx="9144000" cy="4533900"/>
          </a:xfrm>
          <a:prstGeom prst="rect">
            <a:avLst/>
          </a:prstGeom>
          <a:noFill/>
          <a:ln w="0" cmpd="sng">
            <a:noFill/>
            <a:prstDash val="solid"/>
          </a:ln>
        </p:spPr>
        <p:txBody>
          <a:bodyPr vert="horz" lIns="0" tIns="204470" rIns="0" bIns="0" anchor="t"/>
          <a:lstStyle/>
          <a:p>
            <a:pPr marL="640080" marR="0" indent="0" algn="l">
              <a:lnSpc>
                <a:spcPts val="2500"/>
              </a:lnSpc>
              <a:spcAft>
                <a:spcPts val="0"/>
              </a:spcAft>
              <a:tabLst>
                <a:tab pos="1097280" algn="l"/>
              </a:tabLst>
            </a:pPr>
            <a:r>
              <a:rPr lang="en-US" sz="3500" spc="0">
                <a:solidFill>
                  <a:srgbClr val="44759E"/>
                </a:solidFill>
                <a:latin typeface="Arial" pitchFamily="2" panose="2263545234"/>
              </a:rPr>
              <a:t></a:t>
            </a:r>
            <a:r>
              <a:rPr lang="en-US" sz="100" spc="0">
                <a:solidFill>
                  <a:srgbClr val="001F5F"/>
                </a:solidFill>
                <a:latin typeface="Calibri" pitchFamily="1" panose="2263545234"/>
              </a:rPr>
              <a:t> </a:t>
            </a:r>
            <a:r>
              <a:rPr lang="en-US" sz="2000" spc="0">
                <a:solidFill>
                  <a:srgbClr val="001F5F"/>
                </a:solidFill>
                <a:latin typeface="Calibri" pitchFamily="1" panose="2263545234"/>
              </a:rPr>
              <a:t>Training is essential for all faculty members. </a:t>
            </a:r>
          </a:p>
          <a:p>
            <a:pPr marL="640080" marR="0" indent="0" algn="l">
              <a:lnSpc>
                <a:spcPts val="2500"/>
              </a:lnSpc>
              <a:spcBef>
                <a:spcPts val="0"/>
              </a:spcBef>
              <a:spcAft>
                <a:spcPts val="0"/>
              </a:spcAft>
              <a:tabLst>
                <a:tab pos="1097280" algn="l"/>
              </a:tabLst>
            </a:pPr>
            <a:r>
              <a:rPr lang="en-US" sz="3500" spc="0">
                <a:solidFill>
                  <a:srgbClr val="44759E"/>
                </a:solidFill>
                <a:latin typeface="Arial" pitchFamily="2" panose="2263545234"/>
              </a:rPr>
              <a:t></a:t>
            </a:r>
            <a:r>
              <a:rPr lang="en-US" sz="100" spc="0">
                <a:solidFill>
                  <a:srgbClr val="001F5F"/>
                </a:solidFill>
                <a:latin typeface="Calibri" pitchFamily="1" panose="2263545234"/>
              </a:rPr>
              <a:t> </a:t>
            </a:r>
            <a:r>
              <a:rPr lang="en-US" sz="2000" spc="0">
                <a:solidFill>
                  <a:srgbClr val="001F5F"/>
                </a:solidFill>
                <a:latin typeface="Calibri" pitchFamily="1" panose="2263545234"/>
              </a:rPr>
              <a:t>Ensure faculty know: </a:t>
            </a:r>
          </a:p>
          <a:p>
            <a:pPr marL="1051560" marR="0" indent="548640" algn="l">
              <a:lnSpc>
                <a:spcPts val="1600"/>
              </a:lnSpc>
              <a:spcBef>
                <a:spcPts val="0"/>
              </a:spcBef>
              <a:spcAft>
                <a:spcPts val="0"/>
              </a:spcAft>
              <a:buFont typeface="Symbol"/>
              <a:buChar char="·"/>
            </a:pPr>
            <a:r>
              <a:rPr lang="en-US" sz="1700" spc="40">
                <a:solidFill>
                  <a:srgbClr val="001F5F"/>
                </a:solidFill>
                <a:latin typeface="Calibri" pitchFamily="1" panose="2263545234"/>
              </a:rPr>
              <a:t>The process for granting accommodations and where to direct a student </a:t>
            </a:r>
          </a:p>
          <a:p>
            <a:pPr marL="1600200" marR="0" indent="0" algn="l">
              <a:lnSpc>
                <a:spcPts val="1700"/>
              </a:lnSpc>
              <a:spcBef>
                <a:spcPts val="0"/>
              </a:spcBef>
              <a:spcAft>
                <a:spcPts val="0"/>
              </a:spcAft>
            </a:pPr>
            <a:r>
              <a:rPr lang="en-US" sz="1700" spc="35">
                <a:solidFill>
                  <a:srgbClr val="001F5F"/>
                </a:solidFill>
                <a:latin typeface="Calibri" pitchFamily="1" panose="2263545234"/>
              </a:rPr>
              <a:t>making a request for accommodations. </a:t>
            </a:r>
          </a:p>
          <a:p>
            <a:pPr marL="1051560" marR="0" indent="548640" algn="l">
              <a:lnSpc>
                <a:spcPts val="1700"/>
              </a:lnSpc>
              <a:spcBef>
                <a:spcPts val="435"/>
              </a:spcBef>
              <a:spcAft>
                <a:spcPts val="0"/>
              </a:spcAft>
              <a:buFont typeface="Symbol"/>
              <a:buChar char="·"/>
            </a:pPr>
            <a:r>
              <a:rPr lang="en-US" sz="1700" spc="40">
                <a:solidFill>
                  <a:srgbClr val="001F5F"/>
                </a:solidFill>
                <a:latin typeface="Calibri" pitchFamily="1" panose="2263545234"/>
              </a:rPr>
              <a:t>The approved accommodations for students in their classes. </a:t>
            </a:r>
          </a:p>
          <a:p>
            <a:pPr marL="1051560" marR="0" indent="548640" algn="l">
              <a:lnSpc>
                <a:spcPts val="1700"/>
              </a:lnSpc>
              <a:spcBef>
                <a:spcPts val="435"/>
              </a:spcBef>
              <a:spcAft>
                <a:spcPts val="0"/>
              </a:spcAft>
              <a:buFont typeface="Symbol"/>
              <a:buChar char="·"/>
            </a:pPr>
            <a:r>
              <a:rPr lang="en-US" sz="1700" spc="40">
                <a:solidFill>
                  <a:srgbClr val="001F5F"/>
                </a:solidFill>
                <a:latin typeface="Calibri" pitchFamily="1" panose="2263545234"/>
              </a:rPr>
              <a:t>Their obligations under the ADA and Section 504 to provide approved </a:t>
            </a:r>
          </a:p>
          <a:p>
            <a:pPr marL="1600200" marR="0" indent="0" algn="l">
              <a:lnSpc>
                <a:spcPts val="1700"/>
              </a:lnSpc>
              <a:spcBef>
                <a:spcPts val="5"/>
              </a:spcBef>
              <a:spcAft>
                <a:spcPts val="0"/>
              </a:spcAft>
            </a:pPr>
            <a:r>
              <a:rPr lang="en-US" sz="1700" spc="30">
                <a:solidFill>
                  <a:srgbClr val="001F5F"/>
                </a:solidFill>
                <a:latin typeface="Calibri" pitchFamily="1" panose="2263545234"/>
              </a:rPr>
              <a:t>accommodations. </a:t>
            </a:r>
          </a:p>
          <a:p>
            <a:pPr marL="1051560" marR="0" indent="548640" algn="l">
              <a:lnSpc>
                <a:spcPts val="1700"/>
              </a:lnSpc>
              <a:spcBef>
                <a:spcPts val="435"/>
              </a:spcBef>
              <a:spcAft>
                <a:spcPts val="0"/>
              </a:spcAft>
              <a:buFont typeface="Symbol"/>
              <a:buChar char="·"/>
            </a:pPr>
            <a:r>
              <a:rPr lang="en-US" sz="1700" spc="40">
                <a:solidFill>
                  <a:srgbClr val="001F5F"/>
                </a:solidFill>
                <a:latin typeface="Calibri" pitchFamily="1" panose="2263545234"/>
              </a:rPr>
              <a:t>Attempting to change an approved accommodation or dissuade the </a:t>
            </a:r>
          </a:p>
          <a:p>
            <a:pPr marL="1600200" marR="0" indent="0" algn="l">
              <a:lnSpc>
                <a:spcPts val="1700"/>
              </a:lnSpc>
              <a:spcBef>
                <a:spcPts val="5"/>
              </a:spcBef>
              <a:spcAft>
                <a:spcPts val="0"/>
              </a:spcAft>
            </a:pPr>
            <a:r>
              <a:rPr lang="en-US" sz="1700" spc="35">
                <a:solidFill>
                  <a:srgbClr val="001F5F"/>
                </a:solidFill>
                <a:latin typeface="Calibri" pitchFamily="1" panose="2263545234"/>
              </a:rPr>
              <a:t>student from using an accommodation is prohibited by law. </a:t>
            </a:r>
          </a:p>
          <a:p>
            <a:pPr marL="1051560" marR="0" indent="548640" algn="l">
              <a:lnSpc>
                <a:spcPts val="1700"/>
              </a:lnSpc>
              <a:spcBef>
                <a:spcPts val="435"/>
              </a:spcBef>
              <a:spcAft>
                <a:spcPts val="0"/>
              </a:spcAft>
              <a:buFont typeface="Symbol"/>
              <a:buChar char="·"/>
            </a:pPr>
            <a:r>
              <a:rPr lang="en-US" sz="1700" spc="40">
                <a:solidFill>
                  <a:srgbClr val="001F5F"/>
                </a:solidFill>
                <a:latin typeface="Calibri" pitchFamily="1" panose="2263545234"/>
              </a:rPr>
              <a:t>Failure to provide approved accommodations may result in disciplinary </a:t>
            </a:r>
          </a:p>
          <a:p>
            <a:pPr marL="1600200" marR="0" indent="0" algn="l">
              <a:lnSpc>
                <a:spcPts val="1700"/>
              </a:lnSpc>
              <a:spcBef>
                <a:spcPts val="0"/>
              </a:spcBef>
              <a:spcAft>
                <a:spcPts val="0"/>
              </a:spcAft>
            </a:pPr>
            <a:r>
              <a:rPr lang="en-US" sz="1700" spc="10">
                <a:solidFill>
                  <a:srgbClr val="001F5F"/>
                </a:solidFill>
                <a:latin typeface="Calibri" pitchFamily="1" panose="2263545234"/>
              </a:rPr>
              <a:t>action. </a:t>
            </a:r>
          </a:p>
          <a:p>
            <a:pPr marL="1051560" marR="0" indent="548640" algn="l">
              <a:lnSpc>
                <a:spcPts val="1700"/>
              </a:lnSpc>
              <a:spcBef>
                <a:spcPts val="435"/>
              </a:spcBef>
              <a:spcAft>
                <a:spcPts val="0"/>
              </a:spcAft>
              <a:buFont typeface="Symbol"/>
              <a:buChar char="·"/>
            </a:pPr>
            <a:r>
              <a:rPr lang="en-US" sz="1700" spc="35">
                <a:solidFill>
                  <a:srgbClr val="001F5F"/>
                </a:solidFill>
                <a:latin typeface="Calibri" pitchFamily="1" panose="2263545234"/>
              </a:rPr>
              <a:t>Retaliation against any student for seeking accommodations is strictly </a:t>
            </a:r>
          </a:p>
          <a:p>
            <a:pPr marL="1600200" marR="0" indent="0" algn="l">
              <a:lnSpc>
                <a:spcPts val="1700"/>
              </a:lnSpc>
              <a:spcBef>
                <a:spcPts val="5"/>
              </a:spcBef>
              <a:spcAft>
                <a:spcPts val="0"/>
              </a:spcAft>
            </a:pPr>
            <a:r>
              <a:rPr lang="en-US" sz="1700" spc="15">
                <a:solidFill>
                  <a:srgbClr val="001F5F"/>
                </a:solidFill>
                <a:latin typeface="Calibri" pitchFamily="1" panose="2263545234"/>
              </a:rPr>
              <a:t>prohibited. </a:t>
            </a:r>
          </a:p>
          <a:p>
            <a:pPr marL="640080" marR="0" indent="0" algn="l">
              <a:lnSpc>
                <a:spcPts val="2400"/>
              </a:lnSpc>
              <a:spcBef>
                <a:spcPts val="95"/>
              </a:spcBef>
              <a:spcAft>
                <a:spcPts val="0"/>
              </a:spcAft>
              <a:tabLst>
                <a:tab pos="1097280" algn="l"/>
              </a:tabLst>
            </a:pPr>
            <a:r>
              <a:rPr lang="en-US" sz="3500" spc="0">
                <a:solidFill>
                  <a:srgbClr val="44759E"/>
                </a:solidFill>
                <a:latin typeface="Arial" pitchFamily="2" panose="2263545234"/>
              </a:rPr>
              <a:t></a:t>
            </a:r>
            <a:r>
              <a:rPr lang="en-US" sz="100" i="1" spc="0">
                <a:solidFill>
                  <a:srgbClr val="001F5F"/>
                </a:solidFill>
                <a:latin typeface="Calibri" pitchFamily="1" panose="2263545234"/>
              </a:rPr>
              <a:t> </a:t>
            </a:r>
            <a:r>
              <a:rPr lang="en-US" sz="2000" i="1" spc="0">
                <a:solidFill>
                  <a:srgbClr val="001F5F"/>
                </a:solidFill>
                <a:latin typeface="Calibri" pitchFamily="1" panose="2263545234"/>
              </a:rPr>
              <a:t>Resolution Agreement, Eastern Florida State College, OCR Complaint </a:t>
            </a:r>
          </a:p>
          <a:p>
            <a:pPr marL="1143000" marR="0" indent="0" algn="l">
              <a:lnSpc>
                <a:spcPts val="1700"/>
              </a:lnSpc>
              <a:spcBef>
                <a:spcPts val="0"/>
              </a:spcBef>
              <a:spcAft>
                <a:spcPts val="3485"/>
              </a:spcAft>
            </a:pPr>
            <a:r>
              <a:rPr lang="en-US" sz="2000" i="1" spc="-5">
                <a:solidFill>
                  <a:srgbClr val="001F5F"/>
                </a:solidFill>
                <a:latin typeface="Calibri" pitchFamily="1" panose="2263545234"/>
              </a:rPr>
              <a:t>#04-13-2625. </a:t>
            </a:r>
          </a:p>
        </p:txBody>
      </p:sp>
    </p:spTree>
  </p:cSld>
</p:sldLayout>
</file>

<file path=ppt/slideLayouts/slideLayout4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89" name=""/>
        <p:cNvGrpSpPr/>
        <p:nvPr/>
      </p:nvGrpSpPr>
      <p:grpSpPr/>
      <p:sp>
        <p:nvSpPr>
          <p:cNvPr id="49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9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47 </a:t>
            </a:r>
          </a:p>
        </p:txBody>
      </p:sp>
      <p:sp>
        <p:nvSpPr>
          <p:cNvPr id="49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93" name=""/>
          <p:cNvSpPr/>
          <p:nvPr>
            <p:ph type="body" idx="10"/>
          </p:nvPr>
        </p:nvSpPr>
        <p:spPr>
          <a:xfrm>
            <a:off x="0" y="676910"/>
            <a:ext cx="9144000" cy="1501140"/>
          </a:xfrm>
          <a:prstGeom prst="rect">
            <a:avLst/>
          </a:prstGeom>
          <a:noFill/>
          <a:ln w="0" cmpd="sng">
            <a:noFill/>
            <a:prstDash val="solid"/>
          </a:ln>
        </p:spPr>
        <p:txBody>
          <a:bodyPr vert="horz" lIns="0" tIns="251460" rIns="0" bIns="0" anchor="t"/>
          <a:lstStyle/>
          <a:p>
            <a:pPr marL="0" marR="0" indent="0" algn="ctr">
              <a:lnSpc>
                <a:spcPts val="3500"/>
              </a:lnSpc>
              <a:spcAft>
                <a:spcPts val="6145"/>
              </a:spcAft>
            </a:pPr>
            <a:r>
              <a:rPr lang="en-US" sz="3500" b="1" spc="25">
                <a:solidFill>
                  <a:srgbClr val="001F5F"/>
                </a:solidFill>
                <a:latin typeface="Calibri" pitchFamily="1" panose="2263545234"/>
              </a:rPr>
              <a:t>Requests for Flexible Attendance Policies </a:t>
            </a:r>
          </a:p>
        </p:txBody>
      </p:sp>
      <p:sp>
        <p:nvSpPr>
          <p:cNvPr id="494" name=""/>
          <p:cNvSpPr/>
          <p:nvPr>
            <p:ph type="body" idx="10"/>
          </p:nvPr>
        </p:nvSpPr>
        <p:spPr>
          <a:xfrm>
            <a:off x="0" y="2178050"/>
            <a:ext cx="9144000" cy="4269740"/>
          </a:xfrm>
          <a:prstGeom prst="rect">
            <a:avLst/>
          </a:prstGeom>
          <a:noFill/>
          <a:ln w="0" cmpd="sng">
            <a:noFill/>
            <a:prstDash val="solid"/>
          </a:ln>
        </p:spPr>
        <p:txBody>
          <a:bodyPr vert="horz" lIns="0" tIns="28575" rIns="0" bIns="0" anchor="t">
            <a:normAutofit fontScale="85000"/>
          </a:bodyPr>
          <a:lstStyle/>
          <a:p>
            <a:pPr marL="1097280" marR="0" indent="0" algn="just">
              <a:lnSpc>
                <a:spcPts val="2400"/>
              </a:lnSpc>
              <a:spcAft>
                <a:spcPts val="0"/>
              </a:spcAft>
            </a:pPr>
            <a:r>
              <a:rPr lang="en-US" sz="2350" spc="0">
                <a:solidFill>
                  <a:srgbClr val="001F5F"/>
                </a:solidFill>
                <a:latin typeface="Calibri" pitchFamily="1" panose="2263545234"/>
              </a:rPr>
              <a:t>TO CONSIDER: </a:t>
            </a:r>
          </a:p>
          <a:p>
            <a:pPr marL="1097280" marR="0" indent="548640" algn="just">
              <a:lnSpc>
                <a:spcPts val="2500"/>
              </a:lnSpc>
              <a:spcBef>
                <a:spcPts val="880"/>
              </a:spcBef>
              <a:spcAft>
                <a:spcPts val="0"/>
              </a:spcAft>
              <a:buFont typeface="Symbol"/>
              <a:buChar char="·"/>
            </a:pPr>
            <a:r>
              <a:rPr lang="en-US" sz="2350" spc="5">
                <a:solidFill>
                  <a:srgbClr val="001F5F"/>
                </a:solidFill>
                <a:latin typeface="Calibri" pitchFamily="1" panose="2263545234"/>
              </a:rPr>
              <a:t>Level of interactions between student/teacher/class </a:t>
            </a:r>
          </a:p>
          <a:p>
            <a:pPr marL="1097280" marR="0" indent="548640" algn="just">
              <a:lnSpc>
                <a:spcPts val="2500"/>
              </a:lnSpc>
              <a:spcBef>
                <a:spcPts val="875"/>
              </a:spcBef>
              <a:spcAft>
                <a:spcPts val="0"/>
              </a:spcAft>
              <a:buFont typeface="Symbol"/>
              <a:buChar char="·"/>
            </a:pPr>
            <a:r>
              <a:rPr lang="en-US" sz="2350" spc="5">
                <a:solidFill>
                  <a:srgbClr val="001F5F"/>
                </a:solidFill>
                <a:latin typeface="Calibri" pitchFamily="1" panose="2263545234"/>
              </a:rPr>
              <a:t>Student contributions – are they important </a:t>
            </a:r>
          </a:p>
          <a:p>
            <a:pPr marL="1097280" marR="0" indent="548640" algn="just">
              <a:lnSpc>
                <a:spcPts val="2800"/>
              </a:lnSpc>
              <a:spcBef>
                <a:spcPts val="785"/>
              </a:spcBef>
              <a:spcAft>
                <a:spcPts val="0"/>
              </a:spcAft>
              <a:buFont typeface="Symbol"/>
              <a:buChar char="·"/>
            </a:pPr>
            <a:r>
              <a:rPr lang="en-US" sz="2350" spc="5">
                <a:solidFill>
                  <a:srgbClr val="001F5F"/>
                </a:solidFill>
                <a:latin typeface="Calibri" pitchFamily="1" panose="2263545234"/>
              </a:rPr>
              <a:t>Fundamental nature of course </a:t>
            </a:r>
            <a:r>
              <a:rPr lang="en-US" sz="2650" spc="5">
                <a:solidFill>
                  <a:srgbClr val="001F5F"/>
                </a:solidFill>
                <a:latin typeface="Calibri" pitchFamily="1" panose="2263545234"/>
              </a:rPr>
              <a:t>– </a:t>
            </a:r>
            <a:r>
              <a:rPr lang="en-US" sz="2350" spc="5">
                <a:solidFill>
                  <a:srgbClr val="001F5F"/>
                </a:solidFill>
                <a:latin typeface="Calibri" pitchFamily="1" panose="2263545234"/>
              </a:rPr>
              <a:t>class interaction </a:t>
            </a:r>
          </a:p>
          <a:p>
            <a:pPr marL="1097280" marR="0" indent="548640" algn="just">
              <a:lnSpc>
                <a:spcPts val="2500"/>
              </a:lnSpc>
              <a:spcBef>
                <a:spcPts val="605"/>
              </a:spcBef>
              <a:spcAft>
                <a:spcPts val="0"/>
              </a:spcAft>
              <a:buFont typeface="Symbol"/>
              <a:buChar char="·"/>
            </a:pPr>
            <a:r>
              <a:rPr lang="en-US" sz="2350" spc="0">
                <a:solidFill>
                  <a:srgbClr val="001F5F"/>
                </a:solidFill>
                <a:latin typeface="Calibri" pitchFamily="1" panose="2263545234"/>
              </a:rPr>
              <a:t>Loss to others in class by absence </a:t>
            </a:r>
          </a:p>
          <a:p>
            <a:pPr marL="1097280" marR="0" indent="548640" algn="just">
              <a:lnSpc>
                <a:spcPts val="2500"/>
              </a:lnSpc>
              <a:spcBef>
                <a:spcPts val="860"/>
              </a:spcBef>
              <a:spcAft>
                <a:spcPts val="0"/>
              </a:spcAft>
              <a:buFont typeface="Symbol"/>
              <a:buChar char="·"/>
            </a:pPr>
            <a:r>
              <a:rPr lang="en-US" sz="2350" spc="10">
                <a:solidFill>
                  <a:srgbClr val="001F5F"/>
                </a:solidFill>
                <a:latin typeface="Calibri" pitchFamily="1" panose="2263545234"/>
              </a:rPr>
              <a:t>Classes build upon one another </a:t>
            </a:r>
          </a:p>
          <a:p>
            <a:pPr marL="1097280" marR="0" indent="548640" algn="just">
              <a:lnSpc>
                <a:spcPts val="2500"/>
              </a:lnSpc>
              <a:spcBef>
                <a:spcPts val="860"/>
              </a:spcBef>
              <a:spcAft>
                <a:spcPts val="0"/>
              </a:spcAft>
              <a:buFont typeface="Symbol"/>
              <a:buChar char="·"/>
            </a:pPr>
            <a:r>
              <a:rPr lang="en-US" sz="2350" spc="5">
                <a:solidFill>
                  <a:srgbClr val="001F5F"/>
                </a:solidFill>
                <a:latin typeface="Calibri" pitchFamily="1" panose="2263545234"/>
              </a:rPr>
              <a:t>Expectations and/or Course syllabus </a:t>
            </a:r>
          </a:p>
          <a:p>
            <a:pPr marL="1097280" marR="0" indent="548640" algn="just">
              <a:lnSpc>
                <a:spcPts val="2500"/>
              </a:lnSpc>
              <a:spcBef>
                <a:spcPts val="860"/>
              </a:spcBef>
              <a:spcAft>
                <a:spcPts val="0"/>
              </a:spcAft>
              <a:buFont typeface="Symbol"/>
              <a:buChar char="·"/>
            </a:pPr>
            <a:r>
              <a:rPr lang="en-US" sz="2350" spc="5">
                <a:solidFill>
                  <a:srgbClr val="001F5F"/>
                </a:solidFill>
                <a:latin typeface="Calibri" pitchFamily="1" panose="2263545234"/>
              </a:rPr>
              <a:t>Methods used to calculate final grade </a:t>
            </a:r>
          </a:p>
          <a:p>
            <a:pPr marL="1097280" marR="0" indent="548640" algn="just">
              <a:lnSpc>
                <a:spcPts val="2500"/>
              </a:lnSpc>
              <a:spcBef>
                <a:spcPts val="885"/>
              </a:spcBef>
              <a:spcAft>
                <a:spcPts val="3255"/>
              </a:spcAft>
              <a:buFont typeface="Symbol"/>
              <a:buChar char="·"/>
            </a:pPr>
            <a:r>
              <a:rPr lang="en-US" sz="2350" spc="5">
                <a:solidFill>
                  <a:srgbClr val="001F5F"/>
                </a:solidFill>
                <a:latin typeface="Calibri" pitchFamily="1" panose="2263545234"/>
              </a:rPr>
              <a:t>Classroom practices and polices regarding attendance </a:t>
            </a:r>
          </a:p>
        </p:txBody>
      </p:sp>
    </p:spTree>
  </p:cSld>
</p:sldLayout>
</file>

<file path=ppt/slideLayouts/slideLayout4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00" name=""/>
        <p:cNvGrpSpPr/>
        <p:nvPr/>
      </p:nvGrpSpPr>
      <p:grpSpPr/>
      <p:sp>
        <p:nvSpPr>
          <p:cNvPr id="50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02"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15">
                <a:solidFill>
                  <a:srgbClr val="000080"/>
                </a:solidFill>
                <a:latin typeface="Tahoma" pitchFamily="2" panose="2263545234"/>
              </a:rPr>
              <a:t>48 </a:t>
            </a:r>
          </a:p>
        </p:txBody>
      </p:sp>
      <p:sp>
        <p:nvSpPr>
          <p:cNvPr id="50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04" name=""/>
          <p:cNvSpPr/>
          <p:nvPr>
            <p:ph type="body" idx="10"/>
          </p:nvPr>
        </p:nvSpPr>
        <p:spPr>
          <a:xfrm>
            <a:off x="0" y="676910"/>
            <a:ext cx="9144000" cy="5770880"/>
          </a:xfrm>
          <a:prstGeom prst="rect">
            <a:avLst/>
          </a:prstGeom>
          <a:noFill/>
          <a:ln w="0" cmpd="sng">
            <a:noFill/>
            <a:prstDash val="solid"/>
          </a:ln>
        </p:spPr>
        <p:txBody>
          <a:bodyPr vert="horz" lIns="0" tIns="251460" rIns="0" bIns="0" anchor="t"/>
          <a:lstStyle/>
          <a:p>
            <a:pPr marL="0" marR="0" indent="0" algn="ctr">
              <a:lnSpc>
                <a:spcPts val="3500"/>
              </a:lnSpc>
              <a:spcAft>
                <a:spcPts val="0"/>
              </a:spcAft>
            </a:pPr>
            <a:r>
              <a:rPr lang="en-US" sz="3500" b="1" spc="25">
                <a:solidFill>
                  <a:srgbClr val="001F5F"/>
                </a:solidFill>
                <a:latin typeface="Calibri" pitchFamily="1" panose="2263545234"/>
              </a:rPr>
              <a:t>Requests for Flexible Attendance Policies </a:t>
            </a:r>
          </a:p>
          <a:p>
            <a:pPr marL="1371600" marR="0" indent="960120" algn="l">
              <a:lnSpc>
                <a:spcPts val="2600"/>
              </a:lnSpc>
              <a:spcBef>
                <a:spcPts val="2020"/>
              </a:spcBef>
              <a:spcAft>
                <a:spcPts val="0"/>
              </a:spcAft>
              <a:buFont typeface="Calibri"/>
              <a:buAutoNum startAt="1" type="arabicPeriod"/>
              <a:tabLst>
                <a:tab pos="2240280" algn="l"/>
              </a:tabLst>
            </a:pPr>
            <a:r>
              <a:rPr lang="en-US" sz="2600" spc="-25">
                <a:solidFill>
                  <a:srgbClr val="001F5F"/>
                </a:solidFill>
                <a:latin typeface="Calibri" pitchFamily="1" panose="2263545234"/>
              </a:rPr>
              <a:t>Institute well-developed policies and </a:t>
            </a:r>
          </a:p>
          <a:p>
            <a:pPr marL="2240280" marR="0" indent="0" algn="l">
              <a:lnSpc>
                <a:spcPts val="2600"/>
              </a:lnSpc>
              <a:spcBef>
                <a:spcPts val="125"/>
              </a:spcBef>
              <a:spcAft>
                <a:spcPts val="0"/>
              </a:spcAft>
            </a:pPr>
            <a:r>
              <a:rPr lang="en-US" sz="2600" spc="-15">
                <a:solidFill>
                  <a:srgbClr val="001F5F"/>
                </a:solidFill>
                <a:latin typeface="Calibri" pitchFamily="1" panose="2263545234"/>
              </a:rPr>
              <a:t>procedures for considering and </a:t>
            </a:r>
          </a:p>
          <a:p>
            <a:pPr marL="2240280" marR="0" indent="0" algn="l">
              <a:lnSpc>
                <a:spcPts val="2600"/>
              </a:lnSpc>
              <a:spcBef>
                <a:spcPts val="125"/>
              </a:spcBef>
              <a:spcAft>
                <a:spcPts val="0"/>
              </a:spcAft>
            </a:pPr>
            <a:r>
              <a:rPr lang="en-US" sz="2600" spc="-15">
                <a:solidFill>
                  <a:srgbClr val="001F5F"/>
                </a:solidFill>
                <a:latin typeface="Calibri" pitchFamily="1" panose="2263545234"/>
              </a:rPr>
              <a:t>implementing requests. </a:t>
            </a:r>
          </a:p>
          <a:p>
            <a:pPr marL="1371600" marR="0" indent="960120" algn="l">
              <a:lnSpc>
                <a:spcPts val="2600"/>
              </a:lnSpc>
              <a:spcBef>
                <a:spcPts val="750"/>
              </a:spcBef>
              <a:spcAft>
                <a:spcPts val="0"/>
              </a:spcAft>
              <a:buFont typeface="Calibri"/>
              <a:buAutoNum type="arabicPeriod"/>
              <a:tabLst>
                <a:tab pos="2240280" algn="l"/>
              </a:tabLst>
            </a:pPr>
            <a:r>
              <a:rPr lang="en-US" sz="2600" spc="-10">
                <a:solidFill>
                  <a:srgbClr val="001F5F"/>
                </a:solidFill>
                <a:latin typeface="Calibri" pitchFamily="1" panose="2263545234"/>
              </a:rPr>
              <a:t>Consider student’s disability. What is the </a:t>
            </a:r>
          </a:p>
          <a:p>
            <a:pPr marL="2240280" marR="0" indent="0" algn="l">
              <a:lnSpc>
                <a:spcPts val="2600"/>
              </a:lnSpc>
              <a:spcBef>
                <a:spcPts val="125"/>
              </a:spcBef>
              <a:spcAft>
                <a:spcPts val="0"/>
              </a:spcAft>
            </a:pPr>
            <a:r>
              <a:rPr lang="en-US" sz="2600" spc="0">
                <a:solidFill>
                  <a:srgbClr val="001F5F"/>
                </a:solidFill>
                <a:latin typeface="Calibri" pitchFamily="1" panose="2263545234"/>
              </a:rPr>
              <a:t>connection between the disability and the </a:t>
            </a:r>
          </a:p>
          <a:p>
            <a:pPr marL="2240280" marR="0" indent="0" algn="l">
              <a:lnSpc>
                <a:spcPts val="2600"/>
              </a:lnSpc>
              <a:spcBef>
                <a:spcPts val="125"/>
              </a:spcBef>
              <a:spcAft>
                <a:spcPts val="0"/>
              </a:spcAft>
            </a:pPr>
            <a:r>
              <a:rPr lang="en-US" sz="2600" spc="-10">
                <a:solidFill>
                  <a:srgbClr val="001F5F"/>
                </a:solidFill>
                <a:latin typeface="Calibri" pitchFamily="1" panose="2263545234"/>
              </a:rPr>
              <a:t>need for flexible attendance? </a:t>
            </a:r>
          </a:p>
          <a:p>
            <a:pPr marL="1371600" marR="0" indent="960120" algn="l">
              <a:lnSpc>
                <a:spcPts val="2600"/>
              </a:lnSpc>
              <a:spcBef>
                <a:spcPts val="760"/>
              </a:spcBef>
              <a:spcAft>
                <a:spcPts val="0"/>
              </a:spcAft>
              <a:buFont typeface="Calibri"/>
              <a:buAutoNum type="arabicPeriod"/>
              <a:tabLst>
                <a:tab pos="2240280" algn="l"/>
              </a:tabLst>
            </a:pPr>
            <a:r>
              <a:rPr lang="en-US" sz="2600" spc="-25">
                <a:solidFill>
                  <a:srgbClr val="001F5F"/>
                </a:solidFill>
                <a:latin typeface="Calibri" pitchFamily="1" panose="2263545234"/>
              </a:rPr>
              <a:t>Consider fundamental nature of each </a:t>
            </a:r>
          </a:p>
          <a:p>
            <a:pPr marL="2240280" marR="0" indent="0" algn="l">
              <a:lnSpc>
                <a:spcPts val="2600"/>
              </a:lnSpc>
              <a:spcBef>
                <a:spcPts val="130"/>
              </a:spcBef>
              <a:spcAft>
                <a:spcPts val="0"/>
              </a:spcAft>
            </a:pPr>
            <a:r>
              <a:rPr lang="en-US" sz="2600" spc="0">
                <a:solidFill>
                  <a:srgbClr val="001F5F"/>
                </a:solidFill>
                <a:latin typeface="Calibri" pitchFamily="1" panose="2263545234"/>
              </a:rPr>
              <a:t>course. Would a flexible attendance </a:t>
            </a:r>
          </a:p>
          <a:p>
            <a:pPr marL="2240280" marR="0" indent="0" algn="l">
              <a:lnSpc>
                <a:spcPts val="2600"/>
              </a:lnSpc>
              <a:spcBef>
                <a:spcPts val="135"/>
              </a:spcBef>
              <a:spcAft>
                <a:spcPts val="0"/>
              </a:spcAft>
            </a:pPr>
            <a:r>
              <a:rPr lang="en-US" sz="2600" spc="-15">
                <a:solidFill>
                  <a:srgbClr val="001F5F"/>
                </a:solidFill>
                <a:latin typeface="Calibri" pitchFamily="1" panose="2263545234"/>
              </a:rPr>
              <a:t>policy alter that? </a:t>
            </a:r>
          </a:p>
          <a:p>
            <a:pPr marL="1371600" marR="0" indent="960120" algn="l">
              <a:lnSpc>
                <a:spcPts val="2600"/>
              </a:lnSpc>
              <a:spcBef>
                <a:spcPts val="745"/>
              </a:spcBef>
              <a:spcAft>
                <a:spcPts val="0"/>
              </a:spcAft>
              <a:buFont typeface="Calibri"/>
              <a:buAutoNum type="arabicPeriod"/>
              <a:tabLst>
                <a:tab pos="2240280" algn="l"/>
              </a:tabLst>
            </a:pPr>
            <a:r>
              <a:rPr lang="en-US" sz="2600" spc="-20">
                <a:solidFill>
                  <a:srgbClr val="001F5F"/>
                </a:solidFill>
                <a:latin typeface="Calibri" pitchFamily="1" panose="2263545234"/>
              </a:rPr>
              <a:t>Engage in thoughtful consideration, iterative </a:t>
            </a:r>
          </a:p>
          <a:p>
            <a:pPr marL="2240280" marR="0" indent="0" algn="l">
              <a:lnSpc>
                <a:spcPts val="2600"/>
              </a:lnSpc>
              <a:spcBef>
                <a:spcPts val="150"/>
              </a:spcBef>
              <a:spcAft>
                <a:spcPts val="0"/>
              </a:spcAft>
            </a:pPr>
            <a:r>
              <a:rPr lang="en-US" sz="2600" spc="-5">
                <a:solidFill>
                  <a:srgbClr val="001F5F"/>
                </a:solidFill>
                <a:latin typeface="Calibri" pitchFamily="1" panose="2263545234"/>
              </a:rPr>
              <a:t>process with student, and examination of </a:t>
            </a:r>
          </a:p>
          <a:p>
            <a:pPr marL="2240280" marR="0" indent="0" algn="l">
              <a:lnSpc>
                <a:spcPts val="2600"/>
              </a:lnSpc>
              <a:spcBef>
                <a:spcPts val="130"/>
              </a:spcBef>
              <a:spcAft>
                <a:spcPts val="2290"/>
              </a:spcAft>
            </a:pPr>
            <a:r>
              <a:rPr lang="en-US" sz="2600" spc="-15">
                <a:solidFill>
                  <a:srgbClr val="001F5F"/>
                </a:solidFill>
                <a:latin typeface="Calibri" pitchFamily="1" panose="2263545234"/>
              </a:rPr>
              <a:t>possible alternatives. </a:t>
            </a:r>
          </a:p>
        </p:txBody>
      </p:sp>
    </p:spTree>
  </p:cSld>
</p:sldLayout>
</file>

<file path=ppt/slideLayouts/slideLayout4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10" name=""/>
        <p:cNvGrpSpPr/>
        <p:nvPr/>
      </p:nvGrpSpPr>
      <p:grpSpPr/>
      <p:sp>
        <p:nvSpPr>
          <p:cNvPr id="51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1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49 </a:t>
            </a:r>
          </a:p>
        </p:txBody>
      </p:sp>
      <p:sp>
        <p:nvSpPr>
          <p:cNvPr id="51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14" name=""/>
          <p:cNvSpPr/>
          <p:nvPr>
            <p:ph type="body" idx="10"/>
          </p:nvPr>
        </p:nvSpPr>
        <p:spPr>
          <a:xfrm>
            <a:off x="0" y="676910"/>
            <a:ext cx="9144000" cy="5770880"/>
          </a:xfrm>
          <a:prstGeom prst="rect">
            <a:avLst/>
          </a:prstGeom>
          <a:noFill/>
          <a:ln w="0" cmpd="sng">
            <a:noFill/>
            <a:prstDash val="solid"/>
          </a:ln>
        </p:spPr>
        <p:txBody>
          <a:bodyPr vert="horz" lIns="0" tIns="251460" rIns="0" bIns="0" anchor="t"/>
          <a:lstStyle/>
          <a:p>
            <a:pPr marL="0" marR="0" indent="0" algn="ctr">
              <a:lnSpc>
                <a:spcPts val="3500"/>
              </a:lnSpc>
              <a:spcAft>
                <a:spcPts val="0"/>
              </a:spcAft>
            </a:pPr>
            <a:r>
              <a:rPr lang="en-US" sz="3500" b="1" spc="25">
                <a:solidFill>
                  <a:srgbClr val="001F5F"/>
                </a:solidFill>
                <a:latin typeface="Calibri" pitchFamily="1" panose="2263545234"/>
              </a:rPr>
              <a:t>Requests for Flexible Attendance Policies </a:t>
            </a:r>
          </a:p>
          <a:p>
            <a:pPr marL="640080" marR="0" indent="457200" algn="l">
              <a:lnSpc>
                <a:spcPts val="2800"/>
              </a:lnSpc>
              <a:spcBef>
                <a:spcPts val="5955"/>
              </a:spcBef>
              <a:spcAft>
                <a:spcPts val="0"/>
              </a:spcAft>
              <a:buFont typeface="Symbol"/>
              <a:buChar char="·"/>
            </a:pPr>
            <a:r>
              <a:rPr lang="en-US" sz="2700" spc="-5">
                <a:solidFill>
                  <a:srgbClr val="001F5F"/>
                </a:solidFill>
                <a:latin typeface="Calibri" pitchFamily="1" panose="2263545234"/>
              </a:rPr>
              <a:t>OCR has determined in past that it is unreasonable to </a:t>
            </a:r>
          </a:p>
          <a:p>
            <a:pPr marL="1143000" marR="0" indent="0" algn="l">
              <a:lnSpc>
                <a:spcPts val="2800"/>
              </a:lnSpc>
              <a:spcBef>
                <a:spcPts val="15"/>
              </a:spcBef>
              <a:spcAft>
                <a:spcPts val="0"/>
              </a:spcAft>
            </a:pPr>
            <a:r>
              <a:rPr lang="en-US" sz="2700" spc="-10">
                <a:solidFill>
                  <a:srgbClr val="001F5F"/>
                </a:solidFill>
                <a:latin typeface="Calibri" pitchFamily="1" panose="2263545234"/>
              </a:rPr>
              <a:t>require student to negotiate alone with faculty over </a:t>
            </a:r>
          </a:p>
          <a:p>
            <a:pPr marL="1143000" marR="0" indent="0" algn="l">
              <a:lnSpc>
                <a:spcPts val="2800"/>
              </a:lnSpc>
              <a:spcBef>
                <a:spcPts val="0"/>
              </a:spcBef>
              <a:spcAft>
                <a:spcPts val="0"/>
              </a:spcAft>
            </a:pPr>
            <a:r>
              <a:rPr lang="en-US" sz="2700" spc="-20">
                <a:solidFill>
                  <a:srgbClr val="001F5F"/>
                </a:solidFill>
                <a:latin typeface="Calibri" pitchFamily="1" panose="2263545234"/>
              </a:rPr>
              <a:t>the substance of accommodations. </a:t>
            </a:r>
          </a:p>
          <a:p>
            <a:pPr marL="640080" marR="0" indent="457200" algn="l">
              <a:lnSpc>
                <a:spcPts val="2800"/>
              </a:lnSpc>
              <a:spcBef>
                <a:spcPts val="640"/>
              </a:spcBef>
              <a:spcAft>
                <a:spcPts val="0"/>
              </a:spcAft>
              <a:buFont typeface="Symbol"/>
              <a:buChar char="·"/>
            </a:pPr>
            <a:r>
              <a:rPr lang="en-US" sz="2700" spc="-5">
                <a:solidFill>
                  <a:srgbClr val="001F5F"/>
                </a:solidFill>
                <a:latin typeface="Calibri" pitchFamily="1" panose="2263545234"/>
              </a:rPr>
              <a:t>Faculty should not make the determination of </a:t>
            </a:r>
          </a:p>
          <a:p>
            <a:pPr marL="1143000" marR="0" indent="0" algn="l">
              <a:lnSpc>
                <a:spcPts val="2800"/>
              </a:lnSpc>
              <a:spcBef>
                <a:spcPts val="0"/>
              </a:spcBef>
              <a:spcAft>
                <a:spcPts val="0"/>
              </a:spcAft>
            </a:pPr>
            <a:r>
              <a:rPr lang="en-US" sz="2700" spc="-10">
                <a:solidFill>
                  <a:srgbClr val="001F5F"/>
                </a:solidFill>
                <a:latin typeface="Calibri" pitchFamily="1" panose="2263545234"/>
              </a:rPr>
              <a:t>fundamental alteration without input from disability </a:t>
            </a:r>
          </a:p>
          <a:p>
            <a:pPr marL="1143000" marR="0" indent="0" algn="l">
              <a:lnSpc>
                <a:spcPts val="2800"/>
              </a:lnSpc>
              <a:spcBef>
                <a:spcPts val="0"/>
              </a:spcBef>
              <a:spcAft>
                <a:spcPts val="0"/>
              </a:spcAft>
            </a:pPr>
            <a:r>
              <a:rPr lang="en-US" sz="2700" spc="-60">
                <a:solidFill>
                  <a:srgbClr val="001F5F"/>
                </a:solidFill>
                <a:latin typeface="Calibri" pitchFamily="1" panose="2263545234"/>
              </a:rPr>
              <a:t>services. </a:t>
            </a:r>
          </a:p>
          <a:p>
            <a:pPr marL="640080" marR="0" indent="457200" algn="l">
              <a:lnSpc>
                <a:spcPts val="2800"/>
              </a:lnSpc>
              <a:spcBef>
                <a:spcPts val="690"/>
              </a:spcBef>
              <a:spcAft>
                <a:spcPts val="0"/>
              </a:spcAft>
              <a:buFont typeface="Symbol"/>
              <a:buChar char="·"/>
            </a:pPr>
            <a:r>
              <a:rPr lang="en-US" sz="2700" spc="-5">
                <a:solidFill>
                  <a:srgbClr val="001F5F"/>
                </a:solidFill>
                <a:latin typeface="Calibri" pitchFamily="1" panose="2263545234"/>
              </a:rPr>
              <a:t>Faculty member may not know nature of student’s </a:t>
            </a:r>
          </a:p>
          <a:p>
            <a:pPr marL="1143000" marR="0" indent="0" algn="l">
              <a:lnSpc>
                <a:spcPts val="2800"/>
              </a:lnSpc>
              <a:spcBef>
                <a:spcPts val="30"/>
              </a:spcBef>
              <a:spcAft>
                <a:spcPts val="0"/>
              </a:spcAft>
            </a:pPr>
            <a:r>
              <a:rPr lang="en-US" sz="2700" spc="-10">
                <a:solidFill>
                  <a:srgbClr val="001F5F"/>
                </a:solidFill>
                <a:latin typeface="Calibri" pitchFamily="1" panose="2263545234"/>
              </a:rPr>
              <a:t>disability and leaving it to student and faculty may </a:t>
            </a:r>
          </a:p>
          <a:p>
            <a:pPr marL="1143000" marR="0" indent="0" algn="l">
              <a:lnSpc>
                <a:spcPts val="2800"/>
              </a:lnSpc>
              <a:spcBef>
                <a:spcPts val="0"/>
              </a:spcBef>
              <a:spcAft>
                <a:spcPts val="6275"/>
              </a:spcAft>
            </a:pPr>
            <a:r>
              <a:rPr lang="en-US" sz="2700" spc="-20">
                <a:solidFill>
                  <a:srgbClr val="001F5F"/>
                </a:solidFill>
                <a:latin typeface="Calibri" pitchFamily="1" panose="2263545234"/>
              </a:rPr>
              <a:t>force student to share that information. </a:t>
            </a:r>
          </a:p>
        </p:txBody>
      </p:sp>
    </p:spTree>
  </p:cSld>
</p:sldLayout>
</file>

<file path=ppt/slideLayouts/slideLayout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2" name=""/>
        <p:cNvGrpSpPr/>
        <p:nvPr/>
      </p:nvGrpSpPr>
      <p:grpSpPr/>
      <p:sp>
        <p:nvSpPr>
          <p:cNvPr id="4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4" name=""/>
          <p:cNvSpPr/>
          <p:nvPr>
            <p:ph type="body" idx="10"/>
          </p:nvPr>
        </p:nvSpPr>
        <p:spPr>
          <a:xfrm>
            <a:off x="8852535" y="38100"/>
            <a:ext cx="2286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0">
                <a:solidFill>
                  <a:srgbClr val="000080"/>
                </a:solidFill>
                <a:latin typeface="Tahoma" pitchFamily="2" panose="2263545234"/>
              </a:rPr>
              <a:t>5 </a:t>
            </a:r>
          </a:p>
        </p:txBody>
      </p:sp>
      <p:sp>
        <p:nvSpPr>
          <p:cNvPr id="4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6" name=""/>
          <p:cNvSpPr/>
          <p:nvPr>
            <p:ph type="body" idx="10"/>
          </p:nvPr>
        </p:nvSpPr>
        <p:spPr>
          <a:xfrm>
            <a:off x="0" y="2792730"/>
            <a:ext cx="9144000" cy="3655060"/>
          </a:xfrm>
          <a:prstGeom prst="rect">
            <a:avLst/>
          </a:prstGeom>
          <a:noFill/>
          <a:ln w="0" cmpd="sng">
            <a:noFill/>
            <a:prstDash val="solid"/>
          </a:ln>
        </p:spPr>
        <p:txBody>
          <a:bodyPr vert="horz" lIns="0" tIns="48895" rIns="0" bIns="0" anchor="t"/>
          <a:lstStyle/>
          <a:p>
            <a:pPr marL="0" marR="0" indent="0" algn="ctr">
              <a:lnSpc>
                <a:spcPts val="4200"/>
              </a:lnSpc>
              <a:spcAft>
                <a:spcPts val="24010"/>
              </a:spcAft>
            </a:pPr>
            <a:r>
              <a:rPr lang="en-US" sz="3900" b="1" spc="30">
                <a:solidFill>
                  <a:srgbClr val="001F5F"/>
                </a:solidFill>
                <a:latin typeface="Calibri" pitchFamily="1" panose="2263545234"/>
              </a:rPr>
              <a:t>THE BASICS </a:t>
            </a:r>
          </a:p>
        </p:txBody>
      </p:sp>
      <p:sp>
        <p:nvSpPr>
          <p:cNvPr id="47"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Layout>
</file>

<file path=ppt/slideLayouts/slideLayout5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20" name=""/>
        <p:cNvGrpSpPr/>
        <p:nvPr/>
      </p:nvGrpSpPr>
      <p:grpSpPr/>
      <p:sp>
        <p:nvSpPr>
          <p:cNvPr id="52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2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50 </a:t>
            </a:r>
          </a:p>
        </p:txBody>
      </p:sp>
      <p:sp>
        <p:nvSpPr>
          <p:cNvPr id="52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24" name=""/>
          <p:cNvSpPr/>
          <p:nvPr>
            <p:ph type="body" idx="10"/>
          </p:nvPr>
        </p:nvSpPr>
        <p:spPr>
          <a:xfrm>
            <a:off x="0" y="676910"/>
            <a:ext cx="9144000" cy="5770880"/>
          </a:xfrm>
          <a:prstGeom prst="rect">
            <a:avLst/>
          </a:prstGeom>
          <a:noFill/>
          <a:ln w="0" cmpd="sng">
            <a:noFill/>
            <a:prstDash val="solid"/>
          </a:ln>
        </p:spPr>
        <p:txBody>
          <a:bodyPr vert="horz" lIns="0" tIns="251460" rIns="0" bIns="0" anchor="t"/>
          <a:lstStyle/>
          <a:p>
            <a:pPr marL="0" marR="0" indent="0" algn="ctr">
              <a:lnSpc>
                <a:spcPts val="3500"/>
              </a:lnSpc>
              <a:spcAft>
                <a:spcPts val="0"/>
              </a:spcAft>
            </a:pPr>
            <a:r>
              <a:rPr lang="en-US" sz="3500" b="1" spc="25">
                <a:solidFill>
                  <a:srgbClr val="001F5F"/>
                </a:solidFill>
                <a:latin typeface="Calibri" pitchFamily="1" panose="2263545234"/>
              </a:rPr>
              <a:t>Requests for Flexible Attendance Policies </a:t>
            </a:r>
          </a:p>
          <a:p>
            <a:pPr marL="640080" marR="0" indent="0" algn="l">
              <a:lnSpc>
                <a:spcPts val="2500"/>
              </a:lnSpc>
              <a:spcBef>
                <a:spcPts val="6030"/>
              </a:spcBef>
              <a:spcAft>
                <a:spcPts val="0"/>
              </a:spcAft>
            </a:pPr>
            <a:r>
              <a:rPr lang="en-US" sz="2600" spc="25">
                <a:solidFill>
                  <a:srgbClr val="001F5F"/>
                </a:solidFill>
                <a:latin typeface="Calibri" pitchFamily="1" panose="2263545234"/>
              </a:rPr>
              <a:t>Granting accommodation: </a:t>
            </a:r>
          </a:p>
          <a:p>
            <a:pPr marL="640080" marR="0" indent="0" algn="l">
              <a:lnSpc>
                <a:spcPts val="2400"/>
              </a:lnSpc>
              <a:spcBef>
                <a:spcPts val="805"/>
              </a:spcBef>
              <a:spcAft>
                <a:spcPts val="0"/>
              </a:spcAft>
              <a:tabLst>
                <a:tab pos="1554480" algn="l"/>
              </a:tabLst>
            </a:pPr>
            <a:r>
              <a:rPr lang="en-US" sz="2700" spc="20">
                <a:solidFill>
                  <a:srgbClr val="44759E"/>
                </a:solidFill>
                <a:latin typeface="Arial" pitchFamily="2" panose="2263545234"/>
              </a:rPr>
              <a:t></a:t>
            </a:r>
            <a:r>
              <a:rPr lang="en-US" sz="100" spc="20">
                <a:solidFill>
                  <a:srgbClr val="001F5F"/>
                </a:solidFill>
                <a:latin typeface="Calibri" pitchFamily="1" panose="2263545234"/>
              </a:rPr>
              <a:t> </a:t>
            </a:r>
            <a:r>
              <a:rPr lang="en-US" sz="2600" spc="20">
                <a:solidFill>
                  <a:srgbClr val="001F5F"/>
                </a:solidFill>
                <a:latin typeface="Calibri" pitchFamily="1" panose="2263545234"/>
              </a:rPr>
              <a:t>Be clear with expectations with </a:t>
            </a:r>
          </a:p>
          <a:p>
            <a:pPr marL="1554480" marR="0" indent="0" algn="l">
              <a:lnSpc>
                <a:spcPts val="2400"/>
              </a:lnSpc>
              <a:spcBef>
                <a:spcPts val="0"/>
              </a:spcBef>
              <a:spcAft>
                <a:spcPts val="0"/>
              </a:spcAft>
            </a:pPr>
            <a:r>
              <a:rPr lang="en-US" sz="2600" spc="10">
                <a:solidFill>
                  <a:srgbClr val="001F5F"/>
                </a:solidFill>
                <a:latin typeface="Calibri" pitchFamily="1" panose="2263545234"/>
              </a:rPr>
              <a:t>student and faculty. </a:t>
            </a:r>
          </a:p>
          <a:p>
            <a:pPr marL="640080" marR="0" indent="0" algn="l">
              <a:lnSpc>
                <a:spcPts val="2400"/>
              </a:lnSpc>
              <a:spcBef>
                <a:spcPts val="805"/>
              </a:spcBef>
              <a:spcAft>
                <a:spcPts val="0"/>
              </a:spcAft>
              <a:tabLst>
                <a:tab pos="1554480" algn="l"/>
              </a:tabLst>
            </a:pPr>
            <a:r>
              <a:rPr lang="en-US" sz="2700" spc="20">
                <a:solidFill>
                  <a:srgbClr val="44759E"/>
                </a:solidFill>
                <a:latin typeface="Arial" pitchFamily="2" panose="2263545234"/>
              </a:rPr>
              <a:t></a:t>
            </a:r>
            <a:r>
              <a:rPr lang="en-US" sz="100" spc="20">
                <a:solidFill>
                  <a:srgbClr val="001F5F"/>
                </a:solidFill>
                <a:latin typeface="Calibri" pitchFamily="1" panose="2263545234"/>
              </a:rPr>
              <a:t> </a:t>
            </a:r>
            <a:r>
              <a:rPr lang="en-US" sz="2600" spc="20">
                <a:solidFill>
                  <a:srgbClr val="001F5F"/>
                </a:solidFill>
                <a:latin typeface="Calibri" pitchFamily="1" panose="2263545234"/>
              </a:rPr>
              <a:t>Require student to verify absence </a:t>
            </a:r>
          </a:p>
          <a:p>
            <a:pPr marL="1554480" marR="0" indent="0" algn="l">
              <a:lnSpc>
                <a:spcPts val="2400"/>
              </a:lnSpc>
              <a:spcBef>
                <a:spcPts val="0"/>
              </a:spcBef>
              <a:spcAft>
                <a:spcPts val="0"/>
              </a:spcAft>
            </a:pPr>
            <a:r>
              <a:rPr lang="en-US" sz="2600" spc="20">
                <a:solidFill>
                  <a:srgbClr val="001F5F"/>
                </a:solidFill>
                <a:latin typeface="Calibri" pitchFamily="1" panose="2263545234"/>
              </a:rPr>
              <a:t>and reasons for each one. </a:t>
            </a:r>
          </a:p>
          <a:p>
            <a:pPr marL="640080" marR="0" indent="0" algn="l">
              <a:lnSpc>
                <a:spcPts val="2500"/>
              </a:lnSpc>
              <a:spcBef>
                <a:spcPts val="660"/>
              </a:spcBef>
              <a:spcAft>
                <a:spcPts val="0"/>
              </a:spcAft>
            </a:pPr>
            <a:r>
              <a:rPr lang="en-US" sz="2600" spc="25">
                <a:solidFill>
                  <a:srgbClr val="001F5F"/>
                </a:solidFill>
                <a:latin typeface="Calibri" pitchFamily="1" panose="2263545234"/>
              </a:rPr>
              <a:t>Denying accommodation: </a:t>
            </a:r>
          </a:p>
          <a:p>
            <a:pPr marL="640080" marR="0" indent="0" algn="l">
              <a:lnSpc>
                <a:spcPts val="2400"/>
              </a:lnSpc>
              <a:spcBef>
                <a:spcPts val="810"/>
              </a:spcBef>
              <a:spcAft>
                <a:spcPts val="0"/>
              </a:spcAft>
              <a:tabLst>
                <a:tab pos="1554480" algn="l"/>
              </a:tabLst>
            </a:pPr>
            <a:r>
              <a:rPr lang="en-US" sz="2700" spc="20">
                <a:solidFill>
                  <a:srgbClr val="44759E"/>
                </a:solidFill>
                <a:latin typeface="Arial" pitchFamily="2" panose="2263545234"/>
              </a:rPr>
              <a:t></a:t>
            </a:r>
            <a:r>
              <a:rPr lang="en-US" sz="100" spc="20">
                <a:solidFill>
                  <a:srgbClr val="001F5F"/>
                </a:solidFill>
                <a:latin typeface="Calibri" pitchFamily="1" panose="2263545234"/>
              </a:rPr>
              <a:t> </a:t>
            </a:r>
            <a:r>
              <a:rPr lang="en-US" sz="2600" spc="20">
                <a:solidFill>
                  <a:srgbClr val="001F5F"/>
                </a:solidFill>
                <a:latin typeface="Calibri" pitchFamily="1" panose="2263545234"/>
              </a:rPr>
              <a:t>Document thorough consideration </a:t>
            </a:r>
          </a:p>
          <a:p>
            <a:pPr marL="1554480" marR="0" indent="0" algn="l">
              <a:lnSpc>
                <a:spcPts val="2400"/>
              </a:lnSpc>
              <a:spcBef>
                <a:spcPts val="0"/>
              </a:spcBef>
              <a:spcAft>
                <a:spcPts val="0"/>
              </a:spcAft>
            </a:pPr>
            <a:r>
              <a:rPr lang="en-US" sz="2600" spc="25">
                <a:solidFill>
                  <a:srgbClr val="001F5F"/>
                </a:solidFill>
                <a:latin typeface="Calibri" pitchFamily="1" panose="2263545234"/>
              </a:rPr>
              <a:t>process including discussions with </a:t>
            </a:r>
          </a:p>
          <a:p>
            <a:pPr marL="1554480" marR="0" indent="0" algn="l">
              <a:lnSpc>
                <a:spcPts val="2500"/>
              </a:lnSpc>
              <a:spcBef>
                <a:spcPts val="0"/>
              </a:spcBef>
              <a:spcAft>
                <a:spcPts val="0"/>
              </a:spcAft>
            </a:pPr>
            <a:r>
              <a:rPr lang="en-US" sz="2600" spc="25">
                <a:solidFill>
                  <a:srgbClr val="001F5F"/>
                </a:solidFill>
                <a:latin typeface="Calibri" pitchFamily="1" panose="2263545234"/>
              </a:rPr>
              <a:t>student, factors considered, alternatives </a:t>
            </a:r>
          </a:p>
          <a:p>
            <a:pPr marL="1554480" marR="0" indent="0" algn="l">
              <a:lnSpc>
                <a:spcPts val="2500"/>
              </a:lnSpc>
              <a:spcBef>
                <a:spcPts val="40"/>
              </a:spcBef>
              <a:spcAft>
                <a:spcPts val="0"/>
              </a:spcAft>
            </a:pPr>
            <a:r>
              <a:rPr lang="en-US" sz="2600" spc="25">
                <a:solidFill>
                  <a:srgbClr val="001F5F"/>
                </a:solidFill>
                <a:latin typeface="Calibri" pitchFamily="1" panose="2263545234"/>
              </a:rPr>
              <a:t>presented, problems with requested </a:t>
            </a:r>
          </a:p>
          <a:p>
            <a:pPr marL="1554480" marR="0" indent="0" algn="l">
              <a:lnSpc>
                <a:spcPts val="2500"/>
              </a:lnSpc>
              <a:spcBef>
                <a:spcPts val="0"/>
              </a:spcBef>
              <a:spcAft>
                <a:spcPts val="2655"/>
              </a:spcAft>
            </a:pPr>
            <a:r>
              <a:rPr lang="en-US" sz="2600" spc="25">
                <a:solidFill>
                  <a:srgbClr val="001F5F"/>
                </a:solidFill>
                <a:latin typeface="Calibri" pitchFamily="1" panose="2263545234"/>
              </a:rPr>
              <a:t>accommodations. </a:t>
            </a:r>
          </a:p>
        </p:txBody>
      </p:sp>
    </p:spTree>
  </p:cSld>
</p:sldLayout>
</file>

<file path=ppt/slideLayouts/slideLayout5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30" name=""/>
        <p:cNvGrpSpPr/>
        <p:nvPr/>
      </p:nvGrpSpPr>
      <p:grpSpPr/>
      <p:sp>
        <p:nvSpPr>
          <p:cNvPr id="53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3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70">
                <a:solidFill>
                  <a:srgbClr val="000080"/>
                </a:solidFill>
                <a:latin typeface="Tahoma" pitchFamily="2" panose="2263545234"/>
              </a:rPr>
              <a:t>51 </a:t>
            </a:r>
          </a:p>
        </p:txBody>
      </p:sp>
      <p:sp>
        <p:nvSpPr>
          <p:cNvPr id="53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34" name=""/>
          <p:cNvSpPr/>
          <p:nvPr>
            <p:ph type="body" idx="10"/>
          </p:nvPr>
        </p:nvSpPr>
        <p:spPr>
          <a:xfrm>
            <a:off x="0" y="676910"/>
            <a:ext cx="9144000" cy="1188085"/>
          </a:xfrm>
          <a:prstGeom prst="rect">
            <a:avLst/>
          </a:prstGeom>
          <a:noFill/>
          <a:ln w="0" cmpd="sng">
            <a:noFill/>
            <a:prstDash val="solid"/>
          </a:ln>
        </p:spPr>
        <p:txBody>
          <a:bodyPr vert="horz" lIns="0" tIns="261620" rIns="0" bIns="0" anchor="t"/>
          <a:lstStyle/>
          <a:p>
            <a:pPr marL="0" marR="22860" indent="0" algn="ctr">
              <a:lnSpc>
                <a:spcPts val="4600"/>
              </a:lnSpc>
              <a:spcAft>
                <a:spcPts val="2395"/>
              </a:spcAft>
            </a:pPr>
            <a:r>
              <a:rPr lang="en-US" sz="4300" b="1" spc="15">
                <a:solidFill>
                  <a:srgbClr val="001F5F"/>
                </a:solidFill>
                <a:latin typeface="Calibri" pitchFamily="1" panose="2263545234"/>
              </a:rPr>
              <a:t>ADHD </a:t>
            </a:r>
          </a:p>
        </p:txBody>
      </p:sp>
      <p:sp>
        <p:nvSpPr>
          <p:cNvPr id="535" name=""/>
          <p:cNvSpPr/>
          <p:nvPr>
            <p:ph type="body" idx="10"/>
          </p:nvPr>
        </p:nvSpPr>
        <p:spPr>
          <a:xfrm>
            <a:off x="0" y="1864995"/>
            <a:ext cx="9144000" cy="4582795"/>
          </a:xfrm>
          <a:prstGeom prst="rect">
            <a:avLst/>
          </a:prstGeom>
          <a:noFill/>
          <a:ln w="0" cmpd="sng">
            <a:noFill/>
            <a:prstDash val="solid"/>
          </a:ln>
        </p:spPr>
        <p:txBody>
          <a:bodyPr vert="horz" lIns="0" tIns="374650" rIns="0" bIns="0" anchor="t"/>
          <a:lstStyle/>
          <a:p>
            <a:pPr marL="640080" marR="22860" indent="0" algn="just">
              <a:lnSpc>
                <a:spcPts val="2000"/>
              </a:lnSpc>
              <a:spcAft>
                <a:spcPts val="0"/>
              </a:spcAft>
            </a:pPr>
            <a:r>
              <a:rPr lang="en-US" sz="4300" spc="5">
                <a:solidFill>
                  <a:srgbClr val="44759E"/>
                </a:solidFill>
                <a:latin typeface="Arial" pitchFamily="2" panose="2263545234"/>
              </a:rPr>
              <a:t></a:t>
            </a:r>
            <a:r>
              <a:rPr lang="en-US" sz="2200" spc="5">
                <a:solidFill>
                  <a:srgbClr val="001F5F"/>
                </a:solidFill>
                <a:latin typeface="Calibri" pitchFamily="1" panose="2263545234"/>
              </a:rPr>
              <a:t> A diagnosis of ADHD is evidence that a student may have a </a:t>
            </a:r>
          </a:p>
          <a:p>
            <a:pPr marL="1143000" marR="22860" indent="0" algn="just">
              <a:lnSpc>
                <a:spcPts val="2000"/>
              </a:lnSpc>
              <a:spcBef>
                <a:spcPts val="0"/>
              </a:spcBef>
              <a:spcAft>
                <a:spcPts val="0"/>
              </a:spcAft>
            </a:pPr>
            <a:r>
              <a:rPr lang="en-US" sz="2200" spc="-30">
                <a:solidFill>
                  <a:srgbClr val="001F5F"/>
                </a:solidFill>
                <a:latin typeface="Calibri" pitchFamily="1" panose="2263545234"/>
              </a:rPr>
              <a:t>disability. </a:t>
            </a:r>
            <a:r>
              <a:rPr lang="en-US" sz="2150" b="1" spc="-30">
                <a:solidFill>
                  <a:srgbClr val="001F5F"/>
                </a:solidFill>
                <a:latin typeface="Calibri" pitchFamily="1" panose="2263545234"/>
              </a:rPr>
              <a:t>OCR presumes </a:t>
            </a:r>
            <a:r>
              <a:rPr lang="en-US" sz="2200" spc="-30">
                <a:solidFill>
                  <a:srgbClr val="001F5F"/>
                </a:solidFill>
                <a:latin typeface="Calibri" pitchFamily="1" panose="2263545234"/>
              </a:rPr>
              <a:t>that a student with ADHD is </a:t>
            </a:r>
          </a:p>
          <a:p>
            <a:pPr marL="1143000" marR="22860" indent="0" algn="just">
              <a:lnSpc>
                <a:spcPts val="2300"/>
              </a:lnSpc>
              <a:spcBef>
                <a:spcPts val="0"/>
              </a:spcBef>
              <a:spcAft>
                <a:spcPts val="0"/>
              </a:spcAft>
            </a:pPr>
            <a:r>
              <a:rPr lang="en-US" sz="2200" spc="-45">
                <a:solidFill>
                  <a:srgbClr val="001F5F"/>
                </a:solidFill>
                <a:latin typeface="Calibri" pitchFamily="1" panose="2263545234"/>
              </a:rPr>
              <a:t>substantially limited in one or more major life activities. </a:t>
            </a:r>
          </a:p>
          <a:p>
            <a:pPr marL="640080" marR="22860" indent="0" algn="just">
              <a:lnSpc>
                <a:spcPts val="2000"/>
              </a:lnSpc>
              <a:spcBef>
                <a:spcPts val="1170"/>
              </a:spcBef>
              <a:spcAft>
                <a:spcPts val="0"/>
              </a:spcAft>
              <a:tabLst>
                <a:tab pos="1143000" algn="l"/>
              </a:tabLst>
            </a:pPr>
            <a:r>
              <a:rPr lang="en-US" sz="4300" spc="-35">
                <a:solidFill>
                  <a:srgbClr val="44759E"/>
                </a:solidFill>
                <a:latin typeface="Arial" pitchFamily="2" panose="2263545234"/>
              </a:rPr>
              <a:t></a:t>
            </a:r>
            <a:r>
              <a:rPr lang="en-US" sz="100" spc="-35">
                <a:solidFill>
                  <a:srgbClr val="001F5F"/>
                </a:solidFill>
                <a:latin typeface="Calibri" pitchFamily="1" panose="2263545234"/>
              </a:rPr>
              <a:t> </a:t>
            </a:r>
            <a:r>
              <a:rPr lang="en-US" sz="2200" spc="-35">
                <a:solidFill>
                  <a:srgbClr val="001F5F"/>
                </a:solidFill>
                <a:latin typeface="Calibri" pitchFamily="1" panose="2263545234"/>
              </a:rPr>
              <a:t>U.S. Department of Education, Office for Civil Rights, </a:t>
            </a:r>
            <a:r>
              <a:rPr lang="en-US" sz="2150" i="1" spc="-35">
                <a:solidFill>
                  <a:srgbClr val="001F5F"/>
                </a:solidFill>
                <a:latin typeface="Calibri" pitchFamily="1" panose="2263545234"/>
              </a:rPr>
              <a:t>Students </a:t>
            </a:r>
          </a:p>
          <a:p>
            <a:pPr marL="1143000" marR="22860" indent="0" algn="just">
              <a:lnSpc>
                <a:spcPts val="2000"/>
              </a:lnSpc>
              <a:spcBef>
                <a:spcPts val="0"/>
              </a:spcBef>
              <a:spcAft>
                <a:spcPts val="0"/>
              </a:spcAft>
            </a:pPr>
            <a:r>
              <a:rPr lang="en-US" sz="2150" i="1" spc="0">
                <a:solidFill>
                  <a:srgbClr val="001F5F"/>
                </a:solidFill>
                <a:latin typeface="Calibri" pitchFamily="1" panose="2263545234"/>
              </a:rPr>
              <a:t>with ADHD and Section 504: A Resource Guide </a:t>
            </a:r>
            <a:r>
              <a:rPr lang="en-US" sz="2200" spc="0">
                <a:solidFill>
                  <a:srgbClr val="001F5F"/>
                </a:solidFill>
                <a:latin typeface="Calibri" pitchFamily="1" panose="2263545234"/>
              </a:rPr>
              <a:t>(July 2016). </a:t>
            </a:r>
          </a:p>
          <a:p>
            <a:pPr marL="640080" marR="22860" indent="0" algn="just">
              <a:lnSpc>
                <a:spcPts val="2000"/>
              </a:lnSpc>
              <a:spcBef>
                <a:spcPts val="1005"/>
              </a:spcBef>
              <a:spcAft>
                <a:spcPts val="0"/>
              </a:spcAft>
            </a:pPr>
            <a:r>
              <a:rPr lang="en-US" sz="4300" spc="0">
                <a:solidFill>
                  <a:srgbClr val="44759E"/>
                </a:solidFill>
                <a:latin typeface="Arial" pitchFamily="2" panose="2263545234"/>
              </a:rPr>
              <a:t></a:t>
            </a:r>
            <a:r>
              <a:rPr lang="en-US" sz="2200" u="sng" spc="0">
                <a:solidFill>
                  <a:srgbClr val="0000FF"/>
                </a:solidFill>
                <a:latin typeface="Calibri" pitchFamily="1" panose="2263545234"/>
              </a:rPr>
              <a:t>http://www2.ed.gov/about/offices/list/ocr/letters/colleague-</a:t>
            </a:r>
            <a:r>
              <a:rPr lang="en-US" sz="100">
                <a:solidFill>
                  <a:srgbClr val="000000"/>
                </a:solidFill>
                <a:latin typeface="Tahoma" pitchFamily="2" panose="2263545234"/>
              </a:rPr>
              <a:t> </a:t>
            </a:r>
          </a:p>
          <a:p>
            <a:pPr marL="1143000" marR="22860" indent="0" algn="just">
              <a:lnSpc>
                <a:spcPts val="2000"/>
              </a:lnSpc>
              <a:spcBef>
                <a:spcPts val="0"/>
              </a:spcBef>
              <a:spcAft>
                <a:spcPts val="0"/>
              </a:spcAft>
            </a:pPr>
            <a:r>
              <a:rPr lang="en-US" sz="2200" spc="-50">
                <a:solidFill>
                  <a:srgbClr val="001F5F"/>
                </a:solidFill>
                <a:latin typeface="Calibri" pitchFamily="1" panose="2263545234"/>
              </a:rPr>
              <a:t>201607-504-adhd.pdf </a:t>
            </a:r>
          </a:p>
          <a:p>
            <a:pPr marL="640080" marR="22860" indent="0" algn="just">
              <a:lnSpc>
                <a:spcPts val="2000"/>
              </a:lnSpc>
              <a:spcBef>
                <a:spcPts val="1170"/>
              </a:spcBef>
              <a:spcAft>
                <a:spcPts val="0"/>
              </a:spcAft>
              <a:tabLst>
                <a:tab pos="1143000" algn="l"/>
              </a:tabLst>
            </a:pPr>
            <a:r>
              <a:rPr lang="en-US" sz="4300" spc="-45">
                <a:solidFill>
                  <a:srgbClr val="44759E"/>
                </a:solidFill>
                <a:latin typeface="Arial" pitchFamily="2" panose="2263545234"/>
              </a:rPr>
              <a:t></a:t>
            </a:r>
            <a:r>
              <a:rPr lang="en-US" sz="100" spc="-45">
                <a:solidFill>
                  <a:srgbClr val="001F5F"/>
                </a:solidFill>
                <a:latin typeface="Calibri" pitchFamily="1" panose="2263545234"/>
              </a:rPr>
              <a:t> </a:t>
            </a:r>
            <a:r>
              <a:rPr lang="en-US" sz="2200" spc="-45">
                <a:solidFill>
                  <a:srgbClr val="001F5F"/>
                </a:solidFill>
                <a:latin typeface="Calibri" pitchFamily="1" panose="2263545234"/>
              </a:rPr>
              <a:t>“Even though this letter and Resource Guide focus on the </a:t>
            </a:r>
          </a:p>
          <a:p>
            <a:pPr marL="1143000" marR="22860" indent="0" algn="just">
              <a:lnSpc>
                <a:spcPts val="2000"/>
              </a:lnSpc>
              <a:spcBef>
                <a:spcPts val="0"/>
              </a:spcBef>
              <a:spcAft>
                <a:spcPts val="0"/>
              </a:spcAft>
            </a:pPr>
            <a:r>
              <a:rPr lang="en-US" sz="2200" spc="-50">
                <a:solidFill>
                  <a:srgbClr val="001F5F"/>
                </a:solidFill>
                <a:latin typeface="Calibri" pitchFamily="1" panose="2263545234"/>
              </a:rPr>
              <a:t>elementary and secondary education contexts, educators should </a:t>
            </a:r>
          </a:p>
          <a:p>
            <a:pPr marL="1143000" marR="22860" indent="0" algn="just">
              <a:lnSpc>
                <a:spcPts val="2300"/>
              </a:lnSpc>
              <a:spcBef>
                <a:spcPts val="0"/>
              </a:spcBef>
              <a:spcAft>
                <a:spcPts val="0"/>
              </a:spcAft>
            </a:pPr>
            <a:r>
              <a:rPr lang="en-US" sz="2200" spc="-50">
                <a:solidFill>
                  <a:srgbClr val="001F5F"/>
                </a:solidFill>
                <a:latin typeface="Calibri" pitchFamily="1" panose="2263545234"/>
              </a:rPr>
              <a:t>be aware that ADHD can impact a student’s access to a program </a:t>
            </a:r>
          </a:p>
          <a:p>
            <a:pPr marL="1143000" marR="22860" indent="0" algn="just">
              <a:lnSpc>
                <a:spcPts val="2300"/>
              </a:lnSpc>
              <a:spcBef>
                <a:spcPts val="25"/>
              </a:spcBef>
              <a:spcAft>
                <a:spcPts val="0"/>
              </a:spcAft>
            </a:pPr>
            <a:r>
              <a:rPr lang="en-US" sz="2200" spc="-50">
                <a:solidFill>
                  <a:srgbClr val="001F5F"/>
                </a:solidFill>
                <a:latin typeface="Calibri" pitchFamily="1" panose="2263545234"/>
              </a:rPr>
              <a:t>at the preschool and postsecondary levels, and educators have </a:t>
            </a:r>
          </a:p>
          <a:p>
            <a:pPr marL="1143000" marR="22860" indent="0" algn="just">
              <a:lnSpc>
                <a:spcPts val="2300"/>
              </a:lnSpc>
              <a:spcBef>
                <a:spcPts val="0"/>
              </a:spcBef>
              <a:spcAft>
                <a:spcPts val="0"/>
              </a:spcAft>
            </a:pPr>
            <a:r>
              <a:rPr lang="en-US" sz="2200" spc="-45">
                <a:solidFill>
                  <a:srgbClr val="001F5F"/>
                </a:solidFill>
                <a:latin typeface="Calibri" pitchFamily="1" panose="2263545234"/>
              </a:rPr>
              <a:t>obligations under Federal disability civil rights laws to these </a:t>
            </a:r>
          </a:p>
          <a:p>
            <a:pPr marL="1143000" marR="22860" indent="0" algn="just">
              <a:lnSpc>
                <a:spcPts val="2300"/>
              </a:lnSpc>
              <a:spcBef>
                <a:spcPts val="0"/>
              </a:spcBef>
              <a:spcAft>
                <a:spcPts val="1300"/>
              </a:spcAft>
            </a:pPr>
            <a:r>
              <a:rPr lang="en-US" sz="2200" spc="-60">
                <a:solidFill>
                  <a:srgbClr val="001F5F"/>
                </a:solidFill>
                <a:latin typeface="Calibri" pitchFamily="1" panose="2263545234"/>
              </a:rPr>
              <a:t>students as well.” </a:t>
            </a:r>
          </a:p>
        </p:txBody>
      </p:sp>
    </p:spTree>
  </p:cSld>
</p:sldLayout>
</file>

<file path=ppt/slideLayouts/slideLayout5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41" name=""/>
        <p:cNvGrpSpPr/>
        <p:nvPr/>
      </p:nvGrpSpPr>
      <p:grpSpPr/>
      <p:sp>
        <p:nvSpPr>
          <p:cNvPr id="54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43" name=""/>
          <p:cNvSpPr/>
          <p:nvPr>
            <p:ph type="body" idx="10"/>
          </p:nvPr>
        </p:nvSpPr>
        <p:spPr>
          <a:xfrm>
            <a:off x="8803640"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0">
                <a:solidFill>
                  <a:srgbClr val="000080"/>
                </a:solidFill>
                <a:latin typeface="Tahoma" pitchFamily="2" panose="2263545234"/>
              </a:rPr>
              <a:t>52 </a:t>
            </a:r>
          </a:p>
        </p:txBody>
      </p:sp>
      <p:sp>
        <p:nvSpPr>
          <p:cNvPr id="54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45" name=""/>
          <p:cNvSpPr/>
          <p:nvPr>
            <p:ph type="body" idx="10"/>
          </p:nvPr>
        </p:nvSpPr>
        <p:spPr>
          <a:xfrm>
            <a:off x="0" y="676910"/>
            <a:ext cx="9144000" cy="5770880"/>
          </a:xfrm>
          <a:prstGeom prst="rect">
            <a:avLst/>
          </a:prstGeom>
          <a:noFill/>
          <a:ln w="0" cmpd="sng">
            <a:noFill/>
            <a:prstDash val="solid"/>
          </a:ln>
        </p:spPr>
        <p:txBody>
          <a:bodyPr vert="horz" lIns="0" tIns="1555115" rIns="0" bIns="0" anchor="t"/>
          <a:lstStyle/>
          <a:p>
            <a:pPr marL="0" marR="0" indent="0" algn="ctr">
              <a:lnSpc>
                <a:spcPts val="4200"/>
              </a:lnSpc>
              <a:spcAft>
                <a:spcPts val="28810"/>
              </a:spcAft>
            </a:pPr>
            <a:r>
              <a:rPr lang="en-US" sz="3900" b="1" spc="30">
                <a:solidFill>
                  <a:srgbClr val="001F5F"/>
                </a:solidFill>
                <a:latin typeface="Calibri" pitchFamily="1" panose="2263545234"/>
              </a:rPr>
              <a:t>SERVICE ANIMALS </a:t>
            </a:r>
          </a:p>
        </p:txBody>
      </p:sp>
      <p:sp>
        <p:nvSpPr>
          <p:cNvPr id="546"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Layout>
</file>

<file path=ppt/slideLayouts/slideLayout5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50" name=""/>
        <p:cNvGrpSpPr/>
        <p:nvPr/>
      </p:nvGrpSpPr>
      <p:grpSpPr/>
      <p:sp>
        <p:nvSpPr>
          <p:cNvPr id="55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5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0">
                <a:solidFill>
                  <a:srgbClr val="000080"/>
                </a:solidFill>
                <a:latin typeface="Tahoma" pitchFamily="2" panose="2263545234"/>
              </a:rPr>
              <a:t>53 </a:t>
            </a:r>
          </a:p>
        </p:txBody>
      </p:sp>
      <p:sp>
        <p:nvSpPr>
          <p:cNvPr id="55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54" name=""/>
          <p:cNvSpPr/>
          <p:nvPr>
            <p:ph type="body" idx="10"/>
          </p:nvPr>
        </p:nvSpPr>
        <p:spPr>
          <a:xfrm>
            <a:off x="0" y="676910"/>
            <a:ext cx="9144000" cy="1187450"/>
          </a:xfrm>
          <a:prstGeom prst="rect">
            <a:avLst/>
          </a:prstGeom>
          <a:noFill/>
          <a:ln w="0" cmpd="sng">
            <a:noFill/>
            <a:prstDash val="solid"/>
          </a:ln>
        </p:spPr>
        <p:txBody>
          <a:bodyPr vert="horz" lIns="0" tIns="260350" rIns="0" bIns="0" anchor="t"/>
          <a:lstStyle/>
          <a:p>
            <a:pPr marL="0" marR="22860" indent="0" algn="ctr">
              <a:lnSpc>
                <a:spcPts val="4700"/>
              </a:lnSpc>
              <a:spcAft>
                <a:spcPts val="2380"/>
              </a:spcAft>
            </a:pPr>
            <a:r>
              <a:rPr lang="en-US" sz="4350" b="1" spc="10">
                <a:solidFill>
                  <a:srgbClr val="001F5F"/>
                </a:solidFill>
                <a:latin typeface="Calibri" pitchFamily="1" panose="2263545234"/>
              </a:rPr>
              <a:t>Service Animals </a:t>
            </a:r>
          </a:p>
        </p:txBody>
      </p:sp>
      <p:sp>
        <p:nvSpPr>
          <p:cNvPr id="555" name=""/>
          <p:cNvSpPr/>
          <p:nvPr>
            <p:ph type="body" idx="10"/>
          </p:nvPr>
        </p:nvSpPr>
        <p:spPr>
          <a:xfrm>
            <a:off x="0" y="1864360"/>
            <a:ext cx="9144000" cy="4583430"/>
          </a:xfrm>
          <a:prstGeom prst="rect">
            <a:avLst/>
          </a:prstGeom>
          <a:noFill/>
          <a:ln w="0" cmpd="sng">
            <a:noFill/>
            <a:prstDash val="solid"/>
          </a:ln>
        </p:spPr>
        <p:txBody>
          <a:bodyPr vert="horz" lIns="0" tIns="241300" rIns="0" bIns="0" anchor="t"/>
          <a:lstStyle/>
          <a:p>
            <a:pPr marL="640080" marR="22860" indent="0" algn="l">
              <a:lnSpc>
                <a:spcPts val="3300"/>
              </a:lnSpc>
              <a:spcAft>
                <a:spcPts val="0"/>
              </a:spcAft>
            </a:pPr>
            <a:r>
              <a:rPr lang="en-US" sz="4350" spc="145">
                <a:solidFill>
                  <a:srgbClr val="44759E"/>
                </a:solidFill>
                <a:latin typeface="Arial" pitchFamily="2" panose="2263545234"/>
              </a:rPr>
              <a:t></a:t>
            </a:r>
            <a:r>
              <a:rPr lang="en-US" sz="2450" b="1" spc="145">
                <a:solidFill>
                  <a:srgbClr val="001F5F"/>
                </a:solidFill>
                <a:latin typeface="Calibri" pitchFamily="1" panose="2263545234"/>
              </a:rPr>
              <a:t> REGULATIONS AND FAQS </a:t>
            </a:r>
          </a:p>
          <a:p>
            <a:pPr marL="1051560" marR="22860" indent="548640" algn="l">
              <a:lnSpc>
                <a:spcPts val="2000"/>
              </a:lnSpc>
              <a:spcBef>
                <a:spcPts val="2950"/>
              </a:spcBef>
              <a:spcAft>
                <a:spcPts val="0"/>
              </a:spcAft>
              <a:buFont typeface="Symbol"/>
              <a:buChar char="·"/>
            </a:pPr>
            <a:r>
              <a:rPr lang="en-US" sz="2100" spc="0">
                <a:solidFill>
                  <a:srgbClr val="001F5F"/>
                </a:solidFill>
                <a:latin typeface="Calibri" pitchFamily="1" panose="2263545234"/>
              </a:rPr>
              <a:t>On September 15, 2010, the U.S. Department of Justice (DOJ) </a:t>
            </a:r>
          </a:p>
          <a:p>
            <a:pPr marL="1600200" marR="22860" indent="0" algn="l">
              <a:lnSpc>
                <a:spcPts val="2000"/>
              </a:lnSpc>
              <a:spcBef>
                <a:spcPts val="0"/>
              </a:spcBef>
              <a:spcAft>
                <a:spcPts val="0"/>
              </a:spcAft>
            </a:pPr>
            <a:r>
              <a:rPr lang="en-US" sz="2100" spc="0">
                <a:solidFill>
                  <a:srgbClr val="001F5F"/>
                </a:solidFill>
                <a:latin typeface="Calibri" pitchFamily="1" panose="2263545234"/>
              </a:rPr>
              <a:t>published Final Rules governing the issue of service animals </a:t>
            </a:r>
          </a:p>
          <a:p>
            <a:pPr marL="1600200" marR="22860" indent="0" algn="l">
              <a:lnSpc>
                <a:spcPts val="2000"/>
              </a:lnSpc>
              <a:spcBef>
                <a:spcPts val="0"/>
              </a:spcBef>
              <a:spcAft>
                <a:spcPts val="0"/>
              </a:spcAft>
            </a:pPr>
            <a:r>
              <a:rPr lang="en-US" sz="2100" spc="0">
                <a:solidFill>
                  <a:srgbClr val="001F5F"/>
                </a:solidFill>
                <a:latin typeface="Calibri" pitchFamily="1" panose="2263545234"/>
              </a:rPr>
              <a:t>in school. (28 C.F.R. Part 35) </a:t>
            </a:r>
          </a:p>
          <a:p>
            <a:pPr marL="1051560" marR="22860" indent="548640" algn="l">
              <a:lnSpc>
                <a:spcPts val="2000"/>
              </a:lnSpc>
              <a:spcBef>
                <a:spcPts val="555"/>
              </a:spcBef>
              <a:spcAft>
                <a:spcPts val="0"/>
              </a:spcAft>
              <a:buFont typeface="Symbol"/>
              <a:buChar char="·"/>
            </a:pPr>
            <a:r>
              <a:rPr lang="en-US" sz="2100" spc="0">
                <a:solidFill>
                  <a:srgbClr val="001F5F"/>
                </a:solidFill>
                <a:latin typeface="Calibri" pitchFamily="1" panose="2263545234"/>
              </a:rPr>
              <a:t>On July 20, 2015, the DOJ issued a “Frequently Asked </a:t>
            </a:r>
          </a:p>
          <a:p>
            <a:pPr marL="1600200" marR="22860" indent="0" algn="l">
              <a:lnSpc>
                <a:spcPts val="2000"/>
              </a:lnSpc>
              <a:spcBef>
                <a:spcPts val="0"/>
              </a:spcBef>
              <a:spcAft>
                <a:spcPts val="0"/>
              </a:spcAft>
            </a:pPr>
            <a:r>
              <a:rPr lang="en-US" sz="2100" spc="-5">
                <a:solidFill>
                  <a:srgbClr val="001F5F"/>
                </a:solidFill>
                <a:latin typeface="Calibri" pitchFamily="1" panose="2263545234"/>
              </a:rPr>
              <a:t>Questions About Service Animals and the ADA.” </a:t>
            </a:r>
          </a:p>
          <a:p>
            <a:pPr marL="1600200" marR="22860" indent="0" algn="l">
              <a:lnSpc>
                <a:spcPts val="2000"/>
              </a:lnSpc>
              <a:spcBef>
                <a:spcPts val="25"/>
              </a:spcBef>
              <a:spcAft>
                <a:spcPts val="0"/>
              </a:spcAft>
            </a:pPr>
            <a:r>
              <a:rPr lang="en-US" sz="2200" u="sng" spc="35">
                <a:solidFill>
                  <a:srgbClr val="0000FF"/>
                </a:solidFill>
                <a:latin typeface="Calibri" pitchFamily="1" panose="2263545234"/>
              </a:rPr>
              <a:t>http://www.ada.gov/regs2010/serviceanimalqa.html</a:t>
            </a:r>
            <a:r>
              <a:rPr lang="en-US" sz="2100" spc="35">
                <a:solidFill>
                  <a:srgbClr val="44759E"/>
                </a:solidFill>
                <a:latin typeface="Calibri" pitchFamily="1" panose="2263545234"/>
              </a:rPr>
              <a:t>  </a:t>
            </a:r>
          </a:p>
          <a:p>
            <a:pPr marL="640080" marR="22860" indent="0" algn="l">
              <a:lnSpc>
                <a:spcPts val="2000"/>
              </a:lnSpc>
              <a:spcBef>
                <a:spcPts val="4180"/>
              </a:spcBef>
              <a:spcAft>
                <a:spcPts val="0"/>
              </a:spcAft>
            </a:pPr>
            <a:r>
              <a:rPr lang="en-US" sz="4350" spc="20">
                <a:solidFill>
                  <a:srgbClr val="44759E"/>
                </a:solidFill>
                <a:latin typeface="Arial" pitchFamily="2" panose="2263545234"/>
              </a:rPr>
              <a:t></a:t>
            </a:r>
            <a:r>
              <a:rPr lang="en-US" sz="2450" spc="20">
                <a:solidFill>
                  <a:srgbClr val="001F5F"/>
                </a:solidFill>
                <a:latin typeface="Calibri" pitchFamily="1" panose="2263545234"/>
              </a:rPr>
              <a:t> Schools are required to modify practices or procedures to </a:t>
            </a:r>
          </a:p>
          <a:p>
            <a:pPr marL="1143000" marR="22860" indent="0" algn="l">
              <a:lnSpc>
                <a:spcPts val="2000"/>
              </a:lnSpc>
              <a:spcBef>
                <a:spcPts val="0"/>
              </a:spcBef>
              <a:spcAft>
                <a:spcPts val="0"/>
              </a:spcAft>
            </a:pPr>
            <a:r>
              <a:rPr lang="en-US" sz="2450" spc="-25">
                <a:solidFill>
                  <a:srgbClr val="001F5F"/>
                </a:solidFill>
                <a:latin typeface="Calibri" pitchFamily="1" panose="2263545234"/>
              </a:rPr>
              <a:t>permit the use of service animals on school premises or </a:t>
            </a:r>
          </a:p>
          <a:p>
            <a:pPr marL="1143000" marR="22860" indent="0" algn="l">
              <a:lnSpc>
                <a:spcPts val="2300"/>
              </a:lnSpc>
              <a:spcBef>
                <a:spcPts val="0"/>
              </a:spcBef>
              <a:spcAft>
                <a:spcPts val="3815"/>
              </a:spcAft>
            </a:pPr>
            <a:r>
              <a:rPr lang="en-US" sz="2450" spc="-30">
                <a:solidFill>
                  <a:srgbClr val="001F5F"/>
                </a:solidFill>
                <a:latin typeface="Calibri" pitchFamily="1" panose="2263545234"/>
              </a:rPr>
              <a:t>at school activities for individuals with disabilities. </a:t>
            </a:r>
          </a:p>
        </p:txBody>
      </p:sp>
    </p:spTree>
  </p:cSld>
</p:sldLayout>
</file>

<file path=ppt/slideLayouts/slideLayout5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61" name=""/>
        <p:cNvGrpSpPr/>
        <p:nvPr/>
      </p:nvGrpSpPr>
      <p:grpSpPr/>
      <p:sp>
        <p:nvSpPr>
          <p:cNvPr id="56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6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54 </a:t>
            </a:r>
          </a:p>
        </p:txBody>
      </p:sp>
      <p:sp>
        <p:nvSpPr>
          <p:cNvPr id="56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65" name=""/>
          <p:cNvSpPr/>
          <p:nvPr>
            <p:ph type="body" idx="10"/>
          </p:nvPr>
        </p:nvSpPr>
        <p:spPr>
          <a:xfrm>
            <a:off x="0" y="676910"/>
            <a:ext cx="9144000" cy="5770880"/>
          </a:xfrm>
          <a:prstGeom prst="rect">
            <a:avLst/>
          </a:prstGeom>
          <a:noFill/>
          <a:ln w="0" cmpd="sng">
            <a:noFill/>
            <a:prstDash val="solid"/>
          </a:ln>
        </p:spPr>
        <p:txBody>
          <a:bodyPr vert="horz" lIns="0" tIns="260350" rIns="0" bIns="0" anchor="t"/>
          <a:lstStyle/>
          <a:p>
            <a:pPr marL="0" marR="0" indent="0" algn="ctr">
              <a:lnSpc>
                <a:spcPts val="4700"/>
              </a:lnSpc>
              <a:spcAft>
                <a:spcPts val="0"/>
              </a:spcAft>
            </a:pPr>
            <a:r>
              <a:rPr lang="en-US" sz="4350" b="1" spc="0">
                <a:solidFill>
                  <a:srgbClr val="001F5F"/>
                </a:solidFill>
                <a:latin typeface="Calibri" pitchFamily="1" panose="2263545234"/>
              </a:rPr>
              <a:t>Definition of Service Animal </a:t>
            </a:r>
          </a:p>
          <a:p>
            <a:pPr marL="640080" marR="0" indent="0" algn="l">
              <a:lnSpc>
                <a:spcPts val="2600"/>
              </a:lnSpc>
              <a:spcBef>
                <a:spcPts val="930"/>
              </a:spcBef>
              <a:spcAft>
                <a:spcPts val="0"/>
              </a:spcAft>
            </a:pPr>
            <a:r>
              <a:rPr lang="en-US" sz="2700" b="1" spc="0">
                <a:solidFill>
                  <a:srgbClr val="001F5F"/>
                </a:solidFill>
                <a:latin typeface="Calibri" pitchFamily="1" panose="2263545234"/>
              </a:rPr>
              <a:t>“Service animal” is defined narrowly under the ADA. </a:t>
            </a:r>
          </a:p>
          <a:p>
            <a:pPr marL="640080" marR="0" indent="0" algn="l">
              <a:lnSpc>
                <a:spcPts val="2700"/>
              </a:lnSpc>
              <a:spcBef>
                <a:spcPts val="4375"/>
              </a:spcBef>
              <a:spcAft>
                <a:spcPts val="0"/>
              </a:spcAft>
            </a:pPr>
            <a:r>
              <a:rPr lang="en-US" sz="2700" spc="60">
                <a:solidFill>
                  <a:srgbClr val="44759E"/>
                </a:solidFill>
                <a:latin typeface="Arial" pitchFamily="2" panose="2263545234"/>
              </a:rPr>
              <a:t></a:t>
            </a:r>
            <a:r>
              <a:rPr lang="en-US" sz="2700" spc="60">
                <a:solidFill>
                  <a:srgbClr val="001F5F"/>
                </a:solidFill>
                <a:latin typeface="Calibri" pitchFamily="1" panose="2263545234"/>
              </a:rPr>
              <a:t> A “service animal” is defined as a dog </a:t>
            </a:r>
            <a:r>
              <a:rPr lang="en-US" sz="2700" b="1" spc="60">
                <a:solidFill>
                  <a:srgbClr val="001F5F"/>
                </a:solidFill>
                <a:latin typeface="Calibri" pitchFamily="1" panose="2263545234"/>
              </a:rPr>
              <a:t>that is </a:t>
            </a:r>
          </a:p>
          <a:p>
            <a:pPr marL="1143000" marR="0" indent="0" algn="l">
              <a:lnSpc>
                <a:spcPts val="2700"/>
              </a:lnSpc>
              <a:spcBef>
                <a:spcPts val="0"/>
              </a:spcBef>
              <a:spcAft>
                <a:spcPts val="0"/>
              </a:spcAft>
            </a:pPr>
            <a:r>
              <a:rPr lang="en-US" sz="2700" b="1" spc="0">
                <a:solidFill>
                  <a:srgbClr val="001F5F"/>
                </a:solidFill>
                <a:latin typeface="Calibri" pitchFamily="1" panose="2263545234"/>
              </a:rPr>
              <a:t>individually trained to do work or perform tasks </a:t>
            </a:r>
            <a:r>
              <a:rPr lang="en-US" sz="2700" spc="0">
                <a:solidFill>
                  <a:srgbClr val="001F5F"/>
                </a:solidFill>
                <a:latin typeface="Calibri" pitchFamily="1" panose="2263545234"/>
              </a:rPr>
              <a:t>for </a:t>
            </a:r>
          </a:p>
          <a:p>
            <a:pPr marL="1143000" marR="0" indent="0" algn="l">
              <a:lnSpc>
                <a:spcPts val="2800"/>
              </a:lnSpc>
              <a:spcBef>
                <a:spcPts val="0"/>
              </a:spcBef>
              <a:spcAft>
                <a:spcPts val="0"/>
              </a:spcAft>
            </a:pPr>
            <a:r>
              <a:rPr lang="en-US" sz="2700" spc="-5">
                <a:solidFill>
                  <a:srgbClr val="001F5F"/>
                </a:solidFill>
                <a:latin typeface="Calibri" pitchFamily="1" panose="2263545234"/>
              </a:rPr>
              <a:t>the benefit of an individual with a disability. </a:t>
            </a:r>
          </a:p>
          <a:p>
            <a:pPr marL="640080" marR="0" indent="0" algn="l">
              <a:lnSpc>
                <a:spcPts val="2700"/>
              </a:lnSpc>
              <a:spcBef>
                <a:spcPts val="810"/>
              </a:spcBef>
              <a:spcAft>
                <a:spcPts val="0"/>
              </a:spcAft>
            </a:pPr>
            <a:r>
              <a:rPr lang="en-US" sz="2700" spc="55">
                <a:solidFill>
                  <a:srgbClr val="44759E"/>
                </a:solidFill>
                <a:latin typeface="Arial" pitchFamily="2" panose="2263545234"/>
              </a:rPr>
              <a:t></a:t>
            </a:r>
            <a:r>
              <a:rPr lang="en-US" sz="2700" spc="55">
                <a:solidFill>
                  <a:srgbClr val="001F5F"/>
                </a:solidFill>
                <a:latin typeface="Calibri" pitchFamily="1" panose="2263545234"/>
              </a:rPr>
              <a:t> Miniature horses are included in ADA regulations. </a:t>
            </a:r>
          </a:p>
          <a:p>
            <a:pPr marL="1143000" marR="0" indent="0" algn="l">
              <a:lnSpc>
                <a:spcPts val="2700"/>
              </a:lnSpc>
              <a:spcBef>
                <a:spcPts val="0"/>
              </a:spcBef>
              <a:spcAft>
                <a:spcPts val="0"/>
              </a:spcAft>
            </a:pPr>
            <a:r>
              <a:rPr lang="en-US" sz="2700" spc="0">
                <a:solidFill>
                  <a:srgbClr val="001F5F"/>
                </a:solidFill>
                <a:latin typeface="Calibri" pitchFamily="1" panose="2263545234"/>
              </a:rPr>
              <a:t>While not defined as service animals, schools must </a:t>
            </a:r>
          </a:p>
          <a:p>
            <a:pPr marL="1143000" marR="0" indent="0" algn="l">
              <a:lnSpc>
                <a:spcPts val="2800"/>
              </a:lnSpc>
              <a:spcBef>
                <a:spcPts val="0"/>
              </a:spcBef>
              <a:spcAft>
                <a:spcPts val="0"/>
              </a:spcAft>
            </a:pPr>
            <a:r>
              <a:rPr lang="en-US" sz="2700" spc="-5">
                <a:solidFill>
                  <a:srgbClr val="001F5F"/>
                </a:solidFill>
                <a:latin typeface="Calibri" pitchFamily="1" panose="2263545234"/>
              </a:rPr>
              <a:t>make reasonable modifications to allow the use of </a:t>
            </a:r>
          </a:p>
          <a:p>
            <a:pPr marL="1143000" marR="0" indent="0" algn="l">
              <a:lnSpc>
                <a:spcPts val="2800"/>
              </a:lnSpc>
              <a:spcBef>
                <a:spcPts val="15"/>
              </a:spcBef>
              <a:spcAft>
                <a:spcPts val="0"/>
              </a:spcAft>
            </a:pPr>
            <a:r>
              <a:rPr lang="en-US" sz="2700" spc="0">
                <a:solidFill>
                  <a:srgbClr val="001F5F"/>
                </a:solidFill>
                <a:latin typeface="Calibri" pitchFamily="1" panose="2263545234"/>
              </a:rPr>
              <a:t>miniature horses. Additional assessment factors may </a:t>
            </a:r>
          </a:p>
          <a:p>
            <a:pPr marL="1143000" marR="0" indent="0" algn="l">
              <a:lnSpc>
                <a:spcPts val="2800"/>
              </a:lnSpc>
              <a:spcBef>
                <a:spcPts val="30"/>
              </a:spcBef>
              <a:spcAft>
                <a:spcPts val="6650"/>
              </a:spcAft>
            </a:pPr>
            <a:r>
              <a:rPr lang="en-US" sz="2700" spc="-10">
                <a:solidFill>
                  <a:srgbClr val="001F5F"/>
                </a:solidFill>
                <a:latin typeface="Calibri" pitchFamily="1" panose="2263545234"/>
              </a:rPr>
              <a:t>be considered including size, weight, etc. </a:t>
            </a:r>
          </a:p>
        </p:txBody>
      </p:sp>
    </p:spTree>
  </p:cSld>
</p:sldLayout>
</file>

<file path=ppt/slideLayouts/slideLayout5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71" name=""/>
        <p:cNvGrpSpPr/>
        <p:nvPr/>
      </p:nvGrpSpPr>
      <p:grpSpPr/>
      <p:sp>
        <p:nvSpPr>
          <p:cNvPr id="57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73" name=""/>
          <p:cNvSpPr/>
          <p:nvPr>
            <p:ph type="body" idx="10"/>
          </p:nvPr>
        </p:nvSpPr>
        <p:spPr>
          <a:xfrm>
            <a:off x="8803640"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0">
                <a:solidFill>
                  <a:srgbClr val="000080"/>
                </a:solidFill>
                <a:latin typeface="Tahoma" pitchFamily="2" panose="2263545234"/>
              </a:rPr>
              <a:t>55 </a:t>
            </a:r>
          </a:p>
        </p:txBody>
      </p:sp>
      <p:sp>
        <p:nvSpPr>
          <p:cNvPr id="57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75" name=""/>
          <p:cNvSpPr/>
          <p:nvPr>
            <p:ph type="body" idx="10"/>
          </p:nvPr>
        </p:nvSpPr>
        <p:spPr>
          <a:xfrm>
            <a:off x="0" y="676910"/>
            <a:ext cx="9144000" cy="5770880"/>
          </a:xfrm>
          <a:prstGeom prst="rect">
            <a:avLst/>
          </a:prstGeom>
          <a:noFill/>
          <a:ln w="0" cmpd="sng">
            <a:noFill/>
            <a:prstDash val="solid"/>
          </a:ln>
        </p:spPr>
        <p:txBody>
          <a:bodyPr vert="horz" lIns="0" tIns="251460" rIns="0" bIns="0" anchor="t"/>
          <a:lstStyle/>
          <a:p>
            <a:pPr marL="0" marR="0" indent="0" algn="ctr">
              <a:lnSpc>
                <a:spcPts val="3800"/>
              </a:lnSpc>
              <a:spcAft>
                <a:spcPts val="0"/>
              </a:spcAft>
            </a:pPr>
            <a:r>
              <a:rPr lang="en-US" sz="3500" b="1" spc="35">
                <a:solidFill>
                  <a:srgbClr val="001F5F"/>
                </a:solidFill>
                <a:latin typeface="Calibri" pitchFamily="1" panose="2263545234"/>
              </a:rPr>
              <a:t>Service Animals Access to Public Areas </a:t>
            </a:r>
          </a:p>
          <a:p>
            <a:pPr marL="0" marR="0" indent="0" algn="ctr">
              <a:lnSpc>
                <a:spcPts val="3700"/>
              </a:lnSpc>
              <a:spcBef>
                <a:spcPts val="5915"/>
              </a:spcBef>
              <a:spcAft>
                <a:spcPts val="0"/>
              </a:spcAft>
            </a:pPr>
            <a:r>
              <a:rPr lang="en-US" sz="3500" spc="65">
                <a:solidFill>
                  <a:srgbClr val="44759E"/>
                </a:solidFill>
                <a:latin typeface="Arial" pitchFamily="2" panose="2263545234"/>
              </a:rPr>
              <a:t></a:t>
            </a:r>
            <a:r>
              <a:rPr lang="en-US" sz="3200" spc="65">
                <a:solidFill>
                  <a:srgbClr val="001F5F"/>
                </a:solidFill>
                <a:latin typeface="Calibri" pitchFamily="1" panose="2263545234"/>
              </a:rPr>
              <a:t> Service animals must be allowed in all areas </a:t>
            </a:r>
          </a:p>
          <a:p>
            <a:pPr marL="1143000" marR="0" indent="0" algn="l">
              <a:lnSpc>
                <a:spcPts val="3100"/>
              </a:lnSpc>
              <a:spcBef>
                <a:spcPts val="300"/>
              </a:spcBef>
              <a:spcAft>
                <a:spcPts val="0"/>
              </a:spcAft>
            </a:pPr>
            <a:r>
              <a:rPr lang="en-US" sz="3200" spc="-5">
                <a:solidFill>
                  <a:srgbClr val="001F5F"/>
                </a:solidFill>
                <a:latin typeface="Calibri" pitchFamily="1" panose="2263545234"/>
              </a:rPr>
              <a:t>where the public is allowed except where </a:t>
            </a:r>
          </a:p>
          <a:p>
            <a:pPr marL="1143000" marR="0" indent="0" algn="l">
              <a:lnSpc>
                <a:spcPts val="3100"/>
              </a:lnSpc>
              <a:spcBef>
                <a:spcPts val="580"/>
              </a:spcBef>
              <a:spcAft>
                <a:spcPts val="0"/>
              </a:spcAft>
            </a:pPr>
            <a:r>
              <a:rPr lang="en-US" sz="3200" spc="0">
                <a:solidFill>
                  <a:srgbClr val="001F5F"/>
                </a:solidFill>
                <a:latin typeface="Calibri" pitchFamily="1" panose="2263545234"/>
              </a:rPr>
              <a:t>the dog would present </a:t>
            </a:r>
            <a:r>
              <a:rPr lang="en-US" sz="3150" b="1" spc="0">
                <a:solidFill>
                  <a:srgbClr val="001F5F"/>
                </a:solidFill>
                <a:latin typeface="Calibri" pitchFamily="1" panose="2263545234"/>
              </a:rPr>
              <a:t>a legitimate safety </a:t>
            </a:r>
          </a:p>
          <a:p>
            <a:pPr marL="1143000" marR="0" indent="0" algn="l">
              <a:lnSpc>
                <a:spcPts val="3100"/>
              </a:lnSpc>
              <a:spcBef>
                <a:spcPts val="580"/>
              </a:spcBef>
              <a:spcAft>
                <a:spcPts val="0"/>
              </a:spcAft>
            </a:pPr>
            <a:r>
              <a:rPr lang="en-US" sz="3150" b="1" spc="0">
                <a:solidFill>
                  <a:srgbClr val="001F5F"/>
                </a:solidFill>
                <a:latin typeface="Calibri" pitchFamily="1" panose="2263545234"/>
              </a:rPr>
              <a:t>risk </a:t>
            </a:r>
            <a:r>
              <a:rPr lang="en-US" sz="3200" spc="0">
                <a:solidFill>
                  <a:srgbClr val="001F5F"/>
                </a:solidFill>
                <a:latin typeface="Calibri" pitchFamily="1" panose="2263545234"/>
              </a:rPr>
              <a:t>or would </a:t>
            </a:r>
            <a:r>
              <a:rPr lang="en-US" sz="3150" b="1" spc="0">
                <a:solidFill>
                  <a:srgbClr val="001F5F"/>
                </a:solidFill>
                <a:latin typeface="Calibri" pitchFamily="1" panose="2263545234"/>
              </a:rPr>
              <a:t>fundamentally alter </a:t>
            </a:r>
            <a:r>
              <a:rPr lang="en-US" sz="3200" spc="0">
                <a:solidFill>
                  <a:srgbClr val="001F5F"/>
                </a:solidFill>
                <a:latin typeface="Calibri" pitchFamily="1" panose="2263545234"/>
              </a:rPr>
              <a:t>the nature </a:t>
            </a:r>
          </a:p>
          <a:p>
            <a:pPr marL="1143000" marR="0" indent="0" algn="l">
              <a:lnSpc>
                <a:spcPts val="3100"/>
              </a:lnSpc>
              <a:spcBef>
                <a:spcPts val="580"/>
              </a:spcBef>
              <a:spcAft>
                <a:spcPts val="14665"/>
              </a:spcAft>
            </a:pPr>
            <a:r>
              <a:rPr lang="en-US" sz="3200" spc="-10">
                <a:solidFill>
                  <a:srgbClr val="001F5F"/>
                </a:solidFill>
                <a:latin typeface="Calibri" pitchFamily="1" panose="2263545234"/>
              </a:rPr>
              <a:t>of a public entity’s services. </a:t>
            </a:r>
          </a:p>
        </p:txBody>
      </p:sp>
      <p:sp>
        <p:nvSpPr>
          <p:cNvPr id="576"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Layout>
</file>

<file path=ppt/slideLayouts/slideLayout5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80" name=""/>
        <p:cNvGrpSpPr/>
        <p:nvPr/>
      </p:nvGrpSpPr>
      <p:grpSpPr/>
      <p:sp>
        <p:nvSpPr>
          <p:cNvPr id="58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8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56 </a:t>
            </a:r>
          </a:p>
        </p:txBody>
      </p:sp>
      <p:sp>
        <p:nvSpPr>
          <p:cNvPr id="58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84" name=""/>
          <p:cNvSpPr/>
          <p:nvPr>
            <p:ph type="body" idx="10"/>
          </p:nvPr>
        </p:nvSpPr>
        <p:spPr>
          <a:xfrm>
            <a:off x="0" y="676910"/>
            <a:ext cx="9144000" cy="1409700"/>
          </a:xfrm>
          <a:prstGeom prst="rect">
            <a:avLst/>
          </a:prstGeom>
          <a:noFill/>
          <a:ln w="0" cmpd="sng">
            <a:noFill/>
            <a:prstDash val="solid"/>
          </a:ln>
        </p:spPr>
        <p:txBody>
          <a:bodyPr vert="horz" lIns="0" tIns="263525" rIns="0" bIns="0" anchor="t"/>
          <a:lstStyle/>
          <a:p>
            <a:pPr marL="0" marR="0" indent="0" algn="ctr">
              <a:lnSpc>
                <a:spcPts val="4600"/>
              </a:lnSpc>
              <a:spcAft>
                <a:spcPts val="4180"/>
              </a:spcAft>
            </a:pPr>
            <a:r>
              <a:rPr lang="en-US" sz="4350" b="1" spc="5">
                <a:solidFill>
                  <a:srgbClr val="001F5F"/>
                </a:solidFill>
                <a:latin typeface="Calibri" pitchFamily="1" panose="2263545234"/>
              </a:rPr>
              <a:t>The Service Animal’s Work </a:t>
            </a:r>
          </a:p>
        </p:txBody>
      </p:sp>
      <p:sp>
        <p:nvSpPr>
          <p:cNvPr id="585" name=""/>
          <p:cNvSpPr/>
          <p:nvPr>
            <p:ph type="body" idx="10"/>
          </p:nvPr>
        </p:nvSpPr>
        <p:spPr>
          <a:xfrm>
            <a:off x="0" y="2086610"/>
            <a:ext cx="9144000" cy="4361180"/>
          </a:xfrm>
          <a:prstGeom prst="rect">
            <a:avLst/>
          </a:prstGeom>
          <a:noFill/>
          <a:ln w="0" cmpd="sng">
            <a:noFill/>
            <a:prstDash val="solid"/>
          </a:ln>
        </p:spPr>
        <p:txBody>
          <a:bodyPr vert="horz" lIns="0" tIns="56515" rIns="0" bIns="0" anchor="t">
            <a:normAutofit fontScale="95000"/>
          </a:bodyPr>
          <a:lstStyle/>
          <a:p>
            <a:pPr marL="640080" marR="0" indent="0" algn="just">
              <a:lnSpc>
                <a:spcPts val="2300"/>
              </a:lnSpc>
              <a:spcAft>
                <a:spcPts val="0"/>
              </a:spcAft>
            </a:pPr>
            <a:r>
              <a:rPr lang="en-US" sz="2050" b="1" spc="10">
                <a:solidFill>
                  <a:srgbClr val="001F5F"/>
                </a:solidFill>
                <a:latin typeface="Calibri" pitchFamily="1" panose="2263545234"/>
              </a:rPr>
              <a:t>The dog’s work must be related to individual’s disability</a:t>
            </a:r>
            <a:r>
              <a:rPr lang="en-US" sz="2250" spc="10">
                <a:solidFill>
                  <a:srgbClr val="001F5F"/>
                </a:solidFill>
                <a:latin typeface="Calibri" pitchFamily="1" panose="2263545234"/>
              </a:rPr>
              <a:t>. </a:t>
            </a:r>
          </a:p>
          <a:p>
            <a:pPr marL="640080" marR="0" indent="502920" algn="just">
              <a:lnSpc>
                <a:spcPts val="1800"/>
              </a:lnSpc>
              <a:spcBef>
                <a:spcPts val="260"/>
              </a:spcBef>
              <a:spcAft>
                <a:spcPts val="0"/>
              </a:spcAft>
              <a:buFont typeface="Calibri"/>
              <a:buAutoNum startAt="1" type="alphaLcPeriod"/>
            </a:pPr>
            <a:r>
              <a:rPr lang="en-US" sz="1900" spc="30">
                <a:solidFill>
                  <a:srgbClr val="001F5F"/>
                </a:solidFill>
                <a:latin typeface="Calibri" pitchFamily="1" panose="2263545234"/>
              </a:rPr>
              <a:t>Dog must perform work directly related to the individual’s disability. </a:t>
            </a:r>
          </a:p>
          <a:p>
            <a:pPr marL="1188720" marR="0" indent="0" algn="just">
              <a:lnSpc>
                <a:spcPts val="1800"/>
              </a:lnSpc>
              <a:spcBef>
                <a:spcPts val="0"/>
              </a:spcBef>
              <a:spcAft>
                <a:spcPts val="0"/>
              </a:spcAft>
            </a:pPr>
            <a:r>
              <a:rPr lang="en-US" sz="1900" spc="30">
                <a:solidFill>
                  <a:srgbClr val="001F5F"/>
                </a:solidFill>
                <a:latin typeface="Calibri" pitchFamily="1" panose="2263545234"/>
              </a:rPr>
              <a:t>The regulations provide a non-exhaustive list of work or tasks including </a:t>
            </a:r>
          </a:p>
          <a:p>
            <a:pPr marL="1188720" marR="0" indent="0" algn="just">
              <a:lnSpc>
                <a:spcPts val="1800"/>
              </a:lnSpc>
              <a:spcBef>
                <a:spcPts val="0"/>
              </a:spcBef>
              <a:spcAft>
                <a:spcPts val="0"/>
              </a:spcAft>
            </a:pPr>
            <a:r>
              <a:rPr lang="en-US" sz="1900" spc="35">
                <a:solidFill>
                  <a:srgbClr val="001F5F"/>
                </a:solidFill>
                <a:latin typeface="Calibri" pitchFamily="1" panose="2263545234"/>
              </a:rPr>
              <a:t>assisting navigation for individuals with sight problems; alerting the deaf </a:t>
            </a:r>
          </a:p>
          <a:p>
            <a:pPr marL="1188720" marR="0" indent="0" algn="just">
              <a:lnSpc>
                <a:spcPts val="1800"/>
              </a:lnSpc>
              <a:spcBef>
                <a:spcPts val="0"/>
              </a:spcBef>
              <a:spcAft>
                <a:spcPts val="0"/>
              </a:spcAft>
            </a:pPr>
            <a:r>
              <a:rPr lang="en-US" sz="1900" spc="30">
                <a:solidFill>
                  <a:srgbClr val="001F5F"/>
                </a:solidFill>
                <a:latin typeface="Calibri" pitchFamily="1" panose="2263545234"/>
              </a:rPr>
              <a:t>or hard of hearing about the presence of people or sounds; pulling a </a:t>
            </a:r>
          </a:p>
          <a:p>
            <a:pPr marL="1188720" marR="0" indent="0" algn="just">
              <a:lnSpc>
                <a:spcPts val="1800"/>
              </a:lnSpc>
              <a:spcBef>
                <a:spcPts val="0"/>
              </a:spcBef>
              <a:spcAft>
                <a:spcPts val="0"/>
              </a:spcAft>
            </a:pPr>
            <a:r>
              <a:rPr lang="en-US" sz="1900" spc="30">
                <a:solidFill>
                  <a:srgbClr val="001F5F"/>
                </a:solidFill>
                <a:latin typeface="Calibri" pitchFamily="1" panose="2263545234"/>
              </a:rPr>
              <a:t>wheelchair, assisting during a seizure, providing nonviolent protection </a:t>
            </a:r>
          </a:p>
          <a:p>
            <a:pPr marL="1188720" marR="0" indent="0" algn="just">
              <a:lnSpc>
                <a:spcPts val="1800"/>
              </a:lnSpc>
              <a:spcBef>
                <a:spcPts val="0"/>
              </a:spcBef>
              <a:spcAft>
                <a:spcPts val="0"/>
              </a:spcAft>
            </a:pPr>
            <a:r>
              <a:rPr lang="en-US" sz="1900" spc="30">
                <a:solidFill>
                  <a:srgbClr val="001F5F"/>
                </a:solidFill>
                <a:latin typeface="Calibri" pitchFamily="1" panose="2263545234"/>
              </a:rPr>
              <a:t>or rescue work, retrieving items, providing physical support balance and </a:t>
            </a:r>
          </a:p>
          <a:p>
            <a:pPr marL="1188720" marR="0" indent="0" algn="just">
              <a:lnSpc>
                <a:spcPts val="1800"/>
              </a:lnSpc>
              <a:spcBef>
                <a:spcPts val="0"/>
              </a:spcBef>
              <a:spcAft>
                <a:spcPts val="0"/>
              </a:spcAft>
            </a:pPr>
            <a:r>
              <a:rPr lang="en-US" sz="1900" spc="30">
                <a:solidFill>
                  <a:srgbClr val="001F5F"/>
                </a:solidFill>
                <a:latin typeface="Calibri" pitchFamily="1" panose="2263545234"/>
              </a:rPr>
              <a:t>stability, alerting individuals about the presence of allergens, and </a:t>
            </a:r>
          </a:p>
          <a:p>
            <a:pPr marL="1188720" marR="0" indent="0" algn="just">
              <a:lnSpc>
                <a:spcPts val="1800"/>
              </a:lnSpc>
              <a:spcBef>
                <a:spcPts val="0"/>
              </a:spcBef>
              <a:spcAft>
                <a:spcPts val="0"/>
              </a:spcAft>
            </a:pPr>
            <a:r>
              <a:rPr lang="en-US" sz="1900" spc="30">
                <a:solidFill>
                  <a:srgbClr val="001F5F"/>
                </a:solidFill>
                <a:latin typeface="Calibri" pitchFamily="1" panose="2263545234"/>
              </a:rPr>
              <a:t>helping persons with psychiatric or neurological disabilities by </a:t>
            </a:r>
          </a:p>
          <a:p>
            <a:pPr marL="1188720" marR="0" indent="0" algn="just">
              <a:lnSpc>
                <a:spcPts val="1800"/>
              </a:lnSpc>
              <a:spcBef>
                <a:spcPts val="0"/>
              </a:spcBef>
              <a:spcAft>
                <a:spcPts val="0"/>
              </a:spcAft>
            </a:pPr>
            <a:r>
              <a:rPr lang="en-US" sz="1900" spc="30">
                <a:solidFill>
                  <a:srgbClr val="001F5F"/>
                </a:solidFill>
                <a:latin typeface="Calibri" pitchFamily="1" panose="2263545234"/>
              </a:rPr>
              <a:t>preventing or interrupting impulsive or destructive behaviors. </a:t>
            </a:r>
          </a:p>
          <a:p>
            <a:pPr marL="640080" marR="0" indent="502920" algn="just">
              <a:lnSpc>
                <a:spcPts val="1800"/>
              </a:lnSpc>
              <a:spcBef>
                <a:spcPts val="480"/>
              </a:spcBef>
              <a:spcAft>
                <a:spcPts val="0"/>
              </a:spcAft>
              <a:buFont typeface="Calibri"/>
              <a:buAutoNum type="alphaLcPeriod"/>
            </a:pPr>
            <a:r>
              <a:rPr lang="en-US" sz="1900" spc="40">
                <a:solidFill>
                  <a:srgbClr val="001F5F"/>
                </a:solidFill>
                <a:latin typeface="Calibri" pitchFamily="1" panose="2263545234"/>
              </a:rPr>
              <a:t>Tasks that psychiatric service animal might perform: interrupting, </a:t>
            </a:r>
          </a:p>
          <a:p>
            <a:pPr marL="1188720" marR="0" indent="0" algn="just">
              <a:lnSpc>
                <a:spcPts val="1800"/>
              </a:lnSpc>
              <a:spcBef>
                <a:spcPts val="0"/>
              </a:spcBef>
              <a:spcAft>
                <a:spcPts val="0"/>
              </a:spcAft>
            </a:pPr>
            <a:r>
              <a:rPr lang="en-US" sz="1900" spc="45">
                <a:solidFill>
                  <a:srgbClr val="001F5F"/>
                </a:solidFill>
                <a:latin typeface="Calibri" pitchFamily="1" panose="2263545234"/>
              </a:rPr>
              <a:t>calming, grounding, reminding, and performing safety checks. Ex: a </a:t>
            </a:r>
          </a:p>
          <a:p>
            <a:pPr marL="1188720" marR="0" indent="0" algn="just">
              <a:lnSpc>
                <a:spcPts val="1800"/>
              </a:lnSpc>
              <a:spcBef>
                <a:spcPts val="0"/>
              </a:spcBef>
              <a:spcAft>
                <a:spcPts val="0"/>
              </a:spcAft>
            </a:pPr>
            <a:r>
              <a:rPr lang="en-US" sz="1900" spc="30">
                <a:solidFill>
                  <a:srgbClr val="001F5F"/>
                </a:solidFill>
                <a:latin typeface="Calibri" pitchFamily="1" panose="2263545234"/>
              </a:rPr>
              <a:t>dog that has been trained to sense an anxiety attack or lesson it’s </a:t>
            </a:r>
          </a:p>
          <a:p>
            <a:pPr marL="1188720" marR="0" indent="0" algn="just">
              <a:lnSpc>
                <a:spcPts val="1800"/>
              </a:lnSpc>
              <a:spcBef>
                <a:spcPts val="25"/>
              </a:spcBef>
              <a:spcAft>
                <a:spcPts val="5760"/>
              </a:spcAft>
            </a:pPr>
            <a:r>
              <a:rPr lang="en-US" sz="1900" spc="30">
                <a:solidFill>
                  <a:srgbClr val="001F5F"/>
                </a:solidFill>
                <a:latin typeface="Calibri" pitchFamily="1" panose="2263545234"/>
              </a:rPr>
              <a:t>impact may qualify as a service animal. </a:t>
            </a:r>
          </a:p>
        </p:txBody>
      </p:sp>
    </p:spTree>
  </p:cSld>
</p:sldLayout>
</file>

<file path=ppt/slideLayouts/slideLayout5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91" name=""/>
        <p:cNvGrpSpPr/>
        <p:nvPr/>
      </p:nvGrpSpPr>
      <p:grpSpPr/>
      <p:sp>
        <p:nvSpPr>
          <p:cNvPr id="59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9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57 </a:t>
            </a:r>
          </a:p>
        </p:txBody>
      </p:sp>
      <p:sp>
        <p:nvSpPr>
          <p:cNvPr id="59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95" name=""/>
          <p:cNvSpPr/>
          <p:nvPr>
            <p:ph type="body" idx="10"/>
          </p:nvPr>
        </p:nvSpPr>
        <p:spPr>
          <a:xfrm>
            <a:off x="0" y="676910"/>
            <a:ext cx="9144000" cy="1141730"/>
          </a:xfrm>
          <a:prstGeom prst="rect">
            <a:avLst/>
          </a:prstGeom>
          <a:noFill/>
          <a:ln w="0" cmpd="sng">
            <a:noFill/>
            <a:prstDash val="solid"/>
          </a:ln>
        </p:spPr>
        <p:txBody>
          <a:bodyPr vert="horz" lIns="0" tIns="260350" rIns="0" bIns="0" anchor="t"/>
          <a:lstStyle/>
          <a:p>
            <a:pPr marL="0" marR="0" indent="0" algn="ctr">
              <a:lnSpc>
                <a:spcPts val="4300"/>
              </a:lnSpc>
              <a:spcAft>
                <a:spcPts val="2375"/>
              </a:spcAft>
            </a:pPr>
            <a:r>
              <a:rPr lang="en-US" sz="4350" b="1" spc="10">
                <a:solidFill>
                  <a:srgbClr val="001F5F"/>
                </a:solidFill>
                <a:latin typeface="Calibri" pitchFamily="1" panose="2263545234"/>
              </a:rPr>
              <a:t>Inquiries about Service Animals </a:t>
            </a:r>
          </a:p>
        </p:txBody>
      </p:sp>
      <p:sp>
        <p:nvSpPr>
          <p:cNvPr id="596" name=""/>
          <p:cNvSpPr/>
          <p:nvPr>
            <p:ph type="body" idx="10"/>
          </p:nvPr>
        </p:nvSpPr>
        <p:spPr>
          <a:xfrm>
            <a:off x="0" y="1818640"/>
            <a:ext cx="9144000" cy="4629150"/>
          </a:xfrm>
          <a:prstGeom prst="rect">
            <a:avLst/>
          </a:prstGeom>
          <a:noFill/>
          <a:ln w="0" cmpd="sng">
            <a:noFill/>
            <a:prstDash val="solid"/>
          </a:ln>
        </p:spPr>
        <p:txBody>
          <a:bodyPr vert="horz" lIns="0" tIns="434340" rIns="0" bIns="0" anchor="t"/>
          <a:lstStyle/>
          <a:p>
            <a:pPr marL="640080" marR="0" indent="0" algn="l">
              <a:lnSpc>
                <a:spcPts val="1700"/>
              </a:lnSpc>
              <a:spcAft>
                <a:spcPts val="0"/>
              </a:spcAft>
              <a:tabLst>
                <a:tab pos="1143000" algn="l"/>
              </a:tabLst>
            </a:pPr>
            <a:r>
              <a:rPr lang="en-US" sz="435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Schools may ask only two questions about service dogs: </a:t>
            </a:r>
          </a:p>
          <a:p>
            <a:pPr marL="1143000" marR="0" indent="457200" algn="l">
              <a:lnSpc>
                <a:spcPts val="1500"/>
              </a:lnSpc>
              <a:spcBef>
                <a:spcPts val="0"/>
              </a:spcBef>
              <a:spcAft>
                <a:spcPts val="0"/>
              </a:spcAft>
              <a:buFont typeface="Calibri"/>
              <a:buAutoNum startAt="1" type="alphaLcPeriod"/>
            </a:pPr>
            <a:r>
              <a:rPr lang="en-US" sz="1700" spc="0">
                <a:solidFill>
                  <a:srgbClr val="001F5F"/>
                </a:solidFill>
                <a:latin typeface="Calibri" pitchFamily="1" panose="2263545234"/>
              </a:rPr>
              <a:t>whether the animal is a service animal required because of a disability; </a:t>
            </a:r>
          </a:p>
          <a:p>
            <a:pPr marL="1143000" marR="0" indent="457200" algn="l">
              <a:lnSpc>
                <a:spcPts val="1700"/>
              </a:lnSpc>
              <a:spcBef>
                <a:spcPts val="300"/>
              </a:spcBef>
              <a:spcAft>
                <a:spcPts val="0"/>
              </a:spcAft>
              <a:buFont typeface="Calibri"/>
              <a:buAutoNum type="alphaLcPeriod"/>
            </a:pPr>
            <a:r>
              <a:rPr lang="en-US" sz="1700" spc="0">
                <a:solidFill>
                  <a:srgbClr val="001F5F"/>
                </a:solidFill>
                <a:latin typeface="Calibri" pitchFamily="1" panose="2263545234"/>
              </a:rPr>
              <a:t>what work or task the animal has been trained to perform. </a:t>
            </a:r>
          </a:p>
          <a:p>
            <a:pPr marL="640080" marR="0" indent="0" algn="l">
              <a:lnSpc>
                <a:spcPts val="1500"/>
              </a:lnSpc>
              <a:spcBef>
                <a:spcPts val="1155"/>
              </a:spcBef>
              <a:spcAft>
                <a:spcPts val="0"/>
              </a:spcAft>
              <a:tabLst>
                <a:tab pos="1143000" algn="l"/>
              </a:tabLst>
            </a:pPr>
            <a:r>
              <a:rPr lang="en-US" sz="435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Schools may not require the dog to demonstrate the task, inquire about </a:t>
            </a:r>
          </a:p>
          <a:p>
            <a:pPr marL="1143000" marR="0" indent="0" algn="l">
              <a:lnSpc>
                <a:spcPts val="1500"/>
              </a:lnSpc>
              <a:spcBef>
                <a:spcPts val="0"/>
              </a:spcBef>
              <a:spcAft>
                <a:spcPts val="0"/>
              </a:spcAft>
            </a:pPr>
            <a:r>
              <a:rPr lang="en-US" sz="1900" spc="35">
                <a:solidFill>
                  <a:srgbClr val="001F5F"/>
                </a:solidFill>
                <a:latin typeface="Calibri" pitchFamily="1" panose="2263545234"/>
              </a:rPr>
              <a:t>the nature of the disability or require documentation of certification, </a:t>
            </a:r>
          </a:p>
          <a:p>
            <a:pPr marL="1143000" marR="0" indent="0" algn="l">
              <a:lnSpc>
                <a:spcPts val="1800"/>
              </a:lnSpc>
              <a:spcBef>
                <a:spcPts val="0"/>
              </a:spcBef>
              <a:spcAft>
                <a:spcPts val="0"/>
              </a:spcAft>
            </a:pPr>
            <a:r>
              <a:rPr lang="en-US" sz="1900" spc="50">
                <a:solidFill>
                  <a:srgbClr val="001F5F"/>
                </a:solidFill>
                <a:latin typeface="Calibri" pitchFamily="1" panose="2263545234"/>
              </a:rPr>
              <a:t>training or licensing. No vest, harness or ID tag is required. </a:t>
            </a:r>
          </a:p>
          <a:p>
            <a:pPr marL="640080" marR="0" indent="0" algn="l">
              <a:lnSpc>
                <a:spcPts val="1500"/>
              </a:lnSpc>
              <a:spcBef>
                <a:spcPts val="1180"/>
              </a:spcBef>
              <a:spcAft>
                <a:spcPts val="0"/>
              </a:spcAft>
              <a:tabLst>
                <a:tab pos="1143000" algn="l"/>
              </a:tabLst>
            </a:pPr>
            <a:r>
              <a:rPr lang="en-US" sz="4350" spc="40">
                <a:solidFill>
                  <a:srgbClr val="44759E"/>
                </a:solidFill>
                <a:latin typeface="Arial" pitchFamily="2" panose="2263545234"/>
              </a:rPr>
              <a:t></a:t>
            </a:r>
            <a:r>
              <a:rPr lang="en-US" sz="100" spc="40">
                <a:solidFill>
                  <a:srgbClr val="001F5F"/>
                </a:solidFill>
                <a:latin typeface="Calibri" pitchFamily="1" panose="2263545234"/>
              </a:rPr>
              <a:t> </a:t>
            </a:r>
            <a:r>
              <a:rPr lang="en-US" sz="1900" spc="40">
                <a:solidFill>
                  <a:srgbClr val="001F5F"/>
                </a:solidFill>
                <a:latin typeface="Calibri" pitchFamily="1" panose="2263545234"/>
              </a:rPr>
              <a:t>A service animal does not have to be professionally trained. Individuals </a:t>
            </a:r>
          </a:p>
          <a:p>
            <a:pPr marL="1143000" marR="0" indent="0" algn="l">
              <a:lnSpc>
                <a:spcPts val="1500"/>
              </a:lnSpc>
              <a:spcBef>
                <a:spcPts val="0"/>
              </a:spcBef>
              <a:spcAft>
                <a:spcPts val="0"/>
              </a:spcAft>
            </a:pPr>
            <a:r>
              <a:rPr lang="en-US" sz="1900" spc="35">
                <a:solidFill>
                  <a:srgbClr val="001F5F"/>
                </a:solidFill>
                <a:latin typeface="Calibri" pitchFamily="1" panose="2263545234"/>
              </a:rPr>
              <a:t>with disabilities have the right to train the dog themselves. </a:t>
            </a:r>
          </a:p>
          <a:p>
            <a:pPr marL="640080" marR="0" indent="0" algn="l">
              <a:lnSpc>
                <a:spcPts val="1500"/>
              </a:lnSpc>
              <a:spcBef>
                <a:spcPts val="1180"/>
              </a:spcBef>
              <a:spcAft>
                <a:spcPts val="0"/>
              </a:spcAft>
              <a:tabLst>
                <a:tab pos="1143000" algn="l"/>
              </a:tabLst>
            </a:pPr>
            <a:r>
              <a:rPr lang="en-US" sz="435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A service animal in training is not considered a service animal under the </a:t>
            </a:r>
          </a:p>
          <a:p>
            <a:pPr marL="1143000" marR="0" indent="0" algn="l">
              <a:lnSpc>
                <a:spcPts val="1500"/>
              </a:lnSpc>
              <a:spcBef>
                <a:spcPts val="0"/>
              </a:spcBef>
              <a:spcAft>
                <a:spcPts val="0"/>
              </a:spcAft>
            </a:pPr>
            <a:r>
              <a:rPr lang="en-US" sz="1900" spc="35">
                <a:solidFill>
                  <a:srgbClr val="001F5F"/>
                </a:solidFill>
                <a:latin typeface="Calibri" pitchFamily="1" panose="2263545234"/>
              </a:rPr>
              <a:t>ADA (however, see Wisconsin Public Accommodation Law, sec. 106.52, </a:t>
            </a:r>
          </a:p>
          <a:p>
            <a:pPr marL="1143000" marR="0" indent="0" algn="l">
              <a:lnSpc>
                <a:spcPts val="1800"/>
              </a:lnSpc>
              <a:spcBef>
                <a:spcPts val="0"/>
              </a:spcBef>
              <a:spcAft>
                <a:spcPts val="10920"/>
              </a:spcAft>
            </a:pPr>
            <a:r>
              <a:rPr lang="en-US" sz="1900" spc="35">
                <a:solidFill>
                  <a:srgbClr val="001F5F"/>
                </a:solidFill>
                <a:latin typeface="Calibri" pitchFamily="1" panose="2263545234"/>
              </a:rPr>
              <a:t>Wis. Stats., which covers service animal trainers). </a:t>
            </a:r>
          </a:p>
        </p:txBody>
      </p:sp>
    </p:spTree>
  </p:cSld>
</p:sldLayout>
</file>

<file path=ppt/slideLayouts/slideLayout5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02" name=""/>
        <p:cNvGrpSpPr/>
        <p:nvPr/>
      </p:nvGrpSpPr>
      <p:grpSpPr/>
      <p:sp>
        <p:nvSpPr>
          <p:cNvPr id="60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04"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00">
                <a:solidFill>
                  <a:srgbClr val="000080"/>
                </a:solidFill>
                <a:latin typeface="Tahoma" pitchFamily="2" panose="2263545234"/>
              </a:rPr>
              <a:t>58 </a:t>
            </a:r>
          </a:p>
        </p:txBody>
      </p:sp>
      <p:sp>
        <p:nvSpPr>
          <p:cNvPr id="60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06" name=""/>
          <p:cNvSpPr/>
          <p:nvPr>
            <p:ph type="body" idx="10"/>
          </p:nvPr>
        </p:nvSpPr>
        <p:spPr>
          <a:xfrm>
            <a:off x="0" y="676910"/>
            <a:ext cx="9144000" cy="1443355"/>
          </a:xfrm>
          <a:prstGeom prst="rect">
            <a:avLst/>
          </a:prstGeom>
          <a:noFill/>
          <a:ln w="0" cmpd="sng">
            <a:noFill/>
            <a:prstDash val="solid"/>
          </a:ln>
        </p:spPr>
        <p:txBody>
          <a:bodyPr vert="horz" lIns="0" tIns="259715" rIns="0" bIns="0" anchor="t"/>
          <a:lstStyle/>
          <a:p>
            <a:pPr marL="0" marR="0" indent="0" algn="ctr">
              <a:lnSpc>
                <a:spcPts val="3900"/>
              </a:lnSpc>
              <a:spcAft>
                <a:spcPts val="5205"/>
              </a:spcAft>
            </a:pPr>
            <a:r>
              <a:rPr lang="en-US" sz="3900" b="1" spc="20">
                <a:solidFill>
                  <a:srgbClr val="001F5F"/>
                </a:solidFill>
                <a:latin typeface="Calibri" pitchFamily="1" panose="2263545234"/>
              </a:rPr>
              <a:t>Removing a Service Animal </a:t>
            </a:r>
          </a:p>
        </p:txBody>
      </p:sp>
      <p:sp>
        <p:nvSpPr>
          <p:cNvPr id="607" name=""/>
          <p:cNvSpPr/>
          <p:nvPr>
            <p:ph type="body" idx="10"/>
          </p:nvPr>
        </p:nvSpPr>
        <p:spPr>
          <a:xfrm>
            <a:off x="0" y="2120265"/>
            <a:ext cx="9144000" cy="4327525"/>
          </a:xfrm>
          <a:prstGeom prst="rect">
            <a:avLst/>
          </a:prstGeom>
          <a:noFill/>
          <a:ln w="0" cmpd="sng">
            <a:noFill/>
            <a:prstDash val="solid"/>
          </a:ln>
        </p:spPr>
        <p:txBody>
          <a:bodyPr vert="horz" lIns="0" tIns="29210" rIns="0" bIns="0" anchor="t"/>
          <a:lstStyle/>
          <a:p>
            <a:pPr marL="640080" marR="0" indent="0" algn="just">
              <a:lnSpc>
                <a:spcPts val="2000"/>
              </a:lnSpc>
              <a:spcAft>
                <a:spcPts val="0"/>
              </a:spcAft>
            </a:pPr>
            <a:r>
              <a:rPr lang="en-US" sz="2000" b="1" spc="0">
                <a:solidFill>
                  <a:srgbClr val="001F5F"/>
                </a:solidFill>
                <a:latin typeface="Calibri" pitchFamily="1" panose="2263545234"/>
              </a:rPr>
              <a:t>Schools may ask an individual to remove a service dog in these situations. </a:t>
            </a:r>
          </a:p>
          <a:p>
            <a:pPr marL="640080" marR="0" indent="0" algn="just">
              <a:lnSpc>
                <a:spcPts val="1800"/>
              </a:lnSpc>
              <a:spcBef>
                <a:spcPts val="610"/>
              </a:spcBef>
              <a:spcAft>
                <a:spcPts val="0"/>
              </a:spcAft>
              <a:tabLst>
                <a:tab pos="1143000" algn="l"/>
              </a:tabLst>
            </a:pPr>
            <a:r>
              <a:rPr lang="en-US" sz="200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If the dog is out of control and the handler does not take action to </a:t>
            </a:r>
          </a:p>
          <a:p>
            <a:pPr marL="1143000" marR="0" indent="0" algn="just">
              <a:lnSpc>
                <a:spcPts val="1800"/>
              </a:lnSpc>
              <a:spcBef>
                <a:spcPts val="0"/>
              </a:spcBef>
              <a:spcAft>
                <a:spcPts val="0"/>
              </a:spcAft>
            </a:pPr>
            <a:r>
              <a:rPr lang="en-US" sz="1900" spc="30">
                <a:solidFill>
                  <a:srgbClr val="001F5F"/>
                </a:solidFill>
                <a:latin typeface="Calibri" pitchFamily="1" panose="2263545234"/>
              </a:rPr>
              <a:t>control it (e.g., barks repeatedly); </a:t>
            </a:r>
          </a:p>
          <a:p>
            <a:pPr marL="640080" marR="0" indent="0" algn="just">
              <a:lnSpc>
                <a:spcPts val="1800"/>
              </a:lnSpc>
              <a:spcBef>
                <a:spcPts val="610"/>
              </a:spcBef>
              <a:spcAft>
                <a:spcPts val="0"/>
              </a:spcAft>
              <a:tabLst>
                <a:tab pos="1143000" algn="l"/>
              </a:tabLst>
            </a:pPr>
            <a:r>
              <a:rPr lang="en-US" sz="200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If the dog would cause a fundamental alteration to the service or </a:t>
            </a:r>
          </a:p>
          <a:p>
            <a:pPr marL="1143000" marR="0" indent="0" algn="just">
              <a:lnSpc>
                <a:spcPts val="1800"/>
              </a:lnSpc>
              <a:spcBef>
                <a:spcPts val="0"/>
              </a:spcBef>
              <a:spcAft>
                <a:spcPts val="0"/>
              </a:spcAft>
            </a:pPr>
            <a:r>
              <a:rPr lang="en-US" sz="1900" spc="35">
                <a:solidFill>
                  <a:srgbClr val="001F5F"/>
                </a:solidFill>
                <a:latin typeface="Calibri" pitchFamily="1" panose="2263545234"/>
              </a:rPr>
              <a:t>program. DOJ clarifies that in most situations, this will not occur. </a:t>
            </a:r>
          </a:p>
          <a:p>
            <a:pPr marL="640080" marR="0" indent="0" algn="just">
              <a:lnSpc>
                <a:spcPts val="1800"/>
              </a:lnSpc>
              <a:spcBef>
                <a:spcPts val="610"/>
              </a:spcBef>
              <a:spcAft>
                <a:spcPts val="0"/>
              </a:spcAft>
              <a:tabLst>
                <a:tab pos="1143000" algn="l"/>
              </a:tabLst>
            </a:pPr>
            <a:r>
              <a:rPr lang="en-US" sz="200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If the dog poses a direct threat to the health or safety of others (dogs </a:t>
            </a:r>
          </a:p>
          <a:p>
            <a:pPr marL="1143000" marR="0" indent="0" algn="just">
              <a:lnSpc>
                <a:spcPts val="1800"/>
              </a:lnSpc>
              <a:spcBef>
                <a:spcPts val="0"/>
              </a:spcBef>
              <a:spcAft>
                <a:spcPts val="0"/>
              </a:spcAft>
            </a:pPr>
            <a:r>
              <a:rPr lang="en-US" sz="1900" spc="35">
                <a:solidFill>
                  <a:srgbClr val="001F5F"/>
                </a:solidFill>
                <a:latin typeface="Calibri" pitchFamily="1" panose="2263545234"/>
              </a:rPr>
              <a:t>cannot be excluded based upon breed reputation but dogs trained to be </a:t>
            </a:r>
          </a:p>
          <a:p>
            <a:pPr marL="1143000" marR="0" indent="0" algn="just">
              <a:lnSpc>
                <a:spcPts val="1800"/>
              </a:lnSpc>
              <a:spcBef>
                <a:spcPts val="0"/>
              </a:spcBef>
              <a:spcAft>
                <a:spcPts val="0"/>
              </a:spcAft>
            </a:pPr>
            <a:r>
              <a:rPr lang="en-US" sz="1900" spc="35">
                <a:solidFill>
                  <a:srgbClr val="001F5F"/>
                </a:solidFill>
                <a:latin typeface="Calibri" pitchFamily="1" panose="2263545234"/>
              </a:rPr>
              <a:t>attack dogs may be excluded); or </a:t>
            </a:r>
          </a:p>
          <a:p>
            <a:pPr marL="640080" marR="0" indent="0" algn="just">
              <a:lnSpc>
                <a:spcPts val="1800"/>
              </a:lnSpc>
              <a:spcBef>
                <a:spcPts val="610"/>
              </a:spcBef>
              <a:spcAft>
                <a:spcPts val="0"/>
              </a:spcAft>
              <a:tabLst>
                <a:tab pos="1143000" algn="l"/>
              </a:tabLst>
            </a:pPr>
            <a:r>
              <a:rPr lang="en-US" sz="2000" spc="30">
                <a:solidFill>
                  <a:srgbClr val="44759E"/>
                </a:solidFill>
                <a:latin typeface="Arial" pitchFamily="2" panose="2263545234"/>
              </a:rPr>
              <a:t></a:t>
            </a:r>
            <a:r>
              <a:rPr lang="en-US" sz="100" spc="30">
                <a:solidFill>
                  <a:srgbClr val="001F5F"/>
                </a:solidFill>
                <a:latin typeface="Calibri" pitchFamily="1" panose="2263545234"/>
              </a:rPr>
              <a:t> </a:t>
            </a:r>
            <a:r>
              <a:rPr lang="en-US" sz="1900" spc="30">
                <a:solidFill>
                  <a:srgbClr val="001F5F"/>
                </a:solidFill>
                <a:latin typeface="Calibri" pitchFamily="1" panose="2263545234"/>
              </a:rPr>
              <a:t>If the dog is not housebroken. </a:t>
            </a:r>
          </a:p>
          <a:p>
            <a:pPr marL="640080" marR="0" indent="0" algn="just">
              <a:lnSpc>
                <a:spcPts val="2000"/>
              </a:lnSpc>
              <a:spcBef>
                <a:spcPts val="2635"/>
              </a:spcBef>
              <a:spcAft>
                <a:spcPts val="0"/>
              </a:spcAft>
            </a:pPr>
            <a:r>
              <a:rPr lang="en-US" sz="2000" b="1" spc="-20">
                <a:solidFill>
                  <a:srgbClr val="001F5F"/>
                </a:solidFill>
                <a:latin typeface="Calibri" pitchFamily="1" panose="2263545234"/>
              </a:rPr>
              <a:t>Allergies and fear. </a:t>
            </a:r>
          </a:p>
          <a:p>
            <a:pPr marL="640080" marR="0" indent="0" algn="just">
              <a:lnSpc>
                <a:spcPts val="1800"/>
              </a:lnSpc>
              <a:spcBef>
                <a:spcPts val="610"/>
              </a:spcBef>
              <a:spcAft>
                <a:spcPts val="0"/>
              </a:spcAft>
              <a:tabLst>
                <a:tab pos="1143000" algn="l"/>
              </a:tabLst>
            </a:pPr>
            <a:r>
              <a:rPr lang="en-US" sz="2000" spc="40">
                <a:solidFill>
                  <a:srgbClr val="44759E"/>
                </a:solidFill>
                <a:latin typeface="Arial" pitchFamily="2" panose="2263545234"/>
              </a:rPr>
              <a:t></a:t>
            </a:r>
            <a:r>
              <a:rPr lang="en-US" sz="100" spc="40">
                <a:solidFill>
                  <a:srgbClr val="001F5F"/>
                </a:solidFill>
                <a:latin typeface="Calibri" pitchFamily="1" panose="2263545234"/>
              </a:rPr>
              <a:t> </a:t>
            </a:r>
            <a:r>
              <a:rPr lang="en-US" sz="1900" spc="40">
                <a:solidFill>
                  <a:srgbClr val="001F5F"/>
                </a:solidFill>
                <a:latin typeface="Calibri" pitchFamily="1" panose="2263545234"/>
              </a:rPr>
              <a:t>Allergies and generalized fear are not reasons to deny a service dog. If </a:t>
            </a:r>
          </a:p>
          <a:p>
            <a:pPr marL="1143000" marR="0" indent="0" algn="just">
              <a:lnSpc>
                <a:spcPts val="1800"/>
              </a:lnSpc>
              <a:spcBef>
                <a:spcPts val="0"/>
              </a:spcBef>
              <a:spcAft>
                <a:spcPts val="0"/>
              </a:spcAft>
            </a:pPr>
            <a:r>
              <a:rPr lang="en-US" sz="1900" spc="35">
                <a:solidFill>
                  <a:srgbClr val="001F5F"/>
                </a:solidFill>
                <a:latin typeface="Calibri" pitchFamily="1" panose="2263545234"/>
              </a:rPr>
              <a:t>another individual’s allergies qualify as a disability then officials will </a:t>
            </a:r>
          </a:p>
          <a:p>
            <a:pPr marL="1143000" marR="0" indent="0" algn="just">
              <a:lnSpc>
                <a:spcPts val="1800"/>
              </a:lnSpc>
              <a:spcBef>
                <a:spcPts val="0"/>
              </a:spcBef>
              <a:spcAft>
                <a:spcPts val="3455"/>
              </a:spcAft>
            </a:pPr>
            <a:r>
              <a:rPr lang="en-US" sz="1900" spc="35">
                <a:solidFill>
                  <a:srgbClr val="001F5F"/>
                </a:solidFill>
                <a:latin typeface="Calibri" pitchFamily="1" panose="2263545234"/>
              </a:rPr>
              <a:t>have an obligation to accommodate both individuals. </a:t>
            </a:r>
          </a:p>
        </p:txBody>
      </p:sp>
    </p:spTree>
  </p:cSld>
</p:sldLayout>
</file>

<file path=ppt/slideLayouts/slideLayout5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13" name=""/>
        <p:cNvGrpSpPr/>
        <p:nvPr/>
      </p:nvGrpSpPr>
      <p:grpSpPr/>
      <p:sp>
        <p:nvSpPr>
          <p:cNvPr id="61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15"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59 </a:t>
            </a:r>
          </a:p>
        </p:txBody>
      </p:sp>
      <p:sp>
        <p:nvSpPr>
          <p:cNvPr id="616"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17" name=""/>
          <p:cNvSpPr/>
          <p:nvPr>
            <p:ph type="body" idx="10"/>
          </p:nvPr>
        </p:nvSpPr>
        <p:spPr>
          <a:xfrm>
            <a:off x="0" y="676910"/>
            <a:ext cx="9144000" cy="1154430"/>
          </a:xfrm>
          <a:prstGeom prst="rect">
            <a:avLst/>
          </a:prstGeom>
          <a:noFill/>
          <a:ln w="0" cmpd="sng">
            <a:noFill/>
            <a:prstDash val="solid"/>
          </a:ln>
        </p:spPr>
        <p:txBody>
          <a:bodyPr vert="horz" lIns="0" tIns="260350" rIns="0" bIns="0" anchor="t"/>
          <a:lstStyle/>
          <a:p>
            <a:pPr marL="0" marR="0" indent="0" algn="ctr">
              <a:lnSpc>
                <a:spcPts val="4300"/>
              </a:lnSpc>
              <a:spcAft>
                <a:spcPts val="2520"/>
              </a:spcAft>
            </a:pPr>
            <a:r>
              <a:rPr lang="en-US" sz="4350" b="1" spc="5">
                <a:solidFill>
                  <a:srgbClr val="001F5F"/>
                </a:solidFill>
                <a:latin typeface="Calibri" pitchFamily="1" panose="2263545234"/>
              </a:rPr>
              <a:t>Handling a Service Animal </a:t>
            </a:r>
          </a:p>
        </p:txBody>
      </p:sp>
      <p:sp>
        <p:nvSpPr>
          <p:cNvPr id="618" name=""/>
          <p:cNvSpPr/>
          <p:nvPr>
            <p:ph type="body" idx="10"/>
          </p:nvPr>
        </p:nvSpPr>
        <p:spPr>
          <a:xfrm>
            <a:off x="0" y="1831340"/>
            <a:ext cx="9144000" cy="4616450"/>
          </a:xfrm>
          <a:prstGeom prst="rect">
            <a:avLst/>
          </a:prstGeom>
          <a:noFill/>
          <a:ln w="0" cmpd="sng">
            <a:noFill/>
            <a:prstDash val="solid"/>
          </a:ln>
        </p:spPr>
        <p:txBody>
          <a:bodyPr vert="horz" lIns="0" tIns="415925" rIns="0" bIns="0" anchor="t"/>
          <a:lstStyle/>
          <a:p>
            <a:pPr marL="640080" marR="0" indent="0" algn="just">
              <a:lnSpc>
                <a:spcPts val="2000"/>
              </a:lnSpc>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A service animal must be under a handler’s control. </a:t>
            </a:r>
          </a:p>
          <a:p>
            <a:pPr marL="640080" marR="0" indent="0" algn="just">
              <a:lnSpc>
                <a:spcPts val="1700"/>
              </a:lnSpc>
              <a:spcBef>
                <a:spcPts val="530"/>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The handler is responsible for caring for and supervising the </a:t>
            </a:r>
          </a:p>
          <a:p>
            <a:pPr marL="1143000" marR="0" indent="0" algn="just">
              <a:lnSpc>
                <a:spcPts val="1700"/>
              </a:lnSpc>
              <a:spcBef>
                <a:spcPts val="0"/>
              </a:spcBef>
              <a:spcAft>
                <a:spcPts val="0"/>
              </a:spcAft>
            </a:pPr>
            <a:r>
              <a:rPr lang="en-US" sz="2100" spc="-5">
                <a:solidFill>
                  <a:srgbClr val="001F5F"/>
                </a:solidFill>
                <a:latin typeface="Calibri" pitchFamily="1" panose="2263545234"/>
              </a:rPr>
              <a:t>animal including toileting, feeding, grooming and veterinary care. </a:t>
            </a:r>
          </a:p>
          <a:p>
            <a:pPr marL="640080" marR="0" indent="0" algn="just">
              <a:lnSpc>
                <a:spcPts val="1700"/>
              </a:lnSpc>
              <a:spcBef>
                <a:spcPts val="1180"/>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“In the school (K-12) context </a:t>
            </a:r>
            <a:r>
              <a:rPr lang="en-US" sz="2200" i="1" spc="0">
                <a:solidFill>
                  <a:srgbClr val="001F5F"/>
                </a:solidFill>
                <a:latin typeface="Calibri" pitchFamily="1" panose="2263545234"/>
              </a:rPr>
              <a:t>and in similar settings</a:t>
            </a:r>
            <a:r>
              <a:rPr lang="en-US" sz="2100" spc="0">
                <a:solidFill>
                  <a:srgbClr val="001F5F"/>
                </a:solidFill>
                <a:latin typeface="Calibri" pitchFamily="1" panose="2263545234"/>
              </a:rPr>
              <a:t>, the school or </a:t>
            </a:r>
          </a:p>
          <a:p>
            <a:pPr marL="1143000" marR="0" indent="0" algn="just">
              <a:lnSpc>
                <a:spcPts val="1700"/>
              </a:lnSpc>
              <a:spcBef>
                <a:spcPts val="0"/>
              </a:spcBef>
              <a:spcAft>
                <a:spcPts val="0"/>
              </a:spcAft>
            </a:pPr>
            <a:r>
              <a:rPr lang="en-US" sz="2100" spc="-5">
                <a:solidFill>
                  <a:srgbClr val="001F5F"/>
                </a:solidFill>
                <a:latin typeface="Calibri" pitchFamily="1" panose="2263545234"/>
              </a:rPr>
              <a:t>similar entity may need to provide some assistance to enable a </a:t>
            </a:r>
          </a:p>
          <a:p>
            <a:pPr marL="1143000" marR="0" indent="0" algn="just">
              <a:lnSpc>
                <a:spcPts val="2000"/>
              </a:lnSpc>
              <a:spcBef>
                <a:spcPts val="5"/>
              </a:spcBef>
              <a:spcAft>
                <a:spcPts val="0"/>
              </a:spcAft>
            </a:pPr>
            <a:r>
              <a:rPr lang="en-US" sz="2100" spc="-5">
                <a:solidFill>
                  <a:srgbClr val="001F5F"/>
                </a:solidFill>
                <a:latin typeface="Calibri" pitchFamily="1" panose="2263545234"/>
              </a:rPr>
              <a:t>particular student to handle his or her service animal.” </a:t>
            </a:r>
          </a:p>
          <a:p>
            <a:pPr marL="640080" marR="0" indent="0" algn="just">
              <a:lnSpc>
                <a:spcPts val="1700"/>
              </a:lnSpc>
              <a:spcBef>
                <a:spcPts val="1180"/>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Service animal must be harnessed, leashed or tethered while in </a:t>
            </a:r>
          </a:p>
          <a:p>
            <a:pPr marL="1143000" marR="0" indent="0" algn="just">
              <a:lnSpc>
                <a:spcPts val="1700"/>
              </a:lnSpc>
              <a:spcBef>
                <a:spcPts val="0"/>
              </a:spcBef>
              <a:spcAft>
                <a:spcPts val="0"/>
              </a:spcAft>
            </a:pPr>
            <a:r>
              <a:rPr lang="en-US" sz="2100" spc="0">
                <a:solidFill>
                  <a:srgbClr val="001F5F"/>
                </a:solidFill>
                <a:latin typeface="Calibri" pitchFamily="1" panose="2263545234"/>
              </a:rPr>
              <a:t>public places unless it interferes with the animals work or the </a:t>
            </a:r>
          </a:p>
          <a:p>
            <a:pPr marL="1143000" marR="0" indent="0" algn="just">
              <a:lnSpc>
                <a:spcPts val="2000"/>
              </a:lnSpc>
              <a:spcBef>
                <a:spcPts val="0"/>
              </a:spcBef>
              <a:spcAft>
                <a:spcPts val="0"/>
              </a:spcAft>
            </a:pPr>
            <a:r>
              <a:rPr lang="en-US" sz="2100" spc="-5">
                <a:solidFill>
                  <a:srgbClr val="001F5F"/>
                </a:solidFill>
                <a:latin typeface="Calibri" pitchFamily="1" panose="2263545234"/>
              </a:rPr>
              <a:t>individual’s disability prevents the individual’s use of these </a:t>
            </a:r>
          </a:p>
          <a:p>
            <a:pPr marL="1143000" marR="0" indent="0" algn="just">
              <a:lnSpc>
                <a:spcPts val="2000"/>
              </a:lnSpc>
              <a:spcBef>
                <a:spcPts val="5"/>
              </a:spcBef>
              <a:spcAft>
                <a:spcPts val="0"/>
              </a:spcAft>
            </a:pPr>
            <a:r>
              <a:rPr lang="en-US" sz="2100" spc="0">
                <a:solidFill>
                  <a:srgbClr val="001F5F"/>
                </a:solidFill>
                <a:latin typeface="Calibri" pitchFamily="1" panose="2263545234"/>
              </a:rPr>
              <a:t>devices. In that case, voice, signal or other means of control may </a:t>
            </a:r>
          </a:p>
          <a:p>
            <a:pPr marL="1143000" marR="0" indent="0" algn="just">
              <a:lnSpc>
                <a:spcPts val="2000"/>
              </a:lnSpc>
              <a:spcBef>
                <a:spcPts val="0"/>
              </a:spcBef>
              <a:spcAft>
                <a:spcPts val="8920"/>
              </a:spcAft>
            </a:pPr>
            <a:r>
              <a:rPr lang="en-US" sz="2100" spc="-30">
                <a:solidFill>
                  <a:srgbClr val="001F5F"/>
                </a:solidFill>
                <a:latin typeface="Calibri" pitchFamily="1" panose="2263545234"/>
              </a:rPr>
              <a:t>be used. </a:t>
            </a:r>
          </a:p>
        </p:txBody>
      </p:sp>
    </p:spTree>
  </p:cSld>
</p:sldLayout>
</file>

<file path=ppt/slideLayouts/slideLayout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1" name=""/>
        <p:cNvGrpSpPr/>
        <p:nvPr/>
      </p:nvGrpSpPr>
      <p:grpSpPr/>
      <p:sp>
        <p:nvSpPr>
          <p:cNvPr id="5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3" name=""/>
          <p:cNvSpPr/>
          <p:nvPr>
            <p:ph type="body" idx="10"/>
          </p:nvPr>
        </p:nvSpPr>
        <p:spPr>
          <a:xfrm>
            <a:off x="8849360" y="38100"/>
            <a:ext cx="2286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0">
                <a:solidFill>
                  <a:srgbClr val="000080"/>
                </a:solidFill>
                <a:latin typeface="Tahoma" pitchFamily="2" panose="2263545234"/>
              </a:rPr>
              <a:t>6 </a:t>
            </a:r>
          </a:p>
        </p:txBody>
      </p:sp>
      <p:sp>
        <p:nvSpPr>
          <p:cNvPr id="5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5" name=""/>
          <p:cNvSpPr/>
          <p:nvPr>
            <p:ph type="body" idx="10"/>
          </p:nvPr>
        </p:nvSpPr>
        <p:spPr>
          <a:xfrm>
            <a:off x="0" y="676910"/>
            <a:ext cx="9144000" cy="1312545"/>
          </a:xfrm>
          <a:prstGeom prst="rect">
            <a:avLst/>
          </a:prstGeom>
          <a:noFill/>
          <a:ln w="0" cmpd="sng">
            <a:noFill/>
            <a:prstDash val="solid"/>
          </a:ln>
        </p:spPr>
        <p:txBody>
          <a:bodyPr vert="horz" lIns="0" tIns="260350" rIns="0" bIns="0" anchor="t">
            <a:normAutofit fontScale="95000"/>
          </a:bodyPr>
          <a:lstStyle/>
          <a:p>
            <a:pPr marL="0" marR="0" indent="0" algn="ctr">
              <a:lnSpc>
                <a:spcPts val="4700"/>
              </a:lnSpc>
              <a:spcAft>
                <a:spcPts val="3385"/>
              </a:spcAft>
            </a:pPr>
            <a:r>
              <a:rPr lang="en-US" sz="4350" b="1" spc="95">
                <a:solidFill>
                  <a:srgbClr val="001F5F"/>
                </a:solidFill>
                <a:latin typeface="Calibri" pitchFamily="1" panose="2263545234"/>
              </a:rPr>
              <a:t>The Laws </a:t>
            </a:r>
          </a:p>
        </p:txBody>
      </p:sp>
      <p:sp>
        <p:nvSpPr>
          <p:cNvPr id="56" name=""/>
          <p:cNvSpPr/>
          <p:nvPr>
            <p:ph type="body" idx="10"/>
          </p:nvPr>
        </p:nvSpPr>
        <p:spPr>
          <a:xfrm>
            <a:off x="0" y="1989455"/>
            <a:ext cx="9144000" cy="4458335"/>
          </a:xfrm>
          <a:prstGeom prst="rect">
            <a:avLst/>
          </a:prstGeom>
          <a:noFill/>
          <a:ln w="0" cmpd="sng">
            <a:noFill/>
            <a:prstDash val="solid"/>
          </a:ln>
        </p:spPr>
        <p:txBody>
          <a:bodyPr vert="horz" lIns="0" tIns="210820" rIns="0" bIns="0" anchor="t">
            <a:normAutofit fontScale="95000"/>
          </a:bodyPr>
          <a:lstStyle/>
          <a:p>
            <a:pPr marL="640080" marR="0" indent="0" algn="just">
              <a:lnSpc>
                <a:spcPts val="3700"/>
              </a:lnSpc>
              <a:spcAft>
                <a:spcPts val="0"/>
              </a:spcAft>
            </a:pPr>
            <a:r>
              <a:rPr lang="en-US" sz="4350" spc="85">
                <a:solidFill>
                  <a:srgbClr val="44759E"/>
                </a:solidFill>
                <a:latin typeface="Arial" pitchFamily="2" panose="2263545234"/>
              </a:rPr>
              <a:t></a:t>
            </a:r>
            <a:r>
              <a:rPr lang="en-US" sz="3150" spc="85">
                <a:solidFill>
                  <a:srgbClr val="001F5F"/>
                </a:solidFill>
                <a:latin typeface="Calibri" pitchFamily="1" panose="2263545234"/>
              </a:rPr>
              <a:t> Individuals with Disabilities Education Act </a:t>
            </a:r>
          </a:p>
          <a:p>
            <a:pPr marL="640080" marR="0" indent="0" algn="just">
              <a:lnSpc>
                <a:spcPts val="3700"/>
              </a:lnSpc>
              <a:spcBef>
                <a:spcPts val="715"/>
              </a:spcBef>
              <a:spcAft>
                <a:spcPts val="0"/>
              </a:spcAft>
            </a:pPr>
            <a:r>
              <a:rPr lang="en-US" sz="4350" spc="105">
                <a:solidFill>
                  <a:srgbClr val="44759E"/>
                </a:solidFill>
                <a:latin typeface="Arial" pitchFamily="2" panose="2263545234"/>
              </a:rPr>
              <a:t></a:t>
            </a:r>
            <a:r>
              <a:rPr lang="en-US" sz="3150" spc="105">
                <a:solidFill>
                  <a:srgbClr val="001F5F"/>
                </a:solidFill>
                <a:latin typeface="Calibri" pitchFamily="1" panose="2263545234"/>
              </a:rPr>
              <a:t> Americans with Disabilities Act </a:t>
            </a:r>
          </a:p>
          <a:p>
            <a:pPr marL="640080" marR="0" indent="0" algn="just">
              <a:lnSpc>
                <a:spcPts val="3700"/>
              </a:lnSpc>
              <a:spcBef>
                <a:spcPts val="710"/>
              </a:spcBef>
              <a:spcAft>
                <a:spcPts val="0"/>
              </a:spcAft>
            </a:pPr>
            <a:r>
              <a:rPr lang="en-US" sz="4350" spc="90">
                <a:solidFill>
                  <a:srgbClr val="44759E"/>
                </a:solidFill>
                <a:latin typeface="Arial" pitchFamily="2" panose="2263545234"/>
              </a:rPr>
              <a:t></a:t>
            </a:r>
            <a:r>
              <a:rPr lang="en-US" sz="3150" spc="90">
                <a:solidFill>
                  <a:srgbClr val="001F5F"/>
                </a:solidFill>
                <a:latin typeface="Calibri" pitchFamily="1" panose="2263545234"/>
              </a:rPr>
              <a:t> Section 504 of the Rehabilitation Act </a:t>
            </a:r>
          </a:p>
          <a:p>
            <a:pPr marL="640080" marR="0" indent="0" algn="just">
              <a:lnSpc>
                <a:spcPts val="3700"/>
              </a:lnSpc>
              <a:spcBef>
                <a:spcPts val="715"/>
              </a:spcBef>
              <a:spcAft>
                <a:spcPts val="15715"/>
              </a:spcAft>
            </a:pPr>
            <a:r>
              <a:rPr lang="en-US" sz="4350" spc="235">
                <a:solidFill>
                  <a:srgbClr val="44759E"/>
                </a:solidFill>
                <a:latin typeface="Arial" pitchFamily="2" panose="2263545234"/>
              </a:rPr>
              <a:t></a:t>
            </a:r>
            <a:r>
              <a:rPr lang="en-US" sz="3150" spc="235">
                <a:solidFill>
                  <a:srgbClr val="001F5F"/>
                </a:solidFill>
                <a:latin typeface="Calibri" pitchFamily="1" panose="2263545234"/>
              </a:rPr>
              <a:t> State Laws </a:t>
            </a:r>
          </a:p>
        </p:txBody>
      </p:sp>
      <p:sp>
        <p:nvSpPr>
          <p:cNvPr id="57" name=""/>
          <p:cNvSpPr/>
          <p:nvPr>
            <p:ph type="body" idx="10"/>
          </p:nvPr>
        </p:nvSpPr>
        <p:spPr>
          <a:xfrm>
            <a:off x="220980"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Layout>
</file>

<file path=ppt/slideLayouts/slideLayout6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24" name=""/>
        <p:cNvGrpSpPr/>
        <p:nvPr/>
      </p:nvGrpSpPr>
      <p:grpSpPr/>
      <p:sp>
        <p:nvSpPr>
          <p:cNvPr id="62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2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60 </a:t>
            </a:r>
          </a:p>
        </p:txBody>
      </p:sp>
      <p:sp>
        <p:nvSpPr>
          <p:cNvPr id="62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28" name=""/>
          <p:cNvSpPr/>
          <p:nvPr>
            <p:ph type="body" idx="10"/>
          </p:nvPr>
        </p:nvSpPr>
        <p:spPr>
          <a:xfrm>
            <a:off x="0" y="676910"/>
            <a:ext cx="9144000" cy="5770880"/>
          </a:xfrm>
          <a:prstGeom prst="rect">
            <a:avLst/>
          </a:prstGeom>
          <a:noFill/>
          <a:ln w="0" cmpd="sng">
            <a:noFill/>
            <a:prstDash val="solid"/>
          </a:ln>
        </p:spPr>
        <p:txBody>
          <a:bodyPr vert="horz" lIns="0" tIns="251460" rIns="0" bIns="0" anchor="t"/>
          <a:lstStyle/>
          <a:p>
            <a:pPr marL="0" marR="0" indent="0" algn="ctr">
              <a:lnSpc>
                <a:spcPts val="3500"/>
              </a:lnSpc>
              <a:spcAft>
                <a:spcPts val="0"/>
              </a:spcAft>
            </a:pPr>
            <a:r>
              <a:rPr lang="en-US" sz="3500" b="1" spc="35">
                <a:solidFill>
                  <a:srgbClr val="001F5F"/>
                </a:solidFill>
                <a:latin typeface="Calibri" pitchFamily="1" panose="2263545234"/>
              </a:rPr>
              <a:t>Vaccination and Licensing Requirements </a:t>
            </a:r>
          </a:p>
          <a:p>
            <a:pPr marL="640080" marR="0" indent="0" algn="l">
              <a:lnSpc>
                <a:spcPts val="2300"/>
              </a:lnSpc>
              <a:spcBef>
                <a:spcPts val="2300"/>
              </a:spcBef>
              <a:spcAft>
                <a:spcPts val="0"/>
              </a:spcAft>
            </a:pPr>
            <a:r>
              <a:rPr lang="en-US" sz="3500" spc="95">
                <a:solidFill>
                  <a:srgbClr val="44759E"/>
                </a:solidFill>
                <a:latin typeface="Arial" pitchFamily="2" panose="2263545234"/>
              </a:rPr>
              <a:t></a:t>
            </a:r>
            <a:r>
              <a:rPr lang="en-US" sz="2600" spc="95">
                <a:solidFill>
                  <a:srgbClr val="001F5F"/>
                </a:solidFill>
                <a:latin typeface="Calibri" pitchFamily="1" panose="2263545234"/>
              </a:rPr>
              <a:t> Service animals are not exempt from local animal </a:t>
            </a:r>
          </a:p>
          <a:p>
            <a:pPr marL="1143000" marR="0" indent="0" algn="l">
              <a:lnSpc>
                <a:spcPts val="2300"/>
              </a:lnSpc>
              <a:spcBef>
                <a:spcPts val="0"/>
              </a:spcBef>
              <a:spcAft>
                <a:spcPts val="0"/>
              </a:spcAft>
            </a:pPr>
            <a:r>
              <a:rPr lang="en-US" sz="2600" spc="30">
                <a:solidFill>
                  <a:srgbClr val="001F5F"/>
                </a:solidFill>
                <a:latin typeface="Calibri" pitchFamily="1" panose="2263545234"/>
              </a:rPr>
              <a:t>control or public health requirements such as </a:t>
            </a:r>
          </a:p>
          <a:p>
            <a:pPr marL="1143000" marR="0" indent="0" algn="l">
              <a:lnSpc>
                <a:spcPts val="2500"/>
              </a:lnSpc>
              <a:spcBef>
                <a:spcPts val="5"/>
              </a:spcBef>
              <a:spcAft>
                <a:spcPts val="0"/>
              </a:spcAft>
            </a:pPr>
            <a:r>
              <a:rPr lang="en-US" sz="2600" spc="25">
                <a:solidFill>
                  <a:srgbClr val="001F5F"/>
                </a:solidFill>
                <a:latin typeface="Calibri" pitchFamily="1" panose="2263545234"/>
              </a:rPr>
              <a:t>vaccination requirements. </a:t>
            </a:r>
          </a:p>
          <a:p>
            <a:pPr marL="0" marR="0" indent="0" algn="ctr">
              <a:lnSpc>
                <a:spcPts val="2300"/>
              </a:lnSpc>
              <a:spcBef>
                <a:spcPts val="1015"/>
              </a:spcBef>
              <a:spcAft>
                <a:spcPts val="0"/>
              </a:spcAft>
            </a:pPr>
            <a:r>
              <a:rPr lang="en-US" sz="3500" spc="90">
                <a:solidFill>
                  <a:srgbClr val="44759E"/>
                </a:solidFill>
                <a:latin typeface="Arial" pitchFamily="2" panose="2263545234"/>
              </a:rPr>
              <a:t></a:t>
            </a:r>
            <a:r>
              <a:rPr lang="en-US" sz="2600" spc="90">
                <a:solidFill>
                  <a:srgbClr val="001F5F"/>
                </a:solidFill>
                <a:latin typeface="Calibri" pitchFamily="1" panose="2263545234"/>
              </a:rPr>
              <a:t> Service animals are subject to local dog licensing and </a:t>
            </a:r>
          </a:p>
          <a:p>
            <a:pPr marL="1143000" marR="0" indent="0" algn="l">
              <a:lnSpc>
                <a:spcPts val="2300"/>
              </a:lnSpc>
              <a:spcBef>
                <a:spcPts val="0"/>
              </a:spcBef>
              <a:spcAft>
                <a:spcPts val="0"/>
              </a:spcAft>
            </a:pPr>
            <a:r>
              <a:rPr lang="en-US" sz="2600" spc="15">
                <a:solidFill>
                  <a:srgbClr val="001F5F"/>
                </a:solidFill>
                <a:latin typeface="Calibri" pitchFamily="1" panose="2263545234"/>
              </a:rPr>
              <a:t>registration requirements. </a:t>
            </a:r>
          </a:p>
          <a:p>
            <a:pPr marL="1143000" marR="0" indent="457200" algn="l">
              <a:lnSpc>
                <a:spcPts val="2100"/>
              </a:lnSpc>
              <a:spcBef>
                <a:spcPts val="770"/>
              </a:spcBef>
              <a:spcAft>
                <a:spcPts val="0"/>
              </a:spcAft>
              <a:buFont typeface="Symbol"/>
              <a:buChar char="·"/>
            </a:pPr>
            <a:r>
              <a:rPr lang="en-US" sz="2350" spc="15">
                <a:solidFill>
                  <a:srgbClr val="001F5F"/>
                </a:solidFill>
                <a:latin typeface="Calibri" pitchFamily="1" panose="2263545234"/>
              </a:rPr>
              <a:t>This is distinct from being registered </a:t>
            </a:r>
            <a:r>
              <a:rPr lang="en-US" sz="2350" i="1" spc="15">
                <a:solidFill>
                  <a:srgbClr val="001F5F"/>
                </a:solidFill>
                <a:latin typeface="Calibri" pitchFamily="1" panose="2263545234"/>
              </a:rPr>
              <a:t>as a service animal</a:t>
            </a:r>
            <a:r>
              <a:rPr lang="en-US" sz="2350" spc="15">
                <a:solidFill>
                  <a:srgbClr val="001F5F"/>
                </a:solidFill>
                <a:latin typeface="Calibri" pitchFamily="1" panose="2263545234"/>
              </a:rPr>
              <a:t>, </a:t>
            </a:r>
          </a:p>
          <a:p>
            <a:pPr marL="1645920" marR="0" indent="0" algn="l">
              <a:lnSpc>
                <a:spcPts val="2100"/>
              </a:lnSpc>
              <a:spcBef>
                <a:spcPts val="0"/>
              </a:spcBef>
              <a:spcAft>
                <a:spcPts val="0"/>
              </a:spcAft>
            </a:pPr>
            <a:r>
              <a:rPr lang="en-US" sz="2350" spc="0">
                <a:solidFill>
                  <a:srgbClr val="001F5F"/>
                </a:solidFill>
                <a:latin typeface="Calibri" pitchFamily="1" panose="2263545234"/>
              </a:rPr>
              <a:t>which may not be required. </a:t>
            </a:r>
          </a:p>
          <a:p>
            <a:pPr marL="1143000" marR="0" indent="457200" algn="l">
              <a:lnSpc>
                <a:spcPts val="2200"/>
              </a:lnSpc>
              <a:spcBef>
                <a:spcPts val="575"/>
              </a:spcBef>
              <a:spcAft>
                <a:spcPts val="0"/>
              </a:spcAft>
              <a:buFont typeface="Symbol"/>
              <a:buChar char="·"/>
            </a:pPr>
            <a:r>
              <a:rPr lang="en-US" sz="2350" spc="15">
                <a:solidFill>
                  <a:srgbClr val="001F5F"/>
                </a:solidFill>
                <a:latin typeface="Calibri" pitchFamily="1" panose="2263545234"/>
              </a:rPr>
              <a:t>Municipalities that prohibit certain breeds of dogs must </a:t>
            </a:r>
          </a:p>
          <a:p>
            <a:pPr marL="1645920" marR="0" indent="0" algn="l">
              <a:lnSpc>
                <a:spcPts val="2200"/>
              </a:lnSpc>
              <a:spcBef>
                <a:spcPts val="0"/>
              </a:spcBef>
              <a:spcAft>
                <a:spcPts val="0"/>
              </a:spcAft>
            </a:pPr>
            <a:r>
              <a:rPr lang="en-US" sz="2350" spc="5">
                <a:solidFill>
                  <a:srgbClr val="001F5F"/>
                </a:solidFill>
                <a:latin typeface="Calibri" pitchFamily="1" panose="2263545234"/>
              </a:rPr>
              <a:t>make an exception for a service animal of a prohibited </a:t>
            </a:r>
          </a:p>
          <a:p>
            <a:pPr marL="1645920" marR="0" indent="0" algn="l">
              <a:lnSpc>
                <a:spcPts val="2200"/>
              </a:lnSpc>
              <a:spcBef>
                <a:spcPts val="0"/>
              </a:spcBef>
              <a:spcAft>
                <a:spcPts val="0"/>
              </a:spcAft>
            </a:pPr>
            <a:r>
              <a:rPr lang="en-US" sz="2350" spc="10">
                <a:solidFill>
                  <a:srgbClr val="001F5F"/>
                </a:solidFill>
                <a:latin typeface="Calibri" pitchFamily="1" panose="2263545234"/>
              </a:rPr>
              <a:t>breed unless the dog poses a direct threat to the health </a:t>
            </a:r>
          </a:p>
          <a:p>
            <a:pPr marL="1645920" marR="0" indent="0" algn="l">
              <a:lnSpc>
                <a:spcPts val="2300"/>
              </a:lnSpc>
              <a:spcBef>
                <a:spcPts val="0"/>
              </a:spcBef>
              <a:spcAft>
                <a:spcPts val="0"/>
              </a:spcAft>
            </a:pPr>
            <a:r>
              <a:rPr lang="en-US" sz="2350" spc="35">
                <a:solidFill>
                  <a:srgbClr val="001F5F"/>
                </a:solidFill>
                <a:latin typeface="Calibri" pitchFamily="1" panose="2263545234"/>
              </a:rPr>
              <a:t>or safety of others. The “direct threat” determination </a:t>
            </a:r>
          </a:p>
          <a:p>
            <a:pPr marL="1645920" marR="0" indent="0" algn="l">
              <a:lnSpc>
                <a:spcPts val="2200"/>
              </a:lnSpc>
              <a:spcBef>
                <a:spcPts val="0"/>
              </a:spcBef>
              <a:spcAft>
                <a:spcPts val="0"/>
              </a:spcAft>
            </a:pPr>
            <a:r>
              <a:rPr lang="en-US" sz="2350" spc="10">
                <a:solidFill>
                  <a:srgbClr val="001F5F"/>
                </a:solidFill>
                <a:latin typeface="Calibri" pitchFamily="1" panose="2263545234"/>
              </a:rPr>
              <a:t>is on a case-by-case basis considering the animals actual </a:t>
            </a:r>
          </a:p>
          <a:p>
            <a:pPr marL="1645920" marR="0" indent="0" algn="l">
              <a:lnSpc>
                <a:spcPts val="2200"/>
              </a:lnSpc>
              <a:spcBef>
                <a:spcPts val="20"/>
              </a:spcBef>
              <a:spcAft>
                <a:spcPts val="0"/>
              </a:spcAft>
            </a:pPr>
            <a:r>
              <a:rPr lang="en-US" sz="2350" spc="5">
                <a:solidFill>
                  <a:srgbClr val="001F5F"/>
                </a:solidFill>
                <a:latin typeface="Calibri" pitchFamily="1" panose="2263545234"/>
              </a:rPr>
              <a:t>behavior or history and not generalizations about the </a:t>
            </a:r>
          </a:p>
          <a:p>
            <a:pPr marL="1645920" marR="0" indent="0" algn="l">
              <a:lnSpc>
                <a:spcPts val="2200"/>
              </a:lnSpc>
              <a:spcBef>
                <a:spcPts val="0"/>
              </a:spcBef>
              <a:spcAft>
                <a:spcPts val="2330"/>
              </a:spcAft>
            </a:pPr>
            <a:r>
              <a:rPr lang="en-US" sz="2350" spc="-60">
                <a:solidFill>
                  <a:srgbClr val="001F5F"/>
                </a:solidFill>
                <a:latin typeface="Calibri" pitchFamily="1" panose="2263545234"/>
              </a:rPr>
              <a:t>breed. </a:t>
            </a:r>
          </a:p>
        </p:txBody>
      </p:sp>
    </p:spTree>
  </p:cSld>
</p:sldLayout>
</file>

<file path=ppt/slideLayouts/slideLayout6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34" name=""/>
        <p:cNvGrpSpPr/>
        <p:nvPr/>
      </p:nvGrpSpPr>
      <p:grpSpPr/>
      <p:sp>
        <p:nvSpPr>
          <p:cNvPr id="63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3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0">
                <a:solidFill>
                  <a:srgbClr val="000080"/>
                </a:solidFill>
                <a:latin typeface="Tahoma" pitchFamily="2" panose="2263545234"/>
              </a:rPr>
              <a:t>61 </a:t>
            </a:r>
          </a:p>
        </p:txBody>
      </p:sp>
      <p:sp>
        <p:nvSpPr>
          <p:cNvPr id="63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38" name=""/>
          <p:cNvSpPr/>
          <p:nvPr>
            <p:ph type="body" idx="10"/>
          </p:nvPr>
        </p:nvSpPr>
        <p:spPr>
          <a:xfrm>
            <a:off x="0" y="676910"/>
            <a:ext cx="9144000" cy="815340"/>
          </a:xfrm>
          <a:prstGeom prst="rect">
            <a:avLst/>
          </a:prstGeom>
          <a:noFill/>
          <a:ln w="0" cmpd="sng">
            <a:noFill/>
            <a:prstDash val="solid"/>
          </a:ln>
        </p:spPr>
        <p:txBody>
          <a:bodyPr vert="horz" lIns="0" tIns="259715" rIns="0" bIns="0" anchor="t"/>
          <a:lstStyle/>
          <a:p>
            <a:pPr marL="0" marR="22860" indent="0" algn="ctr">
              <a:lnSpc>
                <a:spcPts val="4200"/>
              </a:lnSpc>
              <a:spcAft>
                <a:spcPts val="0"/>
              </a:spcAft>
            </a:pPr>
            <a:r>
              <a:rPr lang="en-US" sz="3900" b="1" spc="40">
                <a:solidFill>
                  <a:srgbClr val="001F5F"/>
                </a:solidFill>
                <a:latin typeface="Calibri" pitchFamily="1" panose="2263545234"/>
              </a:rPr>
              <a:t>Additional Notes on Service Animals </a:t>
            </a:r>
          </a:p>
        </p:txBody>
      </p:sp>
      <p:sp>
        <p:nvSpPr>
          <p:cNvPr id="639" name=""/>
          <p:cNvSpPr/>
          <p:nvPr>
            <p:ph type="body" idx="10"/>
          </p:nvPr>
        </p:nvSpPr>
        <p:spPr>
          <a:xfrm>
            <a:off x="0" y="1492250"/>
            <a:ext cx="9144000" cy="4955540"/>
          </a:xfrm>
          <a:prstGeom prst="rect">
            <a:avLst/>
          </a:prstGeom>
          <a:noFill/>
          <a:ln w="0" cmpd="sng">
            <a:noFill/>
            <a:prstDash val="solid"/>
          </a:ln>
        </p:spPr>
        <p:txBody>
          <a:bodyPr vert="horz" lIns="0" tIns="229870" rIns="0" bIns="0" anchor="t"/>
          <a:lstStyle/>
          <a:p>
            <a:pPr marL="548640" marR="22860" indent="548640" algn="just">
              <a:lnSpc>
                <a:spcPts val="2000"/>
              </a:lnSpc>
              <a:spcAft>
                <a:spcPts val="0"/>
              </a:spcAft>
              <a:buFont typeface="Symbol"/>
              <a:buChar char="·"/>
            </a:pPr>
            <a:r>
              <a:rPr lang="en-US" sz="2100" spc="-5">
                <a:solidFill>
                  <a:srgbClr val="001F5F"/>
                </a:solidFill>
                <a:latin typeface="Calibri" pitchFamily="1" panose="2263545234"/>
              </a:rPr>
              <a:t>Service animals must be allowed in food service lines and </a:t>
            </a:r>
          </a:p>
          <a:p>
            <a:pPr marL="1097280" marR="22860" indent="0" algn="just">
              <a:lnSpc>
                <a:spcPts val="2000"/>
              </a:lnSpc>
              <a:spcBef>
                <a:spcPts val="5"/>
              </a:spcBef>
              <a:spcAft>
                <a:spcPts val="0"/>
              </a:spcAft>
            </a:pPr>
            <a:r>
              <a:rPr lang="en-US" sz="2100" spc="-15">
                <a:solidFill>
                  <a:srgbClr val="001F5F"/>
                </a:solidFill>
                <a:latin typeface="Calibri" pitchFamily="1" panose="2263545234"/>
              </a:rPr>
              <a:t>communal food preparation areas. </a:t>
            </a:r>
          </a:p>
          <a:p>
            <a:pPr marL="548640" marR="22860" indent="548640" algn="just">
              <a:lnSpc>
                <a:spcPts val="2000"/>
              </a:lnSpc>
              <a:spcBef>
                <a:spcPts val="530"/>
              </a:spcBef>
              <a:spcAft>
                <a:spcPts val="0"/>
              </a:spcAft>
              <a:buFont typeface="Symbol"/>
              <a:buChar char="·"/>
            </a:pPr>
            <a:r>
              <a:rPr lang="en-US" sz="2100" spc="-5">
                <a:solidFill>
                  <a:srgbClr val="001F5F"/>
                </a:solidFill>
                <a:latin typeface="Calibri" pitchFamily="1" panose="2263545234"/>
              </a:rPr>
              <a:t>An individual cannot be charged an additional fee for a service </a:t>
            </a:r>
          </a:p>
          <a:p>
            <a:pPr marL="1097280" marR="22860" indent="0" algn="just">
              <a:lnSpc>
                <a:spcPts val="2000"/>
              </a:lnSpc>
              <a:spcBef>
                <a:spcPts val="0"/>
              </a:spcBef>
              <a:spcAft>
                <a:spcPts val="0"/>
              </a:spcAft>
            </a:pPr>
            <a:r>
              <a:rPr lang="en-US" sz="2100" spc="-50">
                <a:solidFill>
                  <a:srgbClr val="001F5F"/>
                </a:solidFill>
                <a:latin typeface="Calibri" pitchFamily="1" panose="2263545234"/>
              </a:rPr>
              <a:t>animal. </a:t>
            </a:r>
          </a:p>
          <a:p>
            <a:pPr marL="548640" marR="22860" indent="548640" algn="just">
              <a:lnSpc>
                <a:spcPts val="2000"/>
              </a:lnSpc>
              <a:spcBef>
                <a:spcPts val="530"/>
              </a:spcBef>
              <a:spcAft>
                <a:spcPts val="0"/>
              </a:spcAft>
              <a:buFont typeface="Symbol"/>
              <a:buChar char="·"/>
            </a:pPr>
            <a:r>
              <a:rPr lang="en-US" sz="2100" spc="-10">
                <a:solidFill>
                  <a:srgbClr val="001F5F"/>
                </a:solidFill>
                <a:latin typeface="Calibri" pitchFamily="1" panose="2263545234"/>
              </a:rPr>
              <a:t>Multiple service animals may be allowed. </a:t>
            </a:r>
          </a:p>
          <a:p>
            <a:pPr marL="548640" marR="22860" indent="548640" algn="just">
              <a:lnSpc>
                <a:spcPts val="2000"/>
              </a:lnSpc>
              <a:spcBef>
                <a:spcPts val="530"/>
              </a:spcBef>
              <a:spcAft>
                <a:spcPts val="0"/>
              </a:spcAft>
              <a:buFont typeface="Symbol"/>
              <a:buChar char="·"/>
            </a:pPr>
            <a:r>
              <a:rPr lang="en-US" sz="2100" spc="-5">
                <a:solidFill>
                  <a:srgbClr val="001F5F"/>
                </a:solidFill>
                <a:latin typeface="Calibri" pitchFamily="1" panose="2263545234"/>
              </a:rPr>
              <a:t>Service animals must be allowed in public areas of hospitals. </a:t>
            </a:r>
          </a:p>
          <a:p>
            <a:pPr marL="548640" marR="22860" indent="548640" algn="just">
              <a:lnSpc>
                <a:spcPts val="2000"/>
              </a:lnSpc>
              <a:spcBef>
                <a:spcPts val="530"/>
              </a:spcBef>
              <a:spcAft>
                <a:spcPts val="0"/>
              </a:spcAft>
              <a:buFont typeface="Symbol"/>
              <a:buChar char="·"/>
            </a:pPr>
            <a:r>
              <a:rPr lang="en-US" sz="2100" spc="-5">
                <a:solidFill>
                  <a:srgbClr val="001F5F"/>
                </a:solidFill>
                <a:latin typeface="Calibri" pitchFamily="1" panose="2263545234"/>
              </a:rPr>
              <a:t>Individuals may not allow the service animal to sit or be fed at the </a:t>
            </a:r>
          </a:p>
          <a:p>
            <a:pPr marL="1097280" marR="22860" indent="0" algn="just">
              <a:lnSpc>
                <a:spcPts val="2000"/>
              </a:lnSpc>
              <a:spcBef>
                <a:spcPts val="0"/>
              </a:spcBef>
              <a:spcAft>
                <a:spcPts val="0"/>
              </a:spcAft>
            </a:pPr>
            <a:r>
              <a:rPr lang="en-US" sz="2100" spc="-60">
                <a:solidFill>
                  <a:srgbClr val="001F5F"/>
                </a:solidFill>
                <a:latin typeface="Calibri" pitchFamily="1" panose="2263545234"/>
              </a:rPr>
              <a:t>table. </a:t>
            </a:r>
          </a:p>
          <a:p>
            <a:pPr marL="548640" marR="22860" indent="548640" algn="just">
              <a:lnSpc>
                <a:spcPts val="2000"/>
              </a:lnSpc>
              <a:spcBef>
                <a:spcPts val="535"/>
              </a:spcBef>
              <a:spcAft>
                <a:spcPts val="0"/>
              </a:spcAft>
              <a:buFont typeface="Symbol"/>
              <a:buChar char="·"/>
            </a:pPr>
            <a:r>
              <a:rPr lang="en-US" sz="2100" spc="-5">
                <a:solidFill>
                  <a:srgbClr val="001F5F"/>
                </a:solidFill>
                <a:latin typeface="Calibri" pitchFamily="1" panose="2263545234"/>
              </a:rPr>
              <a:t>ADA does not override public health rules that prohibit dogs in </a:t>
            </a:r>
          </a:p>
          <a:p>
            <a:pPr marL="1097280" marR="22860" indent="0" algn="just">
              <a:lnSpc>
                <a:spcPts val="2000"/>
              </a:lnSpc>
              <a:spcBef>
                <a:spcPts val="0"/>
              </a:spcBef>
              <a:spcAft>
                <a:spcPts val="0"/>
              </a:spcAft>
            </a:pPr>
            <a:r>
              <a:rPr lang="en-US" sz="2100" spc="0">
                <a:solidFill>
                  <a:srgbClr val="001F5F"/>
                </a:solidFill>
                <a:latin typeface="Calibri" pitchFamily="1" panose="2263545234"/>
              </a:rPr>
              <a:t>swimming pools. A service animal must be allowed on the pool </a:t>
            </a:r>
          </a:p>
          <a:p>
            <a:pPr marL="1097280" marR="22860" indent="0" algn="just">
              <a:lnSpc>
                <a:spcPts val="2000"/>
              </a:lnSpc>
              <a:spcBef>
                <a:spcPts val="0"/>
              </a:spcBef>
              <a:spcAft>
                <a:spcPts val="0"/>
              </a:spcAft>
            </a:pPr>
            <a:r>
              <a:rPr lang="en-US" sz="2100" spc="-15">
                <a:solidFill>
                  <a:srgbClr val="001F5F"/>
                </a:solidFill>
                <a:latin typeface="Calibri" pitchFamily="1" panose="2263545234"/>
              </a:rPr>
              <a:t>deck or other public area. </a:t>
            </a:r>
          </a:p>
          <a:p>
            <a:pPr marL="548640" marR="22860" indent="548640" algn="just">
              <a:lnSpc>
                <a:spcPts val="2000"/>
              </a:lnSpc>
              <a:spcBef>
                <a:spcPts val="530"/>
              </a:spcBef>
              <a:spcAft>
                <a:spcPts val="0"/>
              </a:spcAft>
              <a:buFont typeface="Symbol"/>
              <a:buChar char="·"/>
            </a:pPr>
            <a:r>
              <a:rPr lang="en-US" sz="2100" spc="-5">
                <a:solidFill>
                  <a:srgbClr val="001F5F"/>
                </a:solidFill>
                <a:latin typeface="Calibri" pitchFamily="1" panose="2263545234"/>
              </a:rPr>
              <a:t>Religious organizations such as churches, temples, mosques etc. </a:t>
            </a:r>
          </a:p>
          <a:p>
            <a:pPr marL="1097280" marR="22860" indent="0" algn="just">
              <a:lnSpc>
                <a:spcPts val="2000"/>
              </a:lnSpc>
              <a:spcBef>
                <a:spcPts val="5"/>
              </a:spcBef>
              <a:spcAft>
                <a:spcPts val="0"/>
              </a:spcAft>
            </a:pPr>
            <a:r>
              <a:rPr lang="en-US" sz="2100" spc="0">
                <a:solidFill>
                  <a:srgbClr val="001F5F"/>
                </a:solidFill>
                <a:latin typeface="Calibri" pitchFamily="1" panose="2263545234"/>
              </a:rPr>
              <a:t>are exempt from the requirements of the ADA. State law may </a:t>
            </a:r>
          </a:p>
          <a:p>
            <a:pPr marL="1097280" marR="22860" indent="0" algn="just">
              <a:lnSpc>
                <a:spcPts val="2000"/>
              </a:lnSpc>
              <a:spcBef>
                <a:spcPts val="25"/>
              </a:spcBef>
              <a:spcAft>
                <a:spcPts val="4440"/>
              </a:spcAft>
            </a:pPr>
            <a:r>
              <a:rPr lang="en-US" sz="2100" spc="-50">
                <a:solidFill>
                  <a:srgbClr val="001F5F"/>
                </a:solidFill>
                <a:latin typeface="Calibri" pitchFamily="1" panose="2263545234"/>
              </a:rPr>
              <a:t>apply, however. </a:t>
            </a:r>
          </a:p>
        </p:txBody>
      </p:sp>
    </p:spTree>
  </p:cSld>
</p:sldLayout>
</file>

<file path=ppt/slideLayouts/slideLayout6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45" name=""/>
        <p:cNvGrpSpPr/>
        <p:nvPr/>
      </p:nvGrpSpPr>
      <p:grpSpPr/>
      <p:sp>
        <p:nvSpPr>
          <p:cNvPr id="64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47" name=""/>
          <p:cNvSpPr/>
          <p:nvPr>
            <p:ph type="body" idx="10"/>
          </p:nvPr>
        </p:nvSpPr>
        <p:spPr>
          <a:xfrm>
            <a:off x="880046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5">
                <a:solidFill>
                  <a:srgbClr val="000080"/>
                </a:solidFill>
                <a:latin typeface="Tahoma" pitchFamily="2" panose="2263545234"/>
              </a:rPr>
              <a:t>62 </a:t>
            </a:r>
          </a:p>
        </p:txBody>
      </p:sp>
      <p:sp>
        <p:nvSpPr>
          <p:cNvPr id="64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49" name=""/>
          <p:cNvSpPr/>
          <p:nvPr>
            <p:ph type="body" idx="10"/>
          </p:nvPr>
        </p:nvSpPr>
        <p:spPr>
          <a:xfrm>
            <a:off x="0" y="676910"/>
            <a:ext cx="9144000" cy="5770880"/>
          </a:xfrm>
          <a:prstGeom prst="rect">
            <a:avLst/>
          </a:prstGeom>
          <a:noFill/>
          <a:ln w="0" cmpd="sng">
            <a:noFill/>
            <a:prstDash val="solid"/>
          </a:ln>
        </p:spPr>
        <p:txBody>
          <a:bodyPr vert="horz" lIns="0" tIns="1555115" rIns="0" bIns="0" anchor="t"/>
          <a:lstStyle/>
          <a:p>
            <a:pPr marL="0" marR="0" indent="0" algn="ctr">
              <a:lnSpc>
                <a:spcPts val="4200"/>
              </a:lnSpc>
              <a:spcAft>
                <a:spcPts val="28810"/>
              </a:spcAft>
            </a:pPr>
            <a:r>
              <a:rPr lang="en-US" sz="3900" b="1" spc="20">
                <a:solidFill>
                  <a:srgbClr val="001F5F"/>
                </a:solidFill>
                <a:latin typeface="Calibri" pitchFamily="1" panose="2263545234"/>
              </a:rPr>
              <a:t>ASSISTANCE ANIMALS </a:t>
            </a:r>
          </a:p>
        </p:txBody>
      </p:sp>
      <p:sp>
        <p:nvSpPr>
          <p:cNvPr id="650"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Layout>
</file>

<file path=ppt/slideLayouts/slideLayout6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54" name=""/>
        <p:cNvGrpSpPr/>
        <p:nvPr/>
      </p:nvGrpSpPr>
      <p:grpSpPr/>
      <p:sp>
        <p:nvSpPr>
          <p:cNvPr id="65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5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5">
                <a:solidFill>
                  <a:srgbClr val="000080"/>
                </a:solidFill>
                <a:latin typeface="Tahoma" pitchFamily="2" panose="2263545234"/>
              </a:rPr>
              <a:t>63 </a:t>
            </a:r>
          </a:p>
        </p:txBody>
      </p:sp>
      <p:sp>
        <p:nvSpPr>
          <p:cNvPr id="65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58" name=""/>
          <p:cNvSpPr/>
          <p:nvPr>
            <p:ph type="body" idx="10"/>
          </p:nvPr>
        </p:nvSpPr>
        <p:spPr>
          <a:xfrm>
            <a:off x="0" y="676910"/>
            <a:ext cx="9144000" cy="1203960"/>
          </a:xfrm>
          <a:prstGeom prst="rect">
            <a:avLst/>
          </a:prstGeom>
          <a:noFill/>
          <a:ln w="0" cmpd="sng">
            <a:noFill/>
            <a:prstDash val="solid"/>
          </a:ln>
        </p:spPr>
        <p:txBody>
          <a:bodyPr vert="horz" lIns="0" tIns="259715" rIns="0" bIns="0" anchor="t"/>
          <a:lstStyle/>
          <a:p>
            <a:pPr marL="0" marR="22860" indent="0" algn="ctr">
              <a:lnSpc>
                <a:spcPts val="3900"/>
              </a:lnSpc>
              <a:spcAft>
                <a:spcPts val="3335"/>
              </a:spcAft>
            </a:pPr>
            <a:r>
              <a:rPr lang="en-US" sz="3900" b="1" spc="25">
                <a:solidFill>
                  <a:srgbClr val="001F5F"/>
                </a:solidFill>
                <a:latin typeface="Calibri" pitchFamily="1" panose="2263545234"/>
              </a:rPr>
              <a:t>Fair Housing Act- Assistance Animals </a:t>
            </a:r>
          </a:p>
        </p:txBody>
      </p:sp>
      <p:sp>
        <p:nvSpPr>
          <p:cNvPr id="659" name=""/>
          <p:cNvSpPr/>
          <p:nvPr>
            <p:ph type="body" idx="10"/>
          </p:nvPr>
        </p:nvSpPr>
        <p:spPr>
          <a:xfrm>
            <a:off x="0" y="1880870"/>
            <a:ext cx="9144000" cy="4566920"/>
          </a:xfrm>
          <a:prstGeom prst="rect">
            <a:avLst/>
          </a:prstGeom>
          <a:noFill/>
          <a:ln w="0" cmpd="sng">
            <a:noFill/>
            <a:prstDash val="solid"/>
          </a:ln>
        </p:spPr>
        <p:txBody>
          <a:bodyPr vert="horz" lIns="0" tIns="353060" rIns="0" bIns="0" anchor="t"/>
          <a:lstStyle/>
          <a:p>
            <a:pPr marL="640080" marR="22860" indent="0" algn="just">
              <a:lnSpc>
                <a:spcPts val="1800"/>
              </a:lnSpc>
              <a:spcAft>
                <a:spcPts val="0"/>
              </a:spcAft>
              <a:tabLst>
                <a:tab pos="109728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The Fair Housing Act, 42 U.S.C. § 3601 </a:t>
            </a:r>
            <a:r>
              <a:rPr lang="en-US" sz="2200" i="1" spc="0">
                <a:solidFill>
                  <a:srgbClr val="001F5F"/>
                </a:solidFill>
                <a:latin typeface="Calibri" pitchFamily="1" panose="2263545234"/>
              </a:rPr>
              <a:t>et seq. </a:t>
            </a:r>
            <a:r>
              <a:rPr lang="en-US" sz="2100" spc="0">
                <a:solidFill>
                  <a:srgbClr val="001F5F"/>
                </a:solidFill>
                <a:latin typeface="Calibri" pitchFamily="1" panose="2263545234"/>
              </a:rPr>
              <a:t>(FHA), requires </a:t>
            </a:r>
          </a:p>
          <a:p>
            <a:pPr marL="1143000" marR="22860" indent="0" algn="just">
              <a:lnSpc>
                <a:spcPts val="1800"/>
              </a:lnSpc>
              <a:spcBef>
                <a:spcPts val="0"/>
              </a:spcBef>
              <a:spcAft>
                <a:spcPts val="0"/>
              </a:spcAft>
            </a:pPr>
            <a:r>
              <a:rPr lang="en-US" sz="2100" spc="-5">
                <a:solidFill>
                  <a:srgbClr val="001F5F"/>
                </a:solidFill>
                <a:latin typeface="Calibri" pitchFamily="1" panose="2263545234"/>
              </a:rPr>
              <a:t>housing providers to make reasonable accommodations to no </a:t>
            </a:r>
          </a:p>
          <a:p>
            <a:pPr marL="1143000" marR="22860" indent="0" algn="just">
              <a:lnSpc>
                <a:spcPts val="2000"/>
              </a:lnSpc>
              <a:spcBef>
                <a:spcPts val="0"/>
              </a:spcBef>
              <a:spcAft>
                <a:spcPts val="0"/>
              </a:spcAft>
            </a:pPr>
            <a:r>
              <a:rPr lang="en-US" sz="2100" spc="-5">
                <a:solidFill>
                  <a:srgbClr val="001F5F"/>
                </a:solidFill>
                <a:latin typeface="Calibri" pitchFamily="1" panose="2263545234"/>
              </a:rPr>
              <a:t>pets policies for individuals with disabilities to live with assistance </a:t>
            </a:r>
          </a:p>
          <a:p>
            <a:pPr marL="1143000" marR="22860" indent="0" algn="just">
              <a:lnSpc>
                <a:spcPts val="2000"/>
              </a:lnSpc>
              <a:spcBef>
                <a:spcPts val="0"/>
              </a:spcBef>
              <a:spcAft>
                <a:spcPts val="0"/>
              </a:spcAft>
            </a:pPr>
            <a:r>
              <a:rPr lang="en-US" sz="2100" spc="-25">
                <a:solidFill>
                  <a:srgbClr val="001F5F"/>
                </a:solidFill>
                <a:latin typeface="Calibri" pitchFamily="1" panose="2263545234"/>
              </a:rPr>
              <a:t>animals. </a:t>
            </a:r>
          </a:p>
          <a:p>
            <a:pPr marL="640080" marR="22860" indent="0" algn="just">
              <a:lnSpc>
                <a:spcPts val="1800"/>
              </a:lnSpc>
              <a:spcBef>
                <a:spcPts val="1095"/>
              </a:spcBef>
              <a:spcAft>
                <a:spcPts val="0"/>
              </a:spcAft>
              <a:tabLst>
                <a:tab pos="109728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April 19, 2013 District Court in Nebraska determined that student </a:t>
            </a:r>
          </a:p>
          <a:p>
            <a:pPr marL="1143000" marR="22860" indent="0" algn="just">
              <a:lnSpc>
                <a:spcPts val="1800"/>
              </a:lnSpc>
              <a:spcBef>
                <a:spcPts val="0"/>
              </a:spcBef>
              <a:spcAft>
                <a:spcPts val="0"/>
              </a:spcAft>
            </a:pPr>
            <a:r>
              <a:rPr lang="en-US" sz="2100" spc="0">
                <a:solidFill>
                  <a:srgbClr val="001F5F"/>
                </a:solidFill>
                <a:latin typeface="Calibri" pitchFamily="1" panose="2263545234"/>
              </a:rPr>
              <a:t>room was a “dwelling” under the FHA. </a:t>
            </a:r>
            <a:r>
              <a:rPr lang="en-US" sz="2200" i="1" spc="0">
                <a:solidFill>
                  <a:srgbClr val="001F5F"/>
                </a:solidFill>
                <a:latin typeface="Calibri" pitchFamily="1" panose="2263545234"/>
              </a:rPr>
              <a:t>United States v. University </a:t>
            </a:r>
          </a:p>
          <a:p>
            <a:pPr marL="1143000" marR="22860" indent="0" algn="just">
              <a:lnSpc>
                <a:spcPts val="2000"/>
              </a:lnSpc>
              <a:spcBef>
                <a:spcPts val="0"/>
              </a:spcBef>
              <a:spcAft>
                <a:spcPts val="0"/>
              </a:spcAft>
            </a:pPr>
            <a:r>
              <a:rPr lang="en-US" sz="2200" i="1" spc="-10">
                <a:solidFill>
                  <a:srgbClr val="001F5F"/>
                </a:solidFill>
                <a:latin typeface="Calibri" pitchFamily="1" panose="2263545234"/>
              </a:rPr>
              <a:t>of Nebraska at Kearney, 940 F. Supp. 2d 974 </a:t>
            </a:r>
            <a:r>
              <a:rPr lang="en-US" sz="2100" spc="-10">
                <a:solidFill>
                  <a:srgbClr val="001F5F"/>
                </a:solidFill>
                <a:latin typeface="Calibri" pitchFamily="1" panose="2263545234"/>
              </a:rPr>
              <a:t>(D. C. Neb. 2013). </a:t>
            </a:r>
          </a:p>
          <a:p>
            <a:pPr marL="640080" marR="22860" indent="0" algn="just">
              <a:lnSpc>
                <a:spcPts val="1800"/>
              </a:lnSpc>
              <a:spcBef>
                <a:spcPts val="1080"/>
              </a:spcBef>
              <a:spcAft>
                <a:spcPts val="0"/>
              </a:spcAft>
              <a:tabLst>
                <a:tab pos="109728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U.S. Department of Housing and Urban Development (HUD) </a:t>
            </a:r>
          </a:p>
          <a:p>
            <a:pPr marL="1143000" marR="22860" indent="0" algn="just">
              <a:lnSpc>
                <a:spcPts val="1800"/>
              </a:lnSpc>
              <a:spcBef>
                <a:spcPts val="0"/>
              </a:spcBef>
              <a:spcAft>
                <a:spcPts val="0"/>
              </a:spcAft>
            </a:pPr>
            <a:r>
              <a:rPr lang="en-US" sz="2100" spc="0">
                <a:solidFill>
                  <a:srgbClr val="001F5F"/>
                </a:solidFill>
                <a:latin typeface="Calibri" pitchFamily="1" panose="2263545234"/>
              </a:rPr>
              <a:t>issued a memorandum to clarify the differences between service </a:t>
            </a:r>
          </a:p>
          <a:p>
            <a:pPr marL="1143000" marR="22860" indent="0" algn="just">
              <a:lnSpc>
                <a:spcPts val="2000"/>
              </a:lnSpc>
              <a:spcBef>
                <a:spcPts val="0"/>
              </a:spcBef>
              <a:spcAft>
                <a:spcPts val="0"/>
              </a:spcAft>
            </a:pPr>
            <a:r>
              <a:rPr lang="en-US" sz="2100" spc="-5">
                <a:solidFill>
                  <a:srgbClr val="001F5F"/>
                </a:solidFill>
                <a:latin typeface="Calibri" pitchFamily="1" panose="2263545234"/>
              </a:rPr>
              <a:t>animals under the ADA and assistance animals under the FHA. </a:t>
            </a:r>
          </a:p>
          <a:p>
            <a:pPr marL="1143000" marR="22860" indent="0" algn="just">
              <a:lnSpc>
                <a:spcPts val="2000"/>
              </a:lnSpc>
              <a:spcBef>
                <a:spcPts val="20"/>
              </a:spcBef>
              <a:spcAft>
                <a:spcPts val="0"/>
              </a:spcAft>
            </a:pPr>
            <a:r>
              <a:rPr lang="en-US" sz="2100" u="sng" spc="-5">
                <a:solidFill>
                  <a:srgbClr val="0000FF"/>
                </a:solidFill>
                <a:latin typeface="Calibri" pitchFamily="1" panose="2263545234"/>
              </a:rPr>
              <a:t>https://portal.hud.gov/hudportal/documents/huddoc?id=servani</a:t>
            </a:r>
            <a:r>
              <a:rPr lang="en-US" sz="100" spc="-5">
                <a:solidFill>
                  <a:srgbClr val="001F5F"/>
                </a:solidFill>
                <a:latin typeface="Calibri" pitchFamily="1" panose="2263545234"/>
              </a:rPr>
              <a:t> </a:t>
            </a:r>
          </a:p>
          <a:p>
            <a:pPr marL="1143000" marR="22860" indent="0" algn="just">
              <a:lnSpc>
                <a:spcPts val="2000"/>
              </a:lnSpc>
              <a:spcBef>
                <a:spcPts val="0"/>
              </a:spcBef>
              <a:spcAft>
                <a:spcPts val="7320"/>
              </a:spcAft>
            </a:pPr>
            <a:r>
              <a:rPr lang="en-US" sz="2100" spc="-5">
                <a:solidFill>
                  <a:srgbClr val="001F5F"/>
                </a:solidFill>
                <a:latin typeface="Calibri" pitchFamily="1" panose="2263545234"/>
              </a:rPr>
              <a:t>mals_ntcfheo2013-01.pdf </a:t>
            </a:r>
          </a:p>
        </p:txBody>
      </p:sp>
    </p:spTree>
  </p:cSld>
</p:sldLayout>
</file>

<file path=ppt/slideLayouts/slideLayout6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65" name=""/>
        <p:cNvGrpSpPr/>
        <p:nvPr/>
      </p:nvGrpSpPr>
      <p:grpSpPr/>
      <p:sp>
        <p:nvSpPr>
          <p:cNvPr id="66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67"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64 </a:t>
            </a:r>
          </a:p>
        </p:txBody>
      </p:sp>
      <p:sp>
        <p:nvSpPr>
          <p:cNvPr id="66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69" name=""/>
          <p:cNvSpPr/>
          <p:nvPr>
            <p:ph type="body" idx="10"/>
          </p:nvPr>
        </p:nvSpPr>
        <p:spPr>
          <a:xfrm>
            <a:off x="0" y="676910"/>
            <a:ext cx="9144000" cy="1172210"/>
          </a:xfrm>
          <a:prstGeom prst="rect">
            <a:avLst/>
          </a:prstGeom>
          <a:noFill/>
          <a:ln w="0" cmpd="sng">
            <a:noFill/>
            <a:prstDash val="solid"/>
          </a:ln>
        </p:spPr>
        <p:txBody>
          <a:bodyPr vert="horz" lIns="0" tIns="260350" rIns="0" bIns="0" anchor="t"/>
          <a:lstStyle/>
          <a:p>
            <a:pPr marL="0" marR="0" indent="0" algn="ctr">
              <a:lnSpc>
                <a:spcPts val="4700"/>
              </a:lnSpc>
              <a:spcAft>
                <a:spcPts val="2305"/>
              </a:spcAft>
            </a:pPr>
            <a:r>
              <a:rPr lang="en-US" sz="4350" b="1" spc="5">
                <a:solidFill>
                  <a:srgbClr val="001F5F"/>
                </a:solidFill>
                <a:latin typeface="Calibri" pitchFamily="1" panose="2263545234"/>
              </a:rPr>
              <a:t>Assistance Animals </a:t>
            </a:r>
          </a:p>
        </p:txBody>
      </p:sp>
      <p:sp>
        <p:nvSpPr>
          <p:cNvPr id="670" name=""/>
          <p:cNvSpPr/>
          <p:nvPr>
            <p:ph type="body" idx="10"/>
          </p:nvPr>
        </p:nvSpPr>
        <p:spPr>
          <a:xfrm>
            <a:off x="0" y="1849120"/>
            <a:ext cx="9144000" cy="4598670"/>
          </a:xfrm>
          <a:prstGeom prst="rect">
            <a:avLst/>
          </a:prstGeom>
          <a:noFill/>
          <a:ln w="0" cmpd="sng">
            <a:noFill/>
            <a:prstDash val="solid"/>
          </a:ln>
        </p:spPr>
        <p:txBody>
          <a:bodyPr vert="horz" lIns="0" tIns="388620" rIns="0" bIns="0" anchor="t"/>
          <a:lstStyle/>
          <a:p>
            <a:pPr marL="640080" marR="0" indent="0" algn="just">
              <a:lnSpc>
                <a:spcPts val="2000"/>
              </a:lnSpc>
              <a:spcAft>
                <a:spcPts val="0"/>
              </a:spcAft>
            </a:pPr>
            <a:r>
              <a:rPr lang="en-US" sz="4350" spc="20">
                <a:solidFill>
                  <a:srgbClr val="44759E"/>
                </a:solidFill>
                <a:latin typeface="Arial" pitchFamily="2" panose="2263545234"/>
              </a:rPr>
              <a:t></a:t>
            </a:r>
            <a:r>
              <a:rPr lang="en-US" sz="2450" spc="20">
                <a:solidFill>
                  <a:srgbClr val="001F5F"/>
                </a:solidFill>
                <a:latin typeface="Calibri" pitchFamily="1" panose="2263545234"/>
              </a:rPr>
              <a:t> The definition of “assistance animals” is broader than the </a:t>
            </a:r>
          </a:p>
          <a:p>
            <a:pPr marL="1143000" marR="0" indent="0" algn="just">
              <a:lnSpc>
                <a:spcPts val="2000"/>
              </a:lnSpc>
              <a:spcBef>
                <a:spcPts val="0"/>
              </a:spcBef>
              <a:spcAft>
                <a:spcPts val="0"/>
              </a:spcAft>
            </a:pPr>
            <a:r>
              <a:rPr lang="en-US" sz="2450" spc="-20">
                <a:solidFill>
                  <a:srgbClr val="001F5F"/>
                </a:solidFill>
                <a:latin typeface="Calibri" pitchFamily="1" panose="2263545234"/>
              </a:rPr>
              <a:t>definition of “service animal” under the ADA. An </a:t>
            </a:r>
          </a:p>
          <a:p>
            <a:pPr marL="1143000" marR="0" indent="0" algn="just">
              <a:lnSpc>
                <a:spcPts val="2300"/>
              </a:lnSpc>
              <a:spcBef>
                <a:spcPts val="0"/>
              </a:spcBef>
              <a:spcAft>
                <a:spcPts val="0"/>
              </a:spcAft>
            </a:pPr>
            <a:r>
              <a:rPr lang="en-US" sz="2450" spc="-30">
                <a:solidFill>
                  <a:srgbClr val="001F5F"/>
                </a:solidFill>
                <a:latin typeface="Calibri" pitchFamily="1" panose="2263545234"/>
              </a:rPr>
              <a:t>assistance animal works, provides assistance, or performs </a:t>
            </a:r>
          </a:p>
          <a:p>
            <a:pPr marL="1143000" marR="0" indent="0" algn="just">
              <a:lnSpc>
                <a:spcPts val="2300"/>
              </a:lnSpc>
              <a:spcBef>
                <a:spcPts val="0"/>
              </a:spcBef>
              <a:spcAft>
                <a:spcPts val="0"/>
              </a:spcAft>
            </a:pPr>
            <a:r>
              <a:rPr lang="en-US" sz="2450" spc="-30">
                <a:solidFill>
                  <a:srgbClr val="001F5F"/>
                </a:solidFill>
                <a:latin typeface="Calibri" pitchFamily="1" panose="2263545234"/>
              </a:rPr>
              <a:t>tasks for a person with a disability or provides support </a:t>
            </a:r>
          </a:p>
          <a:p>
            <a:pPr marL="1143000" marR="0" indent="0" algn="just">
              <a:lnSpc>
                <a:spcPts val="2300"/>
              </a:lnSpc>
              <a:spcBef>
                <a:spcPts val="0"/>
              </a:spcBef>
              <a:spcAft>
                <a:spcPts val="0"/>
              </a:spcAft>
            </a:pPr>
            <a:r>
              <a:rPr lang="en-US" sz="2450" spc="-30">
                <a:solidFill>
                  <a:srgbClr val="001F5F"/>
                </a:solidFill>
                <a:latin typeface="Calibri" pitchFamily="1" panose="2263545234"/>
              </a:rPr>
              <a:t>that alleviates one or more identified symptoms or </a:t>
            </a:r>
          </a:p>
          <a:p>
            <a:pPr marL="1143000" marR="0" indent="0" algn="just">
              <a:lnSpc>
                <a:spcPts val="2300"/>
              </a:lnSpc>
              <a:spcBef>
                <a:spcPts val="0"/>
              </a:spcBef>
              <a:spcAft>
                <a:spcPts val="0"/>
              </a:spcAft>
            </a:pPr>
            <a:r>
              <a:rPr lang="en-US" sz="2450" spc="-45">
                <a:solidFill>
                  <a:srgbClr val="001F5F"/>
                </a:solidFill>
                <a:latin typeface="Calibri" pitchFamily="1" panose="2263545234"/>
              </a:rPr>
              <a:t>effects of a person’s disability. </a:t>
            </a:r>
          </a:p>
          <a:p>
            <a:pPr marL="640080" marR="0" indent="0" algn="just">
              <a:lnSpc>
                <a:spcPts val="2000"/>
              </a:lnSpc>
              <a:spcBef>
                <a:spcPts val="1205"/>
              </a:spcBef>
              <a:spcAft>
                <a:spcPts val="0"/>
              </a:spcAft>
            </a:pPr>
            <a:r>
              <a:rPr lang="en-US" sz="4350" spc="25">
                <a:solidFill>
                  <a:srgbClr val="44759E"/>
                </a:solidFill>
                <a:latin typeface="Arial" pitchFamily="2" panose="2263545234"/>
              </a:rPr>
              <a:t></a:t>
            </a:r>
            <a:r>
              <a:rPr lang="en-US" sz="2450" spc="25">
                <a:solidFill>
                  <a:srgbClr val="001F5F"/>
                </a:solidFill>
                <a:latin typeface="Calibri" pitchFamily="1" panose="2263545234"/>
              </a:rPr>
              <a:t> Neither the FHA nor Section 504 require an assistance </a:t>
            </a:r>
          </a:p>
          <a:p>
            <a:pPr marL="1143000" marR="0" indent="0" algn="just">
              <a:lnSpc>
                <a:spcPts val="2000"/>
              </a:lnSpc>
              <a:spcBef>
                <a:spcPts val="0"/>
              </a:spcBef>
              <a:spcAft>
                <a:spcPts val="0"/>
              </a:spcAft>
            </a:pPr>
            <a:r>
              <a:rPr lang="en-US" sz="2450" spc="-30">
                <a:solidFill>
                  <a:srgbClr val="001F5F"/>
                </a:solidFill>
                <a:latin typeface="Calibri" pitchFamily="1" panose="2263545234"/>
              </a:rPr>
              <a:t>animal to be trained or certified. </a:t>
            </a:r>
          </a:p>
          <a:p>
            <a:pPr marL="640080" marR="0" indent="0" algn="just">
              <a:lnSpc>
                <a:spcPts val="2000"/>
              </a:lnSpc>
              <a:spcBef>
                <a:spcPts val="1205"/>
              </a:spcBef>
              <a:spcAft>
                <a:spcPts val="0"/>
              </a:spcAft>
            </a:pPr>
            <a:r>
              <a:rPr lang="en-US" sz="4350" spc="25">
                <a:solidFill>
                  <a:srgbClr val="44759E"/>
                </a:solidFill>
                <a:latin typeface="Arial" pitchFamily="2" panose="2263545234"/>
              </a:rPr>
              <a:t></a:t>
            </a:r>
            <a:r>
              <a:rPr lang="en-US" sz="2450" spc="25">
                <a:solidFill>
                  <a:srgbClr val="001F5F"/>
                </a:solidFill>
                <a:latin typeface="Calibri" pitchFamily="1" panose="2263545234"/>
              </a:rPr>
              <a:t> An assistance animal is often a dog but may be another </a:t>
            </a:r>
          </a:p>
          <a:p>
            <a:pPr marL="1143000" marR="0" indent="0" algn="just">
              <a:lnSpc>
                <a:spcPts val="2000"/>
              </a:lnSpc>
              <a:spcBef>
                <a:spcPts val="0"/>
              </a:spcBef>
              <a:spcAft>
                <a:spcPts val="0"/>
              </a:spcAft>
            </a:pPr>
            <a:r>
              <a:rPr lang="en-US" sz="2450" spc="-15">
                <a:solidFill>
                  <a:srgbClr val="001F5F"/>
                </a:solidFill>
                <a:latin typeface="Calibri" pitchFamily="1" panose="2263545234"/>
              </a:rPr>
              <a:t>type of animal. No specific regulation. </a:t>
            </a:r>
          </a:p>
          <a:p>
            <a:pPr marL="640080" marR="0" indent="0" algn="just">
              <a:lnSpc>
                <a:spcPts val="2000"/>
              </a:lnSpc>
              <a:spcBef>
                <a:spcPts val="1205"/>
              </a:spcBef>
              <a:spcAft>
                <a:spcPts val="0"/>
              </a:spcAft>
            </a:pPr>
            <a:r>
              <a:rPr lang="en-US" sz="4350" spc="25">
                <a:solidFill>
                  <a:srgbClr val="44759E"/>
                </a:solidFill>
                <a:latin typeface="Arial" pitchFamily="2" panose="2263545234"/>
              </a:rPr>
              <a:t></a:t>
            </a:r>
            <a:r>
              <a:rPr lang="en-US" sz="2450" spc="25">
                <a:solidFill>
                  <a:srgbClr val="001F5F"/>
                </a:solidFill>
                <a:latin typeface="Calibri" pitchFamily="1" panose="2263545234"/>
              </a:rPr>
              <a:t> Individuals may not be required to pay a deposit normally </a:t>
            </a:r>
          </a:p>
          <a:p>
            <a:pPr marL="1143000" marR="0" indent="0" algn="just">
              <a:lnSpc>
                <a:spcPts val="2000"/>
              </a:lnSpc>
              <a:spcBef>
                <a:spcPts val="0"/>
              </a:spcBef>
              <a:spcAft>
                <a:spcPts val="3145"/>
              </a:spcAft>
            </a:pPr>
            <a:r>
              <a:rPr lang="en-US" sz="2450" spc="-40">
                <a:solidFill>
                  <a:srgbClr val="001F5F"/>
                </a:solidFill>
                <a:latin typeface="Calibri" pitchFamily="1" panose="2263545234"/>
              </a:rPr>
              <a:t>charged to other pet owners. </a:t>
            </a:r>
          </a:p>
        </p:txBody>
      </p:sp>
    </p:spTree>
  </p:cSld>
</p:sldLayout>
</file>

<file path=ppt/slideLayouts/slideLayout6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76" name=""/>
        <p:cNvGrpSpPr/>
        <p:nvPr/>
      </p:nvGrpSpPr>
      <p:grpSpPr/>
      <p:sp>
        <p:nvSpPr>
          <p:cNvPr id="67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7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0">
                <a:solidFill>
                  <a:srgbClr val="000080"/>
                </a:solidFill>
                <a:latin typeface="Tahoma" pitchFamily="2" panose="2263545234"/>
              </a:rPr>
              <a:t>65 </a:t>
            </a:r>
          </a:p>
        </p:txBody>
      </p:sp>
      <p:sp>
        <p:nvSpPr>
          <p:cNvPr id="67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80" name=""/>
          <p:cNvSpPr/>
          <p:nvPr>
            <p:ph type="body" idx="10"/>
          </p:nvPr>
        </p:nvSpPr>
        <p:spPr>
          <a:xfrm>
            <a:off x="0" y="676910"/>
            <a:ext cx="9144000" cy="5770880"/>
          </a:xfrm>
          <a:prstGeom prst="rect">
            <a:avLst/>
          </a:prstGeom>
          <a:noFill/>
          <a:ln w="0" cmpd="sng">
            <a:noFill/>
            <a:prstDash val="solid"/>
          </a:ln>
        </p:spPr>
        <p:txBody>
          <a:bodyPr vert="horz" lIns="0" tIns="259715" rIns="0" bIns="0" anchor="t"/>
          <a:lstStyle/>
          <a:p>
            <a:pPr marL="0" marR="22860" indent="0" algn="ctr">
              <a:lnSpc>
                <a:spcPts val="3900"/>
              </a:lnSpc>
              <a:spcAft>
                <a:spcPts val="0"/>
              </a:spcAft>
            </a:pPr>
            <a:r>
              <a:rPr lang="en-US" sz="3900" b="1" spc="25">
                <a:solidFill>
                  <a:srgbClr val="001F5F"/>
                </a:solidFill>
                <a:latin typeface="Calibri" pitchFamily="1" panose="2263545234"/>
              </a:rPr>
              <a:t>Considerations Regarding Assistance </a:t>
            </a:r>
          </a:p>
          <a:p>
            <a:pPr marL="0" marR="22860" indent="0" algn="ctr">
              <a:lnSpc>
                <a:spcPts val="3900"/>
              </a:lnSpc>
              <a:spcBef>
                <a:spcPts val="750"/>
              </a:spcBef>
              <a:spcAft>
                <a:spcPts val="0"/>
              </a:spcAft>
            </a:pPr>
            <a:r>
              <a:rPr lang="en-US" sz="3900" b="1" spc="25">
                <a:solidFill>
                  <a:srgbClr val="001F5F"/>
                </a:solidFill>
                <a:latin typeface="Calibri" pitchFamily="1" panose="2263545234"/>
              </a:rPr>
              <a:t>Animals </a:t>
            </a:r>
          </a:p>
          <a:p>
            <a:pPr marL="640080" marR="22860" indent="0" algn="l">
              <a:lnSpc>
                <a:spcPts val="2100"/>
              </a:lnSpc>
              <a:spcBef>
                <a:spcPts val="1290"/>
              </a:spcBef>
              <a:spcAft>
                <a:spcPts val="0"/>
              </a:spcAft>
            </a:pPr>
            <a:r>
              <a:rPr lang="en-US" sz="3900" spc="25">
                <a:solidFill>
                  <a:srgbClr val="44759E"/>
                </a:solidFill>
                <a:latin typeface="Arial" pitchFamily="2" panose="2263545234"/>
              </a:rPr>
              <a:t></a:t>
            </a:r>
            <a:r>
              <a:rPr lang="en-US" sz="2450" spc="25">
                <a:solidFill>
                  <a:srgbClr val="001F5F"/>
                </a:solidFill>
                <a:latin typeface="Calibri" pitchFamily="1" panose="2263545234"/>
              </a:rPr>
              <a:t> Does the person seeking to use and live with the animal </a:t>
            </a:r>
          </a:p>
          <a:p>
            <a:pPr marL="1143000" marR="22860" indent="0" algn="l">
              <a:lnSpc>
                <a:spcPts val="2100"/>
              </a:lnSpc>
              <a:spcBef>
                <a:spcPts val="0"/>
              </a:spcBef>
              <a:spcAft>
                <a:spcPts val="0"/>
              </a:spcAft>
            </a:pPr>
            <a:r>
              <a:rPr lang="en-US" sz="2450" spc="-40">
                <a:solidFill>
                  <a:srgbClr val="001F5F"/>
                </a:solidFill>
                <a:latin typeface="Calibri" pitchFamily="1" panose="2263545234"/>
              </a:rPr>
              <a:t>have a disability? </a:t>
            </a:r>
          </a:p>
          <a:p>
            <a:pPr marL="640080" marR="22860" indent="0" algn="l">
              <a:lnSpc>
                <a:spcPts val="2100"/>
              </a:lnSpc>
              <a:spcBef>
                <a:spcPts val="1100"/>
              </a:spcBef>
              <a:spcAft>
                <a:spcPts val="0"/>
              </a:spcAft>
            </a:pPr>
            <a:r>
              <a:rPr lang="en-US" sz="3900" spc="30">
                <a:solidFill>
                  <a:srgbClr val="44759E"/>
                </a:solidFill>
                <a:latin typeface="Arial" pitchFamily="2" panose="2263545234"/>
              </a:rPr>
              <a:t></a:t>
            </a:r>
            <a:r>
              <a:rPr lang="en-US" sz="2450" spc="30">
                <a:solidFill>
                  <a:srgbClr val="001F5F"/>
                </a:solidFill>
                <a:latin typeface="Calibri" pitchFamily="1" panose="2263545234"/>
              </a:rPr>
              <a:t> Does the person making the request have a disability-</a:t>
            </a:r>
            <a:r>
              <a:rPr lang="en-US" sz="100">
                <a:solidFill>
                  <a:srgbClr val="000000"/>
                </a:solidFill>
                <a:latin typeface="Tahoma" pitchFamily="2" panose="2263545234"/>
              </a:rPr>
              <a:t> </a:t>
            </a:r>
          </a:p>
          <a:p>
            <a:pPr marL="1143000" marR="22860" indent="0" algn="l">
              <a:lnSpc>
                <a:spcPts val="2100"/>
              </a:lnSpc>
              <a:spcBef>
                <a:spcPts val="0"/>
              </a:spcBef>
              <a:spcAft>
                <a:spcPts val="0"/>
              </a:spcAft>
            </a:pPr>
            <a:r>
              <a:rPr lang="en-US" sz="2450" spc="-25">
                <a:solidFill>
                  <a:srgbClr val="001F5F"/>
                </a:solidFill>
                <a:latin typeface="Calibri" pitchFamily="1" panose="2263545234"/>
              </a:rPr>
              <a:t>related need for an assistance animal? In other words, </a:t>
            </a:r>
          </a:p>
          <a:p>
            <a:pPr marL="1143000" marR="22860" indent="0" algn="l">
              <a:lnSpc>
                <a:spcPts val="2300"/>
              </a:lnSpc>
              <a:spcBef>
                <a:spcPts val="10"/>
              </a:spcBef>
              <a:spcAft>
                <a:spcPts val="0"/>
              </a:spcAft>
            </a:pPr>
            <a:r>
              <a:rPr lang="en-US" sz="2450" spc="-30">
                <a:solidFill>
                  <a:srgbClr val="001F5F"/>
                </a:solidFill>
                <a:latin typeface="Calibri" pitchFamily="1" panose="2263545234"/>
              </a:rPr>
              <a:t>does the animal work, provide assistance, perform tasks </a:t>
            </a:r>
          </a:p>
          <a:p>
            <a:pPr marL="1143000" marR="22860" indent="0" algn="l">
              <a:lnSpc>
                <a:spcPts val="2300"/>
              </a:lnSpc>
              <a:spcBef>
                <a:spcPts val="0"/>
              </a:spcBef>
              <a:spcAft>
                <a:spcPts val="0"/>
              </a:spcAft>
            </a:pPr>
            <a:r>
              <a:rPr lang="en-US" sz="2450" spc="-30">
                <a:solidFill>
                  <a:srgbClr val="001F5F"/>
                </a:solidFill>
                <a:latin typeface="Calibri" pitchFamily="1" panose="2263545234"/>
              </a:rPr>
              <a:t>or services for the benefit of a person with a disability, or </a:t>
            </a:r>
          </a:p>
          <a:p>
            <a:pPr marL="1143000" marR="22860" indent="0" algn="l">
              <a:lnSpc>
                <a:spcPts val="2300"/>
              </a:lnSpc>
              <a:spcBef>
                <a:spcPts val="0"/>
              </a:spcBef>
              <a:spcAft>
                <a:spcPts val="0"/>
              </a:spcAft>
            </a:pPr>
            <a:r>
              <a:rPr lang="en-US" sz="2450" spc="-30">
                <a:solidFill>
                  <a:srgbClr val="001F5F"/>
                </a:solidFill>
                <a:latin typeface="Calibri" pitchFamily="1" panose="2263545234"/>
              </a:rPr>
              <a:t>provide emotional support that alleviates one or more of </a:t>
            </a:r>
          </a:p>
          <a:p>
            <a:pPr marL="1143000" marR="22860" indent="0" algn="l">
              <a:lnSpc>
                <a:spcPts val="2300"/>
              </a:lnSpc>
              <a:spcBef>
                <a:spcPts val="0"/>
              </a:spcBef>
              <a:spcAft>
                <a:spcPts val="0"/>
              </a:spcAft>
            </a:pPr>
            <a:r>
              <a:rPr lang="en-US" sz="2450" spc="-35">
                <a:solidFill>
                  <a:srgbClr val="001F5F"/>
                </a:solidFill>
                <a:latin typeface="Calibri" pitchFamily="1" panose="2263545234"/>
              </a:rPr>
              <a:t>the identified symptoms or effects of a person’s existing </a:t>
            </a:r>
          </a:p>
          <a:p>
            <a:pPr marL="1143000" marR="22860" indent="0" algn="l">
              <a:lnSpc>
                <a:spcPts val="2300"/>
              </a:lnSpc>
              <a:spcBef>
                <a:spcPts val="0"/>
              </a:spcBef>
              <a:spcAft>
                <a:spcPts val="0"/>
              </a:spcAft>
            </a:pPr>
            <a:r>
              <a:rPr lang="en-US" sz="2450" spc="-40">
                <a:solidFill>
                  <a:srgbClr val="001F5F"/>
                </a:solidFill>
                <a:latin typeface="Calibri" pitchFamily="1" panose="2263545234"/>
              </a:rPr>
              <a:t>disability? </a:t>
            </a:r>
          </a:p>
          <a:p>
            <a:pPr marL="640080" marR="22860" indent="0" algn="l">
              <a:lnSpc>
                <a:spcPts val="2100"/>
              </a:lnSpc>
              <a:spcBef>
                <a:spcPts val="1100"/>
              </a:spcBef>
              <a:spcAft>
                <a:spcPts val="0"/>
              </a:spcAft>
            </a:pPr>
            <a:r>
              <a:rPr lang="en-US" sz="3900" spc="25">
                <a:solidFill>
                  <a:srgbClr val="44759E"/>
                </a:solidFill>
                <a:latin typeface="Arial" pitchFamily="2" panose="2263545234"/>
              </a:rPr>
              <a:t></a:t>
            </a:r>
            <a:r>
              <a:rPr lang="en-US" sz="2450" spc="25">
                <a:solidFill>
                  <a:srgbClr val="001F5F"/>
                </a:solidFill>
                <a:latin typeface="Calibri" pitchFamily="1" panose="2263545234"/>
              </a:rPr>
              <a:t> If the answer to both is yes, then the housing provider </a:t>
            </a:r>
          </a:p>
          <a:p>
            <a:pPr marL="1143000" marR="22860" indent="0" algn="l">
              <a:lnSpc>
                <a:spcPts val="2100"/>
              </a:lnSpc>
              <a:spcBef>
                <a:spcPts val="0"/>
              </a:spcBef>
              <a:spcAft>
                <a:spcPts val="0"/>
              </a:spcAft>
            </a:pPr>
            <a:r>
              <a:rPr lang="en-US" sz="2450" spc="-30">
                <a:solidFill>
                  <a:srgbClr val="001F5F"/>
                </a:solidFill>
                <a:latin typeface="Calibri" pitchFamily="1" panose="2263545234"/>
              </a:rPr>
              <a:t>must allow assistance animal in all areas of the premises </a:t>
            </a:r>
          </a:p>
          <a:p>
            <a:pPr marL="1143000" marR="22860" indent="0" algn="l">
              <a:lnSpc>
                <a:spcPts val="2300"/>
              </a:lnSpc>
              <a:spcBef>
                <a:spcPts val="0"/>
              </a:spcBef>
              <a:spcAft>
                <a:spcPts val="3745"/>
              </a:spcAft>
            </a:pPr>
            <a:r>
              <a:rPr lang="en-US" sz="2450" spc="-35">
                <a:solidFill>
                  <a:srgbClr val="001F5F"/>
                </a:solidFill>
                <a:latin typeface="Calibri" pitchFamily="1" panose="2263545234"/>
              </a:rPr>
              <a:t>where persons are normally allowed to go. </a:t>
            </a:r>
          </a:p>
        </p:txBody>
      </p:sp>
    </p:spTree>
  </p:cSld>
</p:sldLayout>
</file>

<file path=ppt/slideLayouts/slideLayout6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86" name=""/>
        <p:cNvGrpSpPr/>
        <p:nvPr/>
      </p:nvGrpSpPr>
      <p:grpSpPr/>
      <p:sp>
        <p:nvSpPr>
          <p:cNvPr id="68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8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66 </a:t>
            </a:r>
          </a:p>
        </p:txBody>
      </p:sp>
      <p:sp>
        <p:nvSpPr>
          <p:cNvPr id="68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90" name=""/>
          <p:cNvSpPr/>
          <p:nvPr>
            <p:ph type="body" idx="10"/>
          </p:nvPr>
        </p:nvSpPr>
        <p:spPr>
          <a:xfrm>
            <a:off x="0" y="676910"/>
            <a:ext cx="9144000" cy="1188085"/>
          </a:xfrm>
          <a:prstGeom prst="rect">
            <a:avLst/>
          </a:prstGeom>
          <a:noFill/>
          <a:ln w="0" cmpd="sng">
            <a:noFill/>
            <a:prstDash val="solid"/>
          </a:ln>
        </p:spPr>
        <p:txBody>
          <a:bodyPr vert="horz" lIns="0" tIns="260350" rIns="0" bIns="0" anchor="t"/>
          <a:lstStyle/>
          <a:p>
            <a:pPr marL="0" marR="0" indent="0" algn="ctr">
              <a:lnSpc>
                <a:spcPts val="4300"/>
              </a:lnSpc>
              <a:spcAft>
                <a:spcPts val="2735"/>
              </a:spcAft>
            </a:pPr>
            <a:r>
              <a:rPr lang="en-US" sz="4350" b="1" spc="10">
                <a:solidFill>
                  <a:srgbClr val="001F5F"/>
                </a:solidFill>
                <a:latin typeface="Calibri" pitchFamily="1" panose="2263545234"/>
              </a:rPr>
              <a:t>Inquiries about Disability </a:t>
            </a:r>
          </a:p>
        </p:txBody>
      </p:sp>
      <p:sp>
        <p:nvSpPr>
          <p:cNvPr id="691" name=""/>
          <p:cNvSpPr/>
          <p:nvPr>
            <p:ph type="body" idx="10"/>
          </p:nvPr>
        </p:nvSpPr>
        <p:spPr>
          <a:xfrm>
            <a:off x="0" y="1864995"/>
            <a:ext cx="9144000" cy="4582795"/>
          </a:xfrm>
          <a:prstGeom prst="rect">
            <a:avLst/>
          </a:prstGeom>
          <a:noFill/>
          <a:ln w="0" cmpd="sng">
            <a:noFill/>
            <a:prstDash val="solid"/>
          </a:ln>
        </p:spPr>
        <p:txBody>
          <a:bodyPr vert="horz" lIns="0" tIns="367030" rIns="0" bIns="0" anchor="t"/>
          <a:lstStyle/>
          <a:p>
            <a:pPr marL="640080" marR="0" indent="0" algn="just">
              <a:lnSpc>
                <a:spcPts val="2200"/>
              </a:lnSpc>
              <a:spcAft>
                <a:spcPts val="0"/>
              </a:spcAft>
            </a:pPr>
            <a:r>
              <a:rPr lang="en-US" sz="4350" spc="90">
                <a:solidFill>
                  <a:srgbClr val="44759E"/>
                </a:solidFill>
                <a:latin typeface="Arial" pitchFamily="2" panose="2263545234"/>
              </a:rPr>
              <a:t></a:t>
            </a:r>
            <a:r>
              <a:rPr lang="en-US" sz="2600" spc="90">
                <a:solidFill>
                  <a:srgbClr val="001F5F"/>
                </a:solidFill>
                <a:latin typeface="Calibri" pitchFamily="1" panose="2263545234"/>
              </a:rPr>
              <a:t> If a disability is not readily apparent, a housing </a:t>
            </a:r>
          </a:p>
          <a:p>
            <a:pPr marL="1143000" marR="0" indent="0" algn="just">
              <a:lnSpc>
                <a:spcPts val="2200"/>
              </a:lnSpc>
              <a:spcBef>
                <a:spcPts val="0"/>
              </a:spcBef>
              <a:spcAft>
                <a:spcPts val="0"/>
              </a:spcAft>
            </a:pPr>
            <a:r>
              <a:rPr lang="en-US" sz="2600" spc="25">
                <a:solidFill>
                  <a:srgbClr val="001F5F"/>
                </a:solidFill>
                <a:latin typeface="Calibri" pitchFamily="1" panose="2263545234"/>
              </a:rPr>
              <a:t>provider may ask an individual to provide reliable </a:t>
            </a:r>
          </a:p>
          <a:p>
            <a:pPr marL="1143000" marR="0" indent="0" algn="just">
              <a:lnSpc>
                <a:spcPts val="2500"/>
              </a:lnSpc>
              <a:spcBef>
                <a:spcPts val="25"/>
              </a:spcBef>
              <a:spcAft>
                <a:spcPts val="0"/>
              </a:spcAft>
            </a:pPr>
            <a:r>
              <a:rPr lang="en-US" sz="2600" spc="30">
                <a:solidFill>
                  <a:srgbClr val="001F5F"/>
                </a:solidFill>
                <a:latin typeface="Calibri" pitchFamily="1" panose="2263545234"/>
              </a:rPr>
              <a:t>documentation of a disability and their disability-</a:t>
            </a:r>
            <a:r>
              <a:rPr lang="en-US" sz="100">
                <a:solidFill>
                  <a:srgbClr val="000000"/>
                </a:solidFill>
                <a:latin typeface="Tahoma" pitchFamily="2" panose="2263545234"/>
              </a:rPr>
              <a:t> </a:t>
            </a:r>
          </a:p>
          <a:p>
            <a:pPr marL="1143000" marR="0" indent="0" algn="just">
              <a:lnSpc>
                <a:spcPts val="2500"/>
              </a:lnSpc>
              <a:spcBef>
                <a:spcPts val="0"/>
              </a:spcBef>
              <a:spcAft>
                <a:spcPts val="0"/>
              </a:spcAft>
            </a:pPr>
            <a:r>
              <a:rPr lang="en-US" sz="2600" spc="40">
                <a:solidFill>
                  <a:srgbClr val="001F5F"/>
                </a:solidFill>
                <a:latin typeface="Calibri" pitchFamily="1" panose="2263545234"/>
              </a:rPr>
              <a:t>related need for an assistance animal. If the disability </a:t>
            </a:r>
          </a:p>
          <a:p>
            <a:pPr marL="1143000" marR="0" indent="0" algn="just">
              <a:lnSpc>
                <a:spcPts val="2500"/>
              </a:lnSpc>
              <a:spcBef>
                <a:spcPts val="0"/>
              </a:spcBef>
              <a:spcAft>
                <a:spcPts val="0"/>
              </a:spcAft>
            </a:pPr>
            <a:r>
              <a:rPr lang="en-US" sz="2600" spc="30">
                <a:solidFill>
                  <a:srgbClr val="001F5F"/>
                </a:solidFill>
                <a:latin typeface="Calibri" pitchFamily="1" panose="2263545234"/>
              </a:rPr>
              <a:t>is apparent or readily known, but the disability-</a:t>
            </a:r>
            <a:r>
              <a:rPr lang="en-US" sz="100">
                <a:solidFill>
                  <a:srgbClr val="000000"/>
                </a:solidFill>
                <a:latin typeface="Tahoma" pitchFamily="2" panose="2263545234"/>
              </a:rPr>
              <a:t> </a:t>
            </a:r>
          </a:p>
          <a:p>
            <a:pPr marL="1143000" marR="0" indent="0" algn="just">
              <a:lnSpc>
                <a:spcPts val="2500"/>
              </a:lnSpc>
              <a:spcBef>
                <a:spcPts val="30"/>
              </a:spcBef>
              <a:spcAft>
                <a:spcPts val="0"/>
              </a:spcAft>
            </a:pPr>
            <a:r>
              <a:rPr lang="en-US" sz="2600" spc="30">
                <a:solidFill>
                  <a:srgbClr val="001F5F"/>
                </a:solidFill>
                <a:latin typeface="Calibri" pitchFamily="1" panose="2263545234"/>
              </a:rPr>
              <a:t>related need is not, the housing provider may ask for </a:t>
            </a:r>
          </a:p>
          <a:p>
            <a:pPr marL="1143000" marR="0" indent="0" algn="just">
              <a:lnSpc>
                <a:spcPts val="2500"/>
              </a:lnSpc>
              <a:spcBef>
                <a:spcPts val="0"/>
              </a:spcBef>
              <a:spcAft>
                <a:spcPts val="0"/>
              </a:spcAft>
            </a:pPr>
            <a:r>
              <a:rPr lang="en-US" sz="2600" spc="30">
                <a:solidFill>
                  <a:srgbClr val="001F5F"/>
                </a:solidFill>
                <a:latin typeface="Calibri" pitchFamily="1" panose="2263545234"/>
              </a:rPr>
              <a:t>documentation of the disability-related need for an </a:t>
            </a:r>
          </a:p>
          <a:p>
            <a:pPr marL="1143000" marR="0" indent="0" algn="just">
              <a:lnSpc>
                <a:spcPts val="2500"/>
              </a:lnSpc>
              <a:spcBef>
                <a:spcPts val="0"/>
              </a:spcBef>
              <a:spcAft>
                <a:spcPts val="0"/>
              </a:spcAft>
            </a:pPr>
            <a:r>
              <a:rPr lang="en-US" sz="2600" spc="15">
                <a:solidFill>
                  <a:srgbClr val="001F5F"/>
                </a:solidFill>
                <a:latin typeface="Calibri" pitchFamily="1" panose="2263545234"/>
              </a:rPr>
              <a:t>assistance animal. </a:t>
            </a:r>
          </a:p>
          <a:p>
            <a:pPr marL="640080" marR="0" indent="0" algn="just">
              <a:lnSpc>
                <a:spcPts val="2200"/>
              </a:lnSpc>
              <a:spcBef>
                <a:spcPts val="1235"/>
              </a:spcBef>
              <a:spcAft>
                <a:spcPts val="0"/>
              </a:spcAft>
            </a:pPr>
            <a:r>
              <a:rPr lang="en-US" sz="4350" spc="90">
                <a:solidFill>
                  <a:srgbClr val="44759E"/>
                </a:solidFill>
                <a:latin typeface="Arial" pitchFamily="2" panose="2263545234"/>
              </a:rPr>
              <a:t></a:t>
            </a:r>
            <a:r>
              <a:rPr lang="en-US" sz="2600" spc="90">
                <a:solidFill>
                  <a:srgbClr val="001F5F"/>
                </a:solidFill>
                <a:latin typeface="Calibri" pitchFamily="1" panose="2263545234"/>
              </a:rPr>
              <a:t> A housing provider may not ask a tenant to provide </a:t>
            </a:r>
          </a:p>
          <a:p>
            <a:pPr marL="1143000" marR="0" indent="0" algn="just">
              <a:lnSpc>
                <a:spcPts val="2200"/>
              </a:lnSpc>
              <a:spcBef>
                <a:spcPts val="0"/>
              </a:spcBef>
              <a:spcAft>
                <a:spcPts val="0"/>
              </a:spcAft>
            </a:pPr>
            <a:r>
              <a:rPr lang="en-US" sz="2600" spc="30">
                <a:solidFill>
                  <a:srgbClr val="001F5F"/>
                </a:solidFill>
                <a:latin typeface="Calibri" pitchFamily="1" panose="2263545234"/>
              </a:rPr>
              <a:t>access to medical records or medical providers or to </a:t>
            </a:r>
          </a:p>
          <a:p>
            <a:pPr marL="1143000" marR="0" indent="0" algn="just">
              <a:lnSpc>
                <a:spcPts val="2500"/>
              </a:lnSpc>
              <a:spcBef>
                <a:spcPts val="0"/>
              </a:spcBef>
              <a:spcAft>
                <a:spcPts val="0"/>
              </a:spcAft>
            </a:pPr>
            <a:r>
              <a:rPr lang="en-US" sz="2600" spc="25">
                <a:solidFill>
                  <a:srgbClr val="001F5F"/>
                </a:solidFill>
                <a:latin typeface="Calibri" pitchFamily="1" panose="2263545234"/>
              </a:rPr>
              <a:t>provide detailed or extensive information or </a:t>
            </a:r>
          </a:p>
          <a:p>
            <a:pPr marL="1143000" marR="0" indent="0" algn="just">
              <a:lnSpc>
                <a:spcPts val="2500"/>
              </a:lnSpc>
              <a:spcBef>
                <a:spcPts val="0"/>
              </a:spcBef>
              <a:spcAft>
                <a:spcPts val="2020"/>
              </a:spcAft>
            </a:pPr>
            <a:r>
              <a:rPr lang="en-US" sz="2600" spc="15">
                <a:solidFill>
                  <a:srgbClr val="001F5F"/>
                </a:solidFill>
                <a:latin typeface="Calibri" pitchFamily="1" panose="2263545234"/>
              </a:rPr>
              <a:t>documentation. </a:t>
            </a:r>
          </a:p>
        </p:txBody>
      </p:sp>
    </p:spTree>
  </p:cSld>
</p:sldLayout>
</file>

<file path=ppt/slideLayouts/slideLayout6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97" name=""/>
        <p:cNvGrpSpPr/>
        <p:nvPr/>
      </p:nvGrpSpPr>
      <p:grpSpPr/>
      <p:sp>
        <p:nvSpPr>
          <p:cNvPr id="69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99"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67 </a:t>
            </a:r>
          </a:p>
        </p:txBody>
      </p:sp>
      <p:sp>
        <p:nvSpPr>
          <p:cNvPr id="70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01" name=""/>
          <p:cNvSpPr/>
          <p:nvPr>
            <p:ph type="body" idx="10"/>
          </p:nvPr>
        </p:nvSpPr>
        <p:spPr>
          <a:xfrm>
            <a:off x="0" y="676910"/>
            <a:ext cx="9144000" cy="1188085"/>
          </a:xfrm>
          <a:prstGeom prst="rect">
            <a:avLst/>
          </a:prstGeom>
          <a:noFill/>
          <a:ln w="0" cmpd="sng">
            <a:noFill/>
            <a:prstDash val="solid"/>
          </a:ln>
        </p:spPr>
        <p:txBody>
          <a:bodyPr vert="horz" lIns="0" tIns="260350" rIns="0" bIns="0" anchor="t"/>
          <a:lstStyle/>
          <a:p>
            <a:pPr marL="0" marR="0" indent="0" algn="ctr">
              <a:lnSpc>
                <a:spcPts val="4300"/>
              </a:lnSpc>
              <a:spcAft>
                <a:spcPts val="2735"/>
              </a:spcAft>
            </a:pPr>
            <a:r>
              <a:rPr lang="en-US" sz="4350" b="1" spc="0">
                <a:solidFill>
                  <a:srgbClr val="001F5F"/>
                </a:solidFill>
                <a:latin typeface="Calibri" pitchFamily="1" panose="2263545234"/>
              </a:rPr>
              <a:t>Denying Assistance Animals </a:t>
            </a:r>
          </a:p>
        </p:txBody>
      </p:sp>
      <p:sp>
        <p:nvSpPr>
          <p:cNvPr id="702" name=""/>
          <p:cNvSpPr/>
          <p:nvPr>
            <p:ph type="body" idx="10"/>
          </p:nvPr>
        </p:nvSpPr>
        <p:spPr>
          <a:xfrm>
            <a:off x="0" y="1864995"/>
            <a:ext cx="9144000" cy="4582795"/>
          </a:xfrm>
          <a:prstGeom prst="rect">
            <a:avLst/>
          </a:prstGeom>
          <a:noFill/>
          <a:ln w="0" cmpd="sng">
            <a:noFill/>
            <a:prstDash val="solid"/>
          </a:ln>
        </p:spPr>
        <p:txBody>
          <a:bodyPr vert="horz" lIns="0" tIns="367030" rIns="0" bIns="0" anchor="t"/>
          <a:lstStyle/>
          <a:p>
            <a:pPr marL="640080" marR="0" indent="0" algn="just">
              <a:lnSpc>
                <a:spcPts val="2200"/>
              </a:lnSpc>
              <a:spcAft>
                <a:spcPts val="0"/>
              </a:spcAft>
            </a:pPr>
            <a:r>
              <a:rPr lang="en-US" sz="4350" spc="90">
                <a:solidFill>
                  <a:srgbClr val="44759E"/>
                </a:solidFill>
                <a:latin typeface="Arial" pitchFamily="2" panose="2263545234"/>
              </a:rPr>
              <a:t></a:t>
            </a:r>
            <a:r>
              <a:rPr lang="en-US" sz="2600" spc="90">
                <a:solidFill>
                  <a:srgbClr val="001F5F"/>
                </a:solidFill>
                <a:latin typeface="Calibri" pitchFamily="1" panose="2263545234"/>
              </a:rPr>
              <a:t> Request for assistance animal may be denied based </a:t>
            </a:r>
          </a:p>
          <a:p>
            <a:pPr marL="1143000" marR="0" indent="0" algn="just">
              <a:lnSpc>
                <a:spcPts val="2200"/>
              </a:lnSpc>
              <a:spcBef>
                <a:spcPts val="0"/>
              </a:spcBef>
              <a:spcAft>
                <a:spcPts val="0"/>
              </a:spcAft>
            </a:pPr>
            <a:r>
              <a:rPr lang="en-US" sz="2600" spc="-20">
                <a:solidFill>
                  <a:srgbClr val="001F5F"/>
                </a:solidFill>
                <a:latin typeface="Calibri" pitchFamily="1" panose="2263545234"/>
              </a:rPr>
              <a:t>upon: </a:t>
            </a:r>
          </a:p>
          <a:p>
            <a:pPr marL="1097280" marR="0" indent="548640" algn="just">
              <a:lnSpc>
                <a:spcPts val="2500"/>
              </a:lnSpc>
              <a:spcBef>
                <a:spcPts val="335"/>
              </a:spcBef>
              <a:spcAft>
                <a:spcPts val="0"/>
              </a:spcAft>
              <a:buFont typeface="Symbol"/>
              <a:buChar char="·"/>
            </a:pPr>
            <a:r>
              <a:rPr lang="en-US" sz="2350" spc="-15">
                <a:solidFill>
                  <a:srgbClr val="001F5F"/>
                </a:solidFill>
                <a:latin typeface="Calibri" pitchFamily="1" panose="2263545234"/>
              </a:rPr>
              <a:t>Undue burden </a:t>
            </a:r>
          </a:p>
          <a:p>
            <a:pPr marL="1097280" marR="0" indent="548640" algn="just">
              <a:lnSpc>
                <a:spcPts val="2500"/>
              </a:lnSpc>
              <a:spcBef>
                <a:spcPts val="310"/>
              </a:spcBef>
              <a:spcAft>
                <a:spcPts val="0"/>
              </a:spcAft>
              <a:buFont typeface="Symbol"/>
              <a:buChar char="·"/>
            </a:pPr>
            <a:r>
              <a:rPr lang="en-US" sz="2350" spc="-5">
                <a:solidFill>
                  <a:srgbClr val="001F5F"/>
                </a:solidFill>
                <a:latin typeface="Calibri" pitchFamily="1" panose="2263545234"/>
              </a:rPr>
              <a:t>Fundamental alteration </a:t>
            </a:r>
          </a:p>
          <a:p>
            <a:pPr marL="1097280" marR="0" indent="548640" algn="just">
              <a:lnSpc>
                <a:spcPts val="2500"/>
              </a:lnSpc>
              <a:spcBef>
                <a:spcPts val="310"/>
              </a:spcBef>
              <a:spcAft>
                <a:spcPts val="0"/>
              </a:spcAft>
              <a:buFont typeface="Symbol"/>
              <a:buChar char="·"/>
            </a:pPr>
            <a:r>
              <a:rPr lang="en-US" sz="2350" spc="5">
                <a:solidFill>
                  <a:srgbClr val="001F5F"/>
                </a:solidFill>
                <a:latin typeface="Calibri" pitchFamily="1" panose="2263545234"/>
              </a:rPr>
              <a:t>Direct threat to health or safety of others </a:t>
            </a:r>
          </a:p>
          <a:p>
            <a:pPr marL="1097280" marR="0" indent="548640" algn="just">
              <a:lnSpc>
                <a:spcPts val="2500"/>
              </a:lnSpc>
              <a:spcBef>
                <a:spcPts val="310"/>
              </a:spcBef>
              <a:spcAft>
                <a:spcPts val="0"/>
              </a:spcAft>
              <a:buFont typeface="Symbol"/>
              <a:buChar char="·"/>
            </a:pPr>
            <a:r>
              <a:rPr lang="en-US" sz="2350" spc="5">
                <a:solidFill>
                  <a:srgbClr val="001F5F"/>
                </a:solidFill>
                <a:latin typeface="Calibri" pitchFamily="1" panose="2263545234"/>
              </a:rPr>
              <a:t>Substantial physical damage to property </a:t>
            </a:r>
          </a:p>
          <a:p>
            <a:pPr marL="640080" marR="0" indent="0" algn="just">
              <a:lnSpc>
                <a:spcPts val="2200"/>
              </a:lnSpc>
              <a:spcBef>
                <a:spcPts val="1205"/>
              </a:spcBef>
              <a:spcAft>
                <a:spcPts val="0"/>
              </a:spcAft>
            </a:pPr>
            <a:r>
              <a:rPr lang="en-US" sz="4350" spc="90">
                <a:solidFill>
                  <a:srgbClr val="44759E"/>
                </a:solidFill>
                <a:latin typeface="Arial" pitchFamily="2" panose="2263545234"/>
              </a:rPr>
              <a:t></a:t>
            </a:r>
            <a:r>
              <a:rPr lang="en-US" sz="2600" spc="90">
                <a:solidFill>
                  <a:srgbClr val="001F5F"/>
                </a:solidFill>
                <a:latin typeface="Calibri" pitchFamily="1" panose="2263545234"/>
              </a:rPr>
              <a:t> Request may not be denied based upon breed, size, </a:t>
            </a:r>
          </a:p>
          <a:p>
            <a:pPr marL="1143000" marR="0" indent="0" algn="just">
              <a:lnSpc>
                <a:spcPts val="2200"/>
              </a:lnSpc>
              <a:spcBef>
                <a:spcPts val="0"/>
              </a:spcBef>
              <a:spcAft>
                <a:spcPts val="0"/>
              </a:spcAft>
            </a:pPr>
            <a:r>
              <a:rPr lang="en-US" sz="2600" spc="20">
                <a:solidFill>
                  <a:srgbClr val="001F5F"/>
                </a:solidFill>
                <a:latin typeface="Calibri" pitchFamily="1" panose="2263545234"/>
              </a:rPr>
              <a:t>or weight limitations. </a:t>
            </a:r>
          </a:p>
          <a:p>
            <a:pPr marL="640080" marR="0" indent="0" algn="just">
              <a:lnSpc>
                <a:spcPts val="2100"/>
              </a:lnSpc>
              <a:spcBef>
                <a:spcPts val="1210"/>
              </a:spcBef>
              <a:spcAft>
                <a:spcPts val="0"/>
              </a:spcAft>
            </a:pPr>
            <a:r>
              <a:rPr lang="en-US" sz="4350" spc="100">
                <a:solidFill>
                  <a:srgbClr val="44759E"/>
                </a:solidFill>
                <a:latin typeface="Arial" pitchFamily="2" panose="2263545234"/>
              </a:rPr>
              <a:t></a:t>
            </a:r>
            <a:r>
              <a:rPr lang="en-US" sz="2600" spc="100">
                <a:solidFill>
                  <a:srgbClr val="001F5F"/>
                </a:solidFill>
                <a:latin typeface="Calibri" pitchFamily="1" panose="2263545234"/>
              </a:rPr>
              <a:t> Denials must be based upon objective evidence </a:t>
            </a:r>
          </a:p>
          <a:p>
            <a:pPr marL="1143000" marR="0" indent="0" algn="just">
              <a:lnSpc>
                <a:spcPts val="2200"/>
              </a:lnSpc>
              <a:spcBef>
                <a:spcPts val="0"/>
              </a:spcBef>
              <a:spcAft>
                <a:spcPts val="0"/>
              </a:spcAft>
            </a:pPr>
            <a:r>
              <a:rPr lang="en-US" sz="2700" spc="-5">
                <a:solidFill>
                  <a:srgbClr val="001F5F"/>
                </a:solidFill>
                <a:latin typeface="Calibri" pitchFamily="1" panose="2263545234"/>
              </a:rPr>
              <a:t>about the animal’s actual conduct, not on mere </a:t>
            </a:r>
          </a:p>
          <a:p>
            <a:pPr marL="1143000" marR="0" indent="0" algn="just">
              <a:lnSpc>
                <a:spcPts val="2500"/>
              </a:lnSpc>
              <a:spcBef>
                <a:spcPts val="95"/>
              </a:spcBef>
              <a:spcAft>
                <a:spcPts val="2810"/>
              </a:spcAft>
            </a:pPr>
            <a:r>
              <a:rPr lang="en-US" sz="2600" spc="30">
                <a:solidFill>
                  <a:srgbClr val="001F5F"/>
                </a:solidFill>
                <a:latin typeface="Calibri" pitchFamily="1" panose="2263545234"/>
              </a:rPr>
              <a:t>speculation or fear about the animal. </a:t>
            </a:r>
          </a:p>
        </p:txBody>
      </p:sp>
    </p:spTree>
  </p:cSld>
</p:sldLayout>
</file>

<file path=ppt/slideLayouts/slideLayout6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708" name=""/>
        <p:cNvGrpSpPr/>
        <p:nvPr/>
      </p:nvGrpSpPr>
      <p:grpSpPr/>
      <p:sp>
        <p:nvSpPr>
          <p:cNvPr id="70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71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68 </a:t>
            </a:r>
          </a:p>
        </p:txBody>
      </p:sp>
      <p:sp>
        <p:nvSpPr>
          <p:cNvPr id="71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12" name=""/>
          <p:cNvSpPr/>
          <p:nvPr>
            <p:ph type="body" idx="10"/>
          </p:nvPr>
        </p:nvSpPr>
        <p:spPr>
          <a:xfrm>
            <a:off x="0" y="676910"/>
            <a:ext cx="9144000" cy="1206500"/>
          </a:xfrm>
          <a:prstGeom prst="rect">
            <a:avLst/>
          </a:prstGeom>
          <a:noFill/>
          <a:ln w="0" cmpd="sng">
            <a:noFill/>
            <a:prstDash val="solid"/>
          </a:ln>
        </p:spPr>
        <p:txBody>
          <a:bodyPr vert="horz" lIns="0" tIns="259715" rIns="0" bIns="0" anchor="t"/>
          <a:lstStyle/>
          <a:p>
            <a:pPr marL="0" marR="0" indent="0" algn="ctr">
              <a:lnSpc>
                <a:spcPts val="4200"/>
              </a:lnSpc>
              <a:spcAft>
                <a:spcPts val="3010"/>
              </a:spcAft>
            </a:pPr>
            <a:r>
              <a:rPr lang="en-US" sz="3900" b="1" spc="35">
                <a:solidFill>
                  <a:srgbClr val="001F5F"/>
                </a:solidFill>
                <a:latin typeface="Calibri" pitchFamily="1" panose="2263545234"/>
              </a:rPr>
              <a:t>Assistance Animal or Service Animal? </a:t>
            </a:r>
          </a:p>
        </p:txBody>
      </p:sp>
      <p:sp>
        <p:nvSpPr>
          <p:cNvPr id="713" name=""/>
          <p:cNvSpPr/>
          <p:nvPr>
            <p:ph type="body" idx="10"/>
          </p:nvPr>
        </p:nvSpPr>
        <p:spPr>
          <a:xfrm>
            <a:off x="0" y="1883410"/>
            <a:ext cx="9144000" cy="4564380"/>
          </a:xfrm>
          <a:prstGeom prst="rect">
            <a:avLst/>
          </a:prstGeom>
          <a:noFill/>
          <a:ln w="0" cmpd="sng">
            <a:noFill/>
            <a:prstDash val="solid"/>
          </a:ln>
        </p:spPr>
        <p:txBody>
          <a:bodyPr vert="horz" lIns="0" tIns="350520" rIns="0" bIns="0" anchor="t"/>
          <a:lstStyle/>
          <a:p>
            <a:pPr marL="640080" marR="0" indent="0" algn="just">
              <a:lnSpc>
                <a:spcPts val="1800"/>
              </a:lnSpc>
              <a:spcAft>
                <a:spcPts val="0"/>
              </a:spcAft>
              <a:tabLst>
                <a:tab pos="114300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When faced with a request to modify policies to allow an animal, </a:t>
            </a:r>
          </a:p>
          <a:p>
            <a:pPr marL="1143000" marR="0" indent="0" algn="just">
              <a:lnSpc>
                <a:spcPts val="1800"/>
              </a:lnSpc>
              <a:spcBef>
                <a:spcPts val="0"/>
              </a:spcBef>
              <a:spcAft>
                <a:spcPts val="0"/>
              </a:spcAft>
            </a:pPr>
            <a:r>
              <a:rPr lang="en-US" sz="2100" spc="0">
                <a:solidFill>
                  <a:srgbClr val="001F5F"/>
                </a:solidFill>
                <a:latin typeface="Calibri" pitchFamily="1" panose="2263545234"/>
              </a:rPr>
              <a:t>determine first if it is a service animal. If so, you may only ask </a:t>
            </a:r>
          </a:p>
          <a:p>
            <a:pPr marL="1143000" marR="0" indent="0" algn="just">
              <a:lnSpc>
                <a:spcPts val="2000"/>
              </a:lnSpc>
              <a:spcBef>
                <a:spcPts val="0"/>
              </a:spcBef>
              <a:spcAft>
                <a:spcPts val="0"/>
              </a:spcAft>
            </a:pPr>
            <a:r>
              <a:rPr lang="en-US" sz="2100" spc="10">
                <a:solidFill>
                  <a:srgbClr val="001F5F"/>
                </a:solidFill>
                <a:latin typeface="Calibri" pitchFamily="1" panose="2263545234"/>
              </a:rPr>
              <a:t>two questions under the ADA. If not, you may continue onto </a:t>
            </a:r>
          </a:p>
          <a:p>
            <a:pPr marL="1143000" marR="0" indent="0" algn="just">
              <a:lnSpc>
                <a:spcPts val="2000"/>
              </a:lnSpc>
              <a:spcBef>
                <a:spcPts val="5"/>
              </a:spcBef>
              <a:spcAft>
                <a:spcPts val="0"/>
              </a:spcAft>
            </a:pPr>
            <a:r>
              <a:rPr lang="en-US" sz="2100" spc="-10">
                <a:solidFill>
                  <a:srgbClr val="001F5F"/>
                </a:solidFill>
                <a:latin typeface="Calibri" pitchFamily="1" panose="2263545234"/>
              </a:rPr>
              <a:t>inquiry regarding assistance animal. </a:t>
            </a:r>
          </a:p>
          <a:p>
            <a:pPr marL="640080" marR="0" indent="0" algn="just">
              <a:lnSpc>
                <a:spcPts val="1800"/>
              </a:lnSpc>
              <a:spcBef>
                <a:spcPts val="1075"/>
              </a:spcBef>
              <a:spcAft>
                <a:spcPts val="0"/>
              </a:spcAft>
              <a:tabLst>
                <a:tab pos="114300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In situations where the ADA and FHA/Section 504 apply </a:t>
            </a:r>
          </a:p>
          <a:p>
            <a:pPr marL="1143000" marR="0" indent="0" algn="just">
              <a:lnSpc>
                <a:spcPts val="1800"/>
              </a:lnSpc>
              <a:spcBef>
                <a:spcPts val="0"/>
              </a:spcBef>
              <a:spcAft>
                <a:spcPts val="0"/>
              </a:spcAft>
            </a:pPr>
            <a:r>
              <a:rPr lang="en-US" sz="2100" spc="-5">
                <a:solidFill>
                  <a:srgbClr val="001F5F"/>
                </a:solidFill>
                <a:latin typeface="Calibri" pitchFamily="1" panose="2263545234"/>
              </a:rPr>
              <a:t>simultaneously, housing providers must meet their obligations </a:t>
            </a:r>
          </a:p>
          <a:p>
            <a:pPr marL="1143000" marR="0" indent="0" algn="just">
              <a:lnSpc>
                <a:spcPts val="2000"/>
              </a:lnSpc>
              <a:spcBef>
                <a:spcPts val="0"/>
              </a:spcBef>
              <a:spcAft>
                <a:spcPts val="0"/>
              </a:spcAft>
            </a:pPr>
            <a:r>
              <a:rPr lang="en-US" sz="2100" spc="-5">
                <a:solidFill>
                  <a:srgbClr val="001F5F"/>
                </a:solidFill>
                <a:latin typeface="Calibri" pitchFamily="1" panose="2263545234"/>
              </a:rPr>
              <a:t>under both the reasonable accommodation standard of the FHA </a:t>
            </a:r>
          </a:p>
          <a:p>
            <a:pPr marL="1143000" marR="0" indent="0" algn="just">
              <a:lnSpc>
                <a:spcPts val="2000"/>
              </a:lnSpc>
              <a:spcBef>
                <a:spcPts val="10"/>
              </a:spcBef>
              <a:spcAft>
                <a:spcPts val="0"/>
              </a:spcAft>
            </a:pPr>
            <a:r>
              <a:rPr lang="en-US" sz="2100" spc="-5">
                <a:solidFill>
                  <a:srgbClr val="001F5F"/>
                </a:solidFill>
                <a:latin typeface="Calibri" pitchFamily="1" panose="2263545234"/>
              </a:rPr>
              <a:t>and the service animal provisions of the ADA. </a:t>
            </a:r>
          </a:p>
          <a:p>
            <a:pPr marL="640080" marR="0" indent="0" algn="just">
              <a:lnSpc>
                <a:spcPts val="1800"/>
              </a:lnSpc>
              <a:spcBef>
                <a:spcPts val="1075"/>
              </a:spcBef>
              <a:spcAft>
                <a:spcPts val="0"/>
              </a:spcAft>
              <a:tabLst>
                <a:tab pos="114300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Issues may arise when individuals attempt to bring assistance </a:t>
            </a:r>
          </a:p>
          <a:p>
            <a:pPr marL="1143000" marR="0" indent="0" algn="just">
              <a:lnSpc>
                <a:spcPts val="1800"/>
              </a:lnSpc>
              <a:spcBef>
                <a:spcPts val="0"/>
              </a:spcBef>
              <a:spcAft>
                <a:spcPts val="0"/>
              </a:spcAft>
            </a:pPr>
            <a:r>
              <a:rPr lang="en-US" sz="2100" spc="-5">
                <a:solidFill>
                  <a:srgbClr val="001F5F"/>
                </a:solidFill>
                <a:latin typeface="Calibri" pitchFamily="1" panose="2263545234"/>
              </a:rPr>
              <a:t>animals out of housing and into public places of accommodation </a:t>
            </a:r>
          </a:p>
          <a:p>
            <a:pPr marL="1143000" marR="0" indent="0" algn="just">
              <a:lnSpc>
                <a:spcPts val="2000"/>
              </a:lnSpc>
              <a:spcBef>
                <a:spcPts val="5"/>
              </a:spcBef>
              <a:spcAft>
                <a:spcPts val="0"/>
              </a:spcAft>
            </a:pPr>
            <a:r>
              <a:rPr lang="en-US" sz="2100" spc="0">
                <a:solidFill>
                  <a:srgbClr val="001F5F"/>
                </a:solidFill>
                <a:latin typeface="Calibri" pitchFamily="1" panose="2263545234"/>
              </a:rPr>
              <a:t>covered by the ADA rather than the FHA. Issues also arise in </a:t>
            </a:r>
          </a:p>
          <a:p>
            <a:pPr marL="1143000" marR="0" indent="0" algn="just">
              <a:lnSpc>
                <a:spcPts val="2000"/>
              </a:lnSpc>
              <a:spcBef>
                <a:spcPts val="0"/>
              </a:spcBef>
              <a:spcAft>
                <a:spcPts val="0"/>
              </a:spcAft>
            </a:pPr>
            <a:r>
              <a:rPr lang="en-US" sz="2100" spc="0">
                <a:solidFill>
                  <a:srgbClr val="001F5F"/>
                </a:solidFill>
                <a:latin typeface="Calibri" pitchFamily="1" panose="2263545234"/>
              </a:rPr>
              <a:t>trying to determine when an animal is an emotional support </a:t>
            </a:r>
          </a:p>
          <a:p>
            <a:pPr marL="1143000" marR="0" indent="0" algn="just">
              <a:lnSpc>
                <a:spcPts val="2000"/>
              </a:lnSpc>
              <a:spcBef>
                <a:spcPts val="0"/>
              </a:spcBef>
              <a:spcAft>
                <a:spcPts val="5210"/>
              </a:spcAft>
            </a:pPr>
            <a:r>
              <a:rPr lang="en-US" sz="2100" spc="-5">
                <a:solidFill>
                  <a:srgbClr val="001F5F"/>
                </a:solidFill>
                <a:latin typeface="Calibri" pitchFamily="1" panose="2263545234"/>
              </a:rPr>
              <a:t>animal or a pet that provides support. </a:t>
            </a:r>
          </a:p>
        </p:txBody>
      </p:sp>
    </p:spTree>
  </p:cSld>
</p:sldLayout>
</file>

<file path=ppt/slideLayouts/slideLayout6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719" name=""/>
        <p:cNvGrpSpPr/>
        <p:nvPr/>
      </p:nvGrpSpPr>
      <p:grpSpPr/>
      <p:sp>
        <p:nvSpPr>
          <p:cNvPr id="72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72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69 </a:t>
            </a:r>
          </a:p>
        </p:txBody>
      </p:sp>
      <p:sp>
        <p:nvSpPr>
          <p:cNvPr id="72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23" name=""/>
          <p:cNvSpPr/>
          <p:nvPr>
            <p:ph type="body" idx="10"/>
          </p:nvPr>
        </p:nvSpPr>
        <p:spPr>
          <a:xfrm>
            <a:off x="0" y="676910"/>
            <a:ext cx="9144000" cy="1123950"/>
          </a:xfrm>
          <a:prstGeom prst="rect">
            <a:avLst/>
          </a:prstGeom>
          <a:noFill/>
          <a:ln w="0" cmpd="sng">
            <a:noFill/>
            <a:prstDash val="solid"/>
          </a:ln>
        </p:spPr>
        <p:txBody>
          <a:bodyPr vert="horz" lIns="0" tIns="260350" rIns="0" bIns="0" anchor="t">
            <a:normAutofit fontScale="95000"/>
          </a:bodyPr>
          <a:lstStyle/>
          <a:p>
            <a:pPr marL="0" marR="0" indent="0" algn="ctr">
              <a:lnSpc>
                <a:spcPts val="4300"/>
              </a:lnSpc>
              <a:spcAft>
                <a:spcPts val="2230"/>
              </a:spcAft>
            </a:pPr>
            <a:r>
              <a:rPr lang="en-US" sz="4350" b="1" spc="105">
                <a:solidFill>
                  <a:srgbClr val="001F5F"/>
                </a:solidFill>
                <a:latin typeface="Calibri" pitchFamily="1" panose="2263545234"/>
              </a:rPr>
              <a:t>September 2015 Consent Decree </a:t>
            </a:r>
          </a:p>
        </p:txBody>
      </p:sp>
      <p:sp>
        <p:nvSpPr>
          <p:cNvPr id="724" name=""/>
          <p:cNvSpPr/>
          <p:nvPr>
            <p:ph type="body" idx="10"/>
          </p:nvPr>
        </p:nvSpPr>
        <p:spPr>
          <a:xfrm>
            <a:off x="0" y="1800860"/>
            <a:ext cx="9144000" cy="4646930"/>
          </a:xfrm>
          <a:prstGeom prst="rect">
            <a:avLst/>
          </a:prstGeom>
          <a:noFill/>
          <a:ln w="0" cmpd="sng">
            <a:noFill/>
            <a:prstDash val="solid"/>
          </a:ln>
        </p:spPr>
        <p:txBody>
          <a:bodyPr vert="horz" lIns="0" tIns="458470" rIns="0" bIns="0" anchor="t">
            <a:normAutofit fontScale="95000"/>
          </a:bodyPr>
          <a:lstStyle/>
          <a:p>
            <a:pPr marL="640080" marR="0" indent="0" algn="just">
              <a:lnSpc>
                <a:spcPts val="1300"/>
              </a:lnSpc>
              <a:spcAft>
                <a:spcPts val="0"/>
              </a:spcAft>
              <a:tabLst>
                <a:tab pos="109728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The University of Nebraska at Kearney (UNK) and the Board of Regents of the </a:t>
            </a:r>
          </a:p>
          <a:p>
            <a:pPr marL="1143000" marR="0" indent="0" algn="just">
              <a:lnSpc>
                <a:spcPts val="1300"/>
              </a:lnSpc>
              <a:spcBef>
                <a:spcPts val="0"/>
              </a:spcBef>
              <a:spcAft>
                <a:spcPts val="0"/>
              </a:spcAft>
            </a:pPr>
            <a:r>
              <a:rPr lang="en-US" sz="1700" spc="0">
                <a:solidFill>
                  <a:srgbClr val="001F5F"/>
                </a:solidFill>
                <a:latin typeface="Calibri" pitchFamily="1" panose="2263545234"/>
              </a:rPr>
              <a:t>University of Nebraska recently agreed to pay $140,000 to two former students </a:t>
            </a:r>
          </a:p>
          <a:p>
            <a:pPr marL="1143000" marR="0" indent="0" algn="just">
              <a:lnSpc>
                <a:spcPts val="1600"/>
              </a:lnSpc>
              <a:spcBef>
                <a:spcPts val="5"/>
              </a:spcBef>
              <a:spcAft>
                <a:spcPts val="0"/>
              </a:spcAft>
            </a:pPr>
            <a:r>
              <a:rPr lang="en-US" sz="1700" spc="5">
                <a:solidFill>
                  <a:srgbClr val="001F5F"/>
                </a:solidFill>
                <a:latin typeface="Calibri" pitchFamily="1" panose="2263545234"/>
              </a:rPr>
              <a:t>to settle a fair housing lawsuit involving assistance animals in student housing. </a:t>
            </a:r>
          </a:p>
          <a:p>
            <a:pPr marL="1143000" marR="0" indent="0" algn="just">
              <a:lnSpc>
                <a:spcPts val="1700"/>
              </a:lnSpc>
              <a:spcBef>
                <a:spcPts val="0"/>
              </a:spcBef>
              <a:spcAft>
                <a:spcPts val="0"/>
              </a:spcAft>
            </a:pPr>
            <a:r>
              <a:rPr lang="en-US" sz="1850" u="sng" spc="-25">
                <a:solidFill>
                  <a:srgbClr val="0000FF"/>
                </a:solidFill>
                <a:latin typeface="Calibri" pitchFamily="1" panose="2263545234"/>
              </a:rPr>
              <a:t>https://www.justice.gov/opa/pr/justice-department-and-university-nebraska-</a:t>
            </a:r>
            <a:r>
              <a:rPr lang="en-US" sz="100">
                <a:solidFill>
                  <a:srgbClr val="000000"/>
                </a:solidFill>
                <a:latin typeface="Tahoma" pitchFamily="2" panose="2263545234"/>
              </a:rPr>
              <a:t> </a:t>
            </a:r>
          </a:p>
          <a:p>
            <a:pPr marL="1143000" marR="0" indent="0" algn="just">
              <a:lnSpc>
                <a:spcPts val="1700"/>
              </a:lnSpc>
              <a:spcBef>
                <a:spcPts val="5"/>
              </a:spcBef>
              <a:spcAft>
                <a:spcPts val="0"/>
              </a:spcAft>
            </a:pPr>
            <a:r>
              <a:rPr lang="en-US" sz="1850" u="sng" spc="-20">
                <a:solidFill>
                  <a:srgbClr val="0000FF"/>
                </a:solidFill>
                <a:latin typeface="Calibri" pitchFamily="1" panose="2263545234"/>
              </a:rPr>
              <a:t>kearney-settle-lawsuit-over-rights-students</a:t>
            </a:r>
            <a:r>
              <a:rPr lang="en-US" sz="1700" spc="-20">
                <a:solidFill>
                  <a:srgbClr val="44759E"/>
                </a:solidFill>
                <a:latin typeface="Calibri" pitchFamily="1" panose="2263545234"/>
              </a:rPr>
              <a:t>  </a:t>
            </a:r>
          </a:p>
          <a:p>
            <a:pPr marL="640080" marR="0" indent="0" algn="just">
              <a:lnSpc>
                <a:spcPts val="1300"/>
              </a:lnSpc>
              <a:spcBef>
                <a:spcPts val="1160"/>
              </a:spcBef>
              <a:spcAft>
                <a:spcPts val="0"/>
              </a:spcAft>
              <a:tabLst>
                <a:tab pos="109728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In its complaint, the Justice Department alleged that the university violated fair </a:t>
            </a:r>
          </a:p>
          <a:p>
            <a:pPr marL="1143000" marR="0" indent="0" algn="just">
              <a:lnSpc>
                <a:spcPts val="1300"/>
              </a:lnSpc>
              <a:spcBef>
                <a:spcPts val="0"/>
              </a:spcBef>
              <a:spcAft>
                <a:spcPts val="0"/>
              </a:spcAft>
            </a:pPr>
            <a:r>
              <a:rPr lang="en-US" sz="1700" spc="5">
                <a:solidFill>
                  <a:srgbClr val="001F5F"/>
                </a:solidFill>
                <a:latin typeface="Calibri" pitchFamily="1" panose="2263545234"/>
              </a:rPr>
              <a:t>housing law when, in 2010, it denied requests to allow two students with </a:t>
            </a:r>
          </a:p>
          <a:p>
            <a:pPr marL="1143000" marR="0" indent="0" algn="just">
              <a:lnSpc>
                <a:spcPts val="1700"/>
              </a:lnSpc>
              <a:spcBef>
                <a:spcPts val="5"/>
              </a:spcBef>
              <a:spcAft>
                <a:spcPts val="0"/>
              </a:spcAft>
            </a:pPr>
            <a:r>
              <a:rPr lang="en-US" sz="1700" spc="5">
                <a:solidFill>
                  <a:srgbClr val="001F5F"/>
                </a:solidFill>
                <a:latin typeface="Calibri" pitchFamily="1" panose="2263545234"/>
              </a:rPr>
              <a:t>psychological disabilities to keep an emotional support dog with them in a 102- </a:t>
            </a:r>
          </a:p>
          <a:p>
            <a:pPr marL="1143000" marR="0" indent="0" algn="just">
              <a:lnSpc>
                <a:spcPts val="1700"/>
              </a:lnSpc>
              <a:spcBef>
                <a:spcPts val="5"/>
              </a:spcBef>
              <a:spcAft>
                <a:spcPts val="0"/>
              </a:spcAft>
            </a:pPr>
            <a:r>
              <a:rPr lang="en-US" sz="1700" spc="5">
                <a:solidFill>
                  <a:srgbClr val="001F5F"/>
                </a:solidFill>
                <a:latin typeface="Calibri" pitchFamily="1" panose="2263545234"/>
              </a:rPr>
              <a:t>unit apartment complex that the university operates for students near its </a:t>
            </a:r>
          </a:p>
          <a:p>
            <a:pPr marL="1143000" marR="0" indent="0" algn="just">
              <a:lnSpc>
                <a:spcPts val="1700"/>
              </a:lnSpc>
              <a:spcBef>
                <a:spcPts val="0"/>
              </a:spcBef>
              <a:spcAft>
                <a:spcPts val="0"/>
              </a:spcAft>
            </a:pPr>
            <a:r>
              <a:rPr lang="en-US" sz="1700" spc="5">
                <a:solidFill>
                  <a:srgbClr val="001F5F"/>
                </a:solidFill>
                <a:latin typeface="Calibri" pitchFamily="1" panose="2263545234"/>
              </a:rPr>
              <a:t>campus. One of the students filed a complaint with HUD, which investigated </a:t>
            </a:r>
          </a:p>
          <a:p>
            <a:pPr marL="1143000" marR="0" indent="0" algn="just">
              <a:lnSpc>
                <a:spcPts val="1700"/>
              </a:lnSpc>
              <a:spcBef>
                <a:spcPts val="5"/>
              </a:spcBef>
              <a:spcAft>
                <a:spcPts val="0"/>
              </a:spcAft>
            </a:pPr>
            <a:r>
              <a:rPr lang="en-US" sz="1700" spc="0">
                <a:solidFill>
                  <a:srgbClr val="001F5F"/>
                </a:solidFill>
                <a:latin typeface="Calibri" pitchFamily="1" panose="2263545234"/>
              </a:rPr>
              <a:t>and referred the matter to the Justice Department. </a:t>
            </a:r>
          </a:p>
          <a:p>
            <a:pPr marL="640080" marR="0" indent="0" algn="just">
              <a:lnSpc>
                <a:spcPts val="1300"/>
              </a:lnSpc>
              <a:spcBef>
                <a:spcPts val="1160"/>
              </a:spcBef>
              <a:spcAft>
                <a:spcPts val="0"/>
              </a:spcAft>
              <a:tabLst>
                <a:tab pos="109728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Under the settlement, the university agreed to change its housing policy to </a:t>
            </a:r>
          </a:p>
          <a:p>
            <a:pPr marL="1143000" marR="0" indent="0" algn="just">
              <a:lnSpc>
                <a:spcPts val="1300"/>
              </a:lnSpc>
              <a:spcBef>
                <a:spcPts val="0"/>
              </a:spcBef>
              <a:spcAft>
                <a:spcPts val="0"/>
              </a:spcAft>
            </a:pPr>
            <a:r>
              <a:rPr lang="en-US" sz="1700" spc="0">
                <a:solidFill>
                  <a:srgbClr val="001F5F"/>
                </a:solidFill>
                <a:latin typeface="Calibri" pitchFamily="1" panose="2263545234"/>
              </a:rPr>
              <a:t>allow persons with psychological disabilities to keep animals with them in </a:t>
            </a:r>
          </a:p>
          <a:p>
            <a:pPr marL="1143000" marR="0" indent="0" algn="just">
              <a:lnSpc>
                <a:spcPts val="1700"/>
              </a:lnSpc>
              <a:spcBef>
                <a:spcPts val="5"/>
              </a:spcBef>
              <a:spcAft>
                <a:spcPts val="0"/>
              </a:spcAft>
            </a:pPr>
            <a:r>
              <a:rPr lang="en-US" sz="1700" spc="5">
                <a:solidFill>
                  <a:srgbClr val="001F5F"/>
                </a:solidFill>
                <a:latin typeface="Calibri" pitchFamily="1" panose="2263545234"/>
              </a:rPr>
              <a:t>university housing where such animals provide necessary therapeutic benefits </a:t>
            </a:r>
          </a:p>
          <a:p>
            <a:pPr marL="1143000" marR="0" indent="0" algn="just">
              <a:lnSpc>
                <a:spcPts val="1700"/>
              </a:lnSpc>
              <a:spcBef>
                <a:spcPts val="5"/>
              </a:spcBef>
              <a:spcAft>
                <a:spcPts val="0"/>
              </a:spcAft>
            </a:pPr>
            <a:r>
              <a:rPr lang="en-US" sz="1700" spc="10">
                <a:solidFill>
                  <a:srgbClr val="001F5F"/>
                </a:solidFill>
                <a:latin typeface="Calibri" pitchFamily="1" panose="2263545234"/>
              </a:rPr>
              <a:t>to such students. The animals are limited to the individual’s privately assigned </a:t>
            </a:r>
          </a:p>
          <a:p>
            <a:pPr marL="1143000" marR="0" indent="0" algn="just">
              <a:lnSpc>
                <a:spcPts val="1700"/>
              </a:lnSpc>
              <a:spcBef>
                <a:spcPts val="0"/>
              </a:spcBef>
              <a:spcAft>
                <a:spcPts val="5185"/>
              </a:spcAft>
            </a:pPr>
            <a:r>
              <a:rPr lang="en-US" sz="1700" spc="0">
                <a:solidFill>
                  <a:srgbClr val="001F5F"/>
                </a:solidFill>
                <a:latin typeface="Calibri" pitchFamily="1" panose="2263545234"/>
              </a:rPr>
              <a:t>individual living accommodation (room, suite, apartment). </a:t>
            </a:r>
          </a:p>
        </p:txBody>
      </p:sp>
    </p:spTree>
  </p:cSld>
</p:sldLayout>
</file>

<file path=ppt/slideLayouts/slideLayout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1" name=""/>
        <p:cNvGrpSpPr/>
        <p:nvPr/>
      </p:nvGrpSpPr>
      <p:grpSpPr/>
      <p:sp>
        <p:nvSpPr>
          <p:cNvPr id="6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68580" indent="0" algn="r">
              <a:lnSpc>
                <a:spcPts val="1600"/>
              </a:lnSpc>
              <a:spcAft>
                <a:spcPts val="860"/>
              </a:spcAft>
            </a:pPr>
            <a:r>
              <a:rPr lang="en-US" sz="1400" spc="0">
                <a:solidFill>
                  <a:srgbClr val="000080"/>
                </a:solidFill>
                <a:latin typeface="Tahoma" pitchFamily="2" panose="2263545234"/>
              </a:rPr>
              <a:t>7 </a:t>
            </a:r>
          </a:p>
        </p:txBody>
      </p:sp>
      <p:sp>
        <p:nvSpPr>
          <p:cNvPr id="6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5" name=""/>
          <p:cNvSpPr/>
          <p:nvPr>
            <p:ph type="body" idx="10"/>
          </p:nvPr>
        </p:nvSpPr>
        <p:spPr>
          <a:xfrm>
            <a:off x="0" y="676910"/>
            <a:ext cx="9144000" cy="1312545"/>
          </a:xfrm>
          <a:prstGeom prst="rect">
            <a:avLst/>
          </a:prstGeom>
          <a:noFill/>
          <a:ln w="0" cmpd="sng">
            <a:noFill/>
            <a:prstDash val="solid"/>
          </a:ln>
        </p:spPr>
        <p:txBody>
          <a:bodyPr vert="horz" lIns="0" tIns="260350" rIns="0" bIns="0" anchor="t"/>
          <a:lstStyle/>
          <a:p>
            <a:pPr marL="0" marR="0" indent="0" algn="ctr">
              <a:lnSpc>
                <a:spcPts val="4300"/>
              </a:lnSpc>
              <a:spcAft>
                <a:spcPts val="3740"/>
              </a:spcAft>
            </a:pPr>
            <a:r>
              <a:rPr lang="en-US" sz="4350" b="1" spc="0">
                <a:solidFill>
                  <a:srgbClr val="001F5F"/>
                </a:solidFill>
                <a:latin typeface="Calibri" pitchFamily="1" panose="2263545234"/>
              </a:rPr>
              <a:t>Federal Statutes and Regulations </a:t>
            </a:r>
          </a:p>
        </p:txBody>
      </p:sp>
      <p:sp>
        <p:nvSpPr>
          <p:cNvPr id="66" name=""/>
          <p:cNvSpPr/>
          <p:nvPr>
            <p:ph type="body" idx="10"/>
          </p:nvPr>
        </p:nvSpPr>
        <p:spPr>
          <a:xfrm>
            <a:off x="0" y="1989455"/>
            <a:ext cx="9144000" cy="4458335"/>
          </a:xfrm>
          <a:prstGeom prst="rect">
            <a:avLst/>
          </a:prstGeom>
          <a:noFill/>
          <a:ln w="0" cmpd="sng">
            <a:noFill/>
            <a:prstDash val="solid"/>
          </a:ln>
        </p:spPr>
        <p:txBody>
          <a:bodyPr vert="horz" lIns="0" tIns="210820" rIns="0" bIns="0" anchor="t"/>
          <a:lstStyle/>
          <a:p>
            <a:pPr marL="0" marR="0" indent="0" algn="ctr">
              <a:lnSpc>
                <a:spcPts val="3700"/>
              </a:lnSpc>
              <a:spcAft>
                <a:spcPts val="0"/>
              </a:spcAft>
            </a:pPr>
            <a:r>
              <a:rPr lang="en-US" sz="4350" spc="80">
                <a:solidFill>
                  <a:srgbClr val="44759E"/>
                </a:solidFill>
                <a:latin typeface="Arial" pitchFamily="2" panose="2263545234"/>
              </a:rPr>
              <a:t></a:t>
            </a:r>
            <a:r>
              <a:rPr lang="en-US" sz="3150" b="1" spc="80">
                <a:solidFill>
                  <a:srgbClr val="001F5F"/>
                </a:solidFill>
                <a:latin typeface="Calibri" pitchFamily="1" panose="2263545234"/>
              </a:rPr>
              <a:t> Individuals with Disabilities Education Act </a:t>
            </a:r>
          </a:p>
          <a:p>
            <a:pPr marL="0" marR="0" indent="0" algn="ctr">
              <a:lnSpc>
                <a:spcPts val="3100"/>
              </a:lnSpc>
              <a:spcBef>
                <a:spcPts val="100"/>
              </a:spcBef>
              <a:spcAft>
                <a:spcPts val="0"/>
              </a:spcAft>
            </a:pPr>
            <a:r>
              <a:rPr lang="en-US" sz="3150" b="1" spc="5">
                <a:solidFill>
                  <a:srgbClr val="001F5F"/>
                </a:solidFill>
                <a:latin typeface="Calibri" pitchFamily="1" panose="2263545234"/>
              </a:rPr>
              <a:t>(“IDEA”). </a:t>
            </a:r>
            <a:r>
              <a:rPr lang="en-US" sz="3150" spc="5">
                <a:solidFill>
                  <a:srgbClr val="001F5F"/>
                </a:solidFill>
                <a:latin typeface="Calibri" pitchFamily="1" panose="2263545234"/>
              </a:rPr>
              <a:t>(20 U.S.C. §1400; 34 CFR 300). </a:t>
            </a:r>
          </a:p>
          <a:p>
            <a:pPr marL="1097280" marR="0" indent="502920" algn="l">
              <a:lnSpc>
                <a:spcPts val="2900"/>
              </a:lnSpc>
              <a:spcBef>
                <a:spcPts val="1065"/>
              </a:spcBef>
              <a:spcAft>
                <a:spcPts val="0"/>
              </a:spcAft>
              <a:buFont typeface="Symbol"/>
              <a:buChar char="·"/>
            </a:pPr>
            <a:r>
              <a:rPr lang="en-US" sz="2800" spc="-5">
                <a:solidFill>
                  <a:srgbClr val="001F5F"/>
                </a:solidFill>
                <a:latin typeface="Calibri" pitchFamily="1" panose="2263545234"/>
              </a:rPr>
              <a:t>Affirmative law requiring special education and </a:t>
            </a:r>
          </a:p>
          <a:p>
            <a:pPr marL="1645920" marR="0" indent="0" algn="l">
              <a:lnSpc>
                <a:spcPts val="2700"/>
              </a:lnSpc>
              <a:spcBef>
                <a:spcPts val="520"/>
              </a:spcBef>
              <a:spcAft>
                <a:spcPts val="0"/>
              </a:spcAft>
            </a:pPr>
            <a:r>
              <a:rPr lang="en-US" sz="2800" spc="-10">
                <a:solidFill>
                  <a:srgbClr val="001F5F"/>
                </a:solidFill>
                <a:latin typeface="Calibri" pitchFamily="1" panose="2263545234"/>
              </a:rPr>
              <a:t>related services for individuals ages 3-21 who </a:t>
            </a:r>
          </a:p>
          <a:p>
            <a:pPr marL="1645920" marR="0" indent="0" algn="l">
              <a:lnSpc>
                <a:spcPts val="2700"/>
              </a:lnSpc>
              <a:spcBef>
                <a:spcPts val="520"/>
              </a:spcBef>
              <a:spcAft>
                <a:spcPts val="0"/>
              </a:spcAft>
            </a:pPr>
            <a:r>
              <a:rPr lang="en-US" sz="2800" spc="-15">
                <a:solidFill>
                  <a:srgbClr val="001F5F"/>
                </a:solidFill>
                <a:latin typeface="Calibri" pitchFamily="1" panose="2263545234"/>
              </a:rPr>
              <a:t>qualify under one of the categories of the law. </a:t>
            </a:r>
          </a:p>
          <a:p>
            <a:pPr marL="1097280" marR="0" indent="502920" algn="l">
              <a:lnSpc>
                <a:spcPts val="2900"/>
              </a:lnSpc>
              <a:spcBef>
                <a:spcPts val="1040"/>
              </a:spcBef>
              <a:spcAft>
                <a:spcPts val="0"/>
              </a:spcAft>
              <a:buFont typeface="Symbol"/>
              <a:buChar char="·"/>
            </a:pPr>
            <a:r>
              <a:rPr lang="en-US" sz="2800" spc="-5">
                <a:solidFill>
                  <a:srgbClr val="001F5F"/>
                </a:solidFill>
                <a:latin typeface="Calibri" pitchFamily="1" panose="2263545234"/>
              </a:rPr>
              <a:t>Individualized Education Program (IEP) identifies </a:t>
            </a:r>
          </a:p>
          <a:p>
            <a:pPr marL="1645920" marR="0" indent="0" algn="l">
              <a:lnSpc>
                <a:spcPts val="2700"/>
              </a:lnSpc>
              <a:spcBef>
                <a:spcPts val="515"/>
              </a:spcBef>
              <a:spcAft>
                <a:spcPts val="0"/>
              </a:spcAft>
            </a:pPr>
            <a:r>
              <a:rPr lang="en-US" sz="2800" spc="-10">
                <a:solidFill>
                  <a:srgbClr val="001F5F"/>
                </a:solidFill>
                <a:latin typeface="Calibri" pitchFamily="1" panose="2263545234"/>
              </a:rPr>
              <a:t>present levels of performance, annual goals and </a:t>
            </a:r>
          </a:p>
          <a:p>
            <a:pPr marL="1645920" marR="0" indent="0" algn="l">
              <a:lnSpc>
                <a:spcPts val="2800"/>
              </a:lnSpc>
              <a:spcBef>
                <a:spcPts val="515"/>
              </a:spcBef>
              <a:spcAft>
                <a:spcPts val="4630"/>
              </a:spcAft>
            </a:pPr>
            <a:r>
              <a:rPr lang="en-US" sz="2800" spc="-10">
                <a:solidFill>
                  <a:srgbClr val="001F5F"/>
                </a:solidFill>
                <a:latin typeface="Calibri" pitchFamily="1" panose="2263545234"/>
              </a:rPr>
              <a:t>special education and related aids and services. </a:t>
            </a:r>
          </a:p>
        </p:txBody>
      </p:sp>
    </p:spTree>
  </p:cSld>
</p:sldLayout>
</file>

<file path=ppt/slideLayouts/slideLayout7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730" name=""/>
        <p:cNvGrpSpPr/>
        <p:nvPr/>
      </p:nvGrpSpPr>
      <p:grpSpPr/>
      <p:sp>
        <p:nvSpPr>
          <p:cNvPr id="73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73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70 </a:t>
            </a:r>
          </a:p>
        </p:txBody>
      </p:sp>
      <p:sp>
        <p:nvSpPr>
          <p:cNvPr id="73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34" name=""/>
          <p:cNvSpPr/>
          <p:nvPr>
            <p:ph type="body" idx="10"/>
          </p:nvPr>
        </p:nvSpPr>
        <p:spPr>
          <a:xfrm>
            <a:off x="0" y="676910"/>
            <a:ext cx="9144000" cy="1123950"/>
          </a:xfrm>
          <a:prstGeom prst="rect">
            <a:avLst/>
          </a:prstGeom>
          <a:noFill/>
          <a:ln w="0" cmpd="sng">
            <a:noFill/>
            <a:prstDash val="solid"/>
          </a:ln>
        </p:spPr>
        <p:txBody>
          <a:bodyPr vert="horz" lIns="0" tIns="260350" rIns="0" bIns="0" anchor="t">
            <a:normAutofit fontScale="95000"/>
          </a:bodyPr>
          <a:lstStyle/>
          <a:p>
            <a:pPr marL="0" marR="0" indent="0" algn="ctr">
              <a:lnSpc>
                <a:spcPts val="4300"/>
              </a:lnSpc>
              <a:spcAft>
                <a:spcPts val="2230"/>
              </a:spcAft>
            </a:pPr>
            <a:r>
              <a:rPr lang="en-US" sz="4350" b="1" spc="110">
                <a:solidFill>
                  <a:srgbClr val="001F5F"/>
                </a:solidFill>
                <a:latin typeface="Calibri" pitchFamily="1" panose="2263545234"/>
              </a:rPr>
              <a:t>January 2016 Consent Decree </a:t>
            </a:r>
          </a:p>
        </p:txBody>
      </p:sp>
      <p:sp>
        <p:nvSpPr>
          <p:cNvPr id="735" name=""/>
          <p:cNvSpPr/>
          <p:nvPr>
            <p:ph type="body" idx="10"/>
          </p:nvPr>
        </p:nvSpPr>
        <p:spPr>
          <a:xfrm>
            <a:off x="0" y="1800860"/>
            <a:ext cx="9144000" cy="4646930"/>
          </a:xfrm>
          <a:prstGeom prst="rect">
            <a:avLst/>
          </a:prstGeom>
          <a:noFill/>
          <a:ln w="0" cmpd="sng">
            <a:noFill/>
            <a:prstDash val="solid"/>
          </a:ln>
        </p:spPr>
        <p:txBody>
          <a:bodyPr vert="horz" lIns="0" tIns="458470" rIns="0" bIns="0" anchor="t">
            <a:normAutofit fontScale="95000"/>
          </a:bodyPr>
          <a:lstStyle/>
          <a:p>
            <a:pPr marL="640080" marR="0" indent="0" algn="l">
              <a:lnSpc>
                <a:spcPts val="1300"/>
              </a:lnSpc>
              <a:spcAft>
                <a:spcPts val="0"/>
              </a:spcAft>
              <a:tabLst>
                <a:tab pos="1143000" algn="l"/>
              </a:tabLst>
            </a:pPr>
            <a:r>
              <a:rPr lang="en-US" sz="4350" spc="35">
                <a:solidFill>
                  <a:srgbClr val="44759E"/>
                </a:solidFill>
                <a:latin typeface="Arial" pitchFamily="2" panose="2263545234"/>
              </a:rPr>
              <a:t></a:t>
            </a:r>
            <a:r>
              <a:rPr lang="en-US" sz="100" spc="35">
                <a:solidFill>
                  <a:srgbClr val="001F5F"/>
                </a:solidFill>
                <a:latin typeface="Calibri" pitchFamily="1" panose="2263545234"/>
              </a:rPr>
              <a:t> </a:t>
            </a:r>
            <a:r>
              <a:rPr lang="en-US" sz="1700" spc="35">
                <a:solidFill>
                  <a:srgbClr val="001F5F"/>
                </a:solidFill>
                <a:latin typeface="Calibri" pitchFamily="1" panose="2263545234"/>
              </a:rPr>
              <a:t>Kent State University recently agreed to settle a fair housing case filed by the </a:t>
            </a:r>
          </a:p>
          <a:p>
            <a:pPr marL="1143000" marR="0" indent="0" algn="l">
              <a:lnSpc>
                <a:spcPts val="1300"/>
              </a:lnSpc>
              <a:spcBef>
                <a:spcPts val="0"/>
              </a:spcBef>
              <a:spcAft>
                <a:spcPts val="0"/>
              </a:spcAft>
            </a:pPr>
            <a:r>
              <a:rPr lang="en-US" sz="1700" spc="40">
                <a:solidFill>
                  <a:srgbClr val="001F5F"/>
                </a:solidFill>
                <a:latin typeface="Calibri" pitchFamily="1" panose="2263545234"/>
              </a:rPr>
              <a:t>Justice Department alleging that the university had maintained a policy of not </a:t>
            </a:r>
          </a:p>
          <a:p>
            <a:pPr marL="1143000" marR="0" indent="0" algn="l">
              <a:lnSpc>
                <a:spcPts val="1700"/>
              </a:lnSpc>
              <a:spcBef>
                <a:spcPts val="5"/>
              </a:spcBef>
              <a:spcAft>
                <a:spcPts val="0"/>
              </a:spcAft>
            </a:pPr>
            <a:r>
              <a:rPr lang="en-US" sz="1700" spc="35">
                <a:solidFill>
                  <a:srgbClr val="001F5F"/>
                </a:solidFill>
                <a:latin typeface="Calibri" pitchFamily="1" panose="2263545234"/>
              </a:rPr>
              <a:t>allowing students with psychological disabilities to keep emotional support </a:t>
            </a:r>
          </a:p>
          <a:p>
            <a:pPr marL="1143000" marR="0" indent="0" algn="l">
              <a:lnSpc>
                <a:spcPts val="1700"/>
              </a:lnSpc>
              <a:spcBef>
                <a:spcPts val="0"/>
              </a:spcBef>
              <a:spcAft>
                <a:spcPts val="0"/>
              </a:spcAft>
            </a:pPr>
            <a:r>
              <a:rPr lang="en-US" sz="1700" spc="40">
                <a:solidFill>
                  <a:srgbClr val="001F5F"/>
                </a:solidFill>
                <a:latin typeface="Calibri" pitchFamily="1" panose="2263545234"/>
              </a:rPr>
              <a:t>animals in university-operated student housing. Under the settlement </a:t>
            </a:r>
          </a:p>
          <a:p>
            <a:pPr marL="1143000" marR="0" indent="0" algn="l">
              <a:lnSpc>
                <a:spcPts val="1700"/>
              </a:lnSpc>
              <a:spcBef>
                <a:spcPts val="5"/>
              </a:spcBef>
              <a:spcAft>
                <a:spcPts val="0"/>
              </a:spcAft>
            </a:pPr>
            <a:r>
              <a:rPr lang="en-US" sz="1700" spc="35">
                <a:solidFill>
                  <a:srgbClr val="001F5F"/>
                </a:solidFill>
                <a:latin typeface="Calibri" pitchFamily="1" panose="2263545234"/>
              </a:rPr>
              <a:t>agreement, the university agreed to: </a:t>
            </a:r>
          </a:p>
          <a:p>
            <a:pPr marL="1600200" marR="548640" indent="548640" algn="l">
              <a:lnSpc>
                <a:spcPts val="1400"/>
              </a:lnSpc>
              <a:spcBef>
                <a:spcPts val="385"/>
              </a:spcBef>
              <a:spcAft>
                <a:spcPts val="0"/>
              </a:spcAft>
              <a:buFont typeface="Symbol"/>
              <a:buChar char="·"/>
            </a:pPr>
            <a:r>
              <a:rPr lang="en-US" sz="1400" spc="35">
                <a:solidFill>
                  <a:srgbClr val="001F5F"/>
                </a:solidFill>
                <a:latin typeface="Calibri" pitchFamily="1" panose="2263545234"/>
              </a:rPr>
              <a:t>Pay $100,000 to two former students who were allegedly denied a reasonable accommodation to keep an emotional support dog in their university-operated apartment; </a:t>
            </a:r>
          </a:p>
          <a:p>
            <a:pPr marL="1600200" marR="0" indent="548640" algn="l">
              <a:lnSpc>
                <a:spcPts val="1400"/>
              </a:lnSpc>
              <a:spcBef>
                <a:spcPts val="360"/>
              </a:spcBef>
              <a:spcAft>
                <a:spcPts val="0"/>
              </a:spcAft>
              <a:buFont typeface="Symbol"/>
              <a:buChar char="·"/>
            </a:pPr>
            <a:r>
              <a:rPr lang="en-US" sz="1400" spc="35">
                <a:solidFill>
                  <a:srgbClr val="001F5F"/>
                </a:solidFill>
                <a:latin typeface="Calibri" pitchFamily="1" panose="2263545234"/>
              </a:rPr>
              <a:t>Pay $30,000 to the fair housing organization that advocated on behalf of the students; </a:t>
            </a:r>
          </a:p>
          <a:p>
            <a:pPr marL="1600200" marR="0" indent="548640" algn="l">
              <a:lnSpc>
                <a:spcPts val="1400"/>
              </a:lnSpc>
              <a:spcBef>
                <a:spcPts val="360"/>
              </a:spcBef>
              <a:spcAft>
                <a:spcPts val="0"/>
              </a:spcAft>
              <a:buFont typeface="Symbol"/>
              <a:buChar char="·"/>
            </a:pPr>
            <a:r>
              <a:rPr lang="en-US" sz="1400" spc="35">
                <a:solidFill>
                  <a:srgbClr val="001F5F"/>
                </a:solidFill>
                <a:latin typeface="Calibri" pitchFamily="1" panose="2263545234"/>
              </a:rPr>
              <a:t>Pay $15,000 to the United States; and </a:t>
            </a:r>
          </a:p>
          <a:p>
            <a:pPr marL="1051560" marR="0" indent="0" algn="l">
              <a:lnSpc>
                <a:spcPts val="1300"/>
              </a:lnSpc>
              <a:spcBef>
                <a:spcPts val="425"/>
              </a:spcBef>
              <a:spcAft>
                <a:spcPts val="0"/>
              </a:spcAft>
              <a:tabLst>
                <a:tab pos="1554480" algn="l"/>
              </a:tabLst>
            </a:pPr>
            <a:r>
              <a:rPr lang="en-US" sz="1500" spc="35">
                <a:solidFill>
                  <a:srgbClr val="001F5F"/>
                </a:solidFill>
                <a:latin typeface="Arial" pitchFamily="2" panose="2263545234"/>
              </a:rPr>
              <a:t>• </a:t>
            </a:r>
            <a:r>
              <a:rPr lang="en-US" sz="1400" spc="35">
                <a:solidFill>
                  <a:srgbClr val="001F5F"/>
                </a:solidFill>
                <a:latin typeface="Calibri" pitchFamily="1" panose="2263545234"/>
              </a:rPr>
              <a:t>Adopt a housing policy that will allow persons with psychological disabilities to keep </a:t>
            </a:r>
          </a:p>
          <a:p>
            <a:pPr marL="1600200" marR="548640" indent="0" algn="l">
              <a:lnSpc>
                <a:spcPts val="1400"/>
              </a:lnSpc>
              <a:spcBef>
                <a:spcPts val="0"/>
              </a:spcBef>
              <a:spcAft>
                <a:spcPts val="0"/>
              </a:spcAft>
            </a:pPr>
            <a:r>
              <a:rPr lang="en-US" sz="1400" spc="0">
                <a:solidFill>
                  <a:srgbClr val="001F5F"/>
                </a:solidFill>
                <a:latin typeface="Calibri" pitchFamily="1" panose="2263545234"/>
              </a:rPr>
              <a:t>animals with them in university housing when such animals provide necessary therapeutic benefits to such students and it would not fundamentally alter the nature of the housing. </a:t>
            </a:r>
          </a:p>
          <a:p>
            <a:pPr marL="640080" marR="0" indent="0" algn="l">
              <a:lnSpc>
                <a:spcPts val="1300"/>
              </a:lnSpc>
              <a:spcBef>
                <a:spcPts val="3295"/>
              </a:spcBef>
              <a:spcAft>
                <a:spcPts val="0"/>
              </a:spcAft>
              <a:tabLst>
                <a:tab pos="1143000" algn="l"/>
              </a:tabLst>
            </a:pPr>
            <a:r>
              <a:rPr lang="en-US" sz="4350" spc="35">
                <a:solidFill>
                  <a:srgbClr val="44759E"/>
                </a:solidFill>
                <a:latin typeface="Arial" pitchFamily="2" panose="2263545234"/>
              </a:rPr>
              <a:t></a:t>
            </a:r>
            <a:r>
              <a:rPr lang="en-US" sz="100" spc="35">
                <a:solidFill>
                  <a:srgbClr val="001F5F"/>
                </a:solidFill>
                <a:latin typeface="Calibri" pitchFamily="1" panose="2263545234"/>
              </a:rPr>
              <a:t> </a:t>
            </a:r>
            <a:r>
              <a:rPr lang="en-US" sz="1700" u="sng" spc="35">
                <a:solidFill>
                  <a:srgbClr val="0000FF"/>
                </a:solidFill>
                <a:latin typeface="Calibri" pitchFamily="1" panose="2263545234"/>
              </a:rPr>
              <a:t>https://www.justice.gov/opa/pr/justice-department-reaches-settlement-kent-</a:t>
            </a:r>
            <a:r>
              <a:rPr lang="en-US" sz="100">
                <a:solidFill>
                  <a:srgbClr val="000000"/>
                </a:solidFill>
                <a:latin typeface="Tahoma" pitchFamily="2" panose="2263545234"/>
              </a:rPr>
              <a:t> </a:t>
            </a:r>
          </a:p>
          <a:p>
            <a:pPr marL="1143000" marR="0" indent="0" algn="l">
              <a:lnSpc>
                <a:spcPts val="1300"/>
              </a:lnSpc>
              <a:spcBef>
                <a:spcPts val="0"/>
              </a:spcBef>
              <a:spcAft>
                <a:spcPts val="7490"/>
              </a:spcAft>
            </a:pPr>
            <a:r>
              <a:rPr lang="en-US" sz="1700" spc="30">
                <a:solidFill>
                  <a:srgbClr val="001F5F"/>
                </a:solidFill>
                <a:latin typeface="Calibri" pitchFamily="1" panose="2263545234"/>
              </a:rPr>
              <a:t>state-university-resolve-allegations </a:t>
            </a:r>
          </a:p>
        </p:txBody>
      </p:sp>
    </p:spTree>
  </p:cSld>
</p:sldLayout>
</file>

<file path=ppt/slideLayouts/slideLayout7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741" name=""/>
        <p:cNvGrpSpPr/>
        <p:nvPr/>
      </p:nvGrpSpPr>
      <p:grpSpPr/>
      <p:sp>
        <p:nvSpPr>
          <p:cNvPr id="74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743" name=""/>
          <p:cNvSpPr/>
          <p:nvPr>
            <p:ph type="body" idx="10"/>
          </p:nvPr>
        </p:nvSpPr>
        <p:spPr>
          <a:xfrm>
            <a:off x="880046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5">
                <a:solidFill>
                  <a:srgbClr val="000080"/>
                </a:solidFill>
                <a:latin typeface="Tahoma" pitchFamily="2" panose="2263545234"/>
              </a:rPr>
              <a:t>71 </a:t>
            </a:r>
          </a:p>
        </p:txBody>
      </p:sp>
      <p:sp>
        <p:nvSpPr>
          <p:cNvPr id="74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45" name=""/>
          <p:cNvSpPr/>
          <p:nvPr>
            <p:ph type="body" idx="10"/>
          </p:nvPr>
        </p:nvSpPr>
        <p:spPr>
          <a:xfrm>
            <a:off x="0" y="676910"/>
            <a:ext cx="9144000" cy="5770880"/>
          </a:xfrm>
          <a:prstGeom prst="rect">
            <a:avLst/>
          </a:prstGeom>
          <a:noFill/>
          <a:ln w="0" cmpd="sng">
            <a:noFill/>
            <a:prstDash val="solid"/>
          </a:ln>
        </p:spPr>
        <p:txBody>
          <a:bodyPr vert="horz" lIns="0" tIns="1555115" rIns="0" bIns="0" anchor="t"/>
          <a:lstStyle/>
          <a:p>
            <a:pPr marL="0" marR="0" indent="0" algn="ctr">
              <a:lnSpc>
                <a:spcPts val="4200"/>
              </a:lnSpc>
              <a:spcAft>
                <a:spcPts val="28810"/>
              </a:spcAft>
            </a:pPr>
            <a:r>
              <a:rPr lang="en-US" sz="3900" b="1" spc="10">
                <a:solidFill>
                  <a:srgbClr val="001F5F"/>
                </a:solidFill>
                <a:latin typeface="Calibri" pitchFamily="1" panose="2263545234"/>
              </a:rPr>
              <a:t>EFFECTIVE COMMUNICATION </a:t>
            </a:r>
          </a:p>
        </p:txBody>
      </p:sp>
      <p:sp>
        <p:nvSpPr>
          <p:cNvPr id="746"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Layout>
</file>

<file path=ppt/slideLayouts/slideLayout7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750" name=""/>
        <p:cNvGrpSpPr/>
        <p:nvPr/>
      </p:nvGrpSpPr>
      <p:grpSpPr/>
      <p:sp>
        <p:nvSpPr>
          <p:cNvPr id="75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75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72 </a:t>
            </a:r>
          </a:p>
        </p:txBody>
      </p:sp>
      <p:sp>
        <p:nvSpPr>
          <p:cNvPr id="75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54" name=""/>
          <p:cNvSpPr/>
          <p:nvPr>
            <p:ph type="body" idx="10"/>
          </p:nvPr>
        </p:nvSpPr>
        <p:spPr>
          <a:xfrm>
            <a:off x="0" y="676910"/>
            <a:ext cx="9144000" cy="5770880"/>
          </a:xfrm>
          <a:prstGeom prst="rect">
            <a:avLst/>
          </a:prstGeom>
          <a:noFill/>
          <a:ln w="0" cmpd="sng">
            <a:noFill/>
            <a:prstDash val="solid"/>
          </a:ln>
        </p:spPr>
        <p:txBody>
          <a:bodyPr vert="horz" lIns="0" tIns="242570" rIns="0" bIns="0" anchor="t"/>
          <a:lstStyle/>
          <a:p>
            <a:pPr marL="1143000" marR="0" indent="0" algn="l">
              <a:lnSpc>
                <a:spcPts val="3000"/>
              </a:lnSpc>
              <a:spcAft>
                <a:spcPts val="0"/>
              </a:spcAft>
            </a:pPr>
            <a:r>
              <a:rPr lang="en-US" sz="2750" b="1" spc="0">
                <a:solidFill>
                  <a:srgbClr val="001F5F"/>
                </a:solidFill>
                <a:latin typeface="Calibri" pitchFamily="1" panose="2263545234"/>
              </a:rPr>
              <a:t>FAQ Effective Communication for Students with </a:t>
            </a:r>
          </a:p>
          <a:p>
            <a:pPr marL="0" marR="0" indent="0" algn="ctr">
              <a:lnSpc>
                <a:spcPts val="3000"/>
              </a:lnSpc>
              <a:spcBef>
                <a:spcPts val="285"/>
              </a:spcBef>
              <a:spcAft>
                <a:spcPts val="0"/>
              </a:spcAft>
            </a:pPr>
            <a:r>
              <a:rPr lang="en-US" sz="2750" b="1" spc="15">
                <a:solidFill>
                  <a:srgbClr val="001F5F"/>
                </a:solidFill>
                <a:latin typeface="Calibri" pitchFamily="1" panose="2263545234"/>
              </a:rPr>
              <a:t>Hearing, Vision, or Speech Disabilities – Nov. 2014 </a:t>
            </a:r>
          </a:p>
          <a:p>
            <a:pPr marL="640080" marR="0" indent="0" algn="l">
              <a:lnSpc>
                <a:spcPts val="3600"/>
              </a:lnSpc>
              <a:spcBef>
                <a:spcPts val="3580"/>
              </a:spcBef>
              <a:spcAft>
                <a:spcPts val="0"/>
              </a:spcAft>
            </a:pPr>
            <a:r>
              <a:rPr lang="en-US" sz="2750" spc="95">
                <a:solidFill>
                  <a:srgbClr val="44759E"/>
                </a:solidFill>
                <a:latin typeface="Arial" pitchFamily="2" panose="2263545234"/>
              </a:rPr>
              <a:t></a:t>
            </a:r>
            <a:r>
              <a:rPr lang="en-US" sz="3150" spc="95">
                <a:solidFill>
                  <a:srgbClr val="001F5F"/>
                </a:solidFill>
                <a:latin typeface="Calibri" pitchFamily="1" panose="2263545234"/>
              </a:rPr>
              <a:t> On November 12, 2014, the OCR and the </a:t>
            </a:r>
          </a:p>
          <a:p>
            <a:pPr marL="1143000" marR="0" indent="0" algn="l">
              <a:lnSpc>
                <a:spcPts val="3600"/>
              </a:lnSpc>
              <a:spcBef>
                <a:spcPts val="0"/>
              </a:spcBef>
              <a:spcAft>
                <a:spcPts val="0"/>
              </a:spcAft>
            </a:pPr>
            <a:r>
              <a:rPr lang="en-US" sz="3150" spc="5">
                <a:solidFill>
                  <a:srgbClr val="001F5F"/>
                </a:solidFill>
                <a:latin typeface="Calibri" pitchFamily="1" panose="2263545234"/>
              </a:rPr>
              <a:t>DOJ issued a Frequently Asked Questions </a:t>
            </a:r>
          </a:p>
          <a:p>
            <a:pPr marL="1143000" marR="0" indent="0" algn="l">
              <a:lnSpc>
                <a:spcPts val="3700"/>
              </a:lnSpc>
              <a:spcBef>
                <a:spcPts val="0"/>
              </a:spcBef>
              <a:spcAft>
                <a:spcPts val="0"/>
              </a:spcAft>
            </a:pPr>
            <a:r>
              <a:rPr lang="en-US" sz="3150" spc="0">
                <a:solidFill>
                  <a:srgbClr val="001F5F"/>
                </a:solidFill>
                <a:latin typeface="Calibri" pitchFamily="1" panose="2263545234"/>
              </a:rPr>
              <a:t>(FAQ) document on effective communication </a:t>
            </a:r>
          </a:p>
          <a:p>
            <a:pPr marL="1143000" marR="0" indent="0" algn="l">
              <a:lnSpc>
                <a:spcPts val="3700"/>
              </a:lnSpc>
              <a:spcBef>
                <a:spcPts val="0"/>
              </a:spcBef>
              <a:spcAft>
                <a:spcPts val="0"/>
              </a:spcAft>
            </a:pPr>
            <a:r>
              <a:rPr lang="en-US" sz="3150" spc="15">
                <a:solidFill>
                  <a:srgbClr val="001F5F"/>
                </a:solidFill>
                <a:latin typeface="Calibri" pitchFamily="1" panose="2263545234"/>
              </a:rPr>
              <a:t>for students with hearing, vision, or speech </a:t>
            </a:r>
          </a:p>
          <a:p>
            <a:pPr marL="1143000" marR="0" indent="0" algn="l">
              <a:lnSpc>
                <a:spcPts val="3700"/>
              </a:lnSpc>
              <a:spcBef>
                <a:spcPts val="0"/>
              </a:spcBef>
              <a:spcAft>
                <a:spcPts val="0"/>
              </a:spcAft>
            </a:pPr>
            <a:r>
              <a:rPr lang="en-US" sz="3150" spc="-5">
                <a:solidFill>
                  <a:srgbClr val="001F5F"/>
                </a:solidFill>
                <a:latin typeface="Calibri" pitchFamily="1" panose="2263545234"/>
              </a:rPr>
              <a:t>disabilities. </a:t>
            </a:r>
          </a:p>
          <a:p>
            <a:pPr marL="640080" marR="0" indent="0" algn="l">
              <a:lnSpc>
                <a:spcPts val="3600"/>
              </a:lnSpc>
              <a:spcBef>
                <a:spcPts val="875"/>
              </a:spcBef>
              <a:spcAft>
                <a:spcPts val="0"/>
              </a:spcAft>
            </a:pPr>
            <a:r>
              <a:rPr lang="en-US" sz="2750" spc="60">
                <a:solidFill>
                  <a:srgbClr val="44759E"/>
                </a:solidFill>
                <a:latin typeface="Arial" pitchFamily="2" panose="2263545234"/>
              </a:rPr>
              <a:t></a:t>
            </a:r>
            <a:r>
              <a:rPr lang="en-US" sz="3200" u="sng" spc="60">
                <a:solidFill>
                  <a:srgbClr val="0000FF"/>
                </a:solidFill>
                <a:latin typeface="Calibri" pitchFamily="1" panose="2263545234"/>
              </a:rPr>
              <a:t>http://www2.ed.gov/about/offices/list/ocr/l</a:t>
            </a:r>
            <a:r>
              <a:rPr lang="en-US" sz="3200" u="sng" spc="60">
                <a:solidFill>
                  <a:srgbClr val="0000FF"/>
                </a:solidFill>
                <a:latin typeface="Calibri" pitchFamily="1" panose="2263545234"/>
              </a:rPr>
              <a:t>  </a:t>
            </a:r>
          </a:p>
          <a:p>
            <a:pPr marL="1143000" marR="0" indent="0" algn="l">
              <a:lnSpc>
                <a:spcPts val="3600"/>
              </a:lnSpc>
              <a:spcBef>
                <a:spcPts val="0"/>
              </a:spcBef>
              <a:spcAft>
                <a:spcPts val="0"/>
              </a:spcAft>
            </a:pPr>
            <a:r>
              <a:rPr lang="en-US" sz="3200" u="sng" spc="-10">
                <a:solidFill>
                  <a:srgbClr val="0000FF"/>
                </a:solidFill>
                <a:latin typeface="Calibri" pitchFamily="1" panose="2263545234"/>
              </a:rPr>
              <a:t>etter/colleague-effective-communication-</a:t>
            </a:r>
            <a:r>
              <a:rPr lang="en-US" sz="100">
                <a:solidFill>
                  <a:srgbClr val="000000"/>
                </a:solidFill>
                <a:latin typeface="Tahoma" pitchFamily="2" panose="2263545234"/>
              </a:rPr>
              <a:t> </a:t>
            </a:r>
          </a:p>
          <a:p>
            <a:pPr marL="1143000" marR="0" indent="0" algn="l">
              <a:lnSpc>
                <a:spcPts val="3700"/>
              </a:lnSpc>
              <a:spcBef>
                <a:spcPts val="0"/>
              </a:spcBef>
              <a:spcAft>
                <a:spcPts val="2090"/>
              </a:spcAft>
            </a:pPr>
            <a:r>
              <a:rPr lang="en-US" sz="3200" u="sng" spc="-5">
                <a:solidFill>
                  <a:srgbClr val="0000FF"/>
                </a:solidFill>
                <a:latin typeface="Calibri" pitchFamily="1" panose="2263545234"/>
              </a:rPr>
              <a:t>201411.pdf</a:t>
            </a:r>
            <a:r>
              <a:rPr lang="en-US" sz="100" spc="-5">
                <a:solidFill>
                  <a:srgbClr val="0000FF"/>
                </a:solidFill>
                <a:latin typeface="Calibri" pitchFamily="1" panose="2263545234"/>
              </a:rPr>
              <a:t> </a:t>
            </a:r>
          </a:p>
        </p:txBody>
      </p:sp>
    </p:spTree>
  </p:cSld>
</p:sldLayout>
</file>

<file path=ppt/slideLayouts/slideLayout7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760" name=""/>
        <p:cNvGrpSpPr/>
        <p:nvPr/>
      </p:nvGrpSpPr>
      <p:grpSpPr/>
      <p:sp>
        <p:nvSpPr>
          <p:cNvPr id="76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76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5">
                <a:solidFill>
                  <a:srgbClr val="000080"/>
                </a:solidFill>
                <a:latin typeface="Tahoma" pitchFamily="2" panose="2263545234"/>
              </a:rPr>
              <a:t>73 </a:t>
            </a:r>
          </a:p>
        </p:txBody>
      </p:sp>
      <p:sp>
        <p:nvSpPr>
          <p:cNvPr id="76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64" name=""/>
          <p:cNvSpPr/>
          <p:nvPr>
            <p:ph type="body" idx="10"/>
          </p:nvPr>
        </p:nvSpPr>
        <p:spPr>
          <a:xfrm>
            <a:off x="0" y="676910"/>
            <a:ext cx="9144000" cy="1176020"/>
          </a:xfrm>
          <a:prstGeom prst="rect">
            <a:avLst/>
          </a:prstGeom>
          <a:noFill/>
          <a:ln w="0" cmpd="sng">
            <a:noFill/>
            <a:prstDash val="solid"/>
          </a:ln>
        </p:spPr>
        <p:txBody>
          <a:bodyPr vert="horz" lIns="0" tIns="183515" rIns="0" bIns="0" anchor="t"/>
          <a:lstStyle/>
          <a:p>
            <a:pPr marL="0" marR="22860" indent="0" algn="ctr">
              <a:lnSpc>
                <a:spcPts val="4200"/>
              </a:lnSpc>
              <a:spcAft>
                <a:spcPts val="3390"/>
              </a:spcAft>
            </a:pPr>
            <a:r>
              <a:rPr lang="en-US" sz="3900" b="1" spc="25">
                <a:solidFill>
                  <a:srgbClr val="001F5F"/>
                </a:solidFill>
                <a:latin typeface="Calibri" pitchFamily="1" panose="2263545234"/>
              </a:rPr>
              <a:t>Effective Communication - The Basics </a:t>
            </a:r>
          </a:p>
        </p:txBody>
      </p:sp>
      <p:sp>
        <p:nvSpPr>
          <p:cNvPr id="765" name=""/>
          <p:cNvSpPr/>
          <p:nvPr>
            <p:ph type="body" idx="10"/>
          </p:nvPr>
        </p:nvSpPr>
        <p:spPr>
          <a:xfrm>
            <a:off x="0" y="1852930"/>
            <a:ext cx="9144000" cy="4594860"/>
          </a:xfrm>
          <a:prstGeom prst="rect">
            <a:avLst/>
          </a:prstGeom>
          <a:noFill/>
          <a:ln w="0" cmpd="sng">
            <a:noFill/>
            <a:prstDash val="solid"/>
          </a:ln>
        </p:spPr>
        <p:txBody>
          <a:bodyPr vert="horz" lIns="0" tIns="393065" rIns="0" bIns="0" anchor="t"/>
          <a:lstStyle/>
          <a:p>
            <a:pPr marL="640080" marR="22860" indent="0" algn="just">
              <a:lnSpc>
                <a:spcPts val="1400"/>
              </a:lnSpc>
              <a:spcAft>
                <a:spcPts val="0"/>
              </a:spcAft>
              <a:tabLst>
                <a:tab pos="1097280" algn="l"/>
              </a:tabLst>
            </a:pPr>
            <a:r>
              <a:rPr lang="en-US" sz="390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Title II and its implementing regulations require schools to ensure that </a:t>
            </a:r>
          </a:p>
          <a:p>
            <a:pPr marL="1143000" marR="22860" indent="0" algn="just">
              <a:lnSpc>
                <a:spcPts val="1400"/>
              </a:lnSpc>
              <a:spcBef>
                <a:spcPts val="0"/>
              </a:spcBef>
              <a:spcAft>
                <a:spcPts val="0"/>
              </a:spcAft>
            </a:pPr>
            <a:r>
              <a:rPr lang="en-US" sz="1700" spc="5">
                <a:solidFill>
                  <a:srgbClr val="001F5F"/>
                </a:solidFill>
                <a:latin typeface="Calibri" pitchFamily="1" panose="2263545234"/>
              </a:rPr>
              <a:t>communication with students with hearing, vision, or speech disabilities is as </a:t>
            </a:r>
          </a:p>
          <a:p>
            <a:pPr marL="1143000" marR="22860" indent="0" algn="just">
              <a:lnSpc>
                <a:spcPts val="1600"/>
              </a:lnSpc>
              <a:spcBef>
                <a:spcPts val="0"/>
              </a:spcBef>
              <a:spcAft>
                <a:spcPts val="0"/>
              </a:spcAft>
            </a:pPr>
            <a:r>
              <a:rPr lang="en-US" sz="1700" spc="0">
                <a:solidFill>
                  <a:srgbClr val="001F5F"/>
                </a:solidFill>
                <a:latin typeface="Calibri" pitchFamily="1" panose="2263545234"/>
              </a:rPr>
              <a:t>effective as communication with students without disabilities. </a:t>
            </a:r>
          </a:p>
          <a:p>
            <a:pPr marL="640080" marR="22860" indent="0" algn="just">
              <a:lnSpc>
                <a:spcPts val="1400"/>
              </a:lnSpc>
              <a:spcBef>
                <a:spcPts val="1070"/>
              </a:spcBef>
              <a:spcAft>
                <a:spcPts val="0"/>
              </a:spcAft>
              <a:tabLst>
                <a:tab pos="1097280" algn="l"/>
              </a:tabLst>
            </a:pPr>
            <a:r>
              <a:rPr lang="en-US" sz="390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Schools must provide appropriate “auxiliary aids and services” where necessary </a:t>
            </a:r>
          </a:p>
          <a:p>
            <a:pPr marL="1143000" marR="22860" indent="0" algn="just">
              <a:lnSpc>
                <a:spcPts val="1400"/>
              </a:lnSpc>
              <a:spcBef>
                <a:spcPts val="0"/>
              </a:spcBef>
              <a:spcAft>
                <a:spcPts val="0"/>
              </a:spcAft>
            </a:pPr>
            <a:r>
              <a:rPr lang="en-US" sz="1700" spc="0">
                <a:solidFill>
                  <a:srgbClr val="001F5F"/>
                </a:solidFill>
                <a:latin typeface="Calibri" pitchFamily="1" panose="2263545234"/>
              </a:rPr>
              <a:t>to provide effective communication. </a:t>
            </a:r>
          </a:p>
          <a:p>
            <a:pPr marL="640080" marR="22860" indent="0" algn="just">
              <a:lnSpc>
                <a:spcPts val="1400"/>
              </a:lnSpc>
              <a:spcBef>
                <a:spcPts val="1055"/>
              </a:spcBef>
              <a:spcAft>
                <a:spcPts val="0"/>
              </a:spcAft>
              <a:tabLst>
                <a:tab pos="1097280" algn="l"/>
              </a:tabLst>
            </a:pPr>
            <a:r>
              <a:rPr lang="en-US" sz="3900" spc="-10">
                <a:solidFill>
                  <a:srgbClr val="44759E"/>
                </a:solidFill>
                <a:latin typeface="Arial" pitchFamily="2" panose="2263545234"/>
              </a:rPr>
              <a:t></a:t>
            </a:r>
            <a:r>
              <a:rPr lang="en-US" sz="100" b="1" spc="-10">
                <a:solidFill>
                  <a:srgbClr val="001F5F"/>
                </a:solidFill>
                <a:latin typeface="Calibri" pitchFamily="1" panose="2263545234"/>
              </a:rPr>
              <a:t> </a:t>
            </a:r>
            <a:r>
              <a:rPr lang="en-US" sz="1750" b="1" spc="-10">
                <a:solidFill>
                  <a:srgbClr val="001F5F"/>
                </a:solidFill>
                <a:latin typeface="Calibri" pitchFamily="1" panose="2263545234"/>
              </a:rPr>
              <a:t>Title II requires covered entities, including public schools, to give “primary </a:t>
            </a:r>
          </a:p>
          <a:p>
            <a:pPr marL="1143000" marR="22860" indent="0" algn="just">
              <a:lnSpc>
                <a:spcPts val="1400"/>
              </a:lnSpc>
              <a:spcBef>
                <a:spcPts val="0"/>
              </a:spcBef>
              <a:spcAft>
                <a:spcPts val="0"/>
              </a:spcAft>
            </a:pPr>
            <a:r>
              <a:rPr lang="en-US" sz="1750" b="1" spc="-15">
                <a:solidFill>
                  <a:srgbClr val="001F5F"/>
                </a:solidFill>
                <a:latin typeface="Calibri" pitchFamily="1" panose="2263545234"/>
              </a:rPr>
              <a:t>consideration” to the auxiliary aid or service requested by the student with </a:t>
            </a:r>
          </a:p>
          <a:p>
            <a:pPr marL="1143000" marR="22860" indent="0" algn="just">
              <a:lnSpc>
                <a:spcPts val="1700"/>
              </a:lnSpc>
              <a:spcBef>
                <a:spcPts val="0"/>
              </a:spcBef>
              <a:spcAft>
                <a:spcPts val="0"/>
              </a:spcAft>
            </a:pPr>
            <a:r>
              <a:rPr lang="en-US" sz="1750" b="1" spc="-15">
                <a:solidFill>
                  <a:srgbClr val="001F5F"/>
                </a:solidFill>
                <a:latin typeface="Calibri" pitchFamily="1" panose="2263545234"/>
              </a:rPr>
              <a:t>the disability when determining what is appropriate for that student. </a:t>
            </a:r>
          </a:p>
          <a:p>
            <a:pPr marL="640080" marR="22860" indent="0" algn="just">
              <a:lnSpc>
                <a:spcPts val="1400"/>
              </a:lnSpc>
              <a:spcBef>
                <a:spcPts val="1055"/>
              </a:spcBef>
              <a:spcAft>
                <a:spcPts val="0"/>
              </a:spcAft>
              <a:tabLst>
                <a:tab pos="1097280" algn="l"/>
              </a:tabLst>
            </a:pPr>
            <a:r>
              <a:rPr lang="en-US" sz="3900" spc="-5">
                <a:solidFill>
                  <a:srgbClr val="44759E"/>
                </a:solidFill>
                <a:latin typeface="Arial" pitchFamily="2" panose="2263545234"/>
              </a:rPr>
              <a:t></a:t>
            </a:r>
            <a:r>
              <a:rPr lang="en-US" sz="100" b="1" spc="-5">
                <a:solidFill>
                  <a:srgbClr val="001F5F"/>
                </a:solidFill>
                <a:latin typeface="Calibri" pitchFamily="1" panose="2263545234"/>
              </a:rPr>
              <a:t> </a:t>
            </a:r>
            <a:r>
              <a:rPr lang="en-US" sz="1750" b="1" spc="-5">
                <a:solidFill>
                  <a:srgbClr val="001F5F"/>
                </a:solidFill>
                <a:latin typeface="Calibri" pitchFamily="1" panose="2263545234"/>
              </a:rPr>
              <a:t>Title III entities are </a:t>
            </a:r>
            <a:r>
              <a:rPr lang="en-US" sz="1750" b="1" i="1" spc="-5">
                <a:solidFill>
                  <a:srgbClr val="001F5F"/>
                </a:solidFill>
                <a:latin typeface="Calibri" pitchFamily="1" panose="2263545234"/>
              </a:rPr>
              <a:t>encouraged </a:t>
            </a:r>
            <a:r>
              <a:rPr lang="en-US" sz="1750" b="1" spc="-5">
                <a:solidFill>
                  <a:srgbClr val="001F5F"/>
                </a:solidFill>
                <a:latin typeface="Calibri" pitchFamily="1" panose="2263545234"/>
              </a:rPr>
              <a:t>to consult with the person with a disability to </a:t>
            </a:r>
          </a:p>
          <a:p>
            <a:pPr marL="1143000" marR="22860" indent="0" algn="just">
              <a:lnSpc>
                <a:spcPts val="1400"/>
              </a:lnSpc>
              <a:spcBef>
                <a:spcPts val="0"/>
              </a:spcBef>
              <a:spcAft>
                <a:spcPts val="0"/>
              </a:spcAft>
            </a:pPr>
            <a:r>
              <a:rPr lang="en-US" sz="1750" b="1" spc="-15">
                <a:solidFill>
                  <a:srgbClr val="001F5F"/>
                </a:solidFill>
                <a:latin typeface="Calibri" pitchFamily="1" panose="2263545234"/>
              </a:rPr>
              <a:t>discuss what aid or service is appropriate. The goal is to provide an aid or </a:t>
            </a:r>
          </a:p>
          <a:p>
            <a:pPr marL="1143000" marR="22860" indent="0" algn="just">
              <a:lnSpc>
                <a:spcPts val="1700"/>
              </a:lnSpc>
              <a:spcBef>
                <a:spcPts val="5"/>
              </a:spcBef>
              <a:spcAft>
                <a:spcPts val="0"/>
              </a:spcAft>
            </a:pPr>
            <a:r>
              <a:rPr lang="en-US" sz="1750" b="1" spc="-15">
                <a:solidFill>
                  <a:srgbClr val="001F5F"/>
                </a:solidFill>
                <a:latin typeface="Calibri" pitchFamily="1" panose="2263545234"/>
              </a:rPr>
              <a:t>service that will be effective, given the nature of what is being communicated </a:t>
            </a:r>
          </a:p>
          <a:p>
            <a:pPr marL="1143000" marR="22860" indent="0" algn="just">
              <a:lnSpc>
                <a:spcPts val="1700"/>
              </a:lnSpc>
              <a:spcBef>
                <a:spcPts val="0"/>
              </a:spcBef>
              <a:spcAft>
                <a:spcPts val="0"/>
              </a:spcAft>
            </a:pPr>
            <a:r>
              <a:rPr lang="en-US" sz="1750" b="1" spc="-20">
                <a:solidFill>
                  <a:srgbClr val="001F5F"/>
                </a:solidFill>
                <a:latin typeface="Calibri" pitchFamily="1" panose="2263545234"/>
              </a:rPr>
              <a:t>and the person’s method of communicating. </a:t>
            </a:r>
          </a:p>
          <a:p>
            <a:pPr marL="640080" marR="22860" indent="0" algn="just">
              <a:lnSpc>
                <a:spcPts val="1400"/>
              </a:lnSpc>
              <a:spcBef>
                <a:spcPts val="1055"/>
              </a:spcBef>
              <a:spcAft>
                <a:spcPts val="0"/>
              </a:spcAft>
              <a:tabLst>
                <a:tab pos="1097280" algn="l"/>
              </a:tabLst>
            </a:pPr>
            <a:r>
              <a:rPr lang="en-US" sz="390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If a particular auxiliary aid or service would be a fundamental alteration in the </a:t>
            </a:r>
          </a:p>
          <a:p>
            <a:pPr marL="1143000" marR="22860" indent="0" algn="just">
              <a:lnSpc>
                <a:spcPts val="1400"/>
              </a:lnSpc>
              <a:spcBef>
                <a:spcPts val="0"/>
              </a:spcBef>
              <a:spcAft>
                <a:spcPts val="0"/>
              </a:spcAft>
            </a:pPr>
            <a:r>
              <a:rPr lang="en-US" sz="1700" spc="0">
                <a:solidFill>
                  <a:srgbClr val="001F5F"/>
                </a:solidFill>
                <a:latin typeface="Calibri" pitchFamily="1" panose="2263545234"/>
              </a:rPr>
              <a:t>nature of a service, program, or activity, or be an undue financial and </a:t>
            </a:r>
          </a:p>
          <a:p>
            <a:pPr marL="1143000" marR="22860" indent="0" algn="just">
              <a:lnSpc>
                <a:spcPts val="1600"/>
              </a:lnSpc>
              <a:spcBef>
                <a:spcPts val="0"/>
              </a:spcBef>
              <a:spcAft>
                <a:spcPts val="0"/>
              </a:spcAft>
            </a:pPr>
            <a:r>
              <a:rPr lang="en-US" sz="1700" spc="5">
                <a:solidFill>
                  <a:srgbClr val="001F5F"/>
                </a:solidFill>
                <a:latin typeface="Calibri" pitchFamily="1" panose="2263545234"/>
              </a:rPr>
              <a:t>administrative burden, the school does not need to provide that auxiliary aid or </a:t>
            </a:r>
          </a:p>
          <a:p>
            <a:pPr marL="1143000" marR="22860" indent="0" algn="just">
              <a:lnSpc>
                <a:spcPts val="1600"/>
              </a:lnSpc>
              <a:spcBef>
                <a:spcPts val="0"/>
              </a:spcBef>
              <a:spcAft>
                <a:spcPts val="4335"/>
              </a:spcAft>
            </a:pPr>
            <a:r>
              <a:rPr lang="en-US" sz="1700" spc="-10">
                <a:solidFill>
                  <a:srgbClr val="001F5F"/>
                </a:solidFill>
                <a:latin typeface="Calibri" pitchFamily="1" panose="2263545234"/>
              </a:rPr>
              <a:t>service. </a:t>
            </a:r>
          </a:p>
        </p:txBody>
      </p:sp>
    </p:spTree>
  </p:cSld>
</p:sldLayout>
</file>

<file path=ppt/slideLayouts/slideLayout7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771" name=""/>
        <p:cNvGrpSpPr/>
        <p:nvPr/>
      </p:nvGrpSpPr>
      <p:grpSpPr/>
      <p:sp>
        <p:nvSpPr>
          <p:cNvPr id="77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77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74 </a:t>
            </a:r>
          </a:p>
        </p:txBody>
      </p:sp>
      <p:sp>
        <p:nvSpPr>
          <p:cNvPr id="77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75" name=""/>
          <p:cNvSpPr/>
          <p:nvPr>
            <p:ph type="body" idx="10"/>
          </p:nvPr>
        </p:nvSpPr>
        <p:spPr>
          <a:xfrm>
            <a:off x="0" y="676910"/>
            <a:ext cx="9144000" cy="1123950"/>
          </a:xfrm>
          <a:prstGeom prst="rect">
            <a:avLst/>
          </a:prstGeom>
          <a:noFill/>
          <a:ln w="0" cmpd="sng">
            <a:noFill/>
            <a:prstDash val="solid"/>
          </a:ln>
        </p:spPr>
        <p:txBody>
          <a:bodyPr vert="horz" lIns="0" tIns="260350" rIns="0" bIns="0" anchor="t"/>
          <a:lstStyle/>
          <a:p>
            <a:pPr marL="0" marR="0" indent="0" algn="ctr">
              <a:lnSpc>
                <a:spcPts val="4300"/>
              </a:lnSpc>
              <a:spcAft>
                <a:spcPts val="2230"/>
              </a:spcAft>
            </a:pPr>
            <a:r>
              <a:rPr lang="en-US" sz="4350" b="1" spc="15">
                <a:solidFill>
                  <a:srgbClr val="001F5F"/>
                </a:solidFill>
                <a:latin typeface="Calibri" pitchFamily="1" panose="2263545234"/>
              </a:rPr>
              <a:t>Auxiliary Aids and Services </a:t>
            </a:r>
          </a:p>
        </p:txBody>
      </p:sp>
      <p:sp>
        <p:nvSpPr>
          <p:cNvPr id="776" name=""/>
          <p:cNvSpPr/>
          <p:nvPr>
            <p:ph type="body" idx="10"/>
          </p:nvPr>
        </p:nvSpPr>
        <p:spPr>
          <a:xfrm>
            <a:off x="0" y="1800860"/>
            <a:ext cx="9144000" cy="4646930"/>
          </a:xfrm>
          <a:prstGeom prst="rect">
            <a:avLst/>
          </a:prstGeom>
          <a:noFill/>
          <a:ln w="0" cmpd="sng">
            <a:noFill/>
            <a:prstDash val="solid"/>
          </a:ln>
        </p:spPr>
        <p:txBody>
          <a:bodyPr vert="horz" lIns="0" tIns="458470" rIns="0" bIns="0" anchor="t"/>
          <a:lstStyle/>
          <a:p>
            <a:pPr marL="640080" marR="0" indent="0" algn="just">
              <a:lnSpc>
                <a:spcPts val="1300"/>
              </a:lnSpc>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1700" spc="0">
                <a:solidFill>
                  <a:srgbClr val="001F5F"/>
                </a:solidFill>
                <a:latin typeface="Calibri" pitchFamily="1" panose="2263545234"/>
              </a:rPr>
              <a:t>“Auxiliary aids and services make aurally or visually delivered information </a:t>
            </a:r>
          </a:p>
          <a:p>
            <a:pPr marL="1143000" marR="0" indent="0" algn="just">
              <a:lnSpc>
                <a:spcPts val="1300"/>
              </a:lnSpc>
              <a:spcBef>
                <a:spcPts val="0"/>
              </a:spcBef>
              <a:spcAft>
                <a:spcPts val="0"/>
              </a:spcAft>
            </a:pPr>
            <a:r>
              <a:rPr lang="en-US" sz="1700" spc="0">
                <a:solidFill>
                  <a:srgbClr val="001F5F"/>
                </a:solidFill>
                <a:latin typeface="Calibri" pitchFamily="1" panose="2263545234"/>
              </a:rPr>
              <a:t>available to students with hearing, vision, or speech disabilities </a:t>
            </a:r>
            <a:r>
              <a:rPr lang="en-US" sz="1750" b="1" spc="0">
                <a:solidFill>
                  <a:srgbClr val="001F5F"/>
                </a:solidFill>
                <a:latin typeface="Calibri" pitchFamily="1" panose="2263545234"/>
              </a:rPr>
              <a:t>so that they can </a:t>
            </a:r>
          </a:p>
          <a:p>
            <a:pPr marL="1143000" marR="0" indent="0" algn="just">
              <a:lnSpc>
                <a:spcPts val="1600"/>
              </a:lnSpc>
              <a:spcBef>
                <a:spcPts val="5"/>
              </a:spcBef>
              <a:spcAft>
                <a:spcPts val="0"/>
              </a:spcAft>
            </a:pPr>
            <a:r>
              <a:rPr lang="en-US" sz="1750" b="1" spc="-20">
                <a:solidFill>
                  <a:srgbClr val="001F5F"/>
                </a:solidFill>
                <a:latin typeface="Calibri" pitchFamily="1" panose="2263545234"/>
              </a:rPr>
              <a:t>receive information from, and convey information to, others as effectively as </a:t>
            </a:r>
          </a:p>
          <a:p>
            <a:pPr marL="1143000" marR="0" indent="0" algn="just">
              <a:lnSpc>
                <a:spcPts val="1600"/>
              </a:lnSpc>
              <a:spcBef>
                <a:spcPts val="0"/>
              </a:spcBef>
              <a:spcAft>
                <a:spcPts val="0"/>
              </a:spcAft>
            </a:pPr>
            <a:r>
              <a:rPr lang="en-US" sz="1750" b="1" spc="-20">
                <a:solidFill>
                  <a:srgbClr val="001F5F"/>
                </a:solidFill>
                <a:latin typeface="Calibri" pitchFamily="1" panose="2263545234"/>
              </a:rPr>
              <a:t>students without disabilities.” </a:t>
            </a:r>
          </a:p>
          <a:p>
            <a:pPr marL="640080" marR="0" indent="0" algn="just">
              <a:lnSpc>
                <a:spcPts val="1300"/>
              </a:lnSpc>
              <a:spcBef>
                <a:spcPts val="1170"/>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Example auxiliary aids and services for hearing impaired: Interpreters, note </a:t>
            </a:r>
          </a:p>
          <a:p>
            <a:pPr marL="1143000" marR="0" indent="0" algn="just">
              <a:lnSpc>
                <a:spcPts val="1300"/>
              </a:lnSpc>
              <a:spcBef>
                <a:spcPts val="0"/>
              </a:spcBef>
              <a:spcAft>
                <a:spcPts val="0"/>
              </a:spcAft>
            </a:pPr>
            <a:r>
              <a:rPr lang="en-US" sz="1700" spc="5">
                <a:solidFill>
                  <a:srgbClr val="001F5F"/>
                </a:solidFill>
                <a:latin typeface="Calibri" pitchFamily="1" panose="2263545234"/>
              </a:rPr>
              <a:t>takers, real-time computer-aided transcription services (e.g., CART), assistive </a:t>
            </a:r>
          </a:p>
          <a:p>
            <a:pPr marL="1143000" marR="0" indent="0" algn="just">
              <a:lnSpc>
                <a:spcPts val="1700"/>
              </a:lnSpc>
              <a:spcBef>
                <a:spcPts val="0"/>
              </a:spcBef>
              <a:spcAft>
                <a:spcPts val="0"/>
              </a:spcAft>
            </a:pPr>
            <a:r>
              <a:rPr lang="en-US" sz="1700" spc="0">
                <a:solidFill>
                  <a:srgbClr val="001F5F"/>
                </a:solidFill>
                <a:latin typeface="Calibri" pitchFamily="1" panose="2263545234"/>
              </a:rPr>
              <a:t>listening systems, accessible electronic and information technology, and open </a:t>
            </a:r>
          </a:p>
          <a:p>
            <a:pPr marL="1143000" marR="0" indent="0" algn="just">
              <a:lnSpc>
                <a:spcPts val="1700"/>
              </a:lnSpc>
              <a:spcBef>
                <a:spcPts val="5"/>
              </a:spcBef>
              <a:spcAft>
                <a:spcPts val="0"/>
              </a:spcAft>
            </a:pPr>
            <a:r>
              <a:rPr lang="en-US" sz="1700" spc="0">
                <a:solidFill>
                  <a:srgbClr val="001F5F"/>
                </a:solidFill>
                <a:latin typeface="Calibri" pitchFamily="1" panose="2263545234"/>
              </a:rPr>
              <a:t>and closed captioning. </a:t>
            </a:r>
          </a:p>
          <a:p>
            <a:pPr marL="640080" marR="0" indent="0" algn="just">
              <a:lnSpc>
                <a:spcPts val="1300"/>
              </a:lnSpc>
              <a:spcBef>
                <a:spcPts val="1160"/>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Example auxiliary aids and services for visually impaired: qualified readers, </a:t>
            </a:r>
          </a:p>
          <a:p>
            <a:pPr marL="1143000" marR="0" indent="0" algn="just">
              <a:lnSpc>
                <a:spcPts val="1300"/>
              </a:lnSpc>
              <a:spcBef>
                <a:spcPts val="0"/>
              </a:spcBef>
              <a:spcAft>
                <a:spcPts val="0"/>
              </a:spcAft>
            </a:pPr>
            <a:r>
              <a:rPr lang="en-US" sz="1700" spc="5">
                <a:solidFill>
                  <a:srgbClr val="001F5F"/>
                </a:solidFill>
                <a:latin typeface="Calibri" pitchFamily="1" panose="2263545234"/>
              </a:rPr>
              <a:t>taped texts, audio materials, Braille, screen reader software, magnification </a:t>
            </a:r>
          </a:p>
          <a:p>
            <a:pPr marL="1143000" marR="0" indent="0" algn="just">
              <a:lnSpc>
                <a:spcPts val="1700"/>
              </a:lnSpc>
              <a:spcBef>
                <a:spcPts val="0"/>
              </a:spcBef>
              <a:spcAft>
                <a:spcPts val="0"/>
              </a:spcAft>
            </a:pPr>
            <a:r>
              <a:rPr lang="en-US" sz="1700" spc="0">
                <a:solidFill>
                  <a:srgbClr val="001F5F"/>
                </a:solidFill>
                <a:latin typeface="Calibri" pitchFamily="1" panose="2263545234"/>
              </a:rPr>
              <a:t>software, large print, and accessible electronic and information technology. </a:t>
            </a:r>
          </a:p>
          <a:p>
            <a:pPr marL="640080" marR="0" indent="0" algn="just">
              <a:lnSpc>
                <a:spcPts val="1300"/>
              </a:lnSpc>
              <a:spcBef>
                <a:spcPts val="1160"/>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Example auxiliary aids and services for a person with a speech disability, some </a:t>
            </a:r>
          </a:p>
          <a:p>
            <a:pPr marL="1143000" marR="0" indent="0" algn="just">
              <a:lnSpc>
                <a:spcPts val="1300"/>
              </a:lnSpc>
              <a:spcBef>
                <a:spcPts val="0"/>
              </a:spcBef>
              <a:spcAft>
                <a:spcPts val="0"/>
              </a:spcAft>
            </a:pPr>
            <a:r>
              <a:rPr lang="en-US" sz="1700" spc="5">
                <a:solidFill>
                  <a:srgbClr val="001F5F"/>
                </a:solidFill>
                <a:latin typeface="Calibri" pitchFamily="1" panose="2263545234"/>
              </a:rPr>
              <a:t>examples of auxiliary aids or services are a word or letter board, writing </a:t>
            </a:r>
          </a:p>
          <a:p>
            <a:pPr marL="1143000" marR="0" indent="0" algn="just">
              <a:lnSpc>
                <a:spcPts val="1700"/>
              </a:lnSpc>
              <a:spcBef>
                <a:spcPts val="0"/>
              </a:spcBef>
              <a:spcAft>
                <a:spcPts val="0"/>
              </a:spcAft>
            </a:pPr>
            <a:r>
              <a:rPr lang="en-US" sz="1700" spc="0">
                <a:solidFill>
                  <a:srgbClr val="001F5F"/>
                </a:solidFill>
                <a:latin typeface="Calibri" pitchFamily="1" panose="2263545234"/>
              </a:rPr>
              <a:t>materials, spelling to communicate, a qualified sign language interpreter, taped </a:t>
            </a:r>
          </a:p>
          <a:p>
            <a:pPr marL="1143000" marR="0" indent="0" algn="just">
              <a:lnSpc>
                <a:spcPts val="1600"/>
              </a:lnSpc>
              <a:spcBef>
                <a:spcPts val="5"/>
              </a:spcBef>
              <a:spcAft>
                <a:spcPts val="0"/>
              </a:spcAft>
            </a:pPr>
            <a:r>
              <a:rPr lang="en-US" sz="1700" spc="0">
                <a:solidFill>
                  <a:srgbClr val="001F5F"/>
                </a:solidFill>
                <a:latin typeface="Calibri" pitchFamily="1" panose="2263545234"/>
              </a:rPr>
              <a:t>texts, a computer, a portable device that writes and/or produces speech, and </a:t>
            </a:r>
          </a:p>
          <a:p>
            <a:pPr marL="1143000" marR="0" indent="0" algn="just">
              <a:lnSpc>
                <a:spcPts val="1600"/>
              </a:lnSpc>
              <a:spcBef>
                <a:spcPts val="0"/>
              </a:spcBef>
              <a:spcAft>
                <a:spcPts val="4775"/>
              </a:spcAft>
            </a:pPr>
            <a:r>
              <a:rPr lang="en-US" sz="1700" spc="0">
                <a:solidFill>
                  <a:srgbClr val="001F5F"/>
                </a:solidFill>
                <a:latin typeface="Calibri" pitchFamily="1" panose="2263545234"/>
              </a:rPr>
              <a:t>telecommunications services. </a:t>
            </a:r>
          </a:p>
        </p:txBody>
      </p:sp>
    </p:spTree>
  </p:cSld>
</p:sldLayout>
</file>

<file path=ppt/slideLayouts/slideLayout7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782" name=""/>
        <p:cNvGrpSpPr/>
        <p:nvPr/>
      </p:nvGrpSpPr>
      <p:grpSpPr/>
      <p:sp>
        <p:nvSpPr>
          <p:cNvPr id="78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784"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0">
                <a:solidFill>
                  <a:srgbClr val="000080"/>
                </a:solidFill>
                <a:latin typeface="Tahoma" pitchFamily="2" panose="2263545234"/>
              </a:rPr>
              <a:t>75 </a:t>
            </a:r>
          </a:p>
        </p:txBody>
      </p:sp>
      <p:sp>
        <p:nvSpPr>
          <p:cNvPr id="78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86" name=""/>
          <p:cNvSpPr/>
          <p:nvPr>
            <p:ph type="body" idx="10"/>
          </p:nvPr>
        </p:nvSpPr>
        <p:spPr>
          <a:xfrm>
            <a:off x="0" y="676910"/>
            <a:ext cx="9144000" cy="5796915"/>
          </a:xfrm>
          <a:prstGeom prst="rect">
            <a:avLst/>
          </a:prstGeom>
          <a:noFill/>
          <a:ln w="0" cmpd="sng">
            <a:noFill/>
            <a:prstDash val="solid"/>
          </a:ln>
        </p:spPr>
        <p:txBody>
          <a:bodyPr vert="horz" lIns="0" tIns="250190" rIns="0" bIns="0" anchor="t">
            <a:normAutofit fontScale="95000"/>
          </a:bodyPr>
          <a:lstStyle/>
          <a:p>
            <a:pPr marL="0" marR="22860" indent="0" algn="ctr">
              <a:lnSpc>
                <a:spcPts val="3500"/>
              </a:lnSpc>
              <a:spcAft>
                <a:spcPts val="0"/>
              </a:spcAft>
            </a:pPr>
            <a:r>
              <a:rPr lang="en-US" sz="3550" b="1" spc="5">
                <a:solidFill>
                  <a:srgbClr val="001F5F"/>
                </a:solidFill>
                <a:latin typeface="Calibri" pitchFamily="1" panose="2263545234"/>
              </a:rPr>
              <a:t>Factors to Consider in Determining </a:t>
            </a:r>
          </a:p>
          <a:p>
            <a:pPr marL="0" marR="22860" indent="0" algn="ctr">
              <a:lnSpc>
                <a:spcPts val="3500"/>
              </a:lnSpc>
              <a:spcBef>
                <a:spcPts val="630"/>
              </a:spcBef>
              <a:spcAft>
                <a:spcPts val="0"/>
              </a:spcAft>
            </a:pPr>
            <a:r>
              <a:rPr lang="en-US" sz="3550" b="1" spc="20">
                <a:solidFill>
                  <a:srgbClr val="001F5F"/>
                </a:solidFill>
                <a:latin typeface="Calibri" pitchFamily="1" panose="2263545234"/>
              </a:rPr>
              <a:t>Auxiliary Aids and Services </a:t>
            </a:r>
          </a:p>
          <a:p>
            <a:pPr marL="640080" marR="22860" indent="0" algn="l">
              <a:lnSpc>
                <a:spcPts val="3200"/>
              </a:lnSpc>
              <a:spcBef>
                <a:spcPts val="1745"/>
              </a:spcBef>
              <a:spcAft>
                <a:spcPts val="0"/>
              </a:spcAft>
            </a:pPr>
            <a:r>
              <a:rPr lang="en-US" sz="3550" spc="85">
                <a:solidFill>
                  <a:srgbClr val="44759E"/>
                </a:solidFill>
                <a:latin typeface="Arial" pitchFamily="2" panose="2263545234"/>
              </a:rPr>
              <a:t></a:t>
            </a:r>
            <a:r>
              <a:rPr lang="en-US" sz="2950" spc="85">
                <a:solidFill>
                  <a:srgbClr val="001F5F"/>
                </a:solidFill>
                <a:latin typeface="Calibri" pitchFamily="1" panose="2263545234"/>
              </a:rPr>
              <a:t> The determination of what auxiliary aids or </a:t>
            </a:r>
          </a:p>
          <a:p>
            <a:pPr marL="1143000" marR="22860" indent="0" algn="l">
              <a:lnSpc>
                <a:spcPts val="2900"/>
              </a:lnSpc>
              <a:spcBef>
                <a:spcPts val="0"/>
              </a:spcBef>
              <a:spcAft>
                <a:spcPts val="0"/>
              </a:spcAft>
            </a:pPr>
            <a:r>
              <a:rPr lang="en-US" sz="2950" spc="5">
                <a:solidFill>
                  <a:srgbClr val="001F5F"/>
                </a:solidFill>
                <a:latin typeface="Calibri" pitchFamily="1" panose="2263545234"/>
              </a:rPr>
              <a:t>services will provide effective communication </a:t>
            </a:r>
          </a:p>
          <a:p>
            <a:pPr marL="1143000" marR="22860" indent="0" algn="l">
              <a:lnSpc>
                <a:spcPts val="2900"/>
              </a:lnSpc>
              <a:spcBef>
                <a:spcPts val="185"/>
              </a:spcBef>
              <a:spcAft>
                <a:spcPts val="0"/>
              </a:spcAft>
            </a:pPr>
            <a:r>
              <a:rPr lang="en-US" sz="3000" spc="45">
                <a:solidFill>
                  <a:srgbClr val="001F5F"/>
                </a:solidFill>
                <a:latin typeface="Calibri" pitchFamily="1" panose="2263545234"/>
              </a:rPr>
              <a:t>must be made on a case-by-case basis, </a:t>
            </a:r>
          </a:p>
          <a:p>
            <a:pPr marL="1143000" marR="22860" indent="0" algn="l">
              <a:lnSpc>
                <a:spcPts val="3000"/>
              </a:lnSpc>
              <a:spcBef>
                <a:spcPts val="170"/>
              </a:spcBef>
              <a:spcAft>
                <a:spcPts val="0"/>
              </a:spcAft>
            </a:pPr>
            <a:r>
              <a:rPr lang="en-US" sz="2950" spc="-5">
                <a:solidFill>
                  <a:srgbClr val="001F5F"/>
                </a:solidFill>
                <a:latin typeface="Calibri" pitchFamily="1" panose="2263545234"/>
              </a:rPr>
              <a:t>considering: </a:t>
            </a:r>
          </a:p>
          <a:p>
            <a:pPr marL="1005840" marR="22860" indent="0" algn="l">
              <a:lnSpc>
                <a:spcPts val="2700"/>
              </a:lnSpc>
              <a:spcBef>
                <a:spcPts val="890"/>
              </a:spcBef>
              <a:spcAft>
                <a:spcPts val="0"/>
              </a:spcAft>
            </a:pPr>
            <a:r>
              <a:rPr lang="en-US" sz="3000" spc="55">
                <a:solidFill>
                  <a:srgbClr val="001F5F"/>
                </a:solidFill>
                <a:latin typeface="Arial" pitchFamily="2" panose="2263545234"/>
              </a:rPr>
              <a:t> </a:t>
            </a:r>
            <a:r>
              <a:rPr lang="en-US" sz="2600" spc="55">
                <a:solidFill>
                  <a:srgbClr val="001F5F"/>
                </a:solidFill>
                <a:latin typeface="Calibri" pitchFamily="1" panose="2263545234"/>
              </a:rPr>
              <a:t>The communication used by the student. </a:t>
            </a:r>
          </a:p>
          <a:p>
            <a:pPr marL="1005840" marR="22860" indent="0" algn="l">
              <a:lnSpc>
                <a:spcPts val="2600"/>
              </a:lnSpc>
              <a:spcBef>
                <a:spcPts val="620"/>
              </a:spcBef>
              <a:spcAft>
                <a:spcPts val="0"/>
              </a:spcAft>
            </a:pPr>
            <a:r>
              <a:rPr lang="en-US" sz="3000" spc="55">
                <a:solidFill>
                  <a:srgbClr val="001F5F"/>
                </a:solidFill>
                <a:latin typeface="Arial" pitchFamily="2" panose="2263545234"/>
              </a:rPr>
              <a:t> </a:t>
            </a:r>
            <a:r>
              <a:rPr lang="en-US" sz="2600" spc="55">
                <a:solidFill>
                  <a:srgbClr val="001F5F"/>
                </a:solidFill>
                <a:latin typeface="Calibri" pitchFamily="1" panose="2263545234"/>
              </a:rPr>
              <a:t>The nature, length, and complexity of the </a:t>
            </a:r>
          </a:p>
          <a:p>
            <a:pPr marL="1508760" marR="22860" indent="0" algn="l">
              <a:lnSpc>
                <a:spcPts val="2600"/>
              </a:lnSpc>
              <a:spcBef>
                <a:spcPts val="0"/>
              </a:spcBef>
              <a:spcAft>
                <a:spcPts val="0"/>
              </a:spcAft>
            </a:pPr>
            <a:r>
              <a:rPr lang="en-US" sz="2600" spc="-15">
                <a:solidFill>
                  <a:srgbClr val="001F5F"/>
                </a:solidFill>
                <a:latin typeface="Calibri" pitchFamily="1" panose="2263545234"/>
              </a:rPr>
              <a:t>communication involved. </a:t>
            </a:r>
          </a:p>
          <a:p>
            <a:pPr marL="1005840" marR="22860" indent="0" algn="l">
              <a:lnSpc>
                <a:spcPts val="2600"/>
              </a:lnSpc>
              <a:spcBef>
                <a:spcPts val="870"/>
              </a:spcBef>
              <a:spcAft>
                <a:spcPts val="0"/>
              </a:spcAft>
            </a:pPr>
            <a:r>
              <a:rPr lang="en-US" sz="3000" spc="45">
                <a:solidFill>
                  <a:srgbClr val="001F5F"/>
                </a:solidFill>
                <a:latin typeface="Arial" pitchFamily="2" panose="2263545234"/>
              </a:rPr>
              <a:t> </a:t>
            </a:r>
            <a:r>
              <a:rPr lang="en-US" sz="2600" spc="45">
                <a:solidFill>
                  <a:srgbClr val="001F5F"/>
                </a:solidFill>
                <a:latin typeface="Calibri" pitchFamily="1" panose="2263545234"/>
              </a:rPr>
              <a:t>The context in which the communication is taking </a:t>
            </a:r>
          </a:p>
          <a:p>
            <a:pPr marL="1508760" marR="22860" indent="0" algn="l">
              <a:lnSpc>
                <a:spcPts val="2600"/>
              </a:lnSpc>
              <a:spcBef>
                <a:spcPts val="0"/>
              </a:spcBef>
              <a:spcAft>
                <a:spcPts val="0"/>
              </a:spcAft>
            </a:pPr>
            <a:r>
              <a:rPr lang="en-US" sz="2600" spc="-45">
                <a:solidFill>
                  <a:srgbClr val="001F5F"/>
                </a:solidFill>
                <a:latin typeface="Calibri" pitchFamily="1" panose="2263545234"/>
              </a:rPr>
              <a:t>place. </a:t>
            </a:r>
          </a:p>
          <a:p>
            <a:pPr marL="640080" marR="22860" indent="0" algn="l">
              <a:lnSpc>
                <a:spcPts val="3300"/>
              </a:lnSpc>
              <a:spcBef>
                <a:spcPts val="800"/>
              </a:spcBef>
              <a:spcAft>
                <a:spcPts val="835"/>
              </a:spcAft>
            </a:pPr>
            <a:r>
              <a:rPr lang="en-US" sz="3550" spc="80">
                <a:solidFill>
                  <a:srgbClr val="44759E"/>
                </a:solidFill>
                <a:latin typeface="Arial" pitchFamily="2" panose="2263545234"/>
              </a:rPr>
              <a:t></a:t>
            </a:r>
            <a:r>
              <a:rPr lang="en-US" sz="2950" spc="80">
                <a:solidFill>
                  <a:srgbClr val="001F5F"/>
                </a:solidFill>
                <a:latin typeface="Calibri" pitchFamily="1" panose="2263545234"/>
              </a:rPr>
              <a:t> Keep in mind that technology is evolving. </a:t>
            </a:r>
          </a:p>
        </p:txBody>
      </p:sp>
    </p:spTree>
  </p:cSld>
</p:sldLayout>
</file>

<file path=ppt/slideLayouts/slideLayout7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792" name=""/>
        <p:cNvGrpSpPr/>
        <p:nvPr/>
      </p:nvGrpSpPr>
      <p:grpSpPr/>
      <p:sp>
        <p:nvSpPr>
          <p:cNvPr id="79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794"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76 </a:t>
            </a:r>
          </a:p>
        </p:txBody>
      </p:sp>
      <p:sp>
        <p:nvSpPr>
          <p:cNvPr id="79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96" name=""/>
          <p:cNvSpPr/>
          <p:nvPr>
            <p:ph type="body" idx="10"/>
          </p:nvPr>
        </p:nvSpPr>
        <p:spPr>
          <a:xfrm>
            <a:off x="0" y="676910"/>
            <a:ext cx="9144000" cy="1154430"/>
          </a:xfrm>
          <a:prstGeom prst="rect">
            <a:avLst/>
          </a:prstGeom>
          <a:noFill/>
          <a:ln w="0" cmpd="sng">
            <a:noFill/>
            <a:prstDash val="solid"/>
          </a:ln>
        </p:spPr>
        <p:txBody>
          <a:bodyPr vert="horz" lIns="0" tIns="260350" rIns="0" bIns="0" anchor="t"/>
          <a:lstStyle/>
          <a:p>
            <a:pPr marL="0" marR="0" indent="0" algn="ctr">
              <a:lnSpc>
                <a:spcPts val="4300"/>
              </a:lnSpc>
              <a:spcAft>
                <a:spcPts val="2520"/>
              </a:spcAft>
            </a:pPr>
            <a:r>
              <a:rPr lang="en-US" sz="4350" b="1" spc="15">
                <a:solidFill>
                  <a:srgbClr val="001F5F"/>
                </a:solidFill>
                <a:latin typeface="Calibri" pitchFamily="1" panose="2263545234"/>
              </a:rPr>
              <a:t>Access, Timeliness and Privacy </a:t>
            </a:r>
          </a:p>
        </p:txBody>
      </p:sp>
      <p:sp>
        <p:nvSpPr>
          <p:cNvPr id="797" name=""/>
          <p:cNvSpPr/>
          <p:nvPr>
            <p:ph type="body" idx="10"/>
          </p:nvPr>
        </p:nvSpPr>
        <p:spPr>
          <a:xfrm>
            <a:off x="0" y="1831340"/>
            <a:ext cx="9144000" cy="4616450"/>
          </a:xfrm>
          <a:prstGeom prst="rect">
            <a:avLst/>
          </a:prstGeom>
          <a:noFill/>
          <a:ln w="0" cmpd="sng">
            <a:noFill/>
            <a:prstDash val="solid"/>
          </a:ln>
        </p:spPr>
        <p:txBody>
          <a:bodyPr vert="horz" lIns="0" tIns="415925" rIns="0" bIns="0" anchor="t"/>
          <a:lstStyle/>
          <a:p>
            <a:pPr marL="640080" marR="0" indent="0" algn="just">
              <a:lnSpc>
                <a:spcPts val="1700"/>
              </a:lnSpc>
              <a:spcAft>
                <a:spcPts val="0"/>
              </a:spcAft>
              <a:tabLst>
                <a:tab pos="109728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The auxiliary aid or service provided must permit the person with </a:t>
            </a:r>
          </a:p>
          <a:p>
            <a:pPr marL="1143000" marR="0" indent="0" algn="just">
              <a:lnSpc>
                <a:spcPts val="1700"/>
              </a:lnSpc>
              <a:spcBef>
                <a:spcPts val="0"/>
              </a:spcBef>
              <a:spcAft>
                <a:spcPts val="0"/>
              </a:spcAft>
            </a:pPr>
            <a:r>
              <a:rPr lang="en-US" sz="2100" spc="0">
                <a:solidFill>
                  <a:srgbClr val="001F5F"/>
                </a:solidFill>
                <a:latin typeface="Calibri" pitchFamily="1" panose="2263545234"/>
              </a:rPr>
              <a:t>the disability to access the information. Students with disabilities </a:t>
            </a:r>
          </a:p>
          <a:p>
            <a:pPr marL="1143000" marR="0" indent="0" algn="just">
              <a:lnSpc>
                <a:spcPts val="2000"/>
              </a:lnSpc>
              <a:spcBef>
                <a:spcPts val="0"/>
              </a:spcBef>
              <a:spcAft>
                <a:spcPts val="0"/>
              </a:spcAft>
            </a:pPr>
            <a:r>
              <a:rPr lang="en-US" sz="2100" spc="0">
                <a:solidFill>
                  <a:srgbClr val="001F5F"/>
                </a:solidFill>
                <a:latin typeface="Calibri" pitchFamily="1" panose="2263545234"/>
              </a:rPr>
              <a:t>must be able to access the educational opportunity and benefit </a:t>
            </a:r>
          </a:p>
          <a:p>
            <a:pPr marL="1143000" marR="0" indent="0" algn="just">
              <a:lnSpc>
                <a:spcPts val="2000"/>
              </a:lnSpc>
              <a:spcBef>
                <a:spcPts val="5"/>
              </a:spcBef>
              <a:spcAft>
                <a:spcPts val="0"/>
              </a:spcAft>
            </a:pPr>
            <a:r>
              <a:rPr lang="en-US" sz="2100" spc="5">
                <a:solidFill>
                  <a:srgbClr val="001F5F"/>
                </a:solidFill>
                <a:latin typeface="Calibri" pitchFamily="1" panose="2263545234"/>
              </a:rPr>
              <a:t>with "</a:t>
            </a:r>
            <a:r>
              <a:rPr lang="en-US" sz="2150" b="1" spc="5">
                <a:solidFill>
                  <a:srgbClr val="001F5F"/>
                </a:solidFill>
                <a:latin typeface="Calibri" pitchFamily="1" panose="2263545234"/>
              </a:rPr>
              <a:t>substantially equivalent ease of use</a:t>
            </a:r>
            <a:r>
              <a:rPr lang="en-US" sz="2100" spc="5">
                <a:solidFill>
                  <a:srgbClr val="001F5F"/>
                </a:solidFill>
                <a:latin typeface="Calibri" pitchFamily="1" panose="2263545234"/>
              </a:rPr>
              <a:t>" as students without </a:t>
            </a:r>
          </a:p>
          <a:p>
            <a:pPr marL="1143000" marR="0" indent="0" algn="just">
              <a:lnSpc>
                <a:spcPts val="2000"/>
              </a:lnSpc>
              <a:spcBef>
                <a:spcPts val="0"/>
              </a:spcBef>
              <a:spcAft>
                <a:spcPts val="0"/>
              </a:spcAft>
            </a:pPr>
            <a:r>
              <a:rPr lang="en-US" sz="2100" spc="10">
                <a:solidFill>
                  <a:srgbClr val="001F5F"/>
                </a:solidFill>
                <a:latin typeface="Calibri" pitchFamily="1" panose="2263545234"/>
              </a:rPr>
              <a:t>disabilities. </a:t>
            </a:r>
            <a:r>
              <a:rPr lang="en-US" sz="2150" b="1" spc="10">
                <a:solidFill>
                  <a:srgbClr val="001F5F"/>
                </a:solidFill>
                <a:latin typeface="Calibri" pitchFamily="1" panose="2263545234"/>
              </a:rPr>
              <a:t>An accommodation or modification that is available </a:t>
            </a:r>
          </a:p>
          <a:p>
            <a:pPr marL="1143000" marR="0" indent="0" algn="just">
              <a:lnSpc>
                <a:spcPts val="2000"/>
              </a:lnSpc>
              <a:spcBef>
                <a:spcPts val="5"/>
              </a:spcBef>
              <a:spcAft>
                <a:spcPts val="0"/>
              </a:spcAft>
            </a:pPr>
            <a:r>
              <a:rPr lang="en-US" sz="2150" b="1" spc="15">
                <a:solidFill>
                  <a:srgbClr val="001F5F"/>
                </a:solidFill>
                <a:latin typeface="Calibri" pitchFamily="1" panose="2263545234"/>
              </a:rPr>
              <a:t>only at certain times (such as an aide to read to the student) will </a:t>
            </a:r>
          </a:p>
          <a:p>
            <a:pPr marL="1143000" marR="0" indent="0" algn="just">
              <a:lnSpc>
                <a:spcPts val="2000"/>
              </a:lnSpc>
              <a:spcBef>
                <a:spcPts val="5"/>
              </a:spcBef>
              <a:spcAft>
                <a:spcPts val="0"/>
              </a:spcAft>
            </a:pPr>
            <a:r>
              <a:rPr lang="en-US" sz="2150" b="1" spc="10">
                <a:solidFill>
                  <a:srgbClr val="001F5F"/>
                </a:solidFill>
                <a:latin typeface="Calibri" pitchFamily="1" panose="2263545234"/>
              </a:rPr>
              <a:t>not be considered "equally effective and equally integrated" </a:t>
            </a:r>
          </a:p>
          <a:p>
            <a:pPr marL="1143000" marR="0" indent="0" algn="just">
              <a:lnSpc>
                <a:spcPts val="2000"/>
              </a:lnSpc>
              <a:spcBef>
                <a:spcPts val="0"/>
              </a:spcBef>
              <a:spcAft>
                <a:spcPts val="0"/>
              </a:spcAft>
            </a:pPr>
            <a:r>
              <a:rPr lang="en-US" sz="2100" spc="0">
                <a:solidFill>
                  <a:srgbClr val="001F5F"/>
                </a:solidFill>
                <a:latin typeface="Calibri" pitchFamily="1" panose="2263545234"/>
              </a:rPr>
              <a:t>where other students have access to the same information at any </a:t>
            </a:r>
          </a:p>
          <a:p>
            <a:pPr marL="1143000" marR="0" indent="0" algn="just">
              <a:lnSpc>
                <a:spcPts val="2000"/>
              </a:lnSpc>
              <a:spcBef>
                <a:spcPts val="5"/>
              </a:spcBef>
              <a:spcAft>
                <a:spcPts val="0"/>
              </a:spcAft>
            </a:pPr>
            <a:r>
              <a:rPr lang="en-US" sz="2100" spc="0">
                <a:solidFill>
                  <a:srgbClr val="001F5F"/>
                </a:solidFill>
                <a:latin typeface="Calibri" pitchFamily="1" panose="2263545234"/>
              </a:rPr>
              <a:t>time and any location, as is the case with a website or other </a:t>
            </a:r>
          </a:p>
          <a:p>
            <a:pPr marL="1143000" marR="0" indent="0" algn="just">
              <a:lnSpc>
                <a:spcPts val="2000"/>
              </a:lnSpc>
              <a:spcBef>
                <a:spcPts val="0"/>
              </a:spcBef>
              <a:spcAft>
                <a:spcPts val="0"/>
              </a:spcAft>
            </a:pPr>
            <a:r>
              <a:rPr lang="en-US" sz="2100" spc="-20">
                <a:solidFill>
                  <a:srgbClr val="001F5F"/>
                </a:solidFill>
                <a:latin typeface="Calibri" pitchFamily="1" panose="2263545234"/>
              </a:rPr>
              <a:t>online content. </a:t>
            </a:r>
          </a:p>
          <a:p>
            <a:pPr marL="640080" marR="0" indent="0" algn="just">
              <a:lnSpc>
                <a:spcPts val="2000"/>
              </a:lnSpc>
              <a:spcBef>
                <a:spcPts val="1185"/>
              </a:spcBef>
              <a:spcAft>
                <a:spcPts val="0"/>
              </a:spcAft>
              <a:tabLst>
                <a:tab pos="109728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The auxiliary aid or service must be provided in a timely manner. </a:t>
            </a:r>
          </a:p>
          <a:p>
            <a:pPr marL="640080" marR="0" indent="0" algn="just">
              <a:lnSpc>
                <a:spcPts val="1700"/>
              </a:lnSpc>
              <a:spcBef>
                <a:spcPts val="530"/>
              </a:spcBef>
              <a:spcAft>
                <a:spcPts val="0"/>
              </a:spcAft>
              <a:tabLst>
                <a:tab pos="109728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The auxiliary aid or service must be provided in a way that </a:t>
            </a:r>
          </a:p>
          <a:p>
            <a:pPr marL="1143000" marR="0" indent="0" algn="just">
              <a:lnSpc>
                <a:spcPts val="1700"/>
              </a:lnSpc>
              <a:spcBef>
                <a:spcPts val="0"/>
              </a:spcBef>
              <a:spcAft>
                <a:spcPts val="0"/>
              </a:spcAft>
            </a:pPr>
            <a:r>
              <a:rPr lang="en-US" sz="2100" spc="-5">
                <a:solidFill>
                  <a:srgbClr val="001F5F"/>
                </a:solidFill>
                <a:latin typeface="Calibri" pitchFamily="1" panose="2263545234"/>
              </a:rPr>
              <a:t>protects the privacy and independence of the student with the </a:t>
            </a:r>
          </a:p>
          <a:p>
            <a:pPr marL="1143000" marR="0" indent="0" algn="just">
              <a:lnSpc>
                <a:spcPts val="2000"/>
              </a:lnSpc>
              <a:spcBef>
                <a:spcPts val="5"/>
              </a:spcBef>
              <a:spcAft>
                <a:spcPts val="3095"/>
              </a:spcAft>
            </a:pPr>
            <a:r>
              <a:rPr lang="en-US" sz="2100" spc="-10">
                <a:solidFill>
                  <a:srgbClr val="001F5F"/>
                </a:solidFill>
                <a:latin typeface="Calibri" pitchFamily="1" panose="2263545234"/>
              </a:rPr>
              <a:t>disability </a:t>
            </a:r>
          </a:p>
        </p:txBody>
      </p:sp>
    </p:spTree>
  </p:cSld>
</p:sldLayout>
</file>

<file path=ppt/slideLayouts/slideLayout7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803" name=""/>
        <p:cNvGrpSpPr/>
        <p:nvPr/>
      </p:nvGrpSpPr>
      <p:grpSpPr/>
      <p:sp>
        <p:nvSpPr>
          <p:cNvPr id="80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805"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77 </a:t>
            </a:r>
          </a:p>
        </p:txBody>
      </p:sp>
      <p:sp>
        <p:nvSpPr>
          <p:cNvPr id="806"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07" name=""/>
          <p:cNvSpPr/>
          <p:nvPr>
            <p:ph type="body" idx="10"/>
          </p:nvPr>
        </p:nvSpPr>
        <p:spPr>
          <a:xfrm>
            <a:off x="0" y="676910"/>
            <a:ext cx="9144000" cy="1424940"/>
          </a:xfrm>
          <a:prstGeom prst="rect">
            <a:avLst/>
          </a:prstGeom>
          <a:noFill/>
          <a:ln w="0" cmpd="sng">
            <a:noFill/>
            <a:prstDash val="solid"/>
          </a:ln>
        </p:spPr>
        <p:txBody>
          <a:bodyPr vert="horz" lIns="0" tIns="259715" rIns="0" bIns="0" anchor="t"/>
          <a:lstStyle/>
          <a:p>
            <a:pPr marL="0" marR="0" indent="0" algn="ctr">
              <a:lnSpc>
                <a:spcPts val="4200"/>
              </a:lnSpc>
              <a:spcAft>
                <a:spcPts val="0"/>
              </a:spcAft>
            </a:pPr>
            <a:r>
              <a:rPr lang="en-US" sz="3900" b="1" spc="25">
                <a:solidFill>
                  <a:srgbClr val="001F5F"/>
                </a:solidFill>
                <a:latin typeface="Calibri" pitchFamily="1" panose="2263545234"/>
              </a:rPr>
              <a:t>Fundamental Alteration and Undue </a:t>
            </a:r>
          </a:p>
          <a:p>
            <a:pPr marL="0" marR="0" indent="0" algn="ctr">
              <a:lnSpc>
                <a:spcPts val="4100"/>
              </a:lnSpc>
              <a:spcBef>
                <a:spcPts val="425"/>
              </a:spcBef>
              <a:spcAft>
                <a:spcPts val="0"/>
              </a:spcAft>
            </a:pPr>
            <a:r>
              <a:rPr lang="en-US" sz="3900" b="1" spc="-30">
                <a:solidFill>
                  <a:srgbClr val="001F5F"/>
                </a:solidFill>
                <a:latin typeface="Calibri" pitchFamily="1" panose="2263545234"/>
              </a:rPr>
              <a:t>Burden </a:t>
            </a:r>
          </a:p>
        </p:txBody>
      </p:sp>
      <p:sp>
        <p:nvSpPr>
          <p:cNvPr id="808" name=""/>
          <p:cNvSpPr/>
          <p:nvPr>
            <p:ph type="body" idx="10"/>
          </p:nvPr>
        </p:nvSpPr>
        <p:spPr>
          <a:xfrm>
            <a:off x="0" y="2101850"/>
            <a:ext cx="9144000" cy="4345940"/>
          </a:xfrm>
          <a:prstGeom prst="rect">
            <a:avLst/>
          </a:prstGeom>
          <a:noFill/>
          <a:ln w="0" cmpd="sng">
            <a:noFill/>
            <a:prstDash val="solid"/>
          </a:ln>
        </p:spPr>
        <p:txBody>
          <a:bodyPr vert="horz" lIns="0" tIns="132080" rIns="0" bIns="0" anchor="t"/>
          <a:lstStyle/>
          <a:p>
            <a:pPr marL="640080" marR="0" indent="0" algn="just">
              <a:lnSpc>
                <a:spcPts val="1800"/>
              </a:lnSpc>
              <a:spcAft>
                <a:spcPts val="0"/>
              </a:spcAft>
              <a:tabLst>
                <a:tab pos="109728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Title II entities – A high level official, no lower than a Department </a:t>
            </a:r>
          </a:p>
          <a:p>
            <a:pPr marL="1143000" marR="0" indent="0" algn="just">
              <a:lnSpc>
                <a:spcPts val="1800"/>
              </a:lnSpc>
              <a:spcBef>
                <a:spcPts val="0"/>
              </a:spcBef>
              <a:spcAft>
                <a:spcPts val="0"/>
              </a:spcAft>
            </a:pPr>
            <a:r>
              <a:rPr lang="en-US" sz="2100" spc="-5">
                <a:solidFill>
                  <a:srgbClr val="001F5F"/>
                </a:solidFill>
                <a:latin typeface="Calibri" pitchFamily="1" panose="2263545234"/>
              </a:rPr>
              <a:t>head must make the determination that a particular auxiliary aid </a:t>
            </a:r>
          </a:p>
          <a:p>
            <a:pPr marL="1143000" marR="0" indent="0" algn="just">
              <a:lnSpc>
                <a:spcPts val="2000"/>
              </a:lnSpc>
              <a:spcBef>
                <a:spcPts val="0"/>
              </a:spcBef>
              <a:spcAft>
                <a:spcPts val="0"/>
              </a:spcAft>
            </a:pPr>
            <a:r>
              <a:rPr lang="en-US" sz="2100" spc="-5">
                <a:solidFill>
                  <a:srgbClr val="001F5F"/>
                </a:solidFill>
                <a:latin typeface="Calibri" pitchFamily="1" panose="2263545234"/>
              </a:rPr>
              <a:t>or service would result in a fundamental alteration in the nature </a:t>
            </a:r>
          </a:p>
          <a:p>
            <a:pPr marL="1143000" marR="0" indent="0" algn="just">
              <a:lnSpc>
                <a:spcPts val="2000"/>
              </a:lnSpc>
              <a:spcBef>
                <a:spcPts val="30"/>
              </a:spcBef>
              <a:spcAft>
                <a:spcPts val="0"/>
              </a:spcAft>
            </a:pPr>
            <a:r>
              <a:rPr lang="en-US" sz="2100" spc="0">
                <a:solidFill>
                  <a:srgbClr val="001F5F"/>
                </a:solidFill>
                <a:latin typeface="Calibri" pitchFamily="1" panose="2263545234"/>
              </a:rPr>
              <a:t>of the service, program, or activity or in undue financial and </a:t>
            </a:r>
          </a:p>
          <a:p>
            <a:pPr marL="1143000" marR="0" indent="0" algn="just">
              <a:lnSpc>
                <a:spcPts val="2000"/>
              </a:lnSpc>
              <a:spcBef>
                <a:spcPts val="0"/>
              </a:spcBef>
              <a:spcAft>
                <a:spcPts val="0"/>
              </a:spcAft>
            </a:pPr>
            <a:r>
              <a:rPr lang="en-US" sz="2100" spc="-5">
                <a:solidFill>
                  <a:srgbClr val="001F5F"/>
                </a:solidFill>
                <a:latin typeface="Calibri" pitchFamily="1" panose="2263545234"/>
              </a:rPr>
              <a:t>administrative burdens after </a:t>
            </a:r>
            <a:r>
              <a:rPr lang="en-US" sz="2200" b="1" spc="-5">
                <a:solidFill>
                  <a:srgbClr val="001F5F"/>
                </a:solidFill>
                <a:latin typeface="Calibri" pitchFamily="1" panose="2263545234"/>
              </a:rPr>
              <a:t>considering all resources available </a:t>
            </a:r>
          </a:p>
          <a:p>
            <a:pPr marL="1143000" marR="0" indent="0" algn="just">
              <a:lnSpc>
                <a:spcPts val="2000"/>
              </a:lnSpc>
              <a:spcBef>
                <a:spcPts val="0"/>
              </a:spcBef>
              <a:spcAft>
                <a:spcPts val="0"/>
              </a:spcAft>
            </a:pPr>
            <a:r>
              <a:rPr lang="en-US" sz="2100" spc="0">
                <a:solidFill>
                  <a:srgbClr val="001F5F"/>
                </a:solidFill>
                <a:latin typeface="Calibri" pitchFamily="1" panose="2263545234"/>
              </a:rPr>
              <a:t>for use by the school in the funding and operation of the service, </a:t>
            </a:r>
          </a:p>
          <a:p>
            <a:pPr marL="1143000" marR="0" indent="0" algn="just">
              <a:lnSpc>
                <a:spcPts val="2000"/>
              </a:lnSpc>
              <a:spcBef>
                <a:spcPts val="5"/>
              </a:spcBef>
              <a:spcAft>
                <a:spcPts val="0"/>
              </a:spcAft>
            </a:pPr>
            <a:r>
              <a:rPr lang="en-US" sz="2100" spc="-5">
                <a:solidFill>
                  <a:srgbClr val="001F5F"/>
                </a:solidFill>
                <a:latin typeface="Calibri" pitchFamily="1" panose="2263545234"/>
              </a:rPr>
              <a:t>program, or activity and the effective on other expenses or </a:t>
            </a:r>
          </a:p>
          <a:p>
            <a:pPr marL="1143000" marR="0" indent="0" algn="just">
              <a:lnSpc>
                <a:spcPts val="2000"/>
              </a:lnSpc>
              <a:spcBef>
                <a:spcPts val="0"/>
              </a:spcBef>
              <a:spcAft>
                <a:spcPts val="0"/>
              </a:spcAft>
            </a:pPr>
            <a:r>
              <a:rPr lang="en-US" sz="2100" spc="-25">
                <a:solidFill>
                  <a:srgbClr val="001F5F"/>
                </a:solidFill>
                <a:latin typeface="Calibri" pitchFamily="1" panose="2263545234"/>
              </a:rPr>
              <a:t>operations. </a:t>
            </a:r>
          </a:p>
          <a:p>
            <a:pPr marL="640080" marR="0" indent="0" algn="just">
              <a:lnSpc>
                <a:spcPts val="1700"/>
              </a:lnSpc>
              <a:spcBef>
                <a:spcPts val="1080"/>
              </a:spcBef>
              <a:spcAft>
                <a:spcPts val="0"/>
              </a:spcAft>
              <a:tabLst>
                <a:tab pos="109728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Title III entities - should take into consideration the nature and </a:t>
            </a:r>
          </a:p>
          <a:p>
            <a:pPr marL="1143000" marR="0" indent="0" algn="just">
              <a:lnSpc>
                <a:spcPts val="1800"/>
              </a:lnSpc>
              <a:spcBef>
                <a:spcPts val="0"/>
              </a:spcBef>
              <a:spcAft>
                <a:spcPts val="0"/>
              </a:spcAft>
            </a:pPr>
            <a:r>
              <a:rPr lang="en-US" sz="2100" spc="-5">
                <a:solidFill>
                  <a:srgbClr val="001F5F"/>
                </a:solidFill>
                <a:latin typeface="Calibri" pitchFamily="1" panose="2263545234"/>
              </a:rPr>
              <a:t>cost of the aid or service relative to their size, overall financial </a:t>
            </a:r>
          </a:p>
          <a:p>
            <a:pPr marL="1143000" marR="0" indent="0" algn="just">
              <a:lnSpc>
                <a:spcPts val="2000"/>
              </a:lnSpc>
              <a:spcBef>
                <a:spcPts val="30"/>
              </a:spcBef>
              <a:spcAft>
                <a:spcPts val="0"/>
              </a:spcAft>
            </a:pPr>
            <a:r>
              <a:rPr lang="en-US" sz="2100" spc="-10">
                <a:solidFill>
                  <a:srgbClr val="001F5F"/>
                </a:solidFill>
                <a:latin typeface="Calibri" pitchFamily="1" panose="2263545234"/>
              </a:rPr>
              <a:t>resources, and overall expenses. </a:t>
            </a:r>
          </a:p>
          <a:p>
            <a:pPr marL="640080" marR="0" indent="0" algn="just">
              <a:lnSpc>
                <a:spcPts val="1800"/>
              </a:lnSpc>
              <a:spcBef>
                <a:spcPts val="1075"/>
              </a:spcBef>
              <a:spcAft>
                <a:spcPts val="0"/>
              </a:spcAft>
              <a:tabLst>
                <a:tab pos="109728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Compliance with the effective communication requirement </a:t>
            </a:r>
          </a:p>
          <a:p>
            <a:pPr marL="1143000" marR="0" indent="0" algn="just">
              <a:lnSpc>
                <a:spcPts val="1800"/>
              </a:lnSpc>
              <a:spcBef>
                <a:spcPts val="0"/>
              </a:spcBef>
              <a:spcAft>
                <a:spcPts val="0"/>
              </a:spcAft>
            </a:pPr>
            <a:r>
              <a:rPr lang="en-US" sz="2100" spc="0">
                <a:solidFill>
                  <a:srgbClr val="001F5F"/>
                </a:solidFill>
                <a:latin typeface="Calibri" pitchFamily="1" panose="2263545234"/>
              </a:rPr>
              <a:t>would, in most cases, not result in undue financial and </a:t>
            </a:r>
          </a:p>
          <a:p>
            <a:pPr marL="1143000" marR="0" indent="0" algn="just">
              <a:lnSpc>
                <a:spcPts val="2000"/>
              </a:lnSpc>
              <a:spcBef>
                <a:spcPts val="0"/>
              </a:spcBef>
              <a:spcAft>
                <a:spcPts val="3125"/>
              </a:spcAft>
            </a:pPr>
            <a:r>
              <a:rPr lang="en-US" sz="2100" spc="-10">
                <a:solidFill>
                  <a:srgbClr val="001F5F"/>
                </a:solidFill>
                <a:latin typeface="Calibri" pitchFamily="1" panose="2263545234"/>
              </a:rPr>
              <a:t>administrative burdens </a:t>
            </a:r>
          </a:p>
        </p:txBody>
      </p:sp>
    </p:spTree>
  </p:cSld>
</p:sldLayout>
</file>

<file path=ppt/slideLayouts/slideLayout7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814" name=""/>
        <p:cNvGrpSpPr/>
        <p:nvPr/>
      </p:nvGrpSpPr>
      <p:grpSpPr/>
      <p:sp>
        <p:nvSpPr>
          <p:cNvPr id="81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81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78 </a:t>
            </a:r>
          </a:p>
        </p:txBody>
      </p:sp>
      <p:sp>
        <p:nvSpPr>
          <p:cNvPr id="81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18" name=""/>
          <p:cNvSpPr/>
          <p:nvPr>
            <p:ph type="body" idx="10"/>
          </p:nvPr>
        </p:nvSpPr>
        <p:spPr>
          <a:xfrm>
            <a:off x="0" y="676910"/>
            <a:ext cx="9144000" cy="1154430"/>
          </a:xfrm>
          <a:prstGeom prst="rect">
            <a:avLst/>
          </a:prstGeom>
          <a:noFill/>
          <a:ln w="0" cmpd="sng">
            <a:noFill/>
            <a:prstDash val="solid"/>
          </a:ln>
        </p:spPr>
        <p:txBody>
          <a:bodyPr vert="horz" lIns="0" tIns="260350" rIns="0" bIns="0" anchor="t">
            <a:normAutofit fontScale="95000"/>
          </a:bodyPr>
          <a:lstStyle/>
          <a:p>
            <a:pPr marL="0" marR="0" indent="0" algn="ctr">
              <a:lnSpc>
                <a:spcPts val="4300"/>
              </a:lnSpc>
              <a:spcAft>
                <a:spcPts val="2520"/>
              </a:spcAft>
            </a:pPr>
            <a:r>
              <a:rPr lang="en-US" sz="4350" b="1" spc="100">
                <a:solidFill>
                  <a:srgbClr val="001F5F"/>
                </a:solidFill>
                <a:latin typeface="Calibri" pitchFamily="1" panose="2263545234"/>
              </a:rPr>
              <a:t>Companions </a:t>
            </a:r>
          </a:p>
        </p:txBody>
      </p:sp>
      <p:sp>
        <p:nvSpPr>
          <p:cNvPr id="819" name=""/>
          <p:cNvSpPr/>
          <p:nvPr>
            <p:ph type="body" idx="10"/>
          </p:nvPr>
        </p:nvSpPr>
        <p:spPr>
          <a:xfrm>
            <a:off x="0" y="1831340"/>
            <a:ext cx="9144000" cy="4616450"/>
          </a:xfrm>
          <a:prstGeom prst="rect">
            <a:avLst/>
          </a:prstGeom>
          <a:noFill/>
          <a:ln w="0" cmpd="sng">
            <a:noFill/>
            <a:prstDash val="solid"/>
          </a:ln>
        </p:spPr>
        <p:txBody>
          <a:bodyPr vert="horz" lIns="0" tIns="415925" rIns="0" bIns="0" anchor="t">
            <a:normAutofit fontScale="95000"/>
          </a:bodyPr>
          <a:lstStyle/>
          <a:p>
            <a:pPr marL="640080" marR="0" indent="0" algn="just">
              <a:lnSpc>
                <a:spcPts val="1700"/>
              </a:lnSpc>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In many situations, covered entities communicate with someone </a:t>
            </a:r>
          </a:p>
          <a:p>
            <a:pPr marL="1143000" marR="0" indent="0" algn="just">
              <a:lnSpc>
                <a:spcPts val="1700"/>
              </a:lnSpc>
              <a:spcBef>
                <a:spcPts val="0"/>
              </a:spcBef>
              <a:spcAft>
                <a:spcPts val="0"/>
              </a:spcAft>
            </a:pPr>
            <a:r>
              <a:rPr lang="en-US" sz="2100" spc="0">
                <a:solidFill>
                  <a:srgbClr val="001F5F"/>
                </a:solidFill>
                <a:latin typeface="Calibri" pitchFamily="1" panose="2263545234"/>
              </a:rPr>
              <a:t>other than the person who is receiving their goods or services. </a:t>
            </a:r>
          </a:p>
          <a:p>
            <a:pPr marL="1143000" marR="0" indent="0" algn="just">
              <a:lnSpc>
                <a:spcPts val="2000"/>
              </a:lnSpc>
              <a:spcBef>
                <a:spcPts val="0"/>
              </a:spcBef>
              <a:spcAft>
                <a:spcPts val="0"/>
              </a:spcAft>
            </a:pPr>
            <a:r>
              <a:rPr lang="en-US" sz="2100" spc="-5">
                <a:solidFill>
                  <a:srgbClr val="001F5F"/>
                </a:solidFill>
                <a:latin typeface="Calibri" pitchFamily="1" panose="2263545234"/>
              </a:rPr>
              <a:t>For example, school staff usually talk to a parent about a child’s </a:t>
            </a:r>
          </a:p>
          <a:p>
            <a:pPr marL="1143000" marR="0" indent="0" algn="just">
              <a:lnSpc>
                <a:spcPts val="2000"/>
              </a:lnSpc>
              <a:spcBef>
                <a:spcPts val="5"/>
              </a:spcBef>
              <a:spcAft>
                <a:spcPts val="0"/>
              </a:spcAft>
            </a:pPr>
            <a:r>
              <a:rPr lang="en-US" sz="2100" spc="-5">
                <a:solidFill>
                  <a:srgbClr val="001F5F"/>
                </a:solidFill>
                <a:latin typeface="Calibri" pitchFamily="1" panose="2263545234"/>
              </a:rPr>
              <a:t>progress; hospital staff often talk to a patient’s spouse, other </a:t>
            </a:r>
          </a:p>
          <a:p>
            <a:pPr marL="1143000" marR="0" indent="0" algn="just">
              <a:lnSpc>
                <a:spcPts val="2000"/>
              </a:lnSpc>
              <a:spcBef>
                <a:spcPts val="0"/>
              </a:spcBef>
              <a:spcAft>
                <a:spcPts val="0"/>
              </a:spcAft>
            </a:pPr>
            <a:r>
              <a:rPr lang="en-US" sz="2100" spc="-5">
                <a:solidFill>
                  <a:srgbClr val="001F5F"/>
                </a:solidFill>
                <a:latin typeface="Calibri" pitchFamily="1" panose="2263545234"/>
              </a:rPr>
              <a:t>relative, or friend about the patient’s condition or prognosis. The </a:t>
            </a:r>
          </a:p>
          <a:p>
            <a:pPr marL="1143000" marR="0" indent="0" algn="just">
              <a:lnSpc>
                <a:spcPts val="2000"/>
              </a:lnSpc>
              <a:spcBef>
                <a:spcPts val="0"/>
              </a:spcBef>
              <a:spcAft>
                <a:spcPts val="0"/>
              </a:spcAft>
            </a:pPr>
            <a:r>
              <a:rPr lang="en-US" sz="2100" spc="-5">
                <a:solidFill>
                  <a:srgbClr val="001F5F"/>
                </a:solidFill>
                <a:latin typeface="Calibri" pitchFamily="1" panose="2263545234"/>
              </a:rPr>
              <a:t>rules refer to such people as “companions” and require covered </a:t>
            </a:r>
          </a:p>
          <a:p>
            <a:pPr marL="1143000" marR="0" indent="0" algn="just">
              <a:lnSpc>
                <a:spcPts val="2000"/>
              </a:lnSpc>
              <a:spcBef>
                <a:spcPts val="5"/>
              </a:spcBef>
              <a:spcAft>
                <a:spcPts val="0"/>
              </a:spcAft>
            </a:pPr>
            <a:r>
              <a:rPr lang="en-US" sz="2100" spc="-5">
                <a:solidFill>
                  <a:srgbClr val="001F5F"/>
                </a:solidFill>
                <a:latin typeface="Calibri" pitchFamily="1" panose="2263545234"/>
              </a:rPr>
              <a:t>entities to provide effective communication for companions who </a:t>
            </a:r>
          </a:p>
          <a:p>
            <a:pPr marL="1143000" marR="0" indent="0" algn="just">
              <a:lnSpc>
                <a:spcPts val="2000"/>
              </a:lnSpc>
              <a:spcBef>
                <a:spcPts val="0"/>
              </a:spcBef>
              <a:spcAft>
                <a:spcPts val="0"/>
              </a:spcAft>
            </a:pPr>
            <a:r>
              <a:rPr lang="en-US" sz="2100" spc="-10">
                <a:solidFill>
                  <a:srgbClr val="001F5F"/>
                </a:solidFill>
                <a:latin typeface="Calibri" pitchFamily="1" panose="2263545234"/>
              </a:rPr>
              <a:t>have communication disabilities. </a:t>
            </a:r>
          </a:p>
          <a:p>
            <a:pPr marL="640080" marR="0" indent="0" algn="just">
              <a:lnSpc>
                <a:spcPts val="1700"/>
              </a:lnSpc>
              <a:spcBef>
                <a:spcPts val="3835"/>
              </a:spcBef>
              <a:spcAft>
                <a:spcPts val="0"/>
              </a:spcAft>
            </a:pPr>
            <a:r>
              <a:rPr lang="en-US" sz="4350" spc="45">
                <a:solidFill>
                  <a:srgbClr val="44759E"/>
                </a:solidFill>
                <a:latin typeface="Arial" pitchFamily="2" panose="2263545234"/>
              </a:rPr>
              <a:t></a:t>
            </a:r>
            <a:r>
              <a:rPr lang="en-US" sz="2100" spc="45">
                <a:solidFill>
                  <a:srgbClr val="001F5F"/>
                </a:solidFill>
                <a:latin typeface="Calibri" pitchFamily="1" panose="2263545234"/>
              </a:rPr>
              <a:t> The term “companion” includes any family member, friend, or </a:t>
            </a:r>
          </a:p>
          <a:p>
            <a:pPr marL="1143000" marR="0" indent="0" algn="just">
              <a:lnSpc>
                <a:spcPts val="1700"/>
              </a:lnSpc>
              <a:spcBef>
                <a:spcPts val="0"/>
              </a:spcBef>
              <a:spcAft>
                <a:spcPts val="0"/>
              </a:spcAft>
            </a:pPr>
            <a:r>
              <a:rPr lang="en-US" sz="2100" spc="0">
                <a:solidFill>
                  <a:srgbClr val="001F5F"/>
                </a:solidFill>
                <a:latin typeface="Calibri" pitchFamily="1" panose="2263545234"/>
              </a:rPr>
              <a:t>associate of a person seeking or receiving an entity’s goods or </a:t>
            </a:r>
          </a:p>
          <a:p>
            <a:pPr marL="1143000" marR="0" indent="0" algn="just">
              <a:lnSpc>
                <a:spcPts val="2000"/>
              </a:lnSpc>
              <a:spcBef>
                <a:spcPts val="0"/>
              </a:spcBef>
              <a:spcAft>
                <a:spcPts val="0"/>
              </a:spcAft>
            </a:pPr>
            <a:r>
              <a:rPr lang="en-US" sz="2100" spc="0">
                <a:solidFill>
                  <a:srgbClr val="001F5F"/>
                </a:solidFill>
                <a:latin typeface="Calibri" pitchFamily="1" panose="2263545234"/>
              </a:rPr>
              <a:t>services who is an appropriate person with whom the entity </a:t>
            </a:r>
          </a:p>
          <a:p>
            <a:pPr marL="1143000" marR="0" indent="0" algn="just">
              <a:lnSpc>
                <a:spcPts val="2000"/>
              </a:lnSpc>
              <a:spcBef>
                <a:spcPts val="0"/>
              </a:spcBef>
              <a:spcAft>
                <a:spcPts val="5220"/>
              </a:spcAft>
            </a:pPr>
            <a:r>
              <a:rPr lang="en-US" sz="2100" spc="-15">
                <a:solidFill>
                  <a:srgbClr val="001F5F"/>
                </a:solidFill>
                <a:latin typeface="Calibri" pitchFamily="1" panose="2263545234"/>
              </a:rPr>
              <a:t>should communicate. </a:t>
            </a:r>
          </a:p>
        </p:txBody>
      </p:sp>
    </p:spTree>
  </p:cSld>
</p:sldLayout>
</file>

<file path=ppt/slideLayouts/slideLayout7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825" name=""/>
        <p:cNvGrpSpPr/>
        <p:nvPr/>
      </p:nvGrpSpPr>
      <p:grpSpPr/>
      <p:sp>
        <p:nvSpPr>
          <p:cNvPr id="82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827" name=""/>
          <p:cNvSpPr/>
          <p:nvPr>
            <p:ph type="body" idx="10"/>
          </p:nvPr>
        </p:nvSpPr>
        <p:spPr>
          <a:xfrm>
            <a:off x="880046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5">
                <a:solidFill>
                  <a:srgbClr val="000080"/>
                </a:solidFill>
                <a:latin typeface="Tahoma" pitchFamily="2" panose="2263545234"/>
              </a:rPr>
              <a:t>79 </a:t>
            </a:r>
          </a:p>
        </p:txBody>
      </p:sp>
      <p:sp>
        <p:nvSpPr>
          <p:cNvPr id="82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29" name=""/>
          <p:cNvSpPr/>
          <p:nvPr>
            <p:ph type="body" idx="10"/>
          </p:nvPr>
        </p:nvSpPr>
        <p:spPr>
          <a:xfrm>
            <a:off x="0" y="2381250"/>
            <a:ext cx="9144000" cy="4066540"/>
          </a:xfrm>
          <a:prstGeom prst="rect">
            <a:avLst/>
          </a:prstGeom>
          <a:noFill/>
          <a:ln w="0" cmpd="sng">
            <a:noFill/>
            <a:prstDash val="solid"/>
          </a:ln>
        </p:spPr>
        <p:txBody>
          <a:bodyPr vert="horz" lIns="0" tIns="48895" rIns="0" bIns="0" anchor="t"/>
          <a:lstStyle/>
          <a:p>
            <a:pPr marL="0" marR="0" indent="0" algn="ctr">
              <a:lnSpc>
                <a:spcPts val="4200"/>
              </a:lnSpc>
              <a:spcAft>
                <a:spcPts val="27250"/>
              </a:spcAft>
            </a:pPr>
            <a:r>
              <a:rPr lang="en-US" sz="3900" b="1" spc="35">
                <a:solidFill>
                  <a:srgbClr val="001F5F"/>
                </a:solidFill>
                <a:latin typeface="Calibri" pitchFamily="1" panose="2263545234"/>
              </a:rPr>
              <a:t>WEBSITE ACCESSIBILITY </a:t>
            </a:r>
          </a:p>
        </p:txBody>
      </p:sp>
      <p:sp>
        <p:nvSpPr>
          <p:cNvPr id="830"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Layout>
</file>

<file path=ppt/slideLayouts/slideLayout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72" name=""/>
        <p:cNvGrpSpPr/>
        <p:nvPr/>
      </p:nvGrpSpPr>
      <p:grpSpPr/>
      <p:sp>
        <p:nvSpPr>
          <p:cNvPr id="7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74"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68580" indent="0" algn="r">
              <a:lnSpc>
                <a:spcPts val="1600"/>
              </a:lnSpc>
              <a:spcAft>
                <a:spcPts val="870"/>
              </a:spcAft>
            </a:pPr>
            <a:r>
              <a:rPr lang="en-US" sz="1350" spc="0">
                <a:solidFill>
                  <a:srgbClr val="000080"/>
                </a:solidFill>
                <a:latin typeface="Tahoma" pitchFamily="2" panose="2263545234"/>
              </a:rPr>
              <a:t>8 </a:t>
            </a:r>
          </a:p>
        </p:txBody>
      </p:sp>
      <p:sp>
        <p:nvSpPr>
          <p:cNvPr id="7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6" name=""/>
          <p:cNvSpPr/>
          <p:nvPr>
            <p:ph type="body" idx="10"/>
          </p:nvPr>
        </p:nvSpPr>
        <p:spPr>
          <a:xfrm>
            <a:off x="0" y="676910"/>
            <a:ext cx="9144000" cy="1312545"/>
          </a:xfrm>
          <a:prstGeom prst="rect">
            <a:avLst/>
          </a:prstGeom>
          <a:noFill/>
          <a:ln w="0" cmpd="sng">
            <a:noFill/>
            <a:prstDash val="solid"/>
          </a:ln>
        </p:spPr>
        <p:txBody>
          <a:bodyPr vert="horz" lIns="0" tIns="260350" rIns="0" bIns="0" anchor="t"/>
          <a:lstStyle/>
          <a:p>
            <a:pPr marL="0" marR="0" indent="0" algn="ctr">
              <a:lnSpc>
                <a:spcPts val="4300"/>
              </a:lnSpc>
              <a:spcAft>
                <a:spcPts val="3740"/>
              </a:spcAft>
            </a:pPr>
            <a:r>
              <a:rPr lang="en-US" sz="4350" b="1" spc="0">
                <a:solidFill>
                  <a:srgbClr val="001F5F"/>
                </a:solidFill>
                <a:latin typeface="Calibri" pitchFamily="1" panose="2263545234"/>
              </a:rPr>
              <a:t>Federal Statutes and Regulations </a:t>
            </a:r>
          </a:p>
        </p:txBody>
      </p:sp>
      <p:sp>
        <p:nvSpPr>
          <p:cNvPr id="77" name=""/>
          <p:cNvSpPr/>
          <p:nvPr>
            <p:ph type="body" idx="10"/>
          </p:nvPr>
        </p:nvSpPr>
        <p:spPr>
          <a:xfrm>
            <a:off x="0" y="1989455"/>
            <a:ext cx="9144000" cy="4458335"/>
          </a:xfrm>
          <a:prstGeom prst="rect">
            <a:avLst/>
          </a:prstGeom>
          <a:noFill/>
          <a:ln w="0" cmpd="sng">
            <a:noFill/>
            <a:prstDash val="solid"/>
          </a:ln>
        </p:spPr>
        <p:txBody>
          <a:bodyPr vert="horz" lIns="0" tIns="210820" rIns="0" bIns="0" anchor="t"/>
          <a:lstStyle/>
          <a:p>
            <a:pPr marL="0" marR="0" indent="0" algn="ctr">
              <a:lnSpc>
                <a:spcPts val="3700"/>
              </a:lnSpc>
              <a:spcAft>
                <a:spcPts val="0"/>
              </a:spcAft>
            </a:pPr>
            <a:r>
              <a:rPr lang="en-US" sz="4350" spc="80">
                <a:solidFill>
                  <a:srgbClr val="44759E"/>
                </a:solidFill>
                <a:latin typeface="Arial" pitchFamily="2" panose="2263545234"/>
              </a:rPr>
              <a:t></a:t>
            </a:r>
            <a:r>
              <a:rPr lang="en-US" sz="3150" b="1" spc="80">
                <a:solidFill>
                  <a:srgbClr val="001F5F"/>
                </a:solidFill>
                <a:latin typeface="Calibri" pitchFamily="1" panose="2263545234"/>
              </a:rPr>
              <a:t> Individuals with Disabilities Education Act </a:t>
            </a:r>
          </a:p>
          <a:p>
            <a:pPr marL="0" marR="0" indent="0" algn="ctr">
              <a:lnSpc>
                <a:spcPts val="3100"/>
              </a:lnSpc>
              <a:spcBef>
                <a:spcPts val="100"/>
              </a:spcBef>
              <a:spcAft>
                <a:spcPts val="0"/>
              </a:spcAft>
            </a:pPr>
            <a:r>
              <a:rPr lang="en-US" sz="3150" b="1" spc="5">
                <a:solidFill>
                  <a:srgbClr val="001F5F"/>
                </a:solidFill>
                <a:latin typeface="Calibri" pitchFamily="1" panose="2263545234"/>
              </a:rPr>
              <a:t>(“IDEA”). </a:t>
            </a:r>
            <a:r>
              <a:rPr lang="en-US" sz="3150" spc="5">
                <a:solidFill>
                  <a:srgbClr val="001F5F"/>
                </a:solidFill>
                <a:latin typeface="Calibri" pitchFamily="1" panose="2263545234"/>
              </a:rPr>
              <a:t>(20 U.S.C. §1400; 34 CFR 300). </a:t>
            </a:r>
          </a:p>
          <a:p>
            <a:pPr marL="1097280" marR="0" indent="502920" algn="l">
              <a:lnSpc>
                <a:spcPts val="2900"/>
              </a:lnSpc>
              <a:spcBef>
                <a:spcPts val="1065"/>
              </a:spcBef>
              <a:spcAft>
                <a:spcPts val="0"/>
              </a:spcAft>
              <a:buFont typeface="Symbol"/>
              <a:buChar char="·"/>
            </a:pPr>
            <a:r>
              <a:rPr lang="en-US" sz="2800" spc="0">
                <a:solidFill>
                  <a:srgbClr val="001F5F"/>
                </a:solidFill>
                <a:latin typeface="Calibri" pitchFamily="1" panose="2263545234"/>
              </a:rPr>
              <a:t>IDEA does not impose obligations on institutions </a:t>
            </a:r>
          </a:p>
          <a:p>
            <a:pPr marL="1645920" marR="0" indent="0" algn="l">
              <a:lnSpc>
                <a:spcPts val="2700"/>
              </a:lnSpc>
              <a:spcBef>
                <a:spcPts val="520"/>
              </a:spcBef>
              <a:spcAft>
                <a:spcPts val="0"/>
              </a:spcAft>
            </a:pPr>
            <a:r>
              <a:rPr lang="en-US" sz="2800" spc="-30">
                <a:solidFill>
                  <a:srgbClr val="001F5F"/>
                </a:solidFill>
                <a:latin typeface="Calibri" pitchFamily="1" panose="2263545234"/>
              </a:rPr>
              <a:t>of higher education. </a:t>
            </a:r>
          </a:p>
          <a:p>
            <a:pPr marL="1097280" marR="0" indent="502920" algn="l">
              <a:lnSpc>
                <a:spcPts val="2900"/>
              </a:lnSpc>
              <a:spcBef>
                <a:spcPts val="1040"/>
              </a:spcBef>
              <a:spcAft>
                <a:spcPts val="0"/>
              </a:spcAft>
              <a:buFont typeface="Symbol"/>
              <a:buChar char="·"/>
            </a:pPr>
            <a:r>
              <a:rPr lang="en-US" sz="2800" spc="-15">
                <a:solidFill>
                  <a:srgbClr val="001F5F"/>
                </a:solidFill>
                <a:latin typeface="Calibri" pitchFamily="1" panose="2263545234"/>
              </a:rPr>
              <a:t>However, IEPs may be used as documentation </a:t>
            </a:r>
          </a:p>
          <a:p>
            <a:pPr marL="1645920" marR="0" indent="0" algn="l">
              <a:lnSpc>
                <a:spcPts val="2700"/>
              </a:lnSpc>
              <a:spcBef>
                <a:spcPts val="515"/>
              </a:spcBef>
              <a:spcAft>
                <a:spcPts val="0"/>
              </a:spcAft>
            </a:pPr>
            <a:r>
              <a:rPr lang="en-US" sz="2800" spc="-15">
                <a:solidFill>
                  <a:srgbClr val="001F5F"/>
                </a:solidFill>
                <a:latin typeface="Calibri" pitchFamily="1" panose="2263545234"/>
              </a:rPr>
              <a:t>and/or reference for purposes of determining </a:t>
            </a:r>
          </a:p>
          <a:p>
            <a:pPr marL="1645920" marR="0" indent="0" algn="l">
              <a:lnSpc>
                <a:spcPts val="2700"/>
              </a:lnSpc>
              <a:spcBef>
                <a:spcPts val="515"/>
              </a:spcBef>
              <a:spcAft>
                <a:spcPts val="8015"/>
              </a:spcAft>
            </a:pPr>
            <a:r>
              <a:rPr lang="en-US" sz="2800" spc="-15">
                <a:solidFill>
                  <a:srgbClr val="001F5F"/>
                </a:solidFill>
                <a:latin typeface="Calibri" pitchFamily="1" panose="2263545234"/>
              </a:rPr>
              <a:t>necessary academic adjustments. </a:t>
            </a:r>
          </a:p>
        </p:txBody>
      </p:sp>
    </p:spTree>
  </p:cSld>
</p:sldLayout>
</file>

<file path=ppt/slideLayouts/slideLayout8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834" name=""/>
        <p:cNvGrpSpPr/>
        <p:nvPr/>
      </p:nvGrpSpPr>
      <p:grpSpPr/>
      <p:sp>
        <p:nvSpPr>
          <p:cNvPr id="83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836"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10">
                <a:solidFill>
                  <a:srgbClr val="000080"/>
                </a:solidFill>
                <a:latin typeface="Tahoma" pitchFamily="2" panose="2263545234"/>
              </a:rPr>
              <a:t>80 </a:t>
            </a:r>
          </a:p>
        </p:txBody>
      </p:sp>
      <p:sp>
        <p:nvSpPr>
          <p:cNvPr id="83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38" name=""/>
          <p:cNvSpPr/>
          <p:nvPr>
            <p:ph type="body" idx="10"/>
          </p:nvPr>
        </p:nvSpPr>
        <p:spPr>
          <a:xfrm>
            <a:off x="0" y="676910"/>
            <a:ext cx="9144000" cy="1175385"/>
          </a:xfrm>
          <a:prstGeom prst="rect">
            <a:avLst/>
          </a:prstGeom>
          <a:noFill/>
          <a:ln w="0" cmpd="sng">
            <a:noFill/>
            <a:prstDash val="solid"/>
          </a:ln>
        </p:spPr>
        <p:txBody>
          <a:bodyPr vert="horz" lIns="0" tIns="260350" rIns="0" bIns="0" anchor="t"/>
          <a:lstStyle/>
          <a:p>
            <a:pPr marL="0" marR="0" indent="0" algn="ctr">
              <a:lnSpc>
                <a:spcPts val="4300"/>
              </a:lnSpc>
              <a:spcAft>
                <a:spcPts val="2660"/>
              </a:spcAft>
            </a:pPr>
            <a:r>
              <a:rPr lang="en-US" sz="4350" b="1" spc="5">
                <a:solidFill>
                  <a:srgbClr val="001F5F"/>
                </a:solidFill>
                <a:latin typeface="Calibri" pitchFamily="1" panose="2263545234"/>
              </a:rPr>
              <a:t>Website Accessibility </a:t>
            </a:r>
          </a:p>
        </p:txBody>
      </p:sp>
      <p:sp>
        <p:nvSpPr>
          <p:cNvPr id="839" name=""/>
          <p:cNvSpPr/>
          <p:nvPr>
            <p:ph type="body" idx="10"/>
          </p:nvPr>
        </p:nvSpPr>
        <p:spPr>
          <a:xfrm>
            <a:off x="0" y="1852295"/>
            <a:ext cx="9144000" cy="4595495"/>
          </a:xfrm>
          <a:prstGeom prst="rect">
            <a:avLst/>
          </a:prstGeom>
          <a:noFill/>
          <a:ln w="0" cmpd="sng">
            <a:noFill/>
            <a:prstDash val="solid"/>
          </a:ln>
        </p:spPr>
        <p:txBody>
          <a:bodyPr vert="horz" lIns="0" tIns="385445" rIns="0" bIns="0" anchor="t"/>
          <a:lstStyle/>
          <a:p>
            <a:pPr marL="640080" marR="0" indent="0" algn="just">
              <a:lnSpc>
                <a:spcPts val="2000"/>
              </a:lnSpc>
              <a:spcAft>
                <a:spcPts val="0"/>
              </a:spcAft>
            </a:pPr>
            <a:r>
              <a:rPr lang="en-US" sz="4350" spc="30">
                <a:solidFill>
                  <a:srgbClr val="44759E"/>
                </a:solidFill>
                <a:latin typeface="Arial" pitchFamily="2" panose="2263545234"/>
              </a:rPr>
              <a:t></a:t>
            </a:r>
            <a:r>
              <a:rPr lang="en-US" sz="2450" spc="30">
                <a:solidFill>
                  <a:srgbClr val="001F5F"/>
                </a:solidFill>
                <a:latin typeface="Calibri" pitchFamily="1" panose="2263545234"/>
              </a:rPr>
              <a:t> Website accessibility means that individuals with </a:t>
            </a:r>
          </a:p>
          <a:p>
            <a:pPr marL="1143000" marR="0" indent="0" algn="just">
              <a:lnSpc>
                <a:spcPts val="2000"/>
              </a:lnSpc>
              <a:spcBef>
                <a:spcPts val="0"/>
              </a:spcBef>
              <a:spcAft>
                <a:spcPts val="0"/>
              </a:spcAft>
            </a:pPr>
            <a:r>
              <a:rPr lang="en-US" sz="2450" spc="-35">
                <a:solidFill>
                  <a:srgbClr val="001F5F"/>
                </a:solidFill>
                <a:latin typeface="Calibri" pitchFamily="1" panose="2263545234"/>
              </a:rPr>
              <a:t>disabilities can perceive, understand, navigate, interact, </a:t>
            </a:r>
          </a:p>
          <a:p>
            <a:pPr marL="1143000" marR="0" indent="0" algn="just">
              <a:lnSpc>
                <a:spcPts val="2300"/>
              </a:lnSpc>
              <a:spcBef>
                <a:spcPts val="0"/>
              </a:spcBef>
              <a:spcAft>
                <a:spcPts val="0"/>
              </a:spcAft>
            </a:pPr>
            <a:r>
              <a:rPr lang="en-US" sz="2450" spc="-30">
                <a:solidFill>
                  <a:srgbClr val="001F5F"/>
                </a:solidFill>
                <a:latin typeface="Calibri" pitchFamily="1" panose="2263545234"/>
              </a:rPr>
              <a:t>and contribute to the Web in a way that is equal to and as </a:t>
            </a:r>
          </a:p>
          <a:p>
            <a:pPr marL="1143000" marR="0" indent="0" algn="just">
              <a:lnSpc>
                <a:spcPts val="2300"/>
              </a:lnSpc>
              <a:spcBef>
                <a:spcPts val="0"/>
              </a:spcBef>
              <a:spcAft>
                <a:spcPts val="0"/>
              </a:spcAft>
            </a:pPr>
            <a:r>
              <a:rPr lang="en-US" sz="2450" spc="-30">
                <a:solidFill>
                  <a:srgbClr val="001F5F"/>
                </a:solidFill>
                <a:latin typeface="Calibri" pitchFamily="1" panose="2263545234"/>
              </a:rPr>
              <a:t>effective as that of individuals without disabilities. </a:t>
            </a:r>
          </a:p>
          <a:p>
            <a:pPr marL="640080" marR="0" indent="0" algn="just">
              <a:lnSpc>
                <a:spcPts val="2000"/>
              </a:lnSpc>
              <a:spcBef>
                <a:spcPts val="1215"/>
              </a:spcBef>
              <a:spcAft>
                <a:spcPts val="0"/>
              </a:spcAft>
              <a:tabLst>
                <a:tab pos="1143000" algn="l"/>
              </a:tabLst>
            </a:pPr>
            <a:r>
              <a:rPr lang="en-US" sz="4350" spc="-25">
                <a:solidFill>
                  <a:srgbClr val="44759E"/>
                </a:solidFill>
                <a:latin typeface="Arial" pitchFamily="2" panose="2263545234"/>
              </a:rPr>
              <a:t></a:t>
            </a:r>
            <a:r>
              <a:rPr lang="en-US" sz="100" spc="-25">
                <a:solidFill>
                  <a:srgbClr val="001F5F"/>
                </a:solidFill>
                <a:latin typeface="Calibri" pitchFamily="1" panose="2263545234"/>
              </a:rPr>
              <a:t> </a:t>
            </a:r>
            <a:r>
              <a:rPr lang="en-US" sz="2450" spc="-25">
                <a:solidFill>
                  <a:srgbClr val="001F5F"/>
                </a:solidFill>
                <a:latin typeface="Calibri" pitchFamily="1" panose="2263545234"/>
              </a:rPr>
              <a:t>Institutions must ensure that individuals with disabilities </a:t>
            </a:r>
          </a:p>
          <a:p>
            <a:pPr marL="1143000" marR="0" indent="0" algn="just">
              <a:lnSpc>
                <a:spcPts val="2000"/>
              </a:lnSpc>
              <a:spcBef>
                <a:spcPts val="0"/>
              </a:spcBef>
              <a:spcAft>
                <a:spcPts val="0"/>
              </a:spcAft>
            </a:pPr>
            <a:r>
              <a:rPr lang="en-US" sz="2450" spc="-30">
                <a:solidFill>
                  <a:srgbClr val="001F5F"/>
                </a:solidFill>
                <a:latin typeface="Calibri" pitchFamily="1" panose="2263545234"/>
              </a:rPr>
              <a:t>can access the programs and benefits with “substantially </a:t>
            </a:r>
          </a:p>
          <a:p>
            <a:pPr marL="1143000" marR="0" indent="0" algn="just">
              <a:lnSpc>
                <a:spcPts val="2300"/>
              </a:lnSpc>
              <a:spcBef>
                <a:spcPts val="0"/>
              </a:spcBef>
              <a:spcAft>
                <a:spcPts val="0"/>
              </a:spcAft>
            </a:pPr>
            <a:r>
              <a:rPr lang="en-US" sz="2450" spc="-30">
                <a:solidFill>
                  <a:srgbClr val="001F5F"/>
                </a:solidFill>
                <a:latin typeface="Calibri" pitchFamily="1" panose="2263545234"/>
              </a:rPr>
              <a:t>equivalent ease of use” as individuals without disabilities. </a:t>
            </a:r>
          </a:p>
          <a:p>
            <a:pPr marL="640080" marR="0" indent="0" algn="just">
              <a:lnSpc>
                <a:spcPts val="2000"/>
              </a:lnSpc>
              <a:spcBef>
                <a:spcPts val="1205"/>
              </a:spcBef>
              <a:spcAft>
                <a:spcPts val="0"/>
              </a:spcAft>
            </a:pPr>
            <a:r>
              <a:rPr lang="en-US" sz="4350" spc="30">
                <a:solidFill>
                  <a:srgbClr val="44759E"/>
                </a:solidFill>
                <a:latin typeface="Arial" pitchFamily="2" panose="2263545234"/>
              </a:rPr>
              <a:t></a:t>
            </a:r>
            <a:r>
              <a:rPr lang="en-US" sz="2450" spc="30">
                <a:solidFill>
                  <a:srgbClr val="001F5F"/>
                </a:solidFill>
                <a:latin typeface="Calibri" pitchFamily="1" panose="2263545234"/>
              </a:rPr>
              <a:t> Example: an individual with a hearing impairment can </a:t>
            </a:r>
          </a:p>
          <a:p>
            <a:pPr marL="1143000" marR="0" indent="0" algn="just">
              <a:lnSpc>
                <a:spcPts val="2000"/>
              </a:lnSpc>
              <a:spcBef>
                <a:spcPts val="0"/>
              </a:spcBef>
              <a:spcAft>
                <a:spcPts val="0"/>
              </a:spcAft>
            </a:pPr>
            <a:r>
              <a:rPr lang="en-US" sz="2450" spc="-30">
                <a:solidFill>
                  <a:srgbClr val="001F5F"/>
                </a:solidFill>
                <a:latin typeface="Calibri" pitchFamily="1" panose="2263545234"/>
              </a:rPr>
              <a:t>access the information on a website via closed captioning </a:t>
            </a:r>
          </a:p>
          <a:p>
            <a:pPr marL="1143000" marR="0" indent="0" algn="just">
              <a:lnSpc>
                <a:spcPts val="2300"/>
              </a:lnSpc>
              <a:spcBef>
                <a:spcPts val="0"/>
              </a:spcBef>
              <a:spcAft>
                <a:spcPts val="0"/>
              </a:spcAft>
            </a:pPr>
            <a:r>
              <a:rPr lang="en-US" sz="2450" spc="-60">
                <a:solidFill>
                  <a:srgbClr val="001F5F"/>
                </a:solidFill>
                <a:latin typeface="Calibri" pitchFamily="1" panose="2263545234"/>
              </a:rPr>
              <a:t>24/hours a day. </a:t>
            </a:r>
          </a:p>
          <a:p>
            <a:pPr marL="640080" marR="0" indent="0" algn="just">
              <a:lnSpc>
                <a:spcPts val="2000"/>
              </a:lnSpc>
              <a:spcBef>
                <a:spcPts val="1205"/>
              </a:spcBef>
              <a:spcAft>
                <a:spcPts val="0"/>
              </a:spcAft>
            </a:pPr>
            <a:r>
              <a:rPr lang="en-US" sz="4350" spc="15">
                <a:solidFill>
                  <a:srgbClr val="44759E"/>
                </a:solidFill>
                <a:latin typeface="Arial" pitchFamily="2" panose="2263545234"/>
              </a:rPr>
              <a:t></a:t>
            </a:r>
            <a:r>
              <a:rPr lang="en-US" sz="2450" u="sng" spc="15">
                <a:solidFill>
                  <a:srgbClr val="0000FF"/>
                </a:solidFill>
                <a:latin typeface="Calibri" pitchFamily="1" panose="2263545234"/>
              </a:rPr>
              <a:t>http://www2.ed.gov/about/offices/list/ocr/letters/collea</a:t>
            </a:r>
            <a:r>
              <a:rPr lang="en-US" sz="100" spc="15">
                <a:solidFill>
                  <a:srgbClr val="001F5F"/>
                </a:solidFill>
                <a:latin typeface="Calibri" pitchFamily="1" panose="2263545234"/>
              </a:rPr>
              <a:t> </a:t>
            </a:r>
          </a:p>
          <a:p>
            <a:pPr marL="1143000" marR="0" indent="0" algn="just">
              <a:lnSpc>
                <a:spcPts val="2000"/>
              </a:lnSpc>
              <a:spcBef>
                <a:spcPts val="0"/>
              </a:spcBef>
              <a:spcAft>
                <a:spcPts val="3145"/>
              </a:spcAft>
            </a:pPr>
            <a:r>
              <a:rPr lang="en-US" sz="2450" spc="-40">
                <a:solidFill>
                  <a:srgbClr val="001F5F"/>
                </a:solidFill>
                <a:latin typeface="Calibri" pitchFamily="1" panose="2263545234"/>
              </a:rPr>
              <a:t>gue-201105-pse.html </a:t>
            </a:r>
          </a:p>
        </p:txBody>
      </p:sp>
    </p:spTree>
  </p:cSld>
</p:sldLayout>
</file>

<file path=ppt/slideLayouts/slideLayout8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845" name=""/>
        <p:cNvGrpSpPr/>
        <p:nvPr/>
      </p:nvGrpSpPr>
      <p:grpSpPr/>
      <p:sp>
        <p:nvSpPr>
          <p:cNvPr id="84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847"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0">
                <a:solidFill>
                  <a:srgbClr val="000080"/>
                </a:solidFill>
                <a:latin typeface="Tahoma" pitchFamily="2" panose="2263545234"/>
              </a:rPr>
              <a:t>81 </a:t>
            </a:r>
          </a:p>
        </p:txBody>
      </p:sp>
      <p:sp>
        <p:nvSpPr>
          <p:cNvPr id="84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49" name=""/>
          <p:cNvSpPr/>
          <p:nvPr>
            <p:ph type="body" idx="10"/>
          </p:nvPr>
        </p:nvSpPr>
        <p:spPr>
          <a:xfrm>
            <a:off x="0" y="676910"/>
            <a:ext cx="9144000" cy="1230630"/>
          </a:xfrm>
          <a:prstGeom prst="rect">
            <a:avLst/>
          </a:prstGeom>
          <a:noFill/>
          <a:ln w="0" cmpd="sng">
            <a:noFill/>
            <a:prstDash val="solid"/>
          </a:ln>
        </p:spPr>
        <p:txBody>
          <a:bodyPr vert="horz" lIns="0" tIns="260350" rIns="0" bIns="0" anchor="t"/>
          <a:lstStyle/>
          <a:p>
            <a:pPr marL="0" marR="22860" indent="0" algn="ctr">
              <a:lnSpc>
                <a:spcPts val="4300"/>
              </a:lnSpc>
              <a:spcAft>
                <a:spcPts val="3095"/>
              </a:spcAft>
            </a:pPr>
            <a:r>
              <a:rPr lang="en-US" sz="4350" b="1" spc="5">
                <a:solidFill>
                  <a:srgbClr val="001F5F"/>
                </a:solidFill>
                <a:latin typeface="Calibri" pitchFamily="1" panose="2263545234"/>
              </a:rPr>
              <a:t>Who Is Impacted? </a:t>
            </a:r>
          </a:p>
        </p:txBody>
      </p:sp>
      <p:sp>
        <p:nvSpPr>
          <p:cNvPr id="850" name=""/>
          <p:cNvSpPr/>
          <p:nvPr>
            <p:ph type="body" idx="10"/>
          </p:nvPr>
        </p:nvSpPr>
        <p:spPr>
          <a:xfrm>
            <a:off x="0" y="1907540"/>
            <a:ext cx="9144000" cy="4540250"/>
          </a:xfrm>
          <a:prstGeom prst="rect">
            <a:avLst/>
          </a:prstGeom>
          <a:noFill/>
          <a:ln w="0" cmpd="sng">
            <a:noFill/>
            <a:prstDash val="solid"/>
          </a:ln>
        </p:spPr>
        <p:txBody>
          <a:bodyPr vert="horz" lIns="0" tIns="261620" rIns="0" bIns="0" anchor="t"/>
          <a:lstStyle/>
          <a:p>
            <a:pPr marL="640080" marR="22860" indent="0" algn="just">
              <a:lnSpc>
                <a:spcPts val="3200"/>
              </a:lnSpc>
              <a:spcAft>
                <a:spcPts val="0"/>
              </a:spcAft>
              <a:tabLst>
                <a:tab pos="1143000" algn="l"/>
              </a:tabLst>
            </a:pPr>
            <a:r>
              <a:rPr lang="en-US" sz="4350" spc="-15">
                <a:solidFill>
                  <a:srgbClr val="44759E"/>
                </a:solidFill>
                <a:latin typeface="Arial" pitchFamily="2" panose="2263545234"/>
              </a:rPr>
              <a:t></a:t>
            </a:r>
            <a:r>
              <a:rPr lang="en-US" sz="100" spc="-15">
                <a:solidFill>
                  <a:srgbClr val="001F5F"/>
                </a:solidFill>
                <a:latin typeface="Calibri" pitchFamily="1" panose="2263545234"/>
              </a:rPr>
              <a:t> </a:t>
            </a:r>
            <a:r>
              <a:rPr lang="en-US" sz="2350" spc="-15">
                <a:solidFill>
                  <a:srgbClr val="001F5F"/>
                </a:solidFill>
                <a:latin typeface="Calibri" pitchFamily="1" panose="2263545234"/>
              </a:rPr>
              <a:t>Individuals with vision impairments: blindness or low vision </a:t>
            </a:r>
          </a:p>
          <a:p>
            <a:pPr marL="1051560" marR="22860" indent="548640" algn="just">
              <a:lnSpc>
                <a:spcPts val="2300"/>
              </a:lnSpc>
              <a:spcBef>
                <a:spcPts val="240"/>
              </a:spcBef>
              <a:spcAft>
                <a:spcPts val="0"/>
              </a:spcAft>
              <a:buFont typeface="Symbol"/>
              <a:buChar char="·"/>
            </a:pPr>
            <a:r>
              <a:rPr lang="en-US" sz="2150" spc="15">
                <a:solidFill>
                  <a:srgbClr val="001F5F"/>
                </a:solidFill>
                <a:latin typeface="Calibri" pitchFamily="1" panose="2263545234"/>
              </a:rPr>
              <a:t>May not be able to access undescribed website images </a:t>
            </a:r>
          </a:p>
          <a:p>
            <a:pPr marL="1051560" marR="22860" indent="548640" algn="just">
              <a:lnSpc>
                <a:spcPts val="2300"/>
              </a:lnSpc>
              <a:spcBef>
                <a:spcPts val="820"/>
              </a:spcBef>
              <a:spcAft>
                <a:spcPts val="0"/>
              </a:spcAft>
              <a:buFont typeface="Symbol"/>
              <a:buChar char="·"/>
            </a:pPr>
            <a:r>
              <a:rPr lang="en-US" sz="2150" spc="10">
                <a:solidFill>
                  <a:srgbClr val="001F5F"/>
                </a:solidFill>
                <a:latin typeface="Calibri" pitchFamily="1" panose="2263545234"/>
              </a:rPr>
              <a:t>May need color contrast or adjustable font </a:t>
            </a:r>
          </a:p>
          <a:p>
            <a:pPr marL="640080" marR="22860" indent="0" algn="just">
              <a:lnSpc>
                <a:spcPts val="3200"/>
              </a:lnSpc>
              <a:spcBef>
                <a:spcPts val="665"/>
              </a:spcBef>
              <a:spcAft>
                <a:spcPts val="0"/>
              </a:spcAft>
              <a:tabLst>
                <a:tab pos="1143000" algn="l"/>
              </a:tabLst>
            </a:pPr>
            <a:r>
              <a:rPr lang="en-US" sz="4350" spc="-25">
                <a:solidFill>
                  <a:srgbClr val="44759E"/>
                </a:solidFill>
                <a:latin typeface="Arial" pitchFamily="2" panose="2263545234"/>
              </a:rPr>
              <a:t></a:t>
            </a:r>
            <a:r>
              <a:rPr lang="en-US" sz="100" spc="-25">
                <a:solidFill>
                  <a:srgbClr val="001F5F"/>
                </a:solidFill>
                <a:latin typeface="Calibri" pitchFamily="1" panose="2263545234"/>
              </a:rPr>
              <a:t> </a:t>
            </a:r>
            <a:r>
              <a:rPr lang="en-US" sz="2350" spc="-25">
                <a:solidFill>
                  <a:srgbClr val="001F5F"/>
                </a:solidFill>
                <a:latin typeface="Calibri" pitchFamily="1" panose="2263545234"/>
              </a:rPr>
              <a:t>Individuals with limited manual dexterity </a:t>
            </a:r>
          </a:p>
          <a:p>
            <a:pPr marL="1051560" marR="22860" indent="548640" algn="just">
              <a:lnSpc>
                <a:spcPts val="2300"/>
              </a:lnSpc>
              <a:spcBef>
                <a:spcPts val="240"/>
              </a:spcBef>
              <a:spcAft>
                <a:spcPts val="0"/>
              </a:spcAft>
              <a:buFont typeface="Symbol"/>
              <a:buChar char="·"/>
            </a:pPr>
            <a:r>
              <a:rPr lang="en-US" sz="2150" spc="15">
                <a:solidFill>
                  <a:srgbClr val="001F5F"/>
                </a:solidFill>
                <a:latin typeface="Calibri" pitchFamily="1" panose="2263545234"/>
              </a:rPr>
              <a:t>May need speech recognition or keyboard alternatives </a:t>
            </a:r>
          </a:p>
          <a:p>
            <a:pPr marL="1051560" marR="22860" indent="548640" algn="just">
              <a:lnSpc>
                <a:spcPts val="2300"/>
              </a:lnSpc>
              <a:spcBef>
                <a:spcPts val="815"/>
              </a:spcBef>
              <a:spcAft>
                <a:spcPts val="0"/>
              </a:spcAft>
              <a:buFont typeface="Symbol"/>
              <a:buChar char="·"/>
            </a:pPr>
            <a:r>
              <a:rPr lang="en-US" sz="2150" spc="10">
                <a:solidFill>
                  <a:srgbClr val="001F5F"/>
                </a:solidFill>
                <a:latin typeface="Calibri" pitchFamily="1" panose="2263545234"/>
              </a:rPr>
              <a:t>May not be able to navigate mouse </a:t>
            </a:r>
          </a:p>
          <a:p>
            <a:pPr marL="640080" marR="22860" indent="0" algn="just">
              <a:lnSpc>
                <a:spcPts val="3200"/>
              </a:lnSpc>
              <a:spcBef>
                <a:spcPts val="665"/>
              </a:spcBef>
              <a:spcAft>
                <a:spcPts val="0"/>
              </a:spcAft>
              <a:tabLst>
                <a:tab pos="1143000" algn="l"/>
              </a:tabLst>
            </a:pPr>
            <a:r>
              <a:rPr lang="en-US" sz="4350" spc="-25">
                <a:solidFill>
                  <a:srgbClr val="44759E"/>
                </a:solidFill>
                <a:latin typeface="Arial" pitchFamily="2" panose="2263545234"/>
              </a:rPr>
              <a:t></a:t>
            </a:r>
            <a:r>
              <a:rPr lang="en-US" sz="100" spc="-25">
                <a:solidFill>
                  <a:srgbClr val="001F5F"/>
                </a:solidFill>
                <a:latin typeface="Calibri" pitchFamily="1" panose="2263545234"/>
              </a:rPr>
              <a:t> </a:t>
            </a:r>
            <a:r>
              <a:rPr lang="en-US" sz="2350" spc="-25">
                <a:solidFill>
                  <a:srgbClr val="001F5F"/>
                </a:solidFill>
                <a:latin typeface="Calibri" pitchFamily="1" panose="2263545234"/>
              </a:rPr>
              <a:t>Individuals with hearing impairments </a:t>
            </a:r>
          </a:p>
          <a:p>
            <a:pPr marL="1051560" marR="22860" indent="548640" algn="just">
              <a:lnSpc>
                <a:spcPts val="2300"/>
              </a:lnSpc>
              <a:spcBef>
                <a:spcPts val="240"/>
              </a:spcBef>
              <a:spcAft>
                <a:spcPts val="8135"/>
              </a:spcAft>
              <a:buFont typeface="Symbol"/>
              <a:buChar char="·"/>
            </a:pPr>
            <a:r>
              <a:rPr lang="en-US" sz="2150" spc="15">
                <a:solidFill>
                  <a:srgbClr val="001F5F"/>
                </a:solidFill>
                <a:latin typeface="Calibri" pitchFamily="1" panose="2263545234"/>
              </a:rPr>
              <a:t>May need closed captioning </a:t>
            </a:r>
          </a:p>
        </p:txBody>
      </p:sp>
    </p:spTree>
  </p:cSld>
</p:sldLayout>
</file>

<file path=ppt/slideLayouts/slideLayout8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856" name=""/>
        <p:cNvGrpSpPr/>
        <p:nvPr/>
      </p:nvGrpSpPr>
      <p:grpSpPr/>
      <p:sp>
        <p:nvSpPr>
          <p:cNvPr id="85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858"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10">
                <a:solidFill>
                  <a:srgbClr val="000080"/>
                </a:solidFill>
                <a:latin typeface="Tahoma" pitchFamily="2" panose="2263545234"/>
              </a:rPr>
              <a:t>82 </a:t>
            </a:r>
          </a:p>
        </p:txBody>
      </p:sp>
      <p:sp>
        <p:nvSpPr>
          <p:cNvPr id="85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60" name=""/>
          <p:cNvSpPr/>
          <p:nvPr>
            <p:ph type="body" idx="10"/>
          </p:nvPr>
        </p:nvSpPr>
        <p:spPr>
          <a:xfrm>
            <a:off x="0" y="676910"/>
            <a:ext cx="9144000" cy="5770880"/>
          </a:xfrm>
          <a:prstGeom prst="rect">
            <a:avLst/>
          </a:prstGeom>
          <a:noFill/>
          <a:ln w="0" cmpd="sng">
            <a:noFill/>
            <a:prstDash val="solid"/>
          </a:ln>
        </p:spPr>
        <p:txBody>
          <a:bodyPr vert="horz" lIns="0" tIns="250190" rIns="0" bIns="0" anchor="t"/>
          <a:lstStyle/>
          <a:p>
            <a:pPr marL="0" marR="0" indent="0" algn="ctr">
              <a:lnSpc>
                <a:spcPts val="3500"/>
              </a:lnSpc>
              <a:spcAft>
                <a:spcPts val="0"/>
              </a:spcAft>
            </a:pPr>
            <a:r>
              <a:rPr lang="en-US" sz="3550" b="1" spc="5">
                <a:solidFill>
                  <a:srgbClr val="001F5F"/>
                </a:solidFill>
                <a:latin typeface="Calibri" pitchFamily="1" panose="2263545234"/>
              </a:rPr>
              <a:t>Standards for Website Compliance </a:t>
            </a:r>
          </a:p>
          <a:p>
            <a:pPr marL="1143000" marR="0" indent="0" algn="l">
              <a:lnSpc>
                <a:spcPts val="3500"/>
              </a:lnSpc>
              <a:spcBef>
                <a:spcPts val="630"/>
              </a:spcBef>
              <a:spcAft>
                <a:spcPts val="0"/>
              </a:spcAft>
            </a:pPr>
            <a:r>
              <a:rPr lang="en-US" sz="3550" b="1" spc="15">
                <a:solidFill>
                  <a:srgbClr val="001F5F"/>
                </a:solidFill>
                <a:latin typeface="Calibri" pitchFamily="1" panose="2263545234"/>
              </a:rPr>
              <a:t>Section 508 of the Rehabilitation Act </a:t>
            </a:r>
          </a:p>
          <a:p>
            <a:pPr marL="640080" marR="0" indent="0" algn="l">
              <a:lnSpc>
                <a:spcPts val="2700"/>
              </a:lnSpc>
              <a:spcBef>
                <a:spcPts val="2025"/>
              </a:spcBef>
              <a:spcAft>
                <a:spcPts val="0"/>
              </a:spcAft>
            </a:pPr>
            <a:r>
              <a:rPr lang="en-US" sz="3550" spc="95">
                <a:solidFill>
                  <a:srgbClr val="44759E"/>
                </a:solidFill>
                <a:latin typeface="Arial" pitchFamily="2" panose="2263545234"/>
              </a:rPr>
              <a:t></a:t>
            </a:r>
            <a:r>
              <a:rPr lang="en-US" sz="2900" spc="95">
                <a:solidFill>
                  <a:srgbClr val="001F5F"/>
                </a:solidFill>
                <a:latin typeface="Calibri" pitchFamily="1" panose="2263545234"/>
              </a:rPr>
              <a:t> Section 508 of the Rehab Act (29 U.S.C. §794d) </a:t>
            </a:r>
          </a:p>
          <a:p>
            <a:pPr marL="1143000" marR="0" indent="0" algn="l">
              <a:lnSpc>
                <a:spcPts val="2700"/>
              </a:lnSpc>
              <a:spcBef>
                <a:spcPts val="0"/>
              </a:spcBef>
              <a:spcAft>
                <a:spcPts val="0"/>
              </a:spcAft>
            </a:pPr>
            <a:r>
              <a:rPr lang="en-US" sz="2900" spc="25">
                <a:solidFill>
                  <a:srgbClr val="001F5F"/>
                </a:solidFill>
                <a:latin typeface="Calibri" pitchFamily="1" panose="2263545234"/>
              </a:rPr>
              <a:t>requires the federal government to ensure that </a:t>
            </a:r>
          </a:p>
          <a:p>
            <a:pPr marL="1143000" marR="0" indent="0" algn="l">
              <a:lnSpc>
                <a:spcPts val="2800"/>
              </a:lnSpc>
              <a:spcBef>
                <a:spcPts val="0"/>
              </a:spcBef>
              <a:spcAft>
                <a:spcPts val="0"/>
              </a:spcAft>
            </a:pPr>
            <a:r>
              <a:rPr lang="en-US" sz="2900" spc="30">
                <a:solidFill>
                  <a:srgbClr val="001F5F"/>
                </a:solidFill>
                <a:latin typeface="Calibri" pitchFamily="1" panose="2263545234"/>
              </a:rPr>
              <a:t>electronic and information technology that it </a:t>
            </a:r>
          </a:p>
          <a:p>
            <a:pPr marL="1143000" marR="0" indent="0" algn="l">
              <a:lnSpc>
                <a:spcPts val="2800"/>
              </a:lnSpc>
              <a:spcBef>
                <a:spcPts val="0"/>
              </a:spcBef>
              <a:spcAft>
                <a:spcPts val="0"/>
              </a:spcAft>
            </a:pPr>
            <a:r>
              <a:rPr lang="en-US" sz="2900" spc="30">
                <a:solidFill>
                  <a:srgbClr val="001F5F"/>
                </a:solidFill>
                <a:latin typeface="Calibri" pitchFamily="1" panose="2263545234"/>
              </a:rPr>
              <a:t>develops, procures, maintains or uses is </a:t>
            </a:r>
          </a:p>
          <a:p>
            <a:pPr marL="1143000" marR="0" indent="0" algn="l">
              <a:lnSpc>
                <a:spcPts val="2800"/>
              </a:lnSpc>
              <a:spcBef>
                <a:spcPts val="0"/>
              </a:spcBef>
              <a:spcAft>
                <a:spcPts val="0"/>
              </a:spcAft>
            </a:pPr>
            <a:r>
              <a:rPr lang="en-US" sz="2900" spc="30">
                <a:solidFill>
                  <a:srgbClr val="001F5F"/>
                </a:solidFill>
                <a:latin typeface="Calibri" pitchFamily="1" panose="2263545234"/>
              </a:rPr>
              <a:t>accessible, unless it causes an undue burden. </a:t>
            </a:r>
          </a:p>
          <a:p>
            <a:pPr marL="640080" marR="0" indent="0" algn="l">
              <a:lnSpc>
                <a:spcPts val="2700"/>
              </a:lnSpc>
              <a:spcBef>
                <a:spcPts val="4435"/>
              </a:spcBef>
              <a:spcAft>
                <a:spcPts val="0"/>
              </a:spcAft>
            </a:pPr>
            <a:r>
              <a:rPr lang="en-US" sz="3550" spc="105">
                <a:solidFill>
                  <a:srgbClr val="44759E"/>
                </a:solidFill>
                <a:latin typeface="Arial" pitchFamily="2" panose="2263545234"/>
              </a:rPr>
              <a:t></a:t>
            </a:r>
            <a:r>
              <a:rPr lang="en-US" sz="2900" spc="105">
                <a:solidFill>
                  <a:srgbClr val="001F5F"/>
                </a:solidFill>
                <a:latin typeface="Calibri" pitchFamily="1" panose="2263545234"/>
              </a:rPr>
              <a:t> Those who provide the federal government </a:t>
            </a:r>
          </a:p>
          <a:p>
            <a:pPr marL="1143000" marR="0" indent="0" algn="l">
              <a:lnSpc>
                <a:spcPts val="2700"/>
              </a:lnSpc>
              <a:spcBef>
                <a:spcPts val="0"/>
              </a:spcBef>
              <a:spcAft>
                <a:spcPts val="0"/>
              </a:spcAft>
            </a:pPr>
            <a:r>
              <a:rPr lang="en-US" sz="2900" spc="35">
                <a:solidFill>
                  <a:srgbClr val="001F5F"/>
                </a:solidFill>
                <a:latin typeface="Calibri" pitchFamily="1" panose="2263545234"/>
              </a:rPr>
              <a:t>with electronic and information technology </a:t>
            </a:r>
          </a:p>
          <a:p>
            <a:pPr marL="1143000" marR="0" indent="0" algn="l">
              <a:lnSpc>
                <a:spcPts val="2800"/>
              </a:lnSpc>
              <a:spcBef>
                <a:spcPts val="0"/>
              </a:spcBef>
              <a:spcAft>
                <a:spcPts val="0"/>
              </a:spcAft>
            </a:pPr>
            <a:r>
              <a:rPr lang="en-US" sz="2900" spc="30">
                <a:solidFill>
                  <a:srgbClr val="001F5F"/>
                </a:solidFill>
                <a:latin typeface="Calibri" pitchFamily="1" panose="2263545234"/>
              </a:rPr>
              <a:t>must do so in an accessible manner. 36 C.F.R. </a:t>
            </a:r>
          </a:p>
          <a:p>
            <a:pPr marL="1143000" marR="0" indent="0" algn="l">
              <a:lnSpc>
                <a:spcPts val="2800"/>
              </a:lnSpc>
              <a:spcBef>
                <a:spcPts val="0"/>
              </a:spcBef>
              <a:spcAft>
                <a:spcPts val="3300"/>
              </a:spcAft>
            </a:pPr>
            <a:r>
              <a:rPr lang="en-US" sz="2900" spc="10">
                <a:solidFill>
                  <a:srgbClr val="001F5F"/>
                </a:solidFill>
                <a:latin typeface="Calibri" pitchFamily="1" panose="2263545234"/>
              </a:rPr>
              <a:t>§1194.22. </a:t>
            </a:r>
          </a:p>
        </p:txBody>
      </p:sp>
    </p:spTree>
  </p:cSld>
</p:sldLayout>
</file>

<file path=ppt/slideLayouts/slideLayout8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866" name=""/>
        <p:cNvGrpSpPr/>
        <p:nvPr/>
      </p:nvGrpSpPr>
      <p:grpSpPr/>
      <p:sp>
        <p:nvSpPr>
          <p:cNvPr id="86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86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5">
                <a:solidFill>
                  <a:srgbClr val="000080"/>
                </a:solidFill>
                <a:latin typeface="Tahoma" pitchFamily="2" panose="2263545234"/>
              </a:rPr>
              <a:t>83 </a:t>
            </a:r>
          </a:p>
        </p:txBody>
      </p:sp>
      <p:sp>
        <p:nvSpPr>
          <p:cNvPr id="86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70" name=""/>
          <p:cNvSpPr/>
          <p:nvPr>
            <p:ph type="body" idx="10"/>
          </p:nvPr>
        </p:nvSpPr>
        <p:spPr>
          <a:xfrm>
            <a:off x="0" y="676910"/>
            <a:ext cx="9144000" cy="5770880"/>
          </a:xfrm>
          <a:prstGeom prst="rect">
            <a:avLst/>
          </a:prstGeom>
          <a:noFill/>
          <a:ln w="0" cmpd="sng">
            <a:noFill/>
            <a:prstDash val="solid"/>
          </a:ln>
        </p:spPr>
        <p:txBody>
          <a:bodyPr vert="horz" lIns="0" tIns="247650" rIns="0" bIns="0" anchor="t"/>
          <a:lstStyle/>
          <a:p>
            <a:pPr marL="0" marR="22860" indent="0" algn="ctr">
              <a:lnSpc>
                <a:spcPts val="3100"/>
              </a:lnSpc>
              <a:spcAft>
                <a:spcPts val="0"/>
              </a:spcAft>
            </a:pPr>
            <a:r>
              <a:rPr lang="en-US" sz="3150" b="1" spc="5">
                <a:solidFill>
                  <a:srgbClr val="001F5F"/>
                </a:solidFill>
                <a:latin typeface="Calibri" pitchFamily="1" panose="2263545234"/>
              </a:rPr>
              <a:t>Standards for Website Compliance </a:t>
            </a:r>
          </a:p>
          <a:p>
            <a:pPr marL="1143000" marR="22860" indent="0" algn="l">
              <a:lnSpc>
                <a:spcPts val="3100"/>
              </a:lnSpc>
              <a:spcBef>
                <a:spcPts val="585"/>
              </a:spcBef>
              <a:spcAft>
                <a:spcPts val="0"/>
              </a:spcAft>
            </a:pPr>
            <a:r>
              <a:rPr lang="en-US" sz="3150" b="1" spc="10">
                <a:solidFill>
                  <a:srgbClr val="001F5F"/>
                </a:solidFill>
                <a:latin typeface="Calibri" pitchFamily="1" panose="2263545234"/>
              </a:rPr>
              <a:t>Web Content Accessibility Guidelines 2.0 </a:t>
            </a:r>
          </a:p>
          <a:p>
            <a:pPr marL="640080" marR="22860" indent="0" algn="l">
              <a:lnSpc>
                <a:spcPts val="3300"/>
              </a:lnSpc>
              <a:spcBef>
                <a:spcPts val="3085"/>
              </a:spcBef>
              <a:spcAft>
                <a:spcPts val="0"/>
              </a:spcAft>
            </a:pPr>
            <a:r>
              <a:rPr lang="en-US" sz="3150" spc="100">
                <a:solidFill>
                  <a:srgbClr val="44759E"/>
                </a:solidFill>
                <a:latin typeface="Arial" pitchFamily="2" panose="2263545234"/>
              </a:rPr>
              <a:t></a:t>
            </a:r>
            <a:r>
              <a:rPr lang="en-US" sz="3150" spc="100">
                <a:solidFill>
                  <a:srgbClr val="001F5F"/>
                </a:solidFill>
                <a:latin typeface="Calibri" pitchFamily="1" panose="2263545234"/>
              </a:rPr>
              <a:t> The widely accepted standard for </a:t>
            </a:r>
          </a:p>
          <a:p>
            <a:pPr marL="1143000" marR="22860" indent="0" algn="l">
              <a:lnSpc>
                <a:spcPts val="3100"/>
              </a:lnSpc>
              <a:spcBef>
                <a:spcPts val="385"/>
              </a:spcBef>
              <a:spcAft>
                <a:spcPts val="0"/>
              </a:spcAft>
            </a:pPr>
            <a:r>
              <a:rPr lang="en-US" sz="3150" spc="15">
                <a:solidFill>
                  <a:srgbClr val="001F5F"/>
                </a:solidFill>
                <a:latin typeface="Calibri" pitchFamily="1" panose="2263545234"/>
              </a:rPr>
              <a:t>accessibility is the Web Content Accessibility </a:t>
            </a:r>
          </a:p>
          <a:p>
            <a:pPr marL="1143000" marR="22860" indent="0" algn="l">
              <a:lnSpc>
                <a:spcPts val="3100"/>
              </a:lnSpc>
              <a:spcBef>
                <a:spcPts val="585"/>
              </a:spcBef>
              <a:spcAft>
                <a:spcPts val="0"/>
              </a:spcAft>
            </a:pPr>
            <a:r>
              <a:rPr lang="en-US" sz="3150" spc="10">
                <a:solidFill>
                  <a:srgbClr val="001F5F"/>
                </a:solidFill>
                <a:latin typeface="Calibri" pitchFamily="1" panose="2263545234"/>
              </a:rPr>
              <a:t>Guidelines 2.0 (WCAG) Level AA. </a:t>
            </a:r>
          </a:p>
          <a:p>
            <a:pPr marL="640080" marR="22860" indent="0" algn="l">
              <a:lnSpc>
                <a:spcPts val="3300"/>
              </a:lnSpc>
              <a:spcBef>
                <a:spcPts val="1335"/>
              </a:spcBef>
              <a:spcAft>
                <a:spcPts val="0"/>
              </a:spcAft>
            </a:pPr>
            <a:r>
              <a:rPr lang="en-US" sz="3150" spc="85">
                <a:solidFill>
                  <a:srgbClr val="44759E"/>
                </a:solidFill>
                <a:latin typeface="Arial" pitchFamily="2" panose="2263545234"/>
              </a:rPr>
              <a:t></a:t>
            </a:r>
            <a:r>
              <a:rPr lang="en-US" sz="3150" spc="85">
                <a:solidFill>
                  <a:srgbClr val="001F5F"/>
                </a:solidFill>
                <a:latin typeface="Calibri" pitchFamily="1" panose="2263545234"/>
              </a:rPr>
              <a:t> Formed by the World Wide Web Consortium </a:t>
            </a:r>
          </a:p>
          <a:p>
            <a:pPr marL="1143000" marR="22860" indent="0" algn="l">
              <a:lnSpc>
                <a:spcPts val="3100"/>
              </a:lnSpc>
              <a:spcBef>
                <a:spcPts val="385"/>
              </a:spcBef>
              <a:spcAft>
                <a:spcPts val="0"/>
              </a:spcAft>
            </a:pPr>
            <a:r>
              <a:rPr lang="en-US" sz="3150" spc="10">
                <a:solidFill>
                  <a:srgbClr val="001F5F"/>
                </a:solidFill>
                <a:latin typeface="Calibri" pitchFamily="1" panose="2263545234"/>
              </a:rPr>
              <a:t>to bring accessibility considerations into the </a:t>
            </a:r>
          </a:p>
          <a:p>
            <a:pPr marL="1143000" marR="22860" indent="0" algn="l">
              <a:lnSpc>
                <a:spcPts val="3100"/>
              </a:lnSpc>
              <a:spcBef>
                <a:spcPts val="585"/>
              </a:spcBef>
              <a:spcAft>
                <a:spcPts val="0"/>
              </a:spcAft>
            </a:pPr>
            <a:r>
              <a:rPr lang="en-US" sz="3150" spc="10">
                <a:solidFill>
                  <a:srgbClr val="001F5F"/>
                </a:solidFill>
                <a:latin typeface="Calibri" pitchFamily="1" panose="2263545234"/>
              </a:rPr>
              <a:t>technology development of the Web </a:t>
            </a:r>
          </a:p>
          <a:p>
            <a:pPr marL="1143000" marR="22860" indent="0" algn="l">
              <a:lnSpc>
                <a:spcPts val="3100"/>
              </a:lnSpc>
              <a:spcBef>
                <a:spcPts val="585"/>
              </a:spcBef>
              <a:spcAft>
                <a:spcPts val="0"/>
              </a:spcAft>
            </a:pPr>
            <a:r>
              <a:rPr lang="en-US" sz="3150" spc="15">
                <a:solidFill>
                  <a:srgbClr val="001F5F"/>
                </a:solidFill>
                <a:latin typeface="Calibri" pitchFamily="1" panose="2263545234"/>
              </a:rPr>
              <a:t>Consortium and to determine guidelines for </a:t>
            </a:r>
          </a:p>
          <a:p>
            <a:pPr marL="1143000" marR="22860" indent="0" algn="l">
              <a:lnSpc>
                <a:spcPts val="3100"/>
              </a:lnSpc>
              <a:spcBef>
                <a:spcPts val="585"/>
              </a:spcBef>
              <a:spcAft>
                <a:spcPts val="2350"/>
              </a:spcAft>
            </a:pPr>
            <a:r>
              <a:rPr lang="en-US" sz="3150" spc="0">
                <a:solidFill>
                  <a:srgbClr val="001F5F"/>
                </a:solidFill>
                <a:latin typeface="Calibri" pitchFamily="1" panose="2263545234"/>
              </a:rPr>
              <a:t>accessible technology. </a:t>
            </a:r>
          </a:p>
        </p:txBody>
      </p:sp>
    </p:spTree>
  </p:cSld>
</p:sldLayout>
</file>

<file path=ppt/slideLayouts/slideLayout8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876" name=""/>
        <p:cNvGrpSpPr/>
        <p:nvPr/>
      </p:nvGrpSpPr>
      <p:grpSpPr/>
      <p:sp>
        <p:nvSpPr>
          <p:cNvPr id="87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878"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20">
                <a:solidFill>
                  <a:srgbClr val="000080"/>
                </a:solidFill>
                <a:latin typeface="Tahoma" pitchFamily="2" panose="2263545234"/>
              </a:rPr>
              <a:t>84 </a:t>
            </a:r>
          </a:p>
        </p:txBody>
      </p:sp>
      <p:sp>
        <p:nvSpPr>
          <p:cNvPr id="87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80" name=""/>
          <p:cNvSpPr/>
          <p:nvPr>
            <p:ph type="body" idx="10"/>
          </p:nvPr>
        </p:nvSpPr>
        <p:spPr>
          <a:xfrm>
            <a:off x="0" y="676910"/>
            <a:ext cx="9144000" cy="904240"/>
          </a:xfrm>
          <a:prstGeom prst="rect">
            <a:avLst/>
          </a:prstGeom>
          <a:noFill/>
          <a:ln w="0" cmpd="sng">
            <a:noFill/>
            <a:prstDash val="solid"/>
          </a:ln>
        </p:spPr>
        <p:txBody>
          <a:bodyPr vert="horz" lIns="0" tIns="260350" rIns="0" bIns="0" anchor="t"/>
          <a:lstStyle/>
          <a:p>
            <a:pPr marL="0" marR="0" indent="0" algn="ctr">
              <a:lnSpc>
                <a:spcPts val="4700"/>
              </a:lnSpc>
              <a:spcAft>
                <a:spcPts val="145"/>
              </a:spcAft>
            </a:pPr>
            <a:r>
              <a:rPr lang="en-US" sz="4350" b="1" spc="10">
                <a:solidFill>
                  <a:srgbClr val="001F5F"/>
                </a:solidFill>
                <a:latin typeface="Calibri" pitchFamily="1" panose="2263545234"/>
              </a:rPr>
              <a:t>Accommodations Could Include: </a:t>
            </a:r>
          </a:p>
        </p:txBody>
      </p:sp>
      <p:sp>
        <p:nvSpPr>
          <p:cNvPr id="881" name=""/>
          <p:cNvSpPr/>
          <p:nvPr>
            <p:ph type="body" idx="10"/>
          </p:nvPr>
        </p:nvSpPr>
        <p:spPr>
          <a:xfrm>
            <a:off x="0" y="1581150"/>
            <a:ext cx="9144000" cy="4866640"/>
          </a:xfrm>
          <a:prstGeom prst="rect">
            <a:avLst/>
          </a:prstGeom>
          <a:noFill/>
          <a:ln w="0" cmpd="sng">
            <a:noFill/>
            <a:prstDash val="solid"/>
          </a:ln>
        </p:spPr>
        <p:txBody>
          <a:bodyPr vert="horz" lIns="0" tIns="336550" rIns="0" bIns="0" anchor="t">
            <a:normAutofit fontScale="95000"/>
          </a:bodyPr>
          <a:lstStyle/>
          <a:p>
            <a:pPr marL="640080" marR="0" indent="0" algn="just">
              <a:lnSpc>
                <a:spcPts val="2500"/>
              </a:lnSpc>
              <a:spcAft>
                <a:spcPts val="0"/>
              </a:spcAft>
            </a:pPr>
            <a:r>
              <a:rPr lang="en-US" sz="4350" spc="95">
                <a:solidFill>
                  <a:srgbClr val="44759E"/>
                </a:solidFill>
                <a:latin typeface="Arial" pitchFamily="2" panose="2263545234"/>
              </a:rPr>
              <a:t></a:t>
            </a:r>
            <a:r>
              <a:rPr lang="en-US" sz="2900" spc="95">
                <a:solidFill>
                  <a:srgbClr val="001F5F"/>
                </a:solidFill>
                <a:latin typeface="Calibri" pitchFamily="1" panose="2263545234"/>
              </a:rPr>
              <a:t> Providing a plain-text alternative version of </a:t>
            </a:r>
          </a:p>
          <a:p>
            <a:pPr marL="1143000" marR="0" indent="0" algn="just">
              <a:lnSpc>
                <a:spcPts val="2500"/>
              </a:lnSpc>
              <a:spcBef>
                <a:spcPts val="0"/>
              </a:spcBef>
              <a:spcAft>
                <a:spcPts val="0"/>
              </a:spcAft>
            </a:pPr>
            <a:r>
              <a:rPr lang="en-US" sz="2900" spc="30">
                <a:solidFill>
                  <a:srgbClr val="001F5F"/>
                </a:solidFill>
                <a:latin typeface="Calibri" pitchFamily="1" panose="2263545234"/>
              </a:rPr>
              <a:t>PDFs so that they can be read by a screenreader </a:t>
            </a:r>
          </a:p>
          <a:p>
            <a:pPr marL="640080" marR="0" indent="0" algn="just">
              <a:lnSpc>
                <a:spcPts val="2500"/>
              </a:lnSpc>
              <a:spcBef>
                <a:spcPts val="1230"/>
              </a:spcBef>
              <a:spcAft>
                <a:spcPts val="0"/>
              </a:spcAft>
            </a:pPr>
            <a:r>
              <a:rPr lang="en-US" sz="4350" spc="105">
                <a:solidFill>
                  <a:srgbClr val="44759E"/>
                </a:solidFill>
                <a:latin typeface="Arial" pitchFamily="2" panose="2263545234"/>
              </a:rPr>
              <a:t></a:t>
            </a:r>
            <a:r>
              <a:rPr lang="en-US" sz="2900" spc="105">
                <a:solidFill>
                  <a:srgbClr val="001F5F"/>
                </a:solidFill>
                <a:latin typeface="Calibri" pitchFamily="1" panose="2263545234"/>
              </a:rPr>
              <a:t> Adding captions to videos or providing a </a:t>
            </a:r>
          </a:p>
          <a:p>
            <a:pPr marL="1143000" marR="0" indent="0" algn="just">
              <a:lnSpc>
                <a:spcPts val="2500"/>
              </a:lnSpc>
              <a:spcBef>
                <a:spcPts val="0"/>
              </a:spcBef>
              <a:spcAft>
                <a:spcPts val="0"/>
              </a:spcAft>
            </a:pPr>
            <a:r>
              <a:rPr lang="en-US" sz="2900" spc="25">
                <a:solidFill>
                  <a:srgbClr val="001F5F"/>
                </a:solidFill>
                <a:latin typeface="Calibri" pitchFamily="1" panose="2263545234"/>
              </a:rPr>
              <a:t>transcript for audio recordings </a:t>
            </a:r>
          </a:p>
          <a:p>
            <a:pPr marL="640080" marR="0" indent="0" algn="just">
              <a:lnSpc>
                <a:spcPts val="2500"/>
              </a:lnSpc>
              <a:spcBef>
                <a:spcPts val="1230"/>
              </a:spcBef>
              <a:spcAft>
                <a:spcPts val="0"/>
              </a:spcAft>
            </a:pPr>
            <a:r>
              <a:rPr lang="en-US" sz="4350" spc="110">
                <a:solidFill>
                  <a:srgbClr val="44759E"/>
                </a:solidFill>
                <a:latin typeface="Arial" pitchFamily="2" panose="2263545234"/>
              </a:rPr>
              <a:t></a:t>
            </a:r>
            <a:r>
              <a:rPr lang="en-US" sz="2900" spc="110">
                <a:solidFill>
                  <a:srgbClr val="001F5F"/>
                </a:solidFill>
                <a:latin typeface="Calibri" pitchFamily="1" panose="2263545234"/>
              </a:rPr>
              <a:t> Fixing </a:t>
            </a:r>
            <a:r>
              <a:rPr lang="en-US" sz="3000" spc="110">
                <a:solidFill>
                  <a:srgbClr val="001F5F"/>
                </a:solidFill>
                <a:latin typeface="Calibri" pitchFamily="1" panose="2263545234"/>
              </a:rPr>
              <a:t>your website’s semantic structure so it </a:t>
            </a:r>
          </a:p>
          <a:p>
            <a:pPr marL="1143000" marR="0" indent="0" algn="just">
              <a:lnSpc>
                <a:spcPts val="2500"/>
              </a:lnSpc>
              <a:spcBef>
                <a:spcPts val="0"/>
              </a:spcBef>
              <a:spcAft>
                <a:spcPts val="0"/>
              </a:spcAft>
            </a:pPr>
            <a:r>
              <a:rPr lang="en-US" sz="2900" spc="30">
                <a:solidFill>
                  <a:srgbClr val="001F5F"/>
                </a:solidFill>
                <a:latin typeface="Calibri" pitchFamily="1" panose="2263545234"/>
              </a:rPr>
              <a:t>can be navigated by screenreader and by </a:t>
            </a:r>
          </a:p>
          <a:p>
            <a:pPr marL="1143000" marR="0" indent="0" algn="just">
              <a:lnSpc>
                <a:spcPts val="2800"/>
              </a:lnSpc>
              <a:spcBef>
                <a:spcPts val="0"/>
              </a:spcBef>
              <a:spcAft>
                <a:spcPts val="0"/>
              </a:spcAft>
            </a:pPr>
            <a:r>
              <a:rPr lang="en-US" sz="2900" spc="-15">
                <a:solidFill>
                  <a:srgbClr val="001F5F"/>
                </a:solidFill>
                <a:latin typeface="Calibri" pitchFamily="1" panose="2263545234"/>
              </a:rPr>
              <a:t>keyboard </a:t>
            </a:r>
          </a:p>
          <a:p>
            <a:pPr marL="640080" marR="0" indent="0" algn="just">
              <a:lnSpc>
                <a:spcPts val="2500"/>
              </a:lnSpc>
              <a:spcBef>
                <a:spcPts val="1230"/>
              </a:spcBef>
              <a:spcAft>
                <a:spcPts val="0"/>
              </a:spcAft>
            </a:pPr>
            <a:r>
              <a:rPr lang="en-US" sz="4350" spc="90">
                <a:solidFill>
                  <a:srgbClr val="44759E"/>
                </a:solidFill>
                <a:latin typeface="Arial" pitchFamily="2" panose="2263545234"/>
              </a:rPr>
              <a:t></a:t>
            </a:r>
            <a:r>
              <a:rPr lang="en-US" sz="2900" spc="90">
                <a:solidFill>
                  <a:srgbClr val="001F5F"/>
                </a:solidFill>
                <a:latin typeface="Calibri" pitchFamily="1" panose="2263545234"/>
              </a:rPr>
              <a:t> Adding alt text to convey information in images </a:t>
            </a:r>
          </a:p>
          <a:p>
            <a:pPr marL="1143000" marR="0" indent="0" algn="just">
              <a:lnSpc>
                <a:spcPts val="2500"/>
              </a:lnSpc>
              <a:spcBef>
                <a:spcPts val="0"/>
              </a:spcBef>
              <a:spcAft>
                <a:spcPts val="0"/>
              </a:spcAft>
            </a:pPr>
            <a:r>
              <a:rPr lang="en-US" sz="2900" spc="25">
                <a:solidFill>
                  <a:srgbClr val="001F5F"/>
                </a:solidFill>
                <a:latin typeface="Calibri" pitchFamily="1" panose="2263545234"/>
              </a:rPr>
              <a:t>or graphics for blind users </a:t>
            </a:r>
          </a:p>
          <a:p>
            <a:pPr marL="640080" marR="0" indent="0" algn="just">
              <a:lnSpc>
                <a:spcPts val="2500"/>
              </a:lnSpc>
              <a:spcBef>
                <a:spcPts val="1230"/>
              </a:spcBef>
              <a:spcAft>
                <a:spcPts val="0"/>
              </a:spcAft>
            </a:pPr>
            <a:r>
              <a:rPr lang="en-US" sz="4350" spc="90">
                <a:solidFill>
                  <a:srgbClr val="44759E"/>
                </a:solidFill>
                <a:latin typeface="Arial" pitchFamily="2" panose="2263545234"/>
              </a:rPr>
              <a:t></a:t>
            </a:r>
            <a:r>
              <a:rPr lang="en-US" sz="2900" spc="90">
                <a:solidFill>
                  <a:srgbClr val="001F5F"/>
                </a:solidFill>
                <a:latin typeface="Calibri" pitchFamily="1" panose="2263545234"/>
              </a:rPr>
              <a:t> Changing the font type, size, or color contrast of </a:t>
            </a:r>
          </a:p>
          <a:p>
            <a:pPr marL="1143000" marR="0" indent="0" algn="just">
              <a:lnSpc>
                <a:spcPts val="2500"/>
              </a:lnSpc>
              <a:spcBef>
                <a:spcPts val="0"/>
              </a:spcBef>
              <a:spcAft>
                <a:spcPts val="1610"/>
              </a:spcAft>
            </a:pPr>
            <a:r>
              <a:rPr lang="en-US" sz="2900" spc="30">
                <a:solidFill>
                  <a:srgbClr val="001F5F"/>
                </a:solidFill>
                <a:latin typeface="Calibri" pitchFamily="1" panose="2263545234"/>
              </a:rPr>
              <a:t>text for low-vision or colorblind users </a:t>
            </a:r>
          </a:p>
        </p:txBody>
      </p:sp>
    </p:spTree>
  </p:cSld>
</p:sldLayout>
</file>

<file path=ppt/slideLayouts/slideLayout8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887" name=""/>
        <p:cNvGrpSpPr/>
        <p:nvPr/>
      </p:nvGrpSpPr>
      <p:grpSpPr/>
      <p:sp>
        <p:nvSpPr>
          <p:cNvPr id="88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889"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22860" indent="0" algn="r">
              <a:lnSpc>
                <a:spcPts val="1600"/>
              </a:lnSpc>
              <a:spcAft>
                <a:spcPts val="870"/>
              </a:spcAft>
            </a:pPr>
            <a:r>
              <a:rPr lang="en-US" sz="1350" spc="204">
                <a:solidFill>
                  <a:srgbClr val="000080"/>
                </a:solidFill>
                <a:latin typeface="Tahoma" pitchFamily="2" panose="2263545234"/>
              </a:rPr>
              <a:t>85 </a:t>
            </a:r>
          </a:p>
        </p:txBody>
      </p:sp>
      <p:sp>
        <p:nvSpPr>
          <p:cNvPr id="89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91" name=""/>
          <p:cNvSpPr/>
          <p:nvPr>
            <p:ph type="body" idx="10"/>
          </p:nvPr>
        </p:nvSpPr>
        <p:spPr>
          <a:xfrm>
            <a:off x="0" y="676910"/>
            <a:ext cx="9144000" cy="1261110"/>
          </a:xfrm>
          <a:prstGeom prst="rect">
            <a:avLst/>
          </a:prstGeom>
          <a:noFill/>
          <a:ln w="0" cmpd="sng">
            <a:noFill/>
            <a:prstDash val="solid"/>
          </a:ln>
        </p:spPr>
        <p:txBody>
          <a:bodyPr vert="horz" lIns="0" tIns="263525" rIns="0" bIns="0" anchor="t"/>
          <a:lstStyle/>
          <a:p>
            <a:pPr marL="0" marR="22860" indent="0" algn="ctr">
              <a:lnSpc>
                <a:spcPts val="4300"/>
              </a:lnSpc>
              <a:spcAft>
                <a:spcPts val="3310"/>
              </a:spcAft>
            </a:pPr>
            <a:r>
              <a:rPr lang="en-US" sz="4350" b="1" spc="-95">
                <a:solidFill>
                  <a:srgbClr val="001F5F"/>
                </a:solidFill>
                <a:latin typeface="Calibri" pitchFamily="1" panose="2263545234"/>
              </a:rPr>
              <a:t>Guidance Is Coming ...Maybe </a:t>
            </a:r>
          </a:p>
        </p:txBody>
      </p:sp>
      <p:sp>
        <p:nvSpPr>
          <p:cNvPr id="892" name=""/>
          <p:cNvSpPr/>
          <p:nvPr>
            <p:ph type="body" idx="10"/>
          </p:nvPr>
        </p:nvSpPr>
        <p:spPr>
          <a:xfrm>
            <a:off x="0" y="1938020"/>
            <a:ext cx="9144000" cy="4509770"/>
          </a:xfrm>
          <a:prstGeom prst="rect">
            <a:avLst/>
          </a:prstGeom>
          <a:noFill/>
          <a:ln w="0" cmpd="sng">
            <a:noFill/>
            <a:prstDash val="solid"/>
          </a:ln>
        </p:spPr>
        <p:txBody>
          <a:bodyPr vert="horz" lIns="0" tIns="269240" rIns="0" bIns="0" anchor="t"/>
          <a:lstStyle/>
          <a:p>
            <a:pPr marL="0" marR="22860" indent="0" algn="ctr">
              <a:lnSpc>
                <a:spcPts val="3100"/>
              </a:lnSpc>
              <a:spcAft>
                <a:spcPts val="0"/>
              </a:spcAft>
            </a:pPr>
            <a:r>
              <a:rPr lang="en-US" sz="4350" spc="85">
                <a:solidFill>
                  <a:srgbClr val="44759E"/>
                </a:solidFill>
                <a:latin typeface="Arial" pitchFamily="2" panose="2263545234"/>
              </a:rPr>
              <a:t></a:t>
            </a:r>
            <a:r>
              <a:rPr lang="en-US" sz="3150" spc="85">
                <a:solidFill>
                  <a:srgbClr val="001F5F"/>
                </a:solidFill>
                <a:latin typeface="Calibri" pitchFamily="1" panose="2263545234"/>
              </a:rPr>
              <a:t> Supplemental Advance Notice of Proposed </a:t>
            </a:r>
          </a:p>
          <a:p>
            <a:pPr marL="1097280" marR="22860" indent="0" algn="l">
              <a:lnSpc>
                <a:spcPts val="3100"/>
              </a:lnSpc>
              <a:spcBef>
                <a:spcPts val="0"/>
              </a:spcBef>
              <a:spcAft>
                <a:spcPts val="0"/>
              </a:spcAft>
            </a:pPr>
            <a:r>
              <a:rPr lang="en-US" sz="3150" spc="10">
                <a:solidFill>
                  <a:srgbClr val="001F5F"/>
                </a:solidFill>
                <a:latin typeface="Calibri" pitchFamily="1" panose="2263545234"/>
              </a:rPr>
              <a:t>Rulemaking (SANPR) was issued on May 9, </a:t>
            </a:r>
          </a:p>
          <a:p>
            <a:pPr marL="1097280" marR="22860" indent="0" algn="l">
              <a:lnSpc>
                <a:spcPts val="3300"/>
              </a:lnSpc>
              <a:spcBef>
                <a:spcPts val="0"/>
              </a:spcBef>
              <a:spcAft>
                <a:spcPts val="0"/>
              </a:spcAft>
            </a:pPr>
            <a:r>
              <a:rPr lang="en-US" sz="3150" spc="-30">
                <a:solidFill>
                  <a:srgbClr val="001F5F"/>
                </a:solidFill>
                <a:latin typeface="Calibri" pitchFamily="1" panose="2263545234"/>
              </a:rPr>
              <a:t>2016 </a:t>
            </a:r>
          </a:p>
          <a:p>
            <a:pPr marL="1097280" marR="22860" indent="548640" algn="l">
              <a:lnSpc>
                <a:spcPts val="2900"/>
              </a:lnSpc>
              <a:spcBef>
                <a:spcPts val="950"/>
              </a:spcBef>
              <a:spcAft>
                <a:spcPts val="0"/>
              </a:spcAft>
              <a:buFont typeface="Symbol"/>
              <a:buChar char="·"/>
            </a:pPr>
            <a:r>
              <a:rPr lang="en-US" sz="2800" spc="-15">
                <a:solidFill>
                  <a:srgbClr val="001F5F"/>
                </a:solidFill>
                <a:latin typeface="Calibri" pitchFamily="1" panose="2263545234"/>
              </a:rPr>
              <a:t>DOJ considering revisions to ADA Title II </a:t>
            </a:r>
          </a:p>
          <a:p>
            <a:pPr marL="1645920" marR="22860" indent="0" algn="l">
              <a:lnSpc>
                <a:spcPts val="2900"/>
              </a:lnSpc>
              <a:spcBef>
                <a:spcPts val="0"/>
              </a:spcBef>
              <a:spcAft>
                <a:spcPts val="0"/>
              </a:spcAft>
            </a:pPr>
            <a:r>
              <a:rPr lang="en-US" sz="2800" spc="-15">
                <a:solidFill>
                  <a:srgbClr val="001F5F"/>
                </a:solidFill>
                <a:latin typeface="Calibri" pitchFamily="1" panose="2263545234"/>
              </a:rPr>
              <a:t>Regulations since at least 2010 </a:t>
            </a:r>
          </a:p>
          <a:p>
            <a:pPr marL="1097280" marR="22860" indent="548640" algn="l">
              <a:lnSpc>
                <a:spcPts val="2900"/>
              </a:lnSpc>
              <a:spcBef>
                <a:spcPts val="670"/>
              </a:spcBef>
              <a:spcAft>
                <a:spcPts val="0"/>
              </a:spcAft>
              <a:buFont typeface="Symbol"/>
              <a:buChar char="·"/>
            </a:pPr>
            <a:r>
              <a:rPr lang="en-US" sz="2800" spc="-10">
                <a:solidFill>
                  <a:srgbClr val="001F5F"/>
                </a:solidFill>
                <a:latin typeface="Calibri" pitchFamily="1" panose="2263545234"/>
              </a:rPr>
              <a:t>Supplement to 2010 Rule-making notice </a:t>
            </a:r>
          </a:p>
          <a:p>
            <a:pPr marL="1097280" marR="22860" indent="548640" algn="l">
              <a:lnSpc>
                <a:spcPts val="2900"/>
              </a:lnSpc>
              <a:spcBef>
                <a:spcPts val="670"/>
              </a:spcBef>
              <a:spcAft>
                <a:spcPts val="0"/>
              </a:spcAft>
              <a:buFont typeface="Symbol"/>
              <a:buChar char="·"/>
            </a:pPr>
            <a:r>
              <a:rPr lang="en-US" sz="2800" spc="-10">
                <a:solidFill>
                  <a:srgbClr val="001F5F"/>
                </a:solidFill>
                <a:latin typeface="Calibri" pitchFamily="1" panose="2263545234"/>
              </a:rPr>
              <a:t>Comment period initially set to close on August </a:t>
            </a:r>
          </a:p>
          <a:p>
            <a:pPr marL="1645920" marR="22860" indent="0" algn="l">
              <a:lnSpc>
                <a:spcPts val="2900"/>
              </a:lnSpc>
              <a:spcBef>
                <a:spcPts val="0"/>
              </a:spcBef>
              <a:spcAft>
                <a:spcPts val="0"/>
              </a:spcAft>
            </a:pPr>
            <a:r>
              <a:rPr lang="en-US" sz="2800" spc="-55">
                <a:solidFill>
                  <a:srgbClr val="001F5F"/>
                </a:solidFill>
                <a:latin typeface="Calibri" pitchFamily="1" panose="2263545234"/>
              </a:rPr>
              <a:t>8, 2016 </a:t>
            </a:r>
          </a:p>
          <a:p>
            <a:pPr marL="1097280" marR="22860" indent="548640" algn="l">
              <a:lnSpc>
                <a:spcPts val="2900"/>
              </a:lnSpc>
              <a:spcBef>
                <a:spcPts val="670"/>
              </a:spcBef>
              <a:spcAft>
                <a:spcPts val="2395"/>
              </a:spcAft>
              <a:buFont typeface="Symbol"/>
              <a:buChar char="·"/>
            </a:pPr>
            <a:r>
              <a:rPr lang="en-US" sz="2800" spc="-15">
                <a:solidFill>
                  <a:srgbClr val="001F5F"/>
                </a:solidFill>
                <a:latin typeface="Calibri" pitchFamily="1" panose="2263545234"/>
              </a:rPr>
              <a:t>Extended to October 7, 2016 </a:t>
            </a:r>
          </a:p>
        </p:txBody>
      </p:sp>
    </p:spTree>
  </p:cSld>
</p:sldLayout>
</file>

<file path=ppt/slideLayouts/slideLayout8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898" name=""/>
        <p:cNvGrpSpPr/>
        <p:nvPr/>
      </p:nvGrpSpPr>
      <p:grpSpPr/>
      <p:sp>
        <p:nvSpPr>
          <p:cNvPr id="89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90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86 </a:t>
            </a:r>
          </a:p>
        </p:txBody>
      </p:sp>
      <p:sp>
        <p:nvSpPr>
          <p:cNvPr id="90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02" name=""/>
          <p:cNvSpPr/>
          <p:nvPr>
            <p:ph type="body" idx="10"/>
          </p:nvPr>
        </p:nvSpPr>
        <p:spPr>
          <a:xfrm>
            <a:off x="0" y="676910"/>
            <a:ext cx="9144000" cy="5770880"/>
          </a:xfrm>
          <a:prstGeom prst="rect">
            <a:avLst/>
          </a:prstGeom>
          <a:noFill/>
          <a:ln w="0" cmpd="sng">
            <a:noFill/>
            <a:prstDash val="solid"/>
          </a:ln>
        </p:spPr>
        <p:txBody>
          <a:bodyPr vert="horz" lIns="0" tIns="261620" rIns="0" bIns="0" anchor="t"/>
          <a:lstStyle/>
          <a:p>
            <a:pPr marL="0" marR="0" indent="0" algn="ctr">
              <a:lnSpc>
                <a:spcPts val="4300"/>
              </a:lnSpc>
              <a:spcAft>
                <a:spcPts val="0"/>
              </a:spcAft>
            </a:pPr>
            <a:r>
              <a:rPr lang="en-US" sz="4300" b="1" spc="25">
                <a:solidFill>
                  <a:srgbClr val="001F5F"/>
                </a:solidFill>
                <a:latin typeface="Calibri" pitchFamily="1" panose="2263545234"/>
              </a:rPr>
              <a:t>OCR Activity </a:t>
            </a:r>
          </a:p>
          <a:p>
            <a:pPr marL="640080" marR="0" indent="0" algn="l">
              <a:lnSpc>
                <a:spcPts val="3100"/>
              </a:lnSpc>
              <a:spcBef>
                <a:spcPts val="1410"/>
              </a:spcBef>
              <a:spcAft>
                <a:spcPts val="0"/>
              </a:spcAft>
            </a:pPr>
            <a:r>
              <a:rPr lang="en-US" sz="4300" spc="90">
                <a:solidFill>
                  <a:srgbClr val="44759E"/>
                </a:solidFill>
                <a:latin typeface="Arial" pitchFamily="2" panose="2263545234"/>
              </a:rPr>
              <a:t></a:t>
            </a:r>
            <a:r>
              <a:rPr lang="en-US" sz="3150" spc="90">
                <a:solidFill>
                  <a:srgbClr val="001F5F"/>
                </a:solidFill>
                <a:latin typeface="Calibri" pitchFamily="1" panose="2263545234"/>
              </a:rPr>
              <a:t> Disability Rights Advocate – State of </a:t>
            </a:r>
          </a:p>
          <a:p>
            <a:pPr marL="1097280" marR="0" indent="0" algn="l">
              <a:lnSpc>
                <a:spcPts val="3100"/>
              </a:lnSpc>
              <a:spcBef>
                <a:spcPts val="0"/>
              </a:spcBef>
              <a:spcAft>
                <a:spcPts val="0"/>
              </a:spcAft>
            </a:pPr>
            <a:r>
              <a:rPr lang="en-US" sz="3150" spc="-30">
                <a:solidFill>
                  <a:srgbClr val="001F5F"/>
                </a:solidFill>
                <a:latin typeface="Calibri" pitchFamily="1" panose="2263545234"/>
              </a:rPr>
              <a:t>Michigan </a:t>
            </a:r>
          </a:p>
          <a:p>
            <a:pPr marL="1097280" marR="0" indent="548640" algn="l">
              <a:lnSpc>
                <a:spcPts val="2900"/>
              </a:lnSpc>
              <a:spcBef>
                <a:spcPts val="725"/>
              </a:spcBef>
              <a:spcAft>
                <a:spcPts val="0"/>
              </a:spcAft>
              <a:buFont typeface="Symbol"/>
              <a:buChar char="·"/>
            </a:pPr>
            <a:r>
              <a:rPr lang="en-US" sz="2800" spc="-10">
                <a:solidFill>
                  <a:srgbClr val="001F5F"/>
                </a:solidFill>
                <a:latin typeface="Calibri" pitchFamily="1" panose="2263545234"/>
              </a:rPr>
              <a:t>Filed over 600 complaints in the past year and </a:t>
            </a:r>
          </a:p>
          <a:p>
            <a:pPr marL="1645920" marR="0" indent="0" algn="l">
              <a:lnSpc>
                <a:spcPts val="2700"/>
              </a:lnSpc>
              <a:spcBef>
                <a:spcPts val="180"/>
              </a:spcBef>
              <a:spcAft>
                <a:spcPts val="0"/>
              </a:spcAft>
            </a:pPr>
            <a:r>
              <a:rPr lang="en-US" sz="2800" spc="-65">
                <a:solidFill>
                  <a:srgbClr val="001F5F"/>
                </a:solidFill>
                <a:latin typeface="Calibri" pitchFamily="1" panose="2263545234"/>
              </a:rPr>
              <a:t>half </a:t>
            </a:r>
          </a:p>
          <a:p>
            <a:pPr marL="640080" marR="0" indent="0" algn="l">
              <a:lnSpc>
                <a:spcPts val="3100"/>
              </a:lnSpc>
              <a:spcBef>
                <a:spcPts val="1215"/>
              </a:spcBef>
              <a:spcAft>
                <a:spcPts val="0"/>
              </a:spcAft>
            </a:pPr>
            <a:r>
              <a:rPr lang="en-US" sz="4300" spc="90">
                <a:solidFill>
                  <a:srgbClr val="44759E"/>
                </a:solidFill>
                <a:latin typeface="Arial" pitchFamily="2" panose="2263545234"/>
              </a:rPr>
              <a:t></a:t>
            </a:r>
            <a:r>
              <a:rPr lang="en-US" sz="3150" spc="90">
                <a:solidFill>
                  <a:srgbClr val="001F5F"/>
                </a:solidFill>
                <a:latin typeface="Calibri" pitchFamily="1" panose="2263545234"/>
              </a:rPr>
              <a:t> OCR Website has list of Resolution </a:t>
            </a:r>
          </a:p>
          <a:p>
            <a:pPr marL="1097280" marR="0" indent="0" algn="l">
              <a:lnSpc>
                <a:spcPts val="3100"/>
              </a:lnSpc>
              <a:spcBef>
                <a:spcPts val="0"/>
              </a:spcBef>
              <a:spcAft>
                <a:spcPts val="0"/>
              </a:spcAft>
            </a:pPr>
            <a:r>
              <a:rPr lang="en-US" sz="3150" spc="5">
                <a:solidFill>
                  <a:srgbClr val="001F5F"/>
                </a:solidFill>
                <a:latin typeface="Calibri" pitchFamily="1" panose="2263545234"/>
              </a:rPr>
              <a:t>Agreements </a:t>
            </a:r>
          </a:p>
          <a:p>
            <a:pPr marL="640080" marR="0" indent="0" algn="l">
              <a:lnSpc>
                <a:spcPts val="3300"/>
              </a:lnSpc>
              <a:spcBef>
                <a:spcPts val="1240"/>
              </a:spcBef>
              <a:spcAft>
                <a:spcPts val="0"/>
              </a:spcAft>
            </a:pPr>
            <a:r>
              <a:rPr lang="en-US" sz="4300" spc="100">
                <a:solidFill>
                  <a:srgbClr val="44759E"/>
                </a:solidFill>
                <a:latin typeface="Arial" pitchFamily="2" panose="2263545234"/>
              </a:rPr>
              <a:t></a:t>
            </a:r>
            <a:r>
              <a:rPr lang="en-US" sz="3150" spc="100">
                <a:solidFill>
                  <a:srgbClr val="001F5F"/>
                </a:solidFill>
                <a:latin typeface="Calibri" pitchFamily="1" panose="2263545234"/>
              </a:rPr>
              <a:t> May search for and review at: </a:t>
            </a:r>
          </a:p>
          <a:p>
            <a:pPr marL="1097280" marR="0" indent="548640" algn="l">
              <a:lnSpc>
                <a:spcPts val="3100"/>
              </a:lnSpc>
              <a:spcBef>
                <a:spcPts val="265"/>
              </a:spcBef>
              <a:spcAft>
                <a:spcPts val="0"/>
              </a:spcAft>
              <a:buFont typeface="Symbol"/>
              <a:buChar char="·"/>
            </a:pPr>
            <a:r>
              <a:rPr lang="en-US" sz="2750" u="sng" spc="5">
                <a:solidFill>
                  <a:srgbClr val="0000FF"/>
                </a:solidFill>
                <a:latin typeface="Calibri" pitchFamily="1" panose="2263545234"/>
              </a:rPr>
              <a:t>http://www2.ed.gov/about/offices/list/ocr/fron</a:t>
            </a:r>
          </a:p>
          <a:p>
            <a:pPr marL="1645920" marR="0" indent="0" algn="l">
              <a:lnSpc>
                <a:spcPts val="2900"/>
              </a:lnSpc>
              <a:spcBef>
                <a:spcPts val="0"/>
              </a:spcBef>
              <a:spcAft>
                <a:spcPts val="0"/>
              </a:spcAft>
            </a:pPr>
            <a:r>
              <a:rPr lang="en-US" sz="2750" u="sng" spc="0">
                <a:solidFill>
                  <a:srgbClr val="0000FF"/>
                </a:solidFill>
                <a:latin typeface="Calibri" pitchFamily="1" panose="2263545234"/>
              </a:rPr>
              <a:t>tpage/faq/readingroom.html</a:t>
            </a:r>
            <a:r>
              <a:rPr lang="en-US" sz="2800" spc="0">
                <a:solidFill>
                  <a:srgbClr val="001F5F"/>
                </a:solidFill>
                <a:latin typeface="Calibri" pitchFamily="1" panose="2263545234"/>
              </a:rPr>
              <a:t>  </a:t>
            </a:r>
          </a:p>
          <a:p>
            <a:pPr marL="1097280" marR="0" indent="548640" algn="l">
              <a:lnSpc>
                <a:spcPts val="2900"/>
              </a:lnSpc>
              <a:spcBef>
                <a:spcPts val="470"/>
              </a:spcBef>
              <a:spcAft>
                <a:spcPts val="1965"/>
              </a:spcAft>
              <a:buFont typeface="Symbol"/>
              <a:buChar char="·"/>
            </a:pPr>
            <a:r>
              <a:rPr lang="en-US" sz="2800" spc="-20">
                <a:solidFill>
                  <a:srgbClr val="001F5F"/>
                </a:solidFill>
                <a:latin typeface="Calibri" pitchFamily="1" panose="2263545234"/>
              </a:rPr>
              <a:t>Click on “Case Resolutions” </a:t>
            </a:r>
          </a:p>
        </p:txBody>
      </p:sp>
    </p:spTree>
  </p:cSld>
</p:sldLayout>
</file>

<file path=ppt/slideLayouts/slideLayout8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908" name=""/>
        <p:cNvGrpSpPr/>
        <p:nvPr/>
      </p:nvGrpSpPr>
      <p:grpSpPr/>
      <p:sp>
        <p:nvSpPr>
          <p:cNvPr id="90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91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87 </a:t>
            </a:r>
          </a:p>
        </p:txBody>
      </p:sp>
      <p:sp>
        <p:nvSpPr>
          <p:cNvPr id="91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12" name=""/>
          <p:cNvSpPr/>
          <p:nvPr>
            <p:ph type="body" idx="10"/>
          </p:nvPr>
        </p:nvSpPr>
        <p:spPr>
          <a:xfrm>
            <a:off x="0" y="676910"/>
            <a:ext cx="9144000" cy="5770880"/>
          </a:xfrm>
          <a:prstGeom prst="rect">
            <a:avLst/>
          </a:prstGeom>
          <a:noFill/>
          <a:ln w="0" cmpd="sng">
            <a:noFill/>
            <a:prstDash val="solid"/>
          </a:ln>
        </p:spPr>
        <p:txBody>
          <a:bodyPr vert="horz" lIns="0" tIns="258445" rIns="0" bIns="0" anchor="t">
            <a:normAutofit fontScale="95000"/>
          </a:bodyPr>
          <a:lstStyle/>
          <a:p>
            <a:pPr marL="0" marR="0" indent="0" algn="ctr">
              <a:lnSpc>
                <a:spcPts val="3900"/>
              </a:lnSpc>
              <a:spcAft>
                <a:spcPts val="0"/>
              </a:spcAft>
            </a:pPr>
            <a:r>
              <a:rPr lang="en-US" sz="3950" b="1" spc="0">
                <a:solidFill>
                  <a:srgbClr val="001F5F"/>
                </a:solidFill>
                <a:latin typeface="Calibri" pitchFamily="1" panose="2263545234"/>
              </a:rPr>
              <a:t>OCR Activity – Multi-state </a:t>
            </a:r>
          </a:p>
          <a:p>
            <a:pPr marL="0" marR="0" indent="0" algn="ctr">
              <a:lnSpc>
                <a:spcPts val="3900"/>
              </a:lnSpc>
              <a:spcBef>
                <a:spcPts val="740"/>
              </a:spcBef>
              <a:spcAft>
                <a:spcPts val="0"/>
              </a:spcAft>
            </a:pPr>
            <a:r>
              <a:rPr lang="en-US" sz="3950" b="1" spc="0">
                <a:solidFill>
                  <a:srgbClr val="001F5F"/>
                </a:solidFill>
                <a:latin typeface="Calibri" pitchFamily="1" panose="2263545234"/>
              </a:rPr>
              <a:t>Settlements </a:t>
            </a:r>
          </a:p>
          <a:p>
            <a:pPr marL="640080" marR="0" indent="0" algn="l">
              <a:lnSpc>
                <a:spcPts val="3000"/>
              </a:lnSpc>
              <a:spcBef>
                <a:spcPts val="1110"/>
              </a:spcBef>
              <a:spcAft>
                <a:spcPts val="0"/>
              </a:spcAft>
            </a:pPr>
            <a:r>
              <a:rPr lang="en-US" sz="3950" spc="70">
                <a:solidFill>
                  <a:srgbClr val="44759E"/>
                </a:solidFill>
                <a:latin typeface="Arial" pitchFamily="2" panose="2263545234"/>
              </a:rPr>
              <a:t></a:t>
            </a:r>
            <a:r>
              <a:rPr lang="en-US" sz="3000" spc="70">
                <a:solidFill>
                  <a:srgbClr val="001F5F"/>
                </a:solidFill>
                <a:latin typeface="Calibri" pitchFamily="1" panose="2263545234"/>
              </a:rPr>
              <a:t> June 29, 2016 </a:t>
            </a:r>
            <a:r>
              <a:rPr lang="en-US" sz="3000" spc="70">
                <a:solidFill>
                  <a:srgbClr val="001F5F"/>
                </a:solidFill>
                <a:latin typeface="Calibri" pitchFamily="1" panose="2263545234"/>
              </a:rPr>
              <a:t>– </a:t>
            </a:r>
            <a:r>
              <a:rPr lang="en-US" sz="3000" spc="70">
                <a:solidFill>
                  <a:srgbClr val="001F5F"/>
                </a:solidFill>
                <a:latin typeface="Calibri" pitchFamily="1" panose="2263545234"/>
              </a:rPr>
              <a:t>Multi-state settlements </a:t>
            </a:r>
          </a:p>
          <a:p>
            <a:pPr marL="1143000" marR="0" indent="0" algn="l">
              <a:lnSpc>
                <a:spcPts val="3000"/>
              </a:lnSpc>
              <a:spcBef>
                <a:spcPts val="0"/>
              </a:spcBef>
              <a:spcAft>
                <a:spcPts val="0"/>
              </a:spcAft>
            </a:pPr>
            <a:r>
              <a:rPr lang="en-US" sz="3000" spc="-30">
                <a:solidFill>
                  <a:srgbClr val="001F5F"/>
                </a:solidFill>
                <a:latin typeface="Calibri" pitchFamily="1" panose="2263545234"/>
              </a:rPr>
              <a:t>announced </a:t>
            </a:r>
          </a:p>
          <a:p>
            <a:pPr marL="1097280" marR="0" indent="548640" algn="l">
              <a:lnSpc>
                <a:spcPts val="2700"/>
              </a:lnSpc>
              <a:spcBef>
                <a:spcPts val="400"/>
              </a:spcBef>
              <a:spcAft>
                <a:spcPts val="0"/>
              </a:spcAft>
              <a:buFont typeface="Symbol"/>
              <a:buChar char="·"/>
            </a:pPr>
            <a:r>
              <a:rPr lang="en-US" sz="2600" spc="-20">
                <a:solidFill>
                  <a:srgbClr val="001F5F"/>
                </a:solidFill>
                <a:latin typeface="Calibri" pitchFamily="1" panose="2263545234"/>
              </a:rPr>
              <a:t>Seven States and One Territory (Guam) </a:t>
            </a:r>
          </a:p>
          <a:p>
            <a:pPr marL="1554480" marR="0" indent="0" algn="l">
              <a:lnSpc>
                <a:spcPts val="2300"/>
              </a:lnSpc>
              <a:spcBef>
                <a:spcPts val="735"/>
              </a:spcBef>
              <a:spcAft>
                <a:spcPts val="0"/>
              </a:spcAft>
            </a:pPr>
            <a:r>
              <a:rPr lang="en-US" sz="2200" spc="-25">
                <a:solidFill>
                  <a:srgbClr val="001F5F"/>
                </a:solidFill>
                <a:latin typeface="Calibri" pitchFamily="1" panose="2263545234"/>
              </a:rPr>
              <a:t>— Alaska, Montana, New Mexico, Nevada, Oregon, Utah, </a:t>
            </a:r>
          </a:p>
          <a:p>
            <a:pPr marL="2011680" marR="0" indent="0" algn="l">
              <a:lnSpc>
                <a:spcPts val="2300"/>
              </a:lnSpc>
              <a:spcBef>
                <a:spcPts val="0"/>
              </a:spcBef>
              <a:spcAft>
                <a:spcPts val="0"/>
              </a:spcAft>
            </a:pPr>
            <a:r>
              <a:rPr lang="en-US" sz="2200" spc="-80">
                <a:solidFill>
                  <a:srgbClr val="001F5F"/>
                </a:solidFill>
                <a:latin typeface="Calibri" pitchFamily="1" panose="2263545234"/>
              </a:rPr>
              <a:t>Washington </a:t>
            </a:r>
          </a:p>
          <a:p>
            <a:pPr marL="1097280" marR="0" indent="548640" algn="l">
              <a:lnSpc>
                <a:spcPts val="2700"/>
              </a:lnSpc>
              <a:spcBef>
                <a:spcPts val="405"/>
              </a:spcBef>
              <a:spcAft>
                <a:spcPts val="0"/>
              </a:spcAft>
              <a:buFont typeface="Symbol"/>
              <a:buChar char="·"/>
            </a:pPr>
            <a:r>
              <a:rPr lang="en-US" sz="2600" spc="-30">
                <a:solidFill>
                  <a:srgbClr val="001F5F"/>
                </a:solidFill>
                <a:latin typeface="Calibri" pitchFamily="1" panose="2263545234"/>
              </a:rPr>
              <a:t>11 Different Parties </a:t>
            </a:r>
          </a:p>
          <a:p>
            <a:pPr marL="0" marR="0" indent="0" algn="ctr">
              <a:lnSpc>
                <a:spcPts val="2300"/>
              </a:lnSpc>
              <a:spcBef>
                <a:spcPts val="745"/>
              </a:spcBef>
              <a:spcAft>
                <a:spcPts val="0"/>
              </a:spcAft>
            </a:pPr>
            <a:r>
              <a:rPr lang="en-US" sz="2200" spc="-30">
                <a:solidFill>
                  <a:srgbClr val="001F5F"/>
                </a:solidFill>
                <a:latin typeface="Calibri" pitchFamily="1" panose="2263545234"/>
              </a:rPr>
              <a:t>— Various School Districts, Departments of Education, </a:t>
            </a:r>
          </a:p>
          <a:p>
            <a:pPr marL="2011680" marR="0" indent="0" algn="l">
              <a:lnSpc>
                <a:spcPts val="2300"/>
              </a:lnSpc>
              <a:spcBef>
                <a:spcPts val="5"/>
              </a:spcBef>
              <a:spcAft>
                <a:spcPts val="0"/>
              </a:spcAft>
            </a:pPr>
            <a:r>
              <a:rPr lang="en-US" sz="2200" spc="-50">
                <a:solidFill>
                  <a:srgbClr val="001F5F"/>
                </a:solidFill>
                <a:latin typeface="Calibri" pitchFamily="1" panose="2263545234"/>
              </a:rPr>
              <a:t>School for Deaf and Blind </a:t>
            </a:r>
          </a:p>
          <a:p>
            <a:pPr marL="640080" marR="0" indent="0" algn="l">
              <a:lnSpc>
                <a:spcPts val="3000"/>
              </a:lnSpc>
              <a:spcBef>
                <a:spcPts val="875"/>
              </a:spcBef>
              <a:spcAft>
                <a:spcPts val="0"/>
              </a:spcAft>
            </a:pPr>
            <a:r>
              <a:rPr lang="en-US" sz="3950" spc="65">
                <a:solidFill>
                  <a:srgbClr val="44759E"/>
                </a:solidFill>
                <a:latin typeface="Arial" pitchFamily="2" panose="2263545234"/>
              </a:rPr>
              <a:t></a:t>
            </a:r>
            <a:r>
              <a:rPr lang="en-US" sz="3000" spc="65">
                <a:solidFill>
                  <a:srgbClr val="001F5F"/>
                </a:solidFill>
                <a:latin typeface="Calibri" pitchFamily="1" panose="2263545234"/>
              </a:rPr>
              <a:t> Inaccessible online services and programs </a:t>
            </a:r>
          </a:p>
          <a:p>
            <a:pPr marL="1143000" marR="0" indent="0" algn="l">
              <a:lnSpc>
                <a:spcPts val="3000"/>
              </a:lnSpc>
              <a:spcBef>
                <a:spcPts val="0"/>
              </a:spcBef>
              <a:spcAft>
                <a:spcPts val="2485"/>
              </a:spcAft>
            </a:pPr>
            <a:r>
              <a:rPr lang="en-US" sz="3000" spc="-5">
                <a:solidFill>
                  <a:srgbClr val="001F5F"/>
                </a:solidFill>
                <a:latin typeface="Calibri" pitchFamily="1" panose="2263545234"/>
              </a:rPr>
              <a:t>covered under both Section 504 and Title II </a:t>
            </a:r>
          </a:p>
        </p:txBody>
      </p:sp>
    </p:spTree>
  </p:cSld>
</p:sldLayout>
</file>

<file path=ppt/slideLayouts/slideLayout8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918" name=""/>
        <p:cNvGrpSpPr/>
        <p:nvPr/>
      </p:nvGrpSpPr>
      <p:grpSpPr/>
      <p:sp>
        <p:nvSpPr>
          <p:cNvPr id="91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920"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10">
                <a:solidFill>
                  <a:srgbClr val="000080"/>
                </a:solidFill>
                <a:latin typeface="Tahoma" pitchFamily="2" panose="2263545234"/>
              </a:rPr>
              <a:t>88 </a:t>
            </a:r>
          </a:p>
        </p:txBody>
      </p:sp>
      <p:sp>
        <p:nvSpPr>
          <p:cNvPr id="92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22" name=""/>
          <p:cNvSpPr/>
          <p:nvPr>
            <p:ph type="body" idx="10"/>
          </p:nvPr>
        </p:nvSpPr>
        <p:spPr>
          <a:xfrm>
            <a:off x="0" y="676910"/>
            <a:ext cx="9144000" cy="5770880"/>
          </a:xfrm>
          <a:prstGeom prst="rect">
            <a:avLst/>
          </a:prstGeom>
          <a:noFill/>
          <a:ln w="0" cmpd="sng">
            <a:noFill/>
            <a:prstDash val="solid"/>
          </a:ln>
        </p:spPr>
        <p:txBody>
          <a:bodyPr vert="horz" lIns="0" tIns="258445" rIns="0" bIns="0" anchor="t"/>
          <a:lstStyle/>
          <a:p>
            <a:pPr marL="0" marR="0" indent="0" algn="ctr">
              <a:lnSpc>
                <a:spcPts val="3900"/>
              </a:lnSpc>
              <a:spcAft>
                <a:spcPts val="0"/>
              </a:spcAft>
            </a:pPr>
            <a:r>
              <a:rPr lang="en-US" sz="3950" b="1" spc="0">
                <a:solidFill>
                  <a:srgbClr val="001F5F"/>
                </a:solidFill>
                <a:latin typeface="Calibri" pitchFamily="1" panose="2263545234"/>
              </a:rPr>
              <a:t>OCR Activity – Multi-state </a:t>
            </a:r>
          </a:p>
          <a:p>
            <a:pPr marL="0" marR="0" indent="0" algn="ctr">
              <a:lnSpc>
                <a:spcPts val="3900"/>
              </a:lnSpc>
              <a:spcBef>
                <a:spcPts val="740"/>
              </a:spcBef>
              <a:spcAft>
                <a:spcPts val="0"/>
              </a:spcAft>
            </a:pPr>
            <a:r>
              <a:rPr lang="en-US" sz="3950" b="1" spc="0">
                <a:solidFill>
                  <a:srgbClr val="001F5F"/>
                </a:solidFill>
                <a:latin typeface="Calibri" pitchFamily="1" panose="2263545234"/>
              </a:rPr>
              <a:t>Settlements </a:t>
            </a:r>
          </a:p>
          <a:p>
            <a:pPr marL="0" marR="0" indent="0" algn="ctr">
              <a:lnSpc>
                <a:spcPts val="3200"/>
              </a:lnSpc>
              <a:spcBef>
                <a:spcPts val="720"/>
              </a:spcBef>
              <a:spcAft>
                <a:spcPts val="0"/>
              </a:spcAft>
            </a:pPr>
            <a:r>
              <a:rPr lang="en-US" sz="3950" spc="45">
                <a:solidFill>
                  <a:srgbClr val="44759E"/>
                </a:solidFill>
                <a:latin typeface="Arial" pitchFamily="2" panose="2263545234"/>
              </a:rPr>
              <a:t></a:t>
            </a:r>
            <a:r>
              <a:rPr lang="en-US" sz="2700" spc="45">
                <a:solidFill>
                  <a:srgbClr val="001F5F"/>
                </a:solidFill>
                <a:latin typeface="Calibri" pitchFamily="1" panose="2263545234"/>
              </a:rPr>
              <a:t> All Parties expressed interest in voluntary resolution </a:t>
            </a:r>
          </a:p>
          <a:p>
            <a:pPr marL="640080" marR="0" indent="0" algn="l">
              <a:lnSpc>
                <a:spcPts val="3200"/>
              </a:lnSpc>
              <a:spcBef>
                <a:spcPts val="160"/>
              </a:spcBef>
              <a:spcAft>
                <a:spcPts val="0"/>
              </a:spcAft>
            </a:pPr>
            <a:r>
              <a:rPr lang="en-US" sz="3950" spc="114">
                <a:solidFill>
                  <a:srgbClr val="44759E"/>
                </a:solidFill>
                <a:latin typeface="Arial" pitchFamily="2" panose="2263545234"/>
              </a:rPr>
              <a:t></a:t>
            </a:r>
            <a:r>
              <a:rPr lang="en-US" sz="2700" spc="114">
                <a:solidFill>
                  <a:srgbClr val="001F5F"/>
                </a:solidFill>
                <a:latin typeface="Calibri" pitchFamily="1" panose="2263545234"/>
              </a:rPr>
              <a:t> Commitments agreed to: </a:t>
            </a:r>
          </a:p>
          <a:p>
            <a:pPr marL="1097280" marR="0" indent="548640" algn="l">
              <a:lnSpc>
                <a:spcPts val="2500"/>
              </a:lnSpc>
              <a:spcBef>
                <a:spcPts val="140"/>
              </a:spcBef>
              <a:spcAft>
                <a:spcPts val="0"/>
              </a:spcAft>
              <a:buFont typeface="Symbol"/>
              <a:buChar char="·"/>
            </a:pPr>
            <a:r>
              <a:rPr lang="en-US" sz="2350" spc="-35">
                <a:solidFill>
                  <a:srgbClr val="001F5F"/>
                </a:solidFill>
                <a:latin typeface="Calibri" pitchFamily="1" panose="2263545234"/>
              </a:rPr>
              <a:t>Qualified auditor to audit content and functionality and </a:t>
            </a:r>
          </a:p>
          <a:p>
            <a:pPr marL="1645920" marR="0" indent="0" algn="l">
              <a:lnSpc>
                <a:spcPts val="2500"/>
              </a:lnSpc>
              <a:spcBef>
                <a:spcPts val="5"/>
              </a:spcBef>
              <a:spcAft>
                <a:spcPts val="0"/>
              </a:spcAft>
            </a:pPr>
            <a:r>
              <a:rPr lang="en-US" sz="2350" spc="-45">
                <a:solidFill>
                  <a:srgbClr val="001F5F"/>
                </a:solidFill>
                <a:latin typeface="Calibri" pitchFamily="1" panose="2263545234"/>
              </a:rPr>
              <a:t>identify barriers </a:t>
            </a:r>
          </a:p>
          <a:p>
            <a:pPr marL="1097280" marR="0" indent="548640" algn="l">
              <a:lnSpc>
                <a:spcPts val="2500"/>
              </a:lnSpc>
              <a:spcBef>
                <a:spcPts val="575"/>
              </a:spcBef>
              <a:spcAft>
                <a:spcPts val="0"/>
              </a:spcAft>
              <a:buFont typeface="Symbol"/>
              <a:buChar char="·"/>
            </a:pPr>
            <a:r>
              <a:rPr lang="en-US" sz="2350" spc="-35">
                <a:solidFill>
                  <a:srgbClr val="001F5F"/>
                </a:solidFill>
                <a:latin typeface="Calibri" pitchFamily="1" panose="2263545234"/>
              </a:rPr>
              <a:t>Adopt policies/procedures to ensure all new or modified </a:t>
            </a:r>
          </a:p>
          <a:p>
            <a:pPr marL="1645920" marR="0" indent="0" algn="l">
              <a:lnSpc>
                <a:spcPts val="2500"/>
              </a:lnSpc>
              <a:spcBef>
                <a:spcPts val="0"/>
              </a:spcBef>
              <a:spcAft>
                <a:spcPts val="0"/>
              </a:spcAft>
            </a:pPr>
            <a:r>
              <a:rPr lang="en-US" sz="2350" spc="-40">
                <a:solidFill>
                  <a:srgbClr val="001F5F"/>
                </a:solidFill>
                <a:latin typeface="Calibri" pitchFamily="1" panose="2263545234"/>
              </a:rPr>
              <a:t>content will be accessible </a:t>
            </a:r>
          </a:p>
          <a:p>
            <a:pPr marL="1097280" marR="0" indent="548640" algn="l">
              <a:lnSpc>
                <a:spcPts val="2500"/>
              </a:lnSpc>
              <a:spcBef>
                <a:spcPts val="595"/>
              </a:spcBef>
              <a:spcAft>
                <a:spcPts val="0"/>
              </a:spcAft>
              <a:buFont typeface="Symbol"/>
              <a:buChar char="·"/>
            </a:pPr>
            <a:r>
              <a:rPr lang="en-US" sz="2350" spc="-30">
                <a:solidFill>
                  <a:srgbClr val="001F5F"/>
                </a:solidFill>
                <a:latin typeface="Calibri" pitchFamily="1" panose="2263545234"/>
              </a:rPr>
              <a:t>Corrective action plan prioritizing removal of barriers </a:t>
            </a:r>
          </a:p>
          <a:p>
            <a:pPr marL="1097280" marR="0" indent="548640" algn="l">
              <a:lnSpc>
                <a:spcPts val="2500"/>
              </a:lnSpc>
              <a:spcBef>
                <a:spcPts val="580"/>
              </a:spcBef>
              <a:spcAft>
                <a:spcPts val="0"/>
              </a:spcAft>
              <a:buFont typeface="Symbol"/>
              <a:buChar char="·"/>
            </a:pPr>
            <a:r>
              <a:rPr lang="en-US" sz="2350" spc="-35">
                <a:solidFill>
                  <a:srgbClr val="001F5F"/>
                </a:solidFill>
                <a:latin typeface="Calibri" pitchFamily="1" panose="2263545234"/>
              </a:rPr>
              <a:t>Post notices on how to request access to inaccessible </a:t>
            </a:r>
          </a:p>
          <a:p>
            <a:pPr marL="1645920" marR="0" indent="0" algn="l">
              <a:lnSpc>
                <a:spcPts val="2500"/>
              </a:lnSpc>
              <a:spcBef>
                <a:spcPts val="0"/>
              </a:spcBef>
              <a:spcAft>
                <a:spcPts val="0"/>
              </a:spcAft>
            </a:pPr>
            <a:r>
              <a:rPr lang="en-US" sz="2350" spc="-70">
                <a:solidFill>
                  <a:srgbClr val="001F5F"/>
                </a:solidFill>
                <a:latin typeface="Calibri" pitchFamily="1" panose="2263545234"/>
              </a:rPr>
              <a:t>materials </a:t>
            </a:r>
          </a:p>
          <a:p>
            <a:pPr marL="1097280" marR="0" indent="548640" algn="l">
              <a:lnSpc>
                <a:spcPts val="2500"/>
              </a:lnSpc>
              <a:spcBef>
                <a:spcPts val="600"/>
              </a:spcBef>
              <a:spcAft>
                <a:spcPts val="3690"/>
              </a:spcAft>
              <a:buFont typeface="Symbol"/>
              <a:buChar char="·"/>
            </a:pPr>
            <a:r>
              <a:rPr lang="en-US" sz="2350" spc="-40">
                <a:solidFill>
                  <a:srgbClr val="001F5F"/>
                </a:solidFill>
                <a:latin typeface="Calibri" pitchFamily="1" panose="2263545234"/>
              </a:rPr>
              <a:t>Provide training to all appropriate personnel </a:t>
            </a:r>
          </a:p>
        </p:txBody>
      </p:sp>
    </p:spTree>
  </p:cSld>
</p:sldLayout>
</file>

<file path=ppt/slideLayouts/slideLayout8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928" name=""/>
        <p:cNvGrpSpPr/>
        <p:nvPr/>
      </p:nvGrpSpPr>
      <p:grpSpPr/>
      <p:sp>
        <p:nvSpPr>
          <p:cNvPr id="92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93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89 </a:t>
            </a:r>
          </a:p>
        </p:txBody>
      </p:sp>
      <p:sp>
        <p:nvSpPr>
          <p:cNvPr id="93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32" name=""/>
          <p:cNvSpPr/>
          <p:nvPr>
            <p:ph type="body" idx="10"/>
          </p:nvPr>
        </p:nvSpPr>
        <p:spPr>
          <a:xfrm>
            <a:off x="0" y="676910"/>
            <a:ext cx="9144000" cy="5770880"/>
          </a:xfrm>
          <a:prstGeom prst="rect">
            <a:avLst/>
          </a:prstGeom>
          <a:noFill/>
          <a:ln w="0" cmpd="sng">
            <a:noFill/>
            <a:prstDash val="solid"/>
          </a:ln>
        </p:spPr>
        <p:txBody>
          <a:bodyPr vert="horz" lIns="0" tIns="260350" rIns="0" bIns="0" anchor="t"/>
          <a:lstStyle/>
          <a:p>
            <a:pPr marL="0" marR="0" indent="0" algn="ctr">
              <a:lnSpc>
                <a:spcPts val="4300"/>
              </a:lnSpc>
              <a:spcAft>
                <a:spcPts val="0"/>
              </a:spcAft>
            </a:pPr>
            <a:r>
              <a:rPr lang="en-US" sz="4350" b="1" spc="0">
                <a:solidFill>
                  <a:srgbClr val="001F5F"/>
                </a:solidFill>
                <a:latin typeface="Calibri" pitchFamily="1" panose="2263545234"/>
              </a:rPr>
              <a:t>Compliance References </a:t>
            </a:r>
          </a:p>
          <a:p>
            <a:pPr marL="457200" marR="0" indent="0" algn="l">
              <a:lnSpc>
                <a:spcPts val="4000"/>
              </a:lnSpc>
              <a:spcBef>
                <a:spcPts val="775"/>
              </a:spcBef>
              <a:spcAft>
                <a:spcPts val="0"/>
              </a:spcAft>
            </a:pPr>
            <a:r>
              <a:rPr lang="en-US" sz="4350" spc="120">
                <a:solidFill>
                  <a:srgbClr val="44759E"/>
                </a:solidFill>
                <a:latin typeface="Arial" pitchFamily="2" panose="2263545234"/>
              </a:rPr>
              <a:t></a:t>
            </a:r>
            <a:r>
              <a:rPr lang="en-US" sz="3150" u="sng" spc="120">
                <a:solidFill>
                  <a:srgbClr val="0000FF"/>
                </a:solidFill>
                <a:latin typeface="Calibri" pitchFamily="1" panose="2263545234"/>
              </a:rPr>
              <a:t>https://www.w3.org/WAI/</a:t>
            </a:r>
            <a:r>
              <a:rPr lang="en-US" sz="3150" spc="120">
                <a:solidFill>
                  <a:srgbClr val="001F5F"/>
                </a:solidFill>
                <a:latin typeface="Calibri" pitchFamily="1" panose="2263545234"/>
              </a:rPr>
              <a:t>  </a:t>
            </a:r>
          </a:p>
          <a:p>
            <a:pPr marL="868680" marR="0" indent="548640" algn="l">
              <a:lnSpc>
                <a:spcPts val="3100"/>
              </a:lnSpc>
              <a:spcBef>
                <a:spcPts val="245"/>
              </a:spcBef>
              <a:spcAft>
                <a:spcPts val="0"/>
              </a:spcAft>
              <a:buFont typeface="Symbol"/>
              <a:buChar char="·"/>
            </a:pPr>
            <a:r>
              <a:rPr lang="en-US" sz="2800" spc="-10">
                <a:solidFill>
                  <a:srgbClr val="001F5F"/>
                </a:solidFill>
                <a:latin typeface="Calibri" pitchFamily="1" panose="2263545234"/>
              </a:rPr>
              <a:t>Website Accessibility Initiative </a:t>
            </a:r>
          </a:p>
          <a:p>
            <a:pPr marL="868680" marR="0" indent="548640" algn="l">
              <a:lnSpc>
                <a:spcPts val="3100"/>
              </a:lnSpc>
              <a:spcBef>
                <a:spcPts val="455"/>
              </a:spcBef>
              <a:spcAft>
                <a:spcPts val="0"/>
              </a:spcAft>
              <a:buFont typeface="Symbol"/>
              <a:buChar char="·"/>
            </a:pPr>
            <a:r>
              <a:rPr lang="en-US" sz="2800" spc="-5">
                <a:solidFill>
                  <a:srgbClr val="001F5F"/>
                </a:solidFill>
                <a:latin typeface="Calibri" pitchFamily="1" panose="2263545234"/>
              </a:rPr>
              <a:t>Web Content Accessibility Guidelines 2.0 (WCAG) </a:t>
            </a:r>
          </a:p>
          <a:p>
            <a:pPr marL="457200" marR="0" indent="0" algn="l">
              <a:lnSpc>
                <a:spcPts val="4000"/>
              </a:lnSpc>
              <a:spcBef>
                <a:spcPts val="215"/>
              </a:spcBef>
              <a:spcAft>
                <a:spcPts val="0"/>
              </a:spcAft>
            </a:pPr>
            <a:r>
              <a:rPr lang="en-US" sz="4350" spc="130">
                <a:solidFill>
                  <a:srgbClr val="44759E"/>
                </a:solidFill>
                <a:latin typeface="Arial" pitchFamily="2" panose="2263545234"/>
              </a:rPr>
              <a:t></a:t>
            </a:r>
            <a:r>
              <a:rPr lang="en-US" sz="3150" spc="130">
                <a:solidFill>
                  <a:srgbClr val="001F5F"/>
                </a:solidFill>
                <a:latin typeface="Calibri" pitchFamily="1" panose="2263545234"/>
              </a:rPr>
              <a:t> Section 504 Coordinator </a:t>
            </a:r>
          </a:p>
          <a:p>
            <a:pPr marL="868680" marR="0" indent="548640" algn="l">
              <a:lnSpc>
                <a:spcPts val="3100"/>
              </a:lnSpc>
              <a:spcBef>
                <a:spcPts val="245"/>
              </a:spcBef>
              <a:spcAft>
                <a:spcPts val="0"/>
              </a:spcAft>
              <a:buFont typeface="Symbol"/>
              <a:buChar char="·"/>
            </a:pPr>
            <a:r>
              <a:rPr lang="en-US" sz="2800" spc="-10">
                <a:solidFill>
                  <a:srgbClr val="001F5F"/>
                </a:solidFill>
                <a:latin typeface="Calibri" pitchFamily="1" panose="2263545234"/>
              </a:rPr>
              <a:t>Conspicuously post contact information </a:t>
            </a:r>
          </a:p>
          <a:p>
            <a:pPr marL="868680" marR="0" indent="548640" algn="l">
              <a:lnSpc>
                <a:spcPts val="3100"/>
              </a:lnSpc>
              <a:spcBef>
                <a:spcPts val="455"/>
              </a:spcBef>
              <a:spcAft>
                <a:spcPts val="0"/>
              </a:spcAft>
              <a:buFont typeface="Symbol"/>
              <a:buChar char="·"/>
            </a:pPr>
            <a:r>
              <a:rPr lang="en-US" sz="2800" spc="-10">
                <a:solidFill>
                  <a:srgbClr val="001F5F"/>
                </a:solidFill>
                <a:latin typeface="Calibri" pitchFamily="1" panose="2263545234"/>
              </a:rPr>
              <a:t>Reference to Grievance Process/Procedures </a:t>
            </a:r>
          </a:p>
          <a:p>
            <a:pPr marL="457200" marR="0" indent="0" algn="l">
              <a:lnSpc>
                <a:spcPts val="4000"/>
              </a:lnSpc>
              <a:spcBef>
                <a:spcPts val="220"/>
              </a:spcBef>
              <a:spcAft>
                <a:spcPts val="0"/>
              </a:spcAft>
            </a:pPr>
            <a:r>
              <a:rPr lang="en-US" sz="4350" spc="175">
                <a:solidFill>
                  <a:srgbClr val="44759E"/>
                </a:solidFill>
                <a:latin typeface="Arial" pitchFamily="2" panose="2263545234"/>
              </a:rPr>
              <a:t></a:t>
            </a:r>
            <a:r>
              <a:rPr lang="en-US" sz="3150" spc="175">
                <a:solidFill>
                  <a:srgbClr val="001F5F"/>
                </a:solidFill>
                <a:latin typeface="Calibri" pitchFamily="1" panose="2263545234"/>
              </a:rPr>
              <a:t> Auditing sites: </a:t>
            </a:r>
          </a:p>
          <a:p>
            <a:pPr marL="1325880" marR="0" indent="0" algn="l">
              <a:lnSpc>
                <a:spcPts val="3400"/>
              </a:lnSpc>
              <a:spcBef>
                <a:spcPts val="480"/>
              </a:spcBef>
              <a:spcAft>
                <a:spcPts val="0"/>
              </a:spcAft>
            </a:pPr>
            <a:r>
              <a:rPr lang="en-US" sz="3150" u="sng" spc="-5">
                <a:solidFill>
                  <a:srgbClr val="0000FF"/>
                </a:solidFill>
                <a:latin typeface="Calibri" pitchFamily="1" panose="2263545234"/>
              </a:rPr>
              <a:t>https://siteimprove.com</a:t>
            </a:r>
            <a:r>
              <a:rPr lang="en-US" sz="100" spc="-5">
                <a:solidFill>
                  <a:srgbClr val="001F5F"/>
                </a:solidFill>
                <a:latin typeface="Calibri" pitchFamily="1" panose="2263545234"/>
              </a:rPr>
              <a:t> </a:t>
            </a:r>
          </a:p>
          <a:p>
            <a:pPr marL="1325880" marR="0" indent="0" algn="l">
              <a:lnSpc>
                <a:spcPts val="3400"/>
              </a:lnSpc>
              <a:spcBef>
                <a:spcPts val="700"/>
              </a:spcBef>
              <a:spcAft>
                <a:spcPts val="2420"/>
              </a:spcAft>
            </a:pPr>
            <a:r>
              <a:rPr lang="en-US" sz="3150" u="sng" spc="0">
                <a:solidFill>
                  <a:srgbClr val="0000FF"/>
                </a:solidFill>
                <a:latin typeface="Calibri" pitchFamily="1" panose="2263545234"/>
              </a:rPr>
              <a:t>http://webaim.org</a:t>
            </a:r>
            <a:r>
              <a:rPr lang="en-US" sz="100" spc="0">
                <a:solidFill>
                  <a:srgbClr val="001F5F"/>
                </a:solidFill>
                <a:latin typeface="Calibri" pitchFamily="1" panose="2263545234"/>
              </a:rPr>
              <a:t> </a:t>
            </a:r>
          </a:p>
        </p:txBody>
      </p:sp>
    </p:spTree>
  </p:cSld>
</p:sldLayout>
</file>

<file path=ppt/slideLayouts/slideLayout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83" name=""/>
        <p:cNvGrpSpPr/>
        <p:nvPr/>
      </p:nvGrpSpPr>
      <p:grpSpPr/>
      <p:sp>
        <p:nvSpPr>
          <p:cNvPr id="8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85"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68580" indent="0" algn="r">
              <a:lnSpc>
                <a:spcPts val="1600"/>
              </a:lnSpc>
              <a:spcAft>
                <a:spcPts val="860"/>
              </a:spcAft>
            </a:pPr>
            <a:r>
              <a:rPr lang="en-US" sz="1400" spc="0">
                <a:solidFill>
                  <a:srgbClr val="000080"/>
                </a:solidFill>
                <a:latin typeface="Tahoma" pitchFamily="2" panose="2263545234"/>
              </a:rPr>
              <a:t>9 </a:t>
            </a:r>
          </a:p>
        </p:txBody>
      </p:sp>
      <p:sp>
        <p:nvSpPr>
          <p:cNvPr id="86"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7" name=""/>
          <p:cNvSpPr/>
          <p:nvPr>
            <p:ph type="body" idx="10"/>
          </p:nvPr>
        </p:nvSpPr>
        <p:spPr>
          <a:xfrm>
            <a:off x="0" y="676910"/>
            <a:ext cx="9144000" cy="1257935"/>
          </a:xfrm>
          <a:prstGeom prst="rect">
            <a:avLst/>
          </a:prstGeom>
          <a:noFill/>
          <a:ln w="0" cmpd="sng">
            <a:noFill/>
            <a:prstDash val="solid"/>
          </a:ln>
        </p:spPr>
        <p:txBody>
          <a:bodyPr vert="horz" lIns="0" tIns="260350" rIns="0" bIns="0" anchor="t"/>
          <a:lstStyle/>
          <a:p>
            <a:pPr marL="0" marR="0" indent="0" algn="ctr">
              <a:lnSpc>
                <a:spcPts val="4300"/>
              </a:lnSpc>
              <a:spcAft>
                <a:spcPts val="3310"/>
              </a:spcAft>
            </a:pPr>
            <a:r>
              <a:rPr lang="en-US" sz="4350" b="1" spc="0">
                <a:solidFill>
                  <a:srgbClr val="001F5F"/>
                </a:solidFill>
                <a:latin typeface="Calibri" pitchFamily="1" panose="2263545234"/>
              </a:rPr>
              <a:t>Federal Statutes and Regulations </a:t>
            </a:r>
          </a:p>
        </p:txBody>
      </p:sp>
      <p:sp>
        <p:nvSpPr>
          <p:cNvPr id="88" name=""/>
          <p:cNvSpPr/>
          <p:nvPr>
            <p:ph type="body" idx="10"/>
          </p:nvPr>
        </p:nvSpPr>
        <p:spPr>
          <a:xfrm>
            <a:off x="0" y="1934845"/>
            <a:ext cx="9144000" cy="4512945"/>
          </a:xfrm>
          <a:prstGeom prst="rect">
            <a:avLst/>
          </a:prstGeom>
          <a:noFill/>
          <a:ln w="0" cmpd="sng">
            <a:noFill/>
            <a:prstDash val="solid"/>
          </a:ln>
        </p:spPr>
        <p:txBody>
          <a:bodyPr vert="horz" lIns="0" tIns="216535" rIns="0" bIns="0" anchor="t"/>
          <a:lstStyle/>
          <a:p>
            <a:pPr marL="0" marR="0" indent="0" algn="ctr">
              <a:lnSpc>
                <a:spcPts val="3600"/>
              </a:lnSpc>
              <a:spcAft>
                <a:spcPts val="0"/>
              </a:spcAft>
            </a:pPr>
            <a:r>
              <a:rPr lang="en-US" sz="4350" spc="75">
                <a:solidFill>
                  <a:srgbClr val="44759E"/>
                </a:solidFill>
                <a:latin typeface="Arial" pitchFamily="2" panose="2263545234"/>
              </a:rPr>
              <a:t></a:t>
            </a:r>
            <a:r>
              <a:rPr lang="en-US" sz="3150" b="1" spc="75">
                <a:solidFill>
                  <a:srgbClr val="001F5F"/>
                </a:solidFill>
                <a:latin typeface="Calibri" pitchFamily="1" panose="2263545234"/>
              </a:rPr>
              <a:t> Americans with Disabilities Act (“ADA”)</a:t>
            </a:r>
            <a:r>
              <a:rPr lang="en-US" sz="3150" spc="75">
                <a:solidFill>
                  <a:srgbClr val="001F5F"/>
                </a:solidFill>
                <a:latin typeface="Calibri" pitchFamily="1" panose="2263545234"/>
              </a:rPr>
              <a:t>(42 </a:t>
            </a:r>
          </a:p>
          <a:p>
            <a:pPr marL="1097280" marR="0" indent="0" algn="l">
              <a:lnSpc>
                <a:spcPts val="3200"/>
              </a:lnSpc>
              <a:spcBef>
                <a:spcPts val="0"/>
              </a:spcBef>
              <a:spcAft>
                <a:spcPts val="0"/>
              </a:spcAft>
            </a:pPr>
            <a:r>
              <a:rPr lang="en-US" sz="3150" spc="5">
                <a:solidFill>
                  <a:srgbClr val="001F5F"/>
                </a:solidFill>
                <a:latin typeface="Calibri" pitchFamily="1" panose="2263545234"/>
              </a:rPr>
              <a:t>U.S.C. §12131 et. seq.; 28 CFR 35). </a:t>
            </a:r>
          </a:p>
          <a:p>
            <a:pPr marL="1097280" marR="0" indent="0" algn="l">
              <a:lnSpc>
                <a:spcPts val="2100"/>
              </a:lnSpc>
              <a:spcBef>
                <a:spcPts val="725"/>
              </a:spcBef>
              <a:spcAft>
                <a:spcPts val="0"/>
              </a:spcAft>
            </a:pPr>
            <a:r>
              <a:rPr lang="en-US" sz="3150" spc="60">
                <a:solidFill>
                  <a:srgbClr val="44759E"/>
                </a:solidFill>
                <a:latin typeface="Arial" pitchFamily="2" panose="2263545234"/>
              </a:rPr>
              <a:t></a:t>
            </a:r>
            <a:r>
              <a:rPr lang="en-US" sz="2150" i="1" spc="60">
                <a:solidFill>
                  <a:srgbClr val="001F5F"/>
                </a:solidFill>
                <a:latin typeface="Calibri" pitchFamily="1" panose="2263545234"/>
              </a:rPr>
              <a:t> [N]o qualified individual with a disability shall, by reason of </a:t>
            </a:r>
          </a:p>
          <a:p>
            <a:pPr marL="1554480" marR="0" indent="0" algn="l">
              <a:lnSpc>
                <a:spcPts val="2100"/>
              </a:lnSpc>
              <a:spcBef>
                <a:spcPts val="0"/>
              </a:spcBef>
              <a:spcAft>
                <a:spcPts val="0"/>
              </a:spcAft>
            </a:pPr>
            <a:r>
              <a:rPr lang="en-US" sz="2150" i="1" spc="10">
                <a:solidFill>
                  <a:srgbClr val="001F5F"/>
                </a:solidFill>
                <a:latin typeface="Calibri" pitchFamily="1" panose="2263545234"/>
              </a:rPr>
              <a:t>such disability, be excluded from participation in or be denied </a:t>
            </a:r>
          </a:p>
          <a:p>
            <a:pPr marL="1554480" marR="0" indent="0" algn="l">
              <a:lnSpc>
                <a:spcPts val="2300"/>
              </a:lnSpc>
              <a:spcBef>
                <a:spcPts val="0"/>
              </a:spcBef>
              <a:spcAft>
                <a:spcPts val="0"/>
              </a:spcAft>
            </a:pPr>
            <a:r>
              <a:rPr lang="en-US" sz="2150" i="1" spc="15">
                <a:solidFill>
                  <a:srgbClr val="001F5F"/>
                </a:solidFill>
                <a:latin typeface="Calibri" pitchFamily="1" panose="2263545234"/>
              </a:rPr>
              <a:t>the benefits of the services, programs, or activities of a public </a:t>
            </a:r>
          </a:p>
          <a:p>
            <a:pPr marL="1554480" marR="0" indent="0" algn="l">
              <a:lnSpc>
                <a:spcPts val="2300"/>
              </a:lnSpc>
              <a:spcBef>
                <a:spcPts val="0"/>
              </a:spcBef>
              <a:spcAft>
                <a:spcPts val="0"/>
              </a:spcAft>
            </a:pPr>
            <a:r>
              <a:rPr lang="en-US" sz="2150" i="1" spc="5">
                <a:solidFill>
                  <a:srgbClr val="001F5F"/>
                </a:solidFill>
                <a:latin typeface="Calibri" pitchFamily="1" panose="2263545234"/>
              </a:rPr>
              <a:t>entity, or be subjected to discrimination by any such entity. </a:t>
            </a:r>
          </a:p>
          <a:p>
            <a:pPr marL="1097280" marR="0" indent="548640" algn="l">
              <a:lnSpc>
                <a:spcPts val="2700"/>
              </a:lnSpc>
              <a:spcBef>
                <a:spcPts val="585"/>
              </a:spcBef>
              <a:spcAft>
                <a:spcPts val="0"/>
              </a:spcAft>
              <a:buFont typeface="Symbol"/>
              <a:buChar char="·"/>
            </a:pPr>
            <a:r>
              <a:rPr lang="en-US" sz="2600" spc="-10">
                <a:solidFill>
                  <a:srgbClr val="001F5F"/>
                </a:solidFill>
                <a:latin typeface="Calibri" pitchFamily="1" panose="2263545234"/>
              </a:rPr>
              <a:t>Title II applies to public schools. </a:t>
            </a:r>
          </a:p>
          <a:p>
            <a:pPr marL="1097280" marR="0" indent="548640" algn="l">
              <a:lnSpc>
                <a:spcPts val="2700"/>
              </a:lnSpc>
              <a:spcBef>
                <a:spcPts val="605"/>
              </a:spcBef>
              <a:spcAft>
                <a:spcPts val="0"/>
              </a:spcAft>
              <a:buFont typeface="Symbol"/>
              <a:buChar char="·"/>
            </a:pPr>
            <a:r>
              <a:rPr lang="en-US" sz="2600" spc="-5">
                <a:solidFill>
                  <a:srgbClr val="001F5F"/>
                </a:solidFill>
                <a:latin typeface="Calibri" pitchFamily="1" panose="2263545234"/>
              </a:rPr>
              <a:t>Title III applies to private schools and places of </a:t>
            </a:r>
          </a:p>
          <a:p>
            <a:pPr marL="1645920" marR="0" indent="0" algn="l">
              <a:lnSpc>
                <a:spcPts val="2600"/>
              </a:lnSpc>
              <a:spcBef>
                <a:spcPts val="125"/>
              </a:spcBef>
              <a:spcAft>
                <a:spcPts val="0"/>
              </a:spcAft>
            </a:pPr>
            <a:r>
              <a:rPr lang="en-US" sz="2600" spc="-25">
                <a:solidFill>
                  <a:srgbClr val="001F5F"/>
                </a:solidFill>
                <a:latin typeface="Calibri" pitchFamily="1" panose="2263545234"/>
              </a:rPr>
              <a:t>public accommodation. </a:t>
            </a:r>
          </a:p>
          <a:p>
            <a:pPr marL="1097280" marR="0" indent="548640" algn="l">
              <a:lnSpc>
                <a:spcPts val="2700"/>
              </a:lnSpc>
              <a:spcBef>
                <a:spcPts val="630"/>
              </a:spcBef>
              <a:spcAft>
                <a:spcPts val="3730"/>
              </a:spcAft>
              <a:buFont typeface="Symbol"/>
              <a:buChar char="·"/>
            </a:pPr>
            <a:r>
              <a:rPr lang="en-US" sz="2600" spc="-15">
                <a:solidFill>
                  <a:srgbClr val="001F5F"/>
                </a:solidFill>
                <a:latin typeface="Calibri" pitchFamily="1" panose="2263545234"/>
              </a:rPr>
              <a:t>Exemption for purely religious schools. </a:t>
            </a:r>
          </a:p>
        </p:txBody>
      </p:sp>
    </p:spTree>
  </p:cSld>
</p:sldLayout>
</file>

<file path=ppt/slideLayouts/slideLayout9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938" name=""/>
        <p:cNvGrpSpPr/>
        <p:nvPr/>
      </p:nvGrpSpPr>
      <p:grpSpPr/>
      <p:sp>
        <p:nvSpPr>
          <p:cNvPr id="93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94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90 </a:t>
            </a:r>
          </a:p>
        </p:txBody>
      </p:sp>
      <p:sp>
        <p:nvSpPr>
          <p:cNvPr id="94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42" name=""/>
          <p:cNvSpPr/>
          <p:nvPr>
            <p:ph type="body" idx="10"/>
          </p:nvPr>
        </p:nvSpPr>
        <p:spPr>
          <a:xfrm>
            <a:off x="0" y="676910"/>
            <a:ext cx="9144000" cy="1177925"/>
          </a:xfrm>
          <a:prstGeom prst="rect">
            <a:avLst/>
          </a:prstGeom>
          <a:noFill/>
          <a:ln w="0" cmpd="sng">
            <a:noFill/>
            <a:prstDash val="solid"/>
          </a:ln>
        </p:spPr>
        <p:txBody>
          <a:bodyPr vert="horz" lIns="0" tIns="261620" rIns="0" bIns="0" anchor="t"/>
          <a:lstStyle/>
          <a:p>
            <a:pPr marL="0" marR="0" indent="0" algn="ctr">
              <a:lnSpc>
                <a:spcPts val="4600"/>
              </a:lnSpc>
              <a:spcAft>
                <a:spcPts val="2320"/>
              </a:spcAft>
            </a:pPr>
            <a:r>
              <a:rPr lang="en-US" sz="4300" b="1" spc="30">
                <a:solidFill>
                  <a:srgbClr val="001F5F"/>
                </a:solidFill>
                <a:latin typeface="Calibri" pitchFamily="1" panose="2263545234"/>
              </a:rPr>
              <a:t>AIM HEA Act </a:t>
            </a:r>
          </a:p>
        </p:txBody>
      </p:sp>
      <p:sp>
        <p:nvSpPr>
          <p:cNvPr id="943" name=""/>
          <p:cNvSpPr/>
          <p:nvPr>
            <p:ph type="body" idx="10"/>
          </p:nvPr>
        </p:nvSpPr>
        <p:spPr>
          <a:xfrm>
            <a:off x="0" y="1854835"/>
            <a:ext cx="9144000" cy="4592955"/>
          </a:xfrm>
          <a:prstGeom prst="rect">
            <a:avLst/>
          </a:prstGeom>
          <a:noFill/>
          <a:ln w="0" cmpd="sng">
            <a:noFill/>
            <a:prstDash val="solid"/>
          </a:ln>
        </p:spPr>
        <p:txBody>
          <a:bodyPr vert="horz" lIns="0" tIns="396875" rIns="0" bIns="0" anchor="t"/>
          <a:lstStyle/>
          <a:p>
            <a:pPr marL="640080" marR="0" indent="0" algn="just">
              <a:lnSpc>
                <a:spcPts val="1900"/>
              </a:lnSpc>
              <a:spcAft>
                <a:spcPts val="0"/>
              </a:spcAft>
              <a:tabLst>
                <a:tab pos="1143000" algn="l"/>
              </a:tabLst>
            </a:pPr>
            <a:r>
              <a:rPr lang="en-US" sz="4300" spc="-35">
                <a:solidFill>
                  <a:srgbClr val="44759E"/>
                </a:solidFill>
                <a:latin typeface="Arial" pitchFamily="2" panose="2263545234"/>
              </a:rPr>
              <a:t></a:t>
            </a:r>
            <a:r>
              <a:rPr lang="en-US" sz="100" spc="-35">
                <a:solidFill>
                  <a:srgbClr val="001F5F"/>
                </a:solidFill>
                <a:latin typeface="Calibri" pitchFamily="1" panose="2263545234"/>
              </a:rPr>
              <a:t> </a:t>
            </a:r>
            <a:r>
              <a:rPr lang="en-US" sz="1800" spc="-35">
                <a:solidFill>
                  <a:srgbClr val="001F5F"/>
                </a:solidFill>
                <a:latin typeface="Calibri" pitchFamily="1" panose="2263545234"/>
              </a:rPr>
              <a:t>Independent commission created to develop voluntary guidelines for accessible </a:t>
            </a:r>
          </a:p>
          <a:p>
            <a:pPr marL="1143000" marR="0" indent="0" algn="just">
              <a:lnSpc>
                <a:spcPts val="1600"/>
              </a:lnSpc>
              <a:spcBef>
                <a:spcPts val="0"/>
              </a:spcBef>
              <a:spcAft>
                <a:spcPts val="0"/>
              </a:spcAft>
            </a:pPr>
            <a:r>
              <a:rPr lang="en-US" sz="1800" spc="-35">
                <a:solidFill>
                  <a:srgbClr val="001F5F"/>
                </a:solidFill>
                <a:latin typeface="Calibri" pitchFamily="1" panose="2263545234"/>
              </a:rPr>
              <a:t>postsecondary electronic instructional materials and related technologies. </a:t>
            </a:r>
          </a:p>
          <a:p>
            <a:pPr marL="640080" marR="0" indent="0" algn="just">
              <a:lnSpc>
                <a:spcPts val="1900"/>
              </a:lnSpc>
              <a:spcBef>
                <a:spcPts val="1145"/>
              </a:spcBef>
              <a:spcAft>
                <a:spcPts val="0"/>
              </a:spcAft>
              <a:tabLst>
                <a:tab pos="1143000" algn="l"/>
              </a:tabLst>
            </a:pPr>
            <a:r>
              <a:rPr lang="en-US" sz="4300" spc="-25">
                <a:solidFill>
                  <a:srgbClr val="44759E"/>
                </a:solidFill>
                <a:latin typeface="Arial" pitchFamily="2" panose="2263545234"/>
              </a:rPr>
              <a:t></a:t>
            </a:r>
            <a:r>
              <a:rPr lang="en-US" sz="100" spc="-25">
                <a:solidFill>
                  <a:srgbClr val="001F5F"/>
                </a:solidFill>
                <a:latin typeface="Calibri" pitchFamily="1" panose="2263545234"/>
              </a:rPr>
              <a:t> </a:t>
            </a:r>
            <a:r>
              <a:rPr lang="en-US" sz="1800" spc="-25">
                <a:solidFill>
                  <a:srgbClr val="001F5F"/>
                </a:solidFill>
                <a:latin typeface="Calibri" pitchFamily="1" panose="2263545234"/>
              </a:rPr>
              <a:t>“Stakeholders” on commission will include: individuals with disabilities, higher </a:t>
            </a:r>
          </a:p>
          <a:p>
            <a:pPr marL="1143000" marR="0" indent="0" algn="just">
              <a:lnSpc>
                <a:spcPts val="1600"/>
              </a:lnSpc>
              <a:spcBef>
                <a:spcPts val="0"/>
              </a:spcBef>
              <a:spcAft>
                <a:spcPts val="0"/>
              </a:spcAft>
            </a:pPr>
            <a:r>
              <a:rPr lang="en-US" sz="1800" spc="-40">
                <a:solidFill>
                  <a:srgbClr val="001F5F"/>
                </a:solidFill>
                <a:latin typeface="Calibri" pitchFamily="1" panose="2263545234"/>
              </a:rPr>
              <a:t>education leadership, relevant industry representatives. </a:t>
            </a:r>
          </a:p>
          <a:p>
            <a:pPr marL="640080" marR="0" indent="0" algn="just">
              <a:lnSpc>
                <a:spcPts val="1900"/>
              </a:lnSpc>
              <a:spcBef>
                <a:spcPts val="1145"/>
              </a:spcBef>
              <a:spcAft>
                <a:spcPts val="0"/>
              </a:spcAft>
              <a:tabLst>
                <a:tab pos="1143000" algn="l"/>
              </a:tabLst>
            </a:pPr>
            <a:r>
              <a:rPr lang="en-US" sz="4300" spc="-30">
                <a:solidFill>
                  <a:srgbClr val="44759E"/>
                </a:solidFill>
                <a:latin typeface="Arial" pitchFamily="2" panose="2263545234"/>
              </a:rPr>
              <a:t></a:t>
            </a:r>
            <a:r>
              <a:rPr lang="en-US" sz="100" spc="-30">
                <a:solidFill>
                  <a:srgbClr val="001F5F"/>
                </a:solidFill>
                <a:latin typeface="Calibri" pitchFamily="1" panose="2263545234"/>
              </a:rPr>
              <a:t> </a:t>
            </a:r>
            <a:r>
              <a:rPr lang="en-US" sz="1800" spc="-30">
                <a:solidFill>
                  <a:srgbClr val="001F5F"/>
                </a:solidFill>
                <a:latin typeface="Calibri" pitchFamily="1" panose="2263545234"/>
              </a:rPr>
              <a:t>Institutions of higher ed that requires, provides or both, instructional materials </a:t>
            </a:r>
          </a:p>
          <a:p>
            <a:pPr marL="1143000" marR="0" indent="0" algn="just">
              <a:lnSpc>
                <a:spcPts val="1600"/>
              </a:lnSpc>
              <a:spcBef>
                <a:spcPts val="0"/>
              </a:spcBef>
              <a:spcAft>
                <a:spcPts val="0"/>
              </a:spcAft>
            </a:pPr>
            <a:r>
              <a:rPr lang="en-US" sz="1800" spc="-35">
                <a:solidFill>
                  <a:srgbClr val="001F5F"/>
                </a:solidFill>
                <a:latin typeface="Calibri" pitchFamily="1" panose="2263545234"/>
              </a:rPr>
              <a:t>or technologies that conform with guidelines will be deemed compliant with </a:t>
            </a:r>
          </a:p>
          <a:p>
            <a:pPr marL="1143000" marR="0" indent="0" algn="just">
              <a:lnSpc>
                <a:spcPts val="1800"/>
              </a:lnSpc>
              <a:spcBef>
                <a:spcPts val="310"/>
              </a:spcBef>
              <a:spcAft>
                <a:spcPts val="0"/>
              </a:spcAft>
            </a:pPr>
            <a:r>
              <a:rPr lang="en-US" sz="1800" spc="-30">
                <a:solidFill>
                  <a:srgbClr val="001F5F"/>
                </a:solidFill>
                <a:latin typeface="Calibri" pitchFamily="1" panose="2263545234"/>
              </a:rPr>
              <a:t>ADA and Section 504 and qualify for safe harbor for liability in relation to </a:t>
            </a:r>
          </a:p>
          <a:p>
            <a:pPr marL="1143000" marR="0" indent="0" algn="just">
              <a:lnSpc>
                <a:spcPts val="1800"/>
              </a:lnSpc>
              <a:spcBef>
                <a:spcPts val="310"/>
              </a:spcBef>
              <a:spcAft>
                <a:spcPts val="0"/>
              </a:spcAft>
            </a:pPr>
            <a:r>
              <a:rPr lang="en-US" sz="1800" spc="-40">
                <a:solidFill>
                  <a:srgbClr val="001F5F"/>
                </a:solidFill>
                <a:latin typeface="Calibri" pitchFamily="1" panose="2263545234"/>
              </a:rPr>
              <a:t>obligations under those laws. </a:t>
            </a:r>
          </a:p>
          <a:p>
            <a:pPr marL="640080" marR="0" indent="0" algn="just">
              <a:lnSpc>
                <a:spcPts val="1900"/>
              </a:lnSpc>
              <a:spcBef>
                <a:spcPts val="1145"/>
              </a:spcBef>
              <a:spcAft>
                <a:spcPts val="0"/>
              </a:spcAft>
              <a:tabLst>
                <a:tab pos="1143000" algn="l"/>
              </a:tabLst>
            </a:pPr>
            <a:r>
              <a:rPr lang="en-US" sz="4300" spc="-30">
                <a:solidFill>
                  <a:srgbClr val="44759E"/>
                </a:solidFill>
                <a:latin typeface="Arial" pitchFamily="2" panose="2263545234"/>
              </a:rPr>
              <a:t></a:t>
            </a:r>
            <a:r>
              <a:rPr lang="en-US" sz="100" spc="-30">
                <a:solidFill>
                  <a:srgbClr val="001F5F"/>
                </a:solidFill>
                <a:latin typeface="Calibri" pitchFamily="1" panose="2263545234"/>
              </a:rPr>
              <a:t> </a:t>
            </a:r>
            <a:r>
              <a:rPr lang="en-US" sz="1800" spc="-30">
                <a:solidFill>
                  <a:srgbClr val="001F5F"/>
                </a:solidFill>
                <a:latin typeface="Calibri" pitchFamily="1" panose="2263545234"/>
              </a:rPr>
              <a:t>Institutions of higher ed that requires, provides or both, instructional materials </a:t>
            </a:r>
          </a:p>
          <a:p>
            <a:pPr marL="1143000" marR="0" indent="0" algn="just">
              <a:lnSpc>
                <a:spcPts val="1600"/>
              </a:lnSpc>
              <a:spcBef>
                <a:spcPts val="0"/>
              </a:spcBef>
              <a:spcAft>
                <a:spcPts val="0"/>
              </a:spcAft>
            </a:pPr>
            <a:r>
              <a:rPr lang="en-US" sz="1800" spc="-35">
                <a:solidFill>
                  <a:srgbClr val="001F5F"/>
                </a:solidFill>
                <a:latin typeface="Calibri" pitchFamily="1" panose="2263545234"/>
              </a:rPr>
              <a:t>or technologies that do not fully conform with guidelines but that meet certain </a:t>
            </a:r>
          </a:p>
          <a:p>
            <a:pPr marL="1143000" marR="0" indent="0" algn="just">
              <a:lnSpc>
                <a:spcPts val="1800"/>
              </a:lnSpc>
              <a:spcBef>
                <a:spcPts val="310"/>
              </a:spcBef>
              <a:spcAft>
                <a:spcPts val="0"/>
              </a:spcAft>
            </a:pPr>
            <a:r>
              <a:rPr lang="en-US" sz="1800" spc="-35">
                <a:solidFill>
                  <a:srgbClr val="001F5F"/>
                </a:solidFill>
                <a:latin typeface="Calibri" pitchFamily="1" panose="2263545234"/>
              </a:rPr>
              <a:t>criteria will qualify for a limited safe harbor from monetary damages and be </a:t>
            </a:r>
          </a:p>
          <a:p>
            <a:pPr marL="1143000" marR="0" indent="0" algn="just">
              <a:lnSpc>
                <a:spcPts val="1800"/>
              </a:lnSpc>
              <a:spcBef>
                <a:spcPts val="310"/>
              </a:spcBef>
              <a:spcAft>
                <a:spcPts val="6530"/>
              </a:spcAft>
            </a:pPr>
            <a:r>
              <a:rPr lang="en-US" sz="1800" spc="-35">
                <a:solidFill>
                  <a:srgbClr val="001F5F"/>
                </a:solidFill>
                <a:latin typeface="Calibri" pitchFamily="1" panose="2263545234"/>
              </a:rPr>
              <a:t>subject only to declaratory and injunctive relief and attorney’s fees. </a:t>
            </a:r>
          </a:p>
        </p:txBody>
      </p:sp>
    </p:spTree>
  </p:cSld>
</p:sldLayout>
</file>

<file path=ppt/slideLayouts/slideLayout9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949" name=""/>
        <p:cNvGrpSpPr/>
        <p:nvPr/>
      </p:nvGrpSpPr>
      <p:grpSpPr/>
      <p:sp>
        <p:nvSpPr>
          <p:cNvPr id="95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951" name=""/>
          <p:cNvSpPr/>
          <p:nvPr>
            <p:ph type="body" idx="10"/>
          </p:nvPr>
        </p:nvSpPr>
        <p:spPr>
          <a:xfrm>
            <a:off x="879792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10">
                <a:solidFill>
                  <a:srgbClr val="000080"/>
                </a:solidFill>
                <a:latin typeface="Tahoma" pitchFamily="2" panose="2263545234"/>
              </a:rPr>
              <a:t>91 </a:t>
            </a:r>
          </a:p>
        </p:txBody>
      </p:sp>
      <p:sp>
        <p:nvSpPr>
          <p:cNvPr id="95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53" name=""/>
          <p:cNvSpPr/>
          <p:nvPr>
            <p:ph type="body" idx="10"/>
          </p:nvPr>
        </p:nvSpPr>
        <p:spPr>
          <a:xfrm>
            <a:off x="0" y="676910"/>
            <a:ext cx="9144000" cy="5770880"/>
          </a:xfrm>
          <a:prstGeom prst="rect">
            <a:avLst/>
          </a:prstGeom>
          <a:noFill/>
          <a:ln w="0" cmpd="sng">
            <a:noFill/>
            <a:prstDash val="solid"/>
          </a:ln>
        </p:spPr>
        <p:txBody>
          <a:bodyPr vert="horz" lIns="0" tIns="1128395" rIns="0" bIns="0" anchor="t"/>
          <a:lstStyle/>
          <a:p>
            <a:pPr marL="0" marR="0" indent="0" algn="ctr">
              <a:lnSpc>
                <a:spcPts val="4200"/>
              </a:lnSpc>
              <a:spcAft>
                <a:spcPts val="0"/>
              </a:spcAft>
            </a:pPr>
            <a:r>
              <a:rPr lang="en-US" sz="3900" b="1" spc="10">
                <a:solidFill>
                  <a:srgbClr val="001F5F"/>
                </a:solidFill>
                <a:latin typeface="Calibri" pitchFamily="1" panose="2263545234"/>
              </a:rPr>
              <a:t>RELEVANT CASE LAW AND </a:t>
            </a:r>
          </a:p>
          <a:p>
            <a:pPr marL="0" marR="0" indent="0" algn="ctr">
              <a:lnSpc>
                <a:spcPts val="4200"/>
              </a:lnSpc>
              <a:spcBef>
                <a:spcPts val="1385"/>
              </a:spcBef>
              <a:spcAft>
                <a:spcPts val="26410"/>
              </a:spcAft>
            </a:pPr>
            <a:r>
              <a:rPr lang="en-US" sz="3900" b="1" spc="25">
                <a:solidFill>
                  <a:srgbClr val="001F5F"/>
                </a:solidFill>
                <a:latin typeface="Calibri" pitchFamily="1" panose="2263545234"/>
              </a:rPr>
              <a:t>ADMINISTRATIVE DECISIONS </a:t>
            </a:r>
          </a:p>
        </p:txBody>
      </p:sp>
      <p:sp>
        <p:nvSpPr>
          <p:cNvPr id="954"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Layout>
</file>

<file path=ppt/slideLayouts/slideLayout9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958" name=""/>
        <p:cNvGrpSpPr/>
        <p:nvPr/>
      </p:nvGrpSpPr>
      <p:grpSpPr/>
      <p:sp>
        <p:nvSpPr>
          <p:cNvPr id="95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96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92 </a:t>
            </a:r>
          </a:p>
        </p:txBody>
      </p:sp>
      <p:sp>
        <p:nvSpPr>
          <p:cNvPr id="96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62" name=""/>
          <p:cNvSpPr/>
          <p:nvPr>
            <p:ph type="body" idx="10"/>
          </p:nvPr>
        </p:nvSpPr>
        <p:spPr>
          <a:xfrm>
            <a:off x="0" y="676910"/>
            <a:ext cx="9144000" cy="835025"/>
          </a:xfrm>
          <a:prstGeom prst="rect">
            <a:avLst/>
          </a:prstGeom>
          <a:noFill/>
          <a:ln w="0" cmpd="sng">
            <a:noFill/>
            <a:prstDash val="solid"/>
          </a:ln>
        </p:spPr>
        <p:txBody>
          <a:bodyPr vert="horz" lIns="0" tIns="260350" rIns="0" bIns="0" anchor="t"/>
          <a:lstStyle/>
          <a:p>
            <a:pPr marL="0" marR="0" indent="0" algn="ctr">
              <a:lnSpc>
                <a:spcPts val="4300"/>
              </a:lnSpc>
              <a:spcAft>
                <a:spcPts val="0"/>
              </a:spcAft>
            </a:pPr>
            <a:r>
              <a:rPr lang="en-US" sz="4350" b="1" spc="5">
                <a:solidFill>
                  <a:srgbClr val="001F5F"/>
                </a:solidFill>
                <a:latin typeface="Calibri" pitchFamily="1" panose="2263545234"/>
              </a:rPr>
              <a:t>Develop a Process and Follow It </a:t>
            </a:r>
          </a:p>
        </p:txBody>
      </p:sp>
      <p:sp>
        <p:nvSpPr>
          <p:cNvPr id="963" name=""/>
          <p:cNvSpPr/>
          <p:nvPr>
            <p:ph type="body" idx="10"/>
          </p:nvPr>
        </p:nvSpPr>
        <p:spPr>
          <a:xfrm>
            <a:off x="0" y="1511935"/>
            <a:ext cx="9144000" cy="4935855"/>
          </a:xfrm>
          <a:prstGeom prst="rect">
            <a:avLst/>
          </a:prstGeom>
          <a:noFill/>
          <a:ln w="0" cmpd="sng">
            <a:noFill/>
            <a:prstDash val="solid"/>
          </a:ln>
        </p:spPr>
        <p:txBody>
          <a:bodyPr vert="horz" lIns="0" tIns="201930" rIns="0" bIns="0" anchor="t">
            <a:normAutofit fontScale="95000"/>
          </a:bodyPr>
          <a:lstStyle/>
          <a:p>
            <a:pPr marL="640080" marR="0" indent="0" algn="just">
              <a:lnSpc>
                <a:spcPts val="1600"/>
              </a:lnSpc>
              <a:spcAft>
                <a:spcPts val="0"/>
              </a:spcAft>
            </a:pPr>
            <a:r>
              <a:rPr lang="en-US" sz="4350" spc="40">
                <a:solidFill>
                  <a:srgbClr val="44759E"/>
                </a:solidFill>
                <a:latin typeface="Arial" pitchFamily="2" panose="2263545234"/>
              </a:rPr>
              <a:t></a:t>
            </a:r>
            <a:r>
              <a:rPr lang="en-US" sz="2200" b="1" i="1" spc="40">
                <a:solidFill>
                  <a:srgbClr val="001F5F"/>
                </a:solidFill>
                <a:latin typeface="Calibri" pitchFamily="1" panose="2263545234"/>
              </a:rPr>
              <a:t> Doe v. Bd. Of Regents of the Univ. of Neb</a:t>
            </a:r>
            <a:r>
              <a:rPr lang="en-US" sz="2450" i="1" spc="40">
                <a:solidFill>
                  <a:srgbClr val="001F5F"/>
                </a:solidFill>
                <a:latin typeface="Calibri" pitchFamily="1" panose="2263545234"/>
              </a:rPr>
              <a:t>.</a:t>
            </a:r>
            <a:r>
              <a:rPr lang="en-US" sz="2100" spc="40">
                <a:solidFill>
                  <a:srgbClr val="001F5F"/>
                </a:solidFill>
                <a:latin typeface="Calibri" pitchFamily="1" panose="2263545234"/>
              </a:rPr>
              <a:t>, </a:t>
            </a:r>
            <a:r>
              <a:rPr lang="en-US" sz="2200" b="1" spc="40">
                <a:solidFill>
                  <a:srgbClr val="001F5F"/>
                </a:solidFill>
                <a:latin typeface="Calibri" pitchFamily="1" panose="2263545234"/>
              </a:rPr>
              <a:t>846 N.W.2d 126 (Neb. </a:t>
            </a:r>
          </a:p>
          <a:p>
            <a:pPr marL="1143000" marR="0" indent="0" algn="just">
              <a:lnSpc>
                <a:spcPts val="1800"/>
              </a:lnSpc>
              <a:spcBef>
                <a:spcPts val="0"/>
              </a:spcBef>
              <a:spcAft>
                <a:spcPts val="0"/>
              </a:spcAft>
            </a:pPr>
            <a:r>
              <a:rPr lang="en-US" sz="2200" b="1" spc="-25">
                <a:solidFill>
                  <a:srgbClr val="001F5F"/>
                </a:solidFill>
                <a:latin typeface="Calibri" pitchFamily="1" panose="2263545234"/>
              </a:rPr>
              <a:t>2014). </a:t>
            </a:r>
          </a:p>
          <a:p>
            <a:pPr marL="640080" marR="0" indent="0" algn="just">
              <a:lnSpc>
                <a:spcPts val="1700"/>
              </a:lnSpc>
              <a:spcBef>
                <a:spcPts val="1200"/>
              </a:spcBef>
              <a:spcAft>
                <a:spcPts val="0"/>
              </a:spcAft>
              <a:tabLst>
                <a:tab pos="1143000" algn="l"/>
              </a:tabLst>
            </a:pPr>
            <a:r>
              <a:rPr lang="en-US" sz="4350" spc="0">
                <a:solidFill>
                  <a:srgbClr val="44759E"/>
                </a:solidFill>
                <a:latin typeface="Arial" pitchFamily="2" panose="2263545234"/>
              </a:rPr>
              <a:t></a:t>
            </a:r>
            <a:r>
              <a:rPr lang="en-US" sz="100" b="1" spc="0">
                <a:solidFill>
                  <a:srgbClr val="001F5F"/>
                </a:solidFill>
                <a:latin typeface="Calibri" pitchFamily="1" panose="2263545234"/>
              </a:rPr>
              <a:t> </a:t>
            </a:r>
            <a:r>
              <a:rPr lang="en-US" sz="2200" b="1" spc="0">
                <a:solidFill>
                  <a:srgbClr val="001F5F"/>
                </a:solidFill>
                <a:latin typeface="Calibri" pitchFamily="1" panose="2263545234"/>
              </a:rPr>
              <a:t>Facts: </a:t>
            </a:r>
            <a:r>
              <a:rPr lang="en-US" sz="2100" spc="0">
                <a:solidFill>
                  <a:srgbClr val="001F5F"/>
                </a:solidFill>
                <a:latin typeface="Calibri" pitchFamily="1" panose="2263545234"/>
              </a:rPr>
              <a:t>Plaintiff alleged that the University discriminated against </a:t>
            </a:r>
          </a:p>
          <a:p>
            <a:pPr marL="1143000" marR="0" indent="0" algn="just">
              <a:lnSpc>
                <a:spcPts val="1700"/>
              </a:lnSpc>
              <a:spcBef>
                <a:spcPts val="0"/>
              </a:spcBef>
              <a:spcAft>
                <a:spcPts val="0"/>
              </a:spcAft>
            </a:pPr>
            <a:r>
              <a:rPr lang="en-US" sz="2100" spc="-5">
                <a:solidFill>
                  <a:srgbClr val="001F5F"/>
                </a:solidFill>
                <a:latin typeface="Calibri" pitchFamily="1" panose="2263545234"/>
              </a:rPr>
              <a:t>him because of his chronic and recurrent depressive disorder </a:t>
            </a:r>
          </a:p>
          <a:p>
            <a:pPr marL="1143000" marR="0" indent="0" algn="just">
              <a:lnSpc>
                <a:spcPts val="2000"/>
              </a:lnSpc>
              <a:spcBef>
                <a:spcPts val="5"/>
              </a:spcBef>
              <a:spcAft>
                <a:spcPts val="0"/>
              </a:spcAft>
            </a:pPr>
            <a:r>
              <a:rPr lang="en-US" sz="2100" spc="-30">
                <a:solidFill>
                  <a:srgbClr val="001F5F"/>
                </a:solidFill>
                <a:latin typeface="Calibri" pitchFamily="1" panose="2263545234"/>
              </a:rPr>
              <a:t>disability. </a:t>
            </a:r>
          </a:p>
          <a:p>
            <a:pPr marL="640080" marR="0" indent="0" algn="just">
              <a:lnSpc>
                <a:spcPts val="1700"/>
              </a:lnSpc>
              <a:spcBef>
                <a:spcPts val="1180"/>
              </a:spcBef>
              <a:spcAft>
                <a:spcPts val="0"/>
              </a:spcAft>
              <a:tabLst>
                <a:tab pos="1143000" algn="l"/>
              </a:tabLst>
            </a:pPr>
            <a:r>
              <a:rPr lang="en-US" sz="4350" spc="5">
                <a:solidFill>
                  <a:srgbClr val="44759E"/>
                </a:solidFill>
                <a:latin typeface="Arial" pitchFamily="2" panose="2263545234"/>
              </a:rPr>
              <a:t></a:t>
            </a:r>
            <a:r>
              <a:rPr lang="en-US" sz="100" b="1" spc="5">
                <a:solidFill>
                  <a:srgbClr val="001F5F"/>
                </a:solidFill>
                <a:latin typeface="Calibri" pitchFamily="1" panose="2263545234"/>
              </a:rPr>
              <a:t> </a:t>
            </a:r>
            <a:r>
              <a:rPr lang="en-US" sz="2200" b="1" spc="5">
                <a:solidFill>
                  <a:srgbClr val="001F5F"/>
                </a:solidFill>
                <a:latin typeface="Calibri" pitchFamily="1" panose="2263545234"/>
              </a:rPr>
              <a:t>Holding and Reasoning: </a:t>
            </a:r>
            <a:r>
              <a:rPr lang="en-US" sz="2100" spc="5">
                <a:solidFill>
                  <a:srgbClr val="001F5F"/>
                </a:solidFill>
                <a:latin typeface="Calibri" pitchFamily="1" panose="2263545234"/>
              </a:rPr>
              <a:t>Plaintiff failed to prove discrimination. </a:t>
            </a:r>
          </a:p>
          <a:p>
            <a:pPr marL="1143000" marR="0" indent="0" algn="just">
              <a:lnSpc>
                <a:spcPts val="1700"/>
              </a:lnSpc>
              <a:spcBef>
                <a:spcPts val="0"/>
              </a:spcBef>
              <a:spcAft>
                <a:spcPts val="0"/>
              </a:spcAft>
            </a:pPr>
            <a:r>
              <a:rPr lang="en-US" sz="2100" spc="0">
                <a:solidFill>
                  <a:srgbClr val="001F5F"/>
                </a:solidFill>
                <a:latin typeface="Calibri" pitchFamily="1" panose="2263545234"/>
              </a:rPr>
              <a:t>The University had an Office of Services for Students with </a:t>
            </a:r>
          </a:p>
          <a:p>
            <a:pPr marL="1143000" marR="0" indent="0" algn="just">
              <a:lnSpc>
                <a:spcPts val="2000"/>
              </a:lnSpc>
              <a:spcBef>
                <a:spcPts val="0"/>
              </a:spcBef>
              <a:spcAft>
                <a:spcPts val="0"/>
              </a:spcAft>
            </a:pPr>
            <a:r>
              <a:rPr lang="en-US" sz="2100" spc="0">
                <a:solidFill>
                  <a:srgbClr val="001F5F"/>
                </a:solidFill>
                <a:latin typeface="Calibri" pitchFamily="1" panose="2263545234"/>
              </a:rPr>
              <a:t>Disabilities. Students were informed of the office, its policies and </a:t>
            </a:r>
          </a:p>
          <a:p>
            <a:pPr marL="1143000" marR="0" indent="0" algn="just">
              <a:lnSpc>
                <a:spcPts val="2000"/>
              </a:lnSpc>
              <a:spcBef>
                <a:spcPts val="0"/>
              </a:spcBef>
              <a:spcAft>
                <a:spcPts val="0"/>
              </a:spcAft>
            </a:pPr>
            <a:r>
              <a:rPr lang="en-US" sz="2100" spc="5">
                <a:solidFill>
                  <a:srgbClr val="001F5F"/>
                </a:solidFill>
                <a:latin typeface="Calibri" pitchFamily="1" panose="2263545234"/>
              </a:rPr>
              <a:t>the services offered in the handbook and on the website. The </a:t>
            </a:r>
          </a:p>
          <a:p>
            <a:pPr marL="1143000" marR="0" indent="0" algn="just">
              <a:lnSpc>
                <a:spcPts val="2000"/>
              </a:lnSpc>
              <a:spcBef>
                <a:spcPts val="5"/>
              </a:spcBef>
              <a:spcAft>
                <a:spcPts val="0"/>
              </a:spcAft>
            </a:pPr>
            <a:r>
              <a:rPr lang="en-US" sz="2100" spc="-5">
                <a:solidFill>
                  <a:srgbClr val="001F5F"/>
                </a:solidFill>
                <a:latin typeface="Calibri" pitchFamily="1" panose="2263545234"/>
              </a:rPr>
              <a:t>policies required that a student must contact the center and fill </a:t>
            </a:r>
          </a:p>
          <a:p>
            <a:pPr marL="1143000" marR="0" indent="0" algn="just">
              <a:lnSpc>
                <a:spcPts val="2000"/>
              </a:lnSpc>
              <a:spcBef>
                <a:spcPts val="5"/>
              </a:spcBef>
              <a:spcAft>
                <a:spcPts val="0"/>
              </a:spcAft>
            </a:pPr>
            <a:r>
              <a:rPr lang="en-US" sz="2100" spc="0">
                <a:solidFill>
                  <a:srgbClr val="001F5F"/>
                </a:solidFill>
                <a:latin typeface="Calibri" pitchFamily="1" panose="2263545234"/>
              </a:rPr>
              <a:t>out an application for disability accommodation. The policy </a:t>
            </a:r>
          </a:p>
          <a:p>
            <a:pPr marL="1143000" marR="0" indent="0" algn="just">
              <a:lnSpc>
                <a:spcPts val="2000"/>
              </a:lnSpc>
              <a:spcBef>
                <a:spcPts val="0"/>
              </a:spcBef>
              <a:spcAft>
                <a:spcPts val="0"/>
              </a:spcAft>
            </a:pPr>
            <a:r>
              <a:rPr lang="en-US" sz="2100" spc="-5">
                <a:solidFill>
                  <a:srgbClr val="001F5F"/>
                </a:solidFill>
                <a:latin typeface="Calibri" pitchFamily="1" panose="2263545234"/>
              </a:rPr>
              <a:t>stated that faculty would not be expected to provide </a:t>
            </a:r>
          </a:p>
          <a:p>
            <a:pPr marL="1143000" marR="0" indent="0" algn="just">
              <a:lnSpc>
                <a:spcPts val="2000"/>
              </a:lnSpc>
              <a:spcBef>
                <a:spcPts val="0"/>
              </a:spcBef>
              <a:spcAft>
                <a:spcPts val="0"/>
              </a:spcAft>
            </a:pPr>
            <a:r>
              <a:rPr lang="en-US" sz="2100" spc="-5">
                <a:solidFill>
                  <a:srgbClr val="001F5F"/>
                </a:solidFill>
                <a:latin typeface="Calibri" pitchFamily="1" panose="2263545234"/>
              </a:rPr>
              <a:t>accommodations without a letter from the disability office </a:t>
            </a:r>
          </a:p>
          <a:p>
            <a:pPr marL="1143000" marR="0" indent="0" algn="just">
              <a:lnSpc>
                <a:spcPts val="2000"/>
              </a:lnSpc>
              <a:spcBef>
                <a:spcPts val="5"/>
              </a:spcBef>
              <a:spcAft>
                <a:spcPts val="0"/>
              </a:spcAft>
            </a:pPr>
            <a:r>
              <a:rPr lang="en-US" sz="2100" spc="0">
                <a:solidFill>
                  <a:srgbClr val="001F5F"/>
                </a:solidFill>
                <a:latin typeface="Calibri" pitchFamily="1" panose="2263545234"/>
              </a:rPr>
              <a:t>verifying eligibility and setting forth the accommodation plan. </a:t>
            </a:r>
          </a:p>
          <a:p>
            <a:pPr marL="1143000" marR="0" indent="0" algn="just">
              <a:lnSpc>
                <a:spcPts val="2000"/>
              </a:lnSpc>
              <a:spcBef>
                <a:spcPts val="0"/>
              </a:spcBef>
              <a:spcAft>
                <a:spcPts val="5185"/>
              </a:spcAft>
            </a:pPr>
            <a:r>
              <a:rPr lang="en-US" sz="2100" spc="-5">
                <a:solidFill>
                  <a:srgbClr val="001F5F"/>
                </a:solidFill>
                <a:latin typeface="Calibri" pitchFamily="1" panose="2263545234"/>
              </a:rPr>
              <a:t>The plaintiff never contacted the disability office. </a:t>
            </a:r>
          </a:p>
        </p:txBody>
      </p:sp>
    </p:spTree>
  </p:cSld>
</p:sldLayout>
</file>

<file path=ppt/slideLayouts/slideLayout9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969" name=""/>
        <p:cNvGrpSpPr/>
        <p:nvPr/>
      </p:nvGrpSpPr>
      <p:grpSpPr/>
      <p:sp>
        <p:nvSpPr>
          <p:cNvPr id="97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97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5">
                <a:solidFill>
                  <a:srgbClr val="000080"/>
                </a:solidFill>
                <a:latin typeface="Tahoma" pitchFamily="2" panose="2263545234"/>
              </a:rPr>
              <a:t>93 </a:t>
            </a:r>
          </a:p>
        </p:txBody>
      </p:sp>
      <p:sp>
        <p:nvSpPr>
          <p:cNvPr id="97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73" name=""/>
          <p:cNvSpPr/>
          <p:nvPr>
            <p:ph type="body" idx="10"/>
          </p:nvPr>
        </p:nvSpPr>
        <p:spPr>
          <a:xfrm>
            <a:off x="0" y="676910"/>
            <a:ext cx="9144000" cy="916940"/>
          </a:xfrm>
          <a:prstGeom prst="rect">
            <a:avLst/>
          </a:prstGeom>
          <a:noFill/>
          <a:ln w="0" cmpd="sng">
            <a:noFill/>
            <a:prstDash val="solid"/>
          </a:ln>
        </p:spPr>
        <p:txBody>
          <a:bodyPr vert="horz" lIns="0" tIns="260350" rIns="0" bIns="0" anchor="t"/>
          <a:lstStyle/>
          <a:p>
            <a:pPr marL="0" marR="22860" indent="0" algn="ctr">
              <a:lnSpc>
                <a:spcPts val="4300"/>
              </a:lnSpc>
              <a:spcAft>
                <a:spcPts val="645"/>
              </a:spcAft>
            </a:pPr>
            <a:r>
              <a:rPr lang="en-US" sz="4350" b="1" spc="5">
                <a:solidFill>
                  <a:srgbClr val="001F5F"/>
                </a:solidFill>
                <a:latin typeface="Calibri" pitchFamily="1" panose="2263545234"/>
              </a:rPr>
              <a:t>Develop a Process and Follow It </a:t>
            </a:r>
          </a:p>
        </p:txBody>
      </p:sp>
      <p:sp>
        <p:nvSpPr>
          <p:cNvPr id="974" name=""/>
          <p:cNvSpPr/>
          <p:nvPr>
            <p:ph type="body" idx="10"/>
          </p:nvPr>
        </p:nvSpPr>
        <p:spPr>
          <a:xfrm>
            <a:off x="0" y="1593850"/>
            <a:ext cx="9144000" cy="4853940"/>
          </a:xfrm>
          <a:prstGeom prst="rect">
            <a:avLst/>
          </a:prstGeom>
          <a:noFill/>
          <a:ln w="0" cmpd="sng">
            <a:noFill/>
            <a:prstDash val="solid"/>
          </a:ln>
        </p:spPr>
        <p:txBody>
          <a:bodyPr vert="horz" lIns="0" tIns="243840" rIns="0" bIns="0" anchor="t">
            <a:normAutofit fontScale="95000"/>
          </a:bodyPr>
          <a:lstStyle/>
          <a:p>
            <a:pPr marL="640080" marR="22860" indent="0" algn="just">
              <a:lnSpc>
                <a:spcPts val="3400"/>
              </a:lnSpc>
              <a:spcAft>
                <a:spcPts val="0"/>
              </a:spcAft>
            </a:pPr>
            <a:r>
              <a:rPr lang="en-US" sz="4350" spc="100">
                <a:solidFill>
                  <a:srgbClr val="44759E"/>
                </a:solidFill>
                <a:latin typeface="Arial" pitchFamily="2" panose="2263545234"/>
              </a:rPr>
              <a:t></a:t>
            </a:r>
            <a:r>
              <a:rPr lang="en-US" sz="2650" b="1" i="1" spc="100">
                <a:solidFill>
                  <a:srgbClr val="001F5F"/>
                </a:solidFill>
                <a:latin typeface="Calibri" pitchFamily="1" panose="2263545234"/>
              </a:rPr>
              <a:t> Doe v. Bd. Of Regents of the Univ. of Neb</a:t>
            </a:r>
            <a:r>
              <a:rPr lang="en-US" sz="2850" i="1" spc="100">
                <a:solidFill>
                  <a:srgbClr val="001F5F"/>
                </a:solidFill>
                <a:latin typeface="Calibri" pitchFamily="1" panose="2263545234"/>
              </a:rPr>
              <a:t>.</a:t>
            </a:r>
            <a:r>
              <a:rPr lang="en-US" sz="2700" spc="100">
                <a:solidFill>
                  <a:srgbClr val="001F5F"/>
                </a:solidFill>
                <a:latin typeface="Calibri" pitchFamily="1" panose="2263545234"/>
              </a:rPr>
              <a:t>, cont’d... </a:t>
            </a:r>
          </a:p>
          <a:p>
            <a:pPr marL="640080" marR="22860" indent="0" algn="just">
              <a:lnSpc>
                <a:spcPts val="2600"/>
              </a:lnSpc>
              <a:spcBef>
                <a:spcPts val="635"/>
              </a:spcBef>
              <a:spcAft>
                <a:spcPts val="0"/>
              </a:spcAft>
            </a:pPr>
            <a:r>
              <a:rPr lang="en-US" sz="4350" spc="65">
                <a:solidFill>
                  <a:srgbClr val="44759E"/>
                </a:solidFill>
                <a:latin typeface="Arial" pitchFamily="2" panose="2263545234"/>
              </a:rPr>
              <a:t></a:t>
            </a:r>
            <a:r>
              <a:rPr lang="en-US" sz="2650" b="1" spc="65">
                <a:solidFill>
                  <a:srgbClr val="001F5F"/>
                </a:solidFill>
                <a:latin typeface="Calibri" pitchFamily="1" panose="2263545234"/>
              </a:rPr>
              <a:t> Reasoning</a:t>
            </a:r>
            <a:r>
              <a:rPr lang="en-US" sz="2700" spc="65">
                <a:solidFill>
                  <a:srgbClr val="001F5F"/>
                </a:solidFill>
                <a:latin typeface="Calibri" pitchFamily="1" panose="2263545234"/>
              </a:rPr>
              <a:t>: The University could not be liable if it did </a:t>
            </a:r>
          </a:p>
          <a:p>
            <a:pPr marL="1143000" marR="22860" indent="0" algn="just">
              <a:lnSpc>
                <a:spcPts val="2600"/>
              </a:lnSpc>
              <a:spcBef>
                <a:spcPts val="0"/>
              </a:spcBef>
              <a:spcAft>
                <a:spcPts val="0"/>
              </a:spcAft>
            </a:pPr>
            <a:r>
              <a:rPr lang="en-US" sz="2700" spc="0">
                <a:solidFill>
                  <a:srgbClr val="001F5F"/>
                </a:solidFill>
                <a:latin typeface="Calibri" pitchFamily="1" panose="2263545234"/>
              </a:rPr>
              <a:t>not know of the plaintiff’s disability. “The ADA and </a:t>
            </a:r>
          </a:p>
          <a:p>
            <a:pPr marL="1143000" marR="22860" indent="0" algn="just">
              <a:lnSpc>
                <a:spcPts val="2700"/>
              </a:lnSpc>
              <a:spcBef>
                <a:spcPts val="0"/>
              </a:spcBef>
              <a:spcAft>
                <a:spcPts val="0"/>
              </a:spcAft>
            </a:pPr>
            <a:r>
              <a:rPr lang="en-US" sz="2700" spc="-5">
                <a:solidFill>
                  <a:srgbClr val="001F5F"/>
                </a:solidFill>
                <a:latin typeface="Calibri" pitchFamily="1" panose="2263545234"/>
              </a:rPr>
              <a:t>the Rehabilitation Act do not require clairvoyance.” </a:t>
            </a:r>
          </a:p>
          <a:p>
            <a:pPr marL="1143000" marR="22860" indent="0" algn="just">
              <a:lnSpc>
                <a:spcPts val="2700"/>
              </a:lnSpc>
              <a:spcBef>
                <a:spcPts val="0"/>
              </a:spcBef>
              <a:spcAft>
                <a:spcPts val="0"/>
              </a:spcAft>
            </a:pPr>
            <a:r>
              <a:rPr lang="en-US" sz="2700" spc="-10">
                <a:solidFill>
                  <a:srgbClr val="001F5F"/>
                </a:solidFill>
                <a:latin typeface="Calibri" pitchFamily="1" panose="2263545234"/>
              </a:rPr>
              <a:t>Mental disabilities are rarely open and obvious and </a:t>
            </a:r>
          </a:p>
          <a:p>
            <a:pPr marL="1143000" marR="22860" indent="0" algn="just">
              <a:lnSpc>
                <a:spcPts val="2800"/>
              </a:lnSpc>
              <a:spcBef>
                <a:spcPts val="0"/>
              </a:spcBef>
              <a:spcAft>
                <a:spcPts val="0"/>
              </a:spcAft>
            </a:pPr>
            <a:r>
              <a:rPr lang="en-US" sz="2700" spc="-5">
                <a:solidFill>
                  <a:srgbClr val="001F5F"/>
                </a:solidFill>
                <a:latin typeface="Calibri" pitchFamily="1" panose="2263545234"/>
              </a:rPr>
              <a:t>often school officials are unaware they exist without </a:t>
            </a:r>
          </a:p>
          <a:p>
            <a:pPr marL="1143000" marR="22860" indent="0" algn="just">
              <a:lnSpc>
                <a:spcPts val="2800"/>
              </a:lnSpc>
              <a:spcBef>
                <a:spcPts val="10"/>
              </a:spcBef>
              <a:spcAft>
                <a:spcPts val="0"/>
              </a:spcAft>
            </a:pPr>
            <a:r>
              <a:rPr lang="en-US" sz="2700" spc="0">
                <a:solidFill>
                  <a:srgbClr val="001F5F"/>
                </a:solidFill>
                <a:latin typeface="Calibri" pitchFamily="1" panose="2263545234"/>
              </a:rPr>
              <a:t>being told. The fact that plaintiff may have told a </a:t>
            </a:r>
          </a:p>
          <a:p>
            <a:pPr marL="1143000" marR="22860" indent="0" algn="just">
              <a:lnSpc>
                <a:spcPts val="2800"/>
              </a:lnSpc>
              <a:spcBef>
                <a:spcPts val="0"/>
              </a:spcBef>
              <a:spcAft>
                <a:spcPts val="0"/>
              </a:spcAft>
            </a:pPr>
            <a:r>
              <a:rPr lang="en-US" sz="2700" spc="-5">
                <a:solidFill>
                  <a:srgbClr val="001F5F"/>
                </a:solidFill>
                <a:latin typeface="Calibri" pitchFamily="1" panose="2263545234"/>
              </a:rPr>
              <a:t>couple of faculty members that he was depressed or </a:t>
            </a:r>
          </a:p>
          <a:p>
            <a:pPr marL="1143000" marR="22860" indent="0" algn="just">
              <a:lnSpc>
                <a:spcPts val="2800"/>
              </a:lnSpc>
              <a:spcBef>
                <a:spcPts val="180"/>
              </a:spcBef>
              <a:spcAft>
                <a:spcPts val="0"/>
              </a:spcAft>
            </a:pPr>
            <a:r>
              <a:rPr lang="en-US" sz="2700" spc="-5">
                <a:solidFill>
                  <a:srgbClr val="001F5F"/>
                </a:solidFill>
                <a:latin typeface="Calibri" pitchFamily="1" panose="2263545234"/>
              </a:rPr>
              <a:t>stressed wasn’t enough to establish the University </a:t>
            </a:r>
          </a:p>
          <a:p>
            <a:pPr marL="1143000" marR="22860" indent="0" algn="just">
              <a:lnSpc>
                <a:spcPts val="2700"/>
              </a:lnSpc>
              <a:spcBef>
                <a:spcPts val="0"/>
              </a:spcBef>
              <a:spcAft>
                <a:spcPts val="0"/>
              </a:spcAft>
            </a:pPr>
            <a:r>
              <a:rPr lang="en-US" sz="2700" spc="-5">
                <a:solidFill>
                  <a:srgbClr val="001F5F"/>
                </a:solidFill>
                <a:latin typeface="Calibri" pitchFamily="1" panose="2263545234"/>
              </a:rPr>
              <a:t>knew of his disability or the proper accommodations </a:t>
            </a:r>
          </a:p>
          <a:p>
            <a:pPr marL="1143000" marR="22860" indent="0" algn="just">
              <a:lnSpc>
                <a:spcPts val="2800"/>
              </a:lnSpc>
              <a:spcBef>
                <a:spcPts val="0"/>
              </a:spcBef>
              <a:spcAft>
                <a:spcPts val="3485"/>
              </a:spcAft>
            </a:pPr>
            <a:r>
              <a:rPr lang="en-US" sz="2700" spc="-25">
                <a:solidFill>
                  <a:srgbClr val="001F5F"/>
                </a:solidFill>
                <a:latin typeface="Calibri" pitchFamily="1" panose="2263545234"/>
              </a:rPr>
              <a:t>for plaintiff. </a:t>
            </a:r>
          </a:p>
        </p:txBody>
      </p:sp>
    </p:spTree>
  </p:cSld>
</p:sldLayout>
</file>

<file path=ppt/slideLayouts/slideLayout9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980" name=""/>
        <p:cNvGrpSpPr/>
        <p:nvPr/>
      </p:nvGrpSpPr>
      <p:grpSpPr/>
      <p:sp>
        <p:nvSpPr>
          <p:cNvPr id="98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98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10">
                <a:solidFill>
                  <a:srgbClr val="000080"/>
                </a:solidFill>
                <a:latin typeface="Tahoma" pitchFamily="2" panose="2263545234"/>
              </a:rPr>
              <a:t>94 </a:t>
            </a:r>
          </a:p>
        </p:txBody>
      </p:sp>
      <p:sp>
        <p:nvSpPr>
          <p:cNvPr id="98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84" name=""/>
          <p:cNvSpPr/>
          <p:nvPr>
            <p:ph type="body" idx="10"/>
          </p:nvPr>
        </p:nvSpPr>
        <p:spPr>
          <a:xfrm>
            <a:off x="0" y="676910"/>
            <a:ext cx="9144000" cy="5770880"/>
          </a:xfrm>
          <a:prstGeom prst="rect">
            <a:avLst/>
          </a:prstGeom>
          <a:noFill/>
          <a:ln w="0" cmpd="sng">
            <a:noFill/>
            <a:prstDash val="solid"/>
          </a:ln>
        </p:spPr>
        <p:txBody>
          <a:bodyPr vert="horz" lIns="0" tIns="260350" rIns="0" bIns="0" anchor="t">
            <a:normAutofit fontScale="95000"/>
          </a:bodyPr>
          <a:lstStyle/>
          <a:p>
            <a:pPr marL="914400" marR="0" indent="0" algn="just">
              <a:lnSpc>
                <a:spcPts val="4300"/>
              </a:lnSpc>
              <a:spcAft>
                <a:spcPts val="0"/>
              </a:spcAft>
            </a:pPr>
            <a:r>
              <a:rPr lang="en-US" sz="4350" b="1" spc="5">
                <a:solidFill>
                  <a:srgbClr val="001F5F"/>
                </a:solidFill>
                <a:latin typeface="Calibri" pitchFamily="1" panose="2263545234"/>
              </a:rPr>
              <a:t>Develop a Process and Follow It </a:t>
            </a:r>
          </a:p>
          <a:p>
            <a:pPr marL="411480" marR="0" indent="0" algn="just">
              <a:lnSpc>
                <a:spcPts val="2400"/>
              </a:lnSpc>
              <a:spcBef>
                <a:spcPts val="1660"/>
              </a:spcBef>
              <a:spcAft>
                <a:spcPts val="0"/>
              </a:spcAft>
            </a:pPr>
            <a:r>
              <a:rPr lang="en-US" sz="4350" spc="125">
                <a:solidFill>
                  <a:srgbClr val="44759E"/>
                </a:solidFill>
                <a:latin typeface="Arial" pitchFamily="2" panose="2263545234"/>
              </a:rPr>
              <a:t></a:t>
            </a:r>
            <a:r>
              <a:rPr lang="en-US" sz="3000" b="1" i="1" spc="125">
                <a:solidFill>
                  <a:srgbClr val="001F5F"/>
                </a:solidFill>
                <a:latin typeface="Calibri" pitchFamily="1" panose="2263545234"/>
              </a:rPr>
              <a:t> Grabin v. Marymount Manhattan College</a:t>
            </a:r>
            <a:r>
              <a:rPr lang="en-US" sz="2900" spc="125">
                <a:solidFill>
                  <a:srgbClr val="001F5F"/>
                </a:solidFill>
                <a:latin typeface="Calibri" pitchFamily="1" panose="2263545234"/>
              </a:rPr>
              <a:t>, </a:t>
            </a:r>
            <a:r>
              <a:rPr lang="en-US" sz="2950" b="1" spc="125">
                <a:solidFill>
                  <a:srgbClr val="001F5F"/>
                </a:solidFill>
                <a:latin typeface="Calibri" pitchFamily="1" panose="2263545234"/>
              </a:rPr>
              <a:t>2014 </a:t>
            </a:r>
          </a:p>
          <a:p>
            <a:pPr marL="914400" marR="0" indent="0" algn="just">
              <a:lnSpc>
                <a:spcPts val="2600"/>
              </a:lnSpc>
              <a:spcBef>
                <a:spcPts val="0"/>
              </a:spcBef>
              <a:spcAft>
                <a:spcPts val="0"/>
              </a:spcAft>
            </a:pPr>
            <a:r>
              <a:rPr lang="en-US" sz="2950" b="1" spc="5">
                <a:solidFill>
                  <a:srgbClr val="001F5F"/>
                </a:solidFill>
                <a:latin typeface="Calibri" pitchFamily="1" panose="2263545234"/>
              </a:rPr>
              <a:t>U.S. Dist. LEXIS 79014 (S.D. NY 2014). </a:t>
            </a:r>
          </a:p>
          <a:p>
            <a:pPr marL="411480" marR="0" indent="0" algn="just">
              <a:lnSpc>
                <a:spcPts val="2500"/>
              </a:lnSpc>
              <a:spcBef>
                <a:spcPts val="1250"/>
              </a:spcBef>
              <a:spcAft>
                <a:spcPts val="0"/>
              </a:spcAft>
            </a:pPr>
            <a:r>
              <a:rPr lang="en-US" sz="4350" spc="110">
                <a:solidFill>
                  <a:srgbClr val="44759E"/>
                </a:solidFill>
                <a:latin typeface="Arial" pitchFamily="2" panose="2263545234"/>
              </a:rPr>
              <a:t></a:t>
            </a:r>
            <a:r>
              <a:rPr lang="en-US" sz="2950" b="1" spc="110">
                <a:solidFill>
                  <a:srgbClr val="001F5F"/>
                </a:solidFill>
                <a:latin typeface="Calibri" pitchFamily="1" panose="2263545234"/>
              </a:rPr>
              <a:t> Facts</a:t>
            </a:r>
            <a:r>
              <a:rPr lang="en-US" sz="2900" spc="110">
                <a:solidFill>
                  <a:srgbClr val="001F5F"/>
                </a:solidFill>
                <a:latin typeface="Calibri" pitchFamily="1" panose="2263545234"/>
              </a:rPr>
              <a:t>: Plaintiff had a blood disorder which </a:t>
            </a:r>
          </a:p>
          <a:p>
            <a:pPr marL="914400" marR="0" indent="0" algn="just">
              <a:lnSpc>
                <a:spcPts val="2500"/>
              </a:lnSpc>
              <a:spcBef>
                <a:spcPts val="0"/>
              </a:spcBef>
              <a:spcAft>
                <a:spcPts val="0"/>
              </a:spcAft>
            </a:pPr>
            <a:r>
              <a:rPr lang="en-US" sz="2900" spc="30">
                <a:solidFill>
                  <a:srgbClr val="001F5F"/>
                </a:solidFill>
                <a:latin typeface="Calibri" pitchFamily="1" panose="2263545234"/>
              </a:rPr>
              <a:t>caused her to be out of school and frequently </a:t>
            </a:r>
          </a:p>
          <a:p>
            <a:pPr marL="914400" marR="0" indent="0" algn="just">
              <a:lnSpc>
                <a:spcPts val="2800"/>
              </a:lnSpc>
              <a:spcBef>
                <a:spcPts val="0"/>
              </a:spcBef>
              <a:spcAft>
                <a:spcPts val="0"/>
              </a:spcAft>
            </a:pPr>
            <a:r>
              <a:rPr lang="en-US" sz="2900" spc="40">
                <a:solidFill>
                  <a:srgbClr val="001F5F"/>
                </a:solidFill>
                <a:latin typeface="Calibri" pitchFamily="1" panose="2263545234"/>
              </a:rPr>
              <a:t>hospitalized. When she received an unofficial </a:t>
            </a:r>
          </a:p>
          <a:p>
            <a:pPr marL="914400" marR="0" indent="0" algn="just">
              <a:lnSpc>
                <a:spcPts val="2700"/>
              </a:lnSpc>
              <a:spcBef>
                <a:spcPts val="0"/>
              </a:spcBef>
              <a:spcAft>
                <a:spcPts val="0"/>
              </a:spcAft>
            </a:pPr>
            <a:r>
              <a:rPr lang="en-US" sz="2900" spc="30">
                <a:solidFill>
                  <a:srgbClr val="001F5F"/>
                </a:solidFill>
                <a:latin typeface="Calibri" pitchFamily="1" panose="2263545234"/>
              </a:rPr>
              <a:t>withdrawal for a class she missed due to her </a:t>
            </a:r>
          </a:p>
          <a:p>
            <a:pPr marL="914400" marR="0" indent="0" algn="just">
              <a:lnSpc>
                <a:spcPts val="2800"/>
              </a:lnSpc>
              <a:spcBef>
                <a:spcPts val="0"/>
              </a:spcBef>
              <a:spcAft>
                <a:spcPts val="0"/>
              </a:spcAft>
            </a:pPr>
            <a:r>
              <a:rPr lang="en-US" sz="3000" spc="-15">
                <a:solidFill>
                  <a:srgbClr val="001F5F"/>
                </a:solidFill>
                <a:latin typeface="Calibri" pitchFamily="1" panose="2263545234"/>
              </a:rPr>
              <a:t>lengthy hospital stays and didn’t graduate on </a:t>
            </a:r>
          </a:p>
          <a:p>
            <a:pPr marL="914400" marR="0" indent="0" algn="just">
              <a:lnSpc>
                <a:spcPts val="2800"/>
              </a:lnSpc>
              <a:spcBef>
                <a:spcPts val="0"/>
              </a:spcBef>
              <a:spcAft>
                <a:spcPts val="0"/>
              </a:spcAft>
            </a:pPr>
            <a:r>
              <a:rPr lang="en-US" sz="2900" spc="25">
                <a:solidFill>
                  <a:srgbClr val="001F5F"/>
                </a:solidFill>
                <a:latin typeface="Calibri" pitchFamily="1" panose="2263545234"/>
              </a:rPr>
              <a:t>time, she brought suit against the college. </a:t>
            </a:r>
          </a:p>
          <a:p>
            <a:pPr marL="411480" marR="0" indent="0" algn="just">
              <a:lnSpc>
                <a:spcPts val="2400"/>
              </a:lnSpc>
              <a:spcBef>
                <a:spcPts val="1230"/>
              </a:spcBef>
              <a:spcAft>
                <a:spcPts val="0"/>
              </a:spcAft>
            </a:pPr>
            <a:r>
              <a:rPr lang="en-US" sz="4350" spc="95">
                <a:solidFill>
                  <a:srgbClr val="44759E"/>
                </a:solidFill>
                <a:latin typeface="Arial" pitchFamily="2" panose="2263545234"/>
              </a:rPr>
              <a:t></a:t>
            </a:r>
            <a:r>
              <a:rPr lang="en-US" sz="2900" spc="95">
                <a:solidFill>
                  <a:srgbClr val="001F5F"/>
                </a:solidFill>
                <a:latin typeface="Calibri" pitchFamily="1" panose="2263545234"/>
              </a:rPr>
              <a:t> The school argued that it was never put on notice </a:t>
            </a:r>
          </a:p>
          <a:p>
            <a:pPr marL="914400" marR="0" indent="0" algn="just">
              <a:lnSpc>
                <a:spcPts val="2600"/>
              </a:lnSpc>
              <a:spcBef>
                <a:spcPts val="0"/>
              </a:spcBef>
              <a:spcAft>
                <a:spcPts val="0"/>
              </a:spcAft>
            </a:pPr>
            <a:r>
              <a:rPr lang="en-US" sz="3000" spc="-5">
                <a:solidFill>
                  <a:srgbClr val="001F5F"/>
                </a:solidFill>
                <a:latin typeface="Calibri" pitchFamily="1" panose="2263545234"/>
              </a:rPr>
              <a:t>of her disability as she didn’t register as a </a:t>
            </a:r>
          </a:p>
          <a:p>
            <a:pPr marL="914400" marR="0" indent="0" algn="just">
              <a:lnSpc>
                <a:spcPts val="2800"/>
              </a:lnSpc>
              <a:spcBef>
                <a:spcPts val="25"/>
              </a:spcBef>
              <a:spcAft>
                <a:spcPts val="0"/>
              </a:spcAft>
            </a:pPr>
            <a:r>
              <a:rPr lang="en-US" sz="2900" spc="30">
                <a:solidFill>
                  <a:srgbClr val="001F5F"/>
                </a:solidFill>
                <a:latin typeface="Calibri" pitchFamily="1" panose="2263545234"/>
              </a:rPr>
              <a:t>disabled student, obtain a disability card or </a:t>
            </a:r>
          </a:p>
          <a:p>
            <a:pPr marL="914400" marR="0" indent="0" algn="just">
              <a:lnSpc>
                <a:spcPts val="2800"/>
              </a:lnSpc>
              <a:spcBef>
                <a:spcPts val="0"/>
              </a:spcBef>
              <a:spcAft>
                <a:spcPts val="1730"/>
              </a:spcAft>
            </a:pPr>
            <a:r>
              <a:rPr lang="en-US" sz="2900" spc="20">
                <a:solidFill>
                  <a:srgbClr val="001F5F"/>
                </a:solidFill>
                <a:latin typeface="Calibri" pitchFamily="1" panose="2263545234"/>
              </a:rPr>
              <a:t>provide medical documentation for her disability. </a:t>
            </a:r>
          </a:p>
        </p:txBody>
      </p:sp>
    </p:spTree>
  </p:cSld>
</p:sldLayout>
</file>

<file path=ppt/slideLayouts/slideLayout9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990" name=""/>
        <p:cNvGrpSpPr/>
        <p:nvPr/>
      </p:nvGrpSpPr>
      <p:grpSpPr/>
      <p:sp>
        <p:nvSpPr>
          <p:cNvPr id="99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99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5">
                <a:solidFill>
                  <a:srgbClr val="000080"/>
                </a:solidFill>
                <a:latin typeface="Tahoma" pitchFamily="2" panose="2263545234"/>
              </a:rPr>
              <a:t>95 </a:t>
            </a:r>
          </a:p>
        </p:txBody>
      </p:sp>
      <p:sp>
        <p:nvSpPr>
          <p:cNvPr id="99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94" name=""/>
          <p:cNvSpPr/>
          <p:nvPr>
            <p:ph type="body" idx="10"/>
          </p:nvPr>
        </p:nvSpPr>
        <p:spPr>
          <a:xfrm>
            <a:off x="0" y="676910"/>
            <a:ext cx="9144000" cy="1172210"/>
          </a:xfrm>
          <a:prstGeom prst="rect">
            <a:avLst/>
          </a:prstGeom>
          <a:noFill/>
          <a:ln w="0" cmpd="sng">
            <a:noFill/>
            <a:prstDash val="solid"/>
          </a:ln>
        </p:spPr>
        <p:txBody>
          <a:bodyPr vert="horz" lIns="0" tIns="260350" rIns="0" bIns="0" anchor="t"/>
          <a:lstStyle/>
          <a:p>
            <a:pPr marL="0" marR="22860" indent="0" algn="ctr">
              <a:lnSpc>
                <a:spcPts val="4300"/>
              </a:lnSpc>
              <a:spcAft>
                <a:spcPts val="2660"/>
              </a:spcAft>
            </a:pPr>
            <a:r>
              <a:rPr lang="en-US" sz="4350" b="1" spc="5">
                <a:solidFill>
                  <a:srgbClr val="001F5F"/>
                </a:solidFill>
                <a:latin typeface="Calibri" pitchFamily="1" panose="2263545234"/>
              </a:rPr>
              <a:t>Develop a Process and Follow It </a:t>
            </a:r>
          </a:p>
        </p:txBody>
      </p:sp>
      <p:sp>
        <p:nvSpPr>
          <p:cNvPr id="995" name=""/>
          <p:cNvSpPr/>
          <p:nvPr>
            <p:ph type="body" idx="10"/>
          </p:nvPr>
        </p:nvSpPr>
        <p:spPr>
          <a:xfrm>
            <a:off x="0" y="1849120"/>
            <a:ext cx="9144000" cy="4598670"/>
          </a:xfrm>
          <a:prstGeom prst="rect">
            <a:avLst/>
          </a:prstGeom>
          <a:noFill/>
          <a:ln w="0" cmpd="sng">
            <a:noFill/>
            <a:prstDash val="solid"/>
          </a:ln>
        </p:spPr>
        <p:txBody>
          <a:bodyPr vert="horz" lIns="0" tIns="388620" rIns="0" bIns="0" anchor="t"/>
          <a:lstStyle/>
          <a:p>
            <a:pPr marL="640080" marR="22860" indent="0" algn="just">
              <a:lnSpc>
                <a:spcPts val="2000"/>
              </a:lnSpc>
              <a:spcAft>
                <a:spcPts val="0"/>
              </a:spcAft>
            </a:pPr>
            <a:r>
              <a:rPr lang="en-US" sz="4350" spc="45">
                <a:solidFill>
                  <a:srgbClr val="44759E"/>
                </a:solidFill>
                <a:latin typeface="Arial" pitchFamily="2" panose="2263545234"/>
              </a:rPr>
              <a:t></a:t>
            </a:r>
            <a:r>
              <a:rPr lang="en-US" sz="2450" b="1" spc="45">
                <a:solidFill>
                  <a:srgbClr val="001F5F"/>
                </a:solidFill>
                <a:latin typeface="Calibri" pitchFamily="1" panose="2263545234"/>
              </a:rPr>
              <a:t> Holding and Reasoning: </a:t>
            </a:r>
            <a:r>
              <a:rPr lang="en-US" sz="2450" spc="45">
                <a:solidFill>
                  <a:srgbClr val="001F5F"/>
                </a:solidFill>
                <a:latin typeface="Calibri" pitchFamily="1" panose="2263545234"/>
              </a:rPr>
              <a:t>Plaintiff established a genuine </a:t>
            </a:r>
          </a:p>
          <a:p>
            <a:pPr marL="1143000" marR="22860" indent="0" algn="just">
              <a:lnSpc>
                <a:spcPts val="2000"/>
              </a:lnSpc>
              <a:spcBef>
                <a:spcPts val="0"/>
              </a:spcBef>
              <a:spcAft>
                <a:spcPts val="0"/>
              </a:spcAft>
            </a:pPr>
            <a:r>
              <a:rPr lang="en-US" sz="2450" spc="-30">
                <a:solidFill>
                  <a:srgbClr val="001F5F"/>
                </a:solidFill>
                <a:latin typeface="Calibri" pitchFamily="1" panose="2263545234"/>
              </a:rPr>
              <a:t>issue of disputed fact as to whether she notified the </a:t>
            </a:r>
          </a:p>
          <a:p>
            <a:pPr marL="1143000" marR="22860" indent="0" algn="just">
              <a:lnSpc>
                <a:spcPts val="2300"/>
              </a:lnSpc>
              <a:spcBef>
                <a:spcPts val="0"/>
              </a:spcBef>
              <a:spcAft>
                <a:spcPts val="0"/>
              </a:spcAft>
            </a:pPr>
            <a:r>
              <a:rPr lang="en-US" sz="2450" spc="-30">
                <a:solidFill>
                  <a:srgbClr val="001F5F"/>
                </a:solidFill>
                <a:latin typeface="Calibri" pitchFamily="1" panose="2263545234"/>
              </a:rPr>
              <a:t>school of her disability and requested accommodations. </a:t>
            </a:r>
          </a:p>
          <a:p>
            <a:pPr marL="1143000" marR="22860" indent="0" algn="just">
              <a:lnSpc>
                <a:spcPts val="2300"/>
              </a:lnSpc>
              <a:spcBef>
                <a:spcPts val="0"/>
              </a:spcBef>
              <a:spcAft>
                <a:spcPts val="0"/>
              </a:spcAft>
            </a:pPr>
            <a:r>
              <a:rPr lang="en-US" sz="2450" spc="-30">
                <a:solidFill>
                  <a:srgbClr val="001F5F"/>
                </a:solidFill>
                <a:latin typeface="Calibri" pitchFamily="1" panose="2263545234"/>
              </a:rPr>
              <a:t>While plaintiff did not follow the college’s disability </a:t>
            </a:r>
          </a:p>
          <a:p>
            <a:pPr marL="1143000" marR="22860" indent="0" algn="just">
              <a:lnSpc>
                <a:spcPts val="2300"/>
              </a:lnSpc>
              <a:spcBef>
                <a:spcPts val="0"/>
              </a:spcBef>
              <a:spcAft>
                <a:spcPts val="0"/>
              </a:spcAft>
            </a:pPr>
            <a:r>
              <a:rPr lang="en-US" sz="2450" spc="-35">
                <a:solidFill>
                  <a:srgbClr val="001F5F"/>
                </a:solidFill>
                <a:latin typeface="Calibri" pitchFamily="1" panose="2263545234"/>
              </a:rPr>
              <a:t>documentation process, her testimony revealed that she </a:t>
            </a:r>
          </a:p>
          <a:p>
            <a:pPr marL="1143000" marR="22860" indent="0" algn="just">
              <a:lnSpc>
                <a:spcPts val="2300"/>
              </a:lnSpc>
              <a:spcBef>
                <a:spcPts val="0"/>
              </a:spcBef>
              <a:spcAft>
                <a:spcPts val="0"/>
              </a:spcAft>
            </a:pPr>
            <a:r>
              <a:rPr lang="en-US" sz="2450" spc="-30">
                <a:solidFill>
                  <a:srgbClr val="001F5F"/>
                </a:solidFill>
                <a:latin typeface="Calibri" pitchFamily="1" panose="2263545234"/>
              </a:rPr>
              <a:t>informed a number of administrators of her disability at </a:t>
            </a:r>
          </a:p>
          <a:p>
            <a:pPr marL="1143000" marR="22860" indent="0" algn="just">
              <a:lnSpc>
                <a:spcPts val="2300"/>
              </a:lnSpc>
              <a:spcBef>
                <a:spcPts val="0"/>
              </a:spcBef>
              <a:spcAft>
                <a:spcPts val="0"/>
              </a:spcAft>
            </a:pPr>
            <a:r>
              <a:rPr lang="en-US" sz="2450" spc="-30">
                <a:solidFill>
                  <a:srgbClr val="001F5F"/>
                </a:solidFill>
                <a:latin typeface="Calibri" pitchFamily="1" panose="2263545234"/>
              </a:rPr>
              <a:t>the time she enrolled and repeatedly throughout the </a:t>
            </a:r>
          </a:p>
          <a:p>
            <a:pPr marL="1143000" marR="22860" indent="0" algn="just">
              <a:lnSpc>
                <a:spcPts val="2300"/>
              </a:lnSpc>
              <a:spcBef>
                <a:spcPts val="0"/>
              </a:spcBef>
              <a:spcAft>
                <a:spcPts val="0"/>
              </a:spcAft>
            </a:pPr>
            <a:r>
              <a:rPr lang="en-US" sz="2450" spc="-20">
                <a:solidFill>
                  <a:srgbClr val="001F5F"/>
                </a:solidFill>
                <a:latin typeface="Calibri" pitchFamily="1" panose="2263545234"/>
              </a:rPr>
              <a:t>semester. She also testified that they told her she did not </a:t>
            </a:r>
          </a:p>
          <a:p>
            <a:pPr marL="1143000" marR="22860" indent="0" algn="just">
              <a:lnSpc>
                <a:spcPts val="2300"/>
              </a:lnSpc>
              <a:spcBef>
                <a:spcPts val="0"/>
              </a:spcBef>
              <a:spcAft>
                <a:spcPts val="0"/>
              </a:spcAft>
            </a:pPr>
            <a:r>
              <a:rPr lang="en-US" sz="2450" spc="-35">
                <a:solidFill>
                  <a:srgbClr val="001F5F"/>
                </a:solidFill>
                <a:latin typeface="Calibri" pitchFamily="1" panose="2263545234"/>
              </a:rPr>
              <a:t>need to submit documentation or doctor’s notes and that </a:t>
            </a:r>
          </a:p>
          <a:p>
            <a:pPr marL="1143000" marR="22860" indent="0" algn="just">
              <a:lnSpc>
                <a:spcPts val="2300"/>
              </a:lnSpc>
              <a:spcBef>
                <a:spcPts val="0"/>
              </a:spcBef>
              <a:spcAft>
                <a:spcPts val="0"/>
              </a:spcAft>
            </a:pPr>
            <a:r>
              <a:rPr lang="en-US" sz="2450" spc="-35">
                <a:solidFill>
                  <a:srgbClr val="001F5F"/>
                </a:solidFill>
                <a:latin typeface="Calibri" pitchFamily="1" panose="2263545234"/>
              </a:rPr>
              <a:t>they would take care of everything. </a:t>
            </a:r>
          </a:p>
          <a:p>
            <a:pPr marL="640080" marR="22860" indent="0" algn="just">
              <a:lnSpc>
                <a:spcPts val="2000"/>
              </a:lnSpc>
              <a:spcBef>
                <a:spcPts val="1205"/>
              </a:spcBef>
              <a:spcAft>
                <a:spcPts val="0"/>
              </a:spcAft>
            </a:pPr>
            <a:r>
              <a:rPr lang="en-US" sz="4350" spc="25">
                <a:solidFill>
                  <a:srgbClr val="44759E"/>
                </a:solidFill>
                <a:latin typeface="Arial" pitchFamily="2" panose="2263545234"/>
              </a:rPr>
              <a:t></a:t>
            </a:r>
            <a:r>
              <a:rPr lang="en-US" sz="2450" spc="25">
                <a:solidFill>
                  <a:srgbClr val="001F5F"/>
                </a:solidFill>
                <a:latin typeface="Calibri" pitchFamily="1" panose="2263545234"/>
              </a:rPr>
              <a:t> This was enough to establish a genuine material issue of </a:t>
            </a:r>
          </a:p>
          <a:p>
            <a:pPr marL="1143000" marR="22860" indent="0" algn="just">
              <a:lnSpc>
                <a:spcPts val="2000"/>
              </a:lnSpc>
              <a:spcBef>
                <a:spcPts val="0"/>
              </a:spcBef>
              <a:spcAft>
                <a:spcPts val="4345"/>
              </a:spcAft>
            </a:pPr>
            <a:r>
              <a:rPr lang="en-US" sz="2450" spc="-35">
                <a:solidFill>
                  <a:srgbClr val="001F5F"/>
                </a:solidFill>
                <a:latin typeface="Calibri" pitchFamily="1" panose="2263545234"/>
              </a:rPr>
              <a:t>fact and preclude summary judgment. </a:t>
            </a:r>
          </a:p>
        </p:txBody>
      </p:sp>
    </p:spTree>
  </p:cSld>
</p:sldLayout>
</file>

<file path=ppt/slideLayouts/slideLayout9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001" name=""/>
        <p:cNvGrpSpPr/>
        <p:nvPr/>
      </p:nvGrpSpPr>
      <p:grpSpPr/>
      <p:sp>
        <p:nvSpPr>
          <p:cNvPr id="100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00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10">
                <a:solidFill>
                  <a:srgbClr val="000080"/>
                </a:solidFill>
                <a:latin typeface="Tahoma" pitchFamily="2" panose="2263545234"/>
              </a:rPr>
              <a:t>96 </a:t>
            </a:r>
          </a:p>
        </p:txBody>
      </p:sp>
      <p:sp>
        <p:nvSpPr>
          <p:cNvPr id="100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05" name=""/>
          <p:cNvSpPr/>
          <p:nvPr>
            <p:ph type="body" idx="10"/>
          </p:nvPr>
        </p:nvSpPr>
        <p:spPr>
          <a:xfrm>
            <a:off x="0" y="676910"/>
            <a:ext cx="9144000" cy="871220"/>
          </a:xfrm>
          <a:prstGeom prst="rect">
            <a:avLst/>
          </a:prstGeom>
          <a:noFill/>
          <a:ln w="0" cmpd="sng">
            <a:noFill/>
            <a:prstDash val="solid"/>
          </a:ln>
        </p:spPr>
        <p:txBody>
          <a:bodyPr vert="horz" lIns="0" tIns="259715" rIns="0" bIns="0" anchor="t"/>
          <a:lstStyle/>
          <a:p>
            <a:pPr marL="0" marR="0" indent="0" algn="ctr">
              <a:lnSpc>
                <a:spcPts val="4200"/>
              </a:lnSpc>
              <a:spcAft>
                <a:spcPts val="415"/>
              </a:spcAft>
            </a:pPr>
            <a:r>
              <a:rPr lang="en-US" sz="3900" b="1" spc="20">
                <a:solidFill>
                  <a:srgbClr val="001F5F"/>
                </a:solidFill>
                <a:latin typeface="Calibri" pitchFamily="1" panose="2263545234"/>
              </a:rPr>
              <a:t>Case Law: Fundamental Alteration </a:t>
            </a:r>
          </a:p>
        </p:txBody>
      </p:sp>
      <p:sp>
        <p:nvSpPr>
          <p:cNvPr id="1006" name=""/>
          <p:cNvSpPr/>
          <p:nvPr>
            <p:ph type="body" idx="10"/>
          </p:nvPr>
        </p:nvSpPr>
        <p:spPr>
          <a:xfrm>
            <a:off x="0" y="1548130"/>
            <a:ext cx="9144000" cy="4899660"/>
          </a:xfrm>
          <a:prstGeom prst="rect">
            <a:avLst/>
          </a:prstGeom>
          <a:noFill/>
          <a:ln w="0" cmpd="sng">
            <a:noFill/>
            <a:prstDash val="solid"/>
          </a:ln>
        </p:spPr>
        <p:txBody>
          <a:bodyPr vert="horz" lIns="0" tIns="254000" rIns="0" bIns="0" anchor="t"/>
          <a:lstStyle/>
          <a:p>
            <a:pPr marL="640080" marR="0" indent="0" algn="just">
              <a:lnSpc>
                <a:spcPts val="2500"/>
              </a:lnSpc>
              <a:spcAft>
                <a:spcPts val="0"/>
              </a:spcAft>
            </a:pPr>
            <a:r>
              <a:rPr lang="en-US" sz="3900" spc="35">
                <a:solidFill>
                  <a:srgbClr val="44759E"/>
                </a:solidFill>
                <a:latin typeface="Arial" pitchFamily="2" panose="2263545234"/>
              </a:rPr>
              <a:t></a:t>
            </a:r>
            <a:r>
              <a:rPr lang="en-US" sz="2000" b="1" i="1" spc="35">
                <a:solidFill>
                  <a:srgbClr val="001F5F"/>
                </a:solidFill>
                <a:latin typeface="Calibri" pitchFamily="1" panose="2263545234"/>
              </a:rPr>
              <a:t> Mcculley v. University Of Kansas School Of Medicine, </a:t>
            </a:r>
            <a:r>
              <a:rPr lang="en-US" sz="2000" b="1" spc="35">
                <a:solidFill>
                  <a:srgbClr val="001F5F"/>
                </a:solidFill>
                <a:latin typeface="Calibri" pitchFamily="1" panose="2263545234"/>
              </a:rPr>
              <a:t>50 NDLR 167 (10</a:t>
            </a:r>
            <a:r>
              <a:rPr lang="en-US" sz="2000" b="1" baseline="30000" spc="35">
                <a:solidFill>
                  <a:srgbClr val="001F5F"/>
                </a:solidFill>
                <a:latin typeface="Calibri" pitchFamily="1" panose="2263545234"/>
              </a:rPr>
              <a:t>th</a:t>
            </a:r>
            <a:r>
              <a:rPr lang="en-US" sz="100" b="1" spc="35">
                <a:solidFill>
                  <a:srgbClr val="001F5F"/>
                </a:solidFill>
                <a:latin typeface="Calibri" pitchFamily="1" panose="2263545234"/>
              </a:rPr>
              <a:t> </a:t>
            </a:r>
          </a:p>
          <a:p>
            <a:pPr marL="1143000" marR="0" indent="0" algn="just">
              <a:lnSpc>
                <a:spcPts val="1600"/>
              </a:lnSpc>
              <a:spcBef>
                <a:spcPts val="0"/>
              </a:spcBef>
              <a:spcAft>
                <a:spcPts val="0"/>
              </a:spcAft>
            </a:pPr>
            <a:r>
              <a:rPr lang="en-US" sz="2000" b="1" spc="-25">
                <a:solidFill>
                  <a:srgbClr val="001F5F"/>
                </a:solidFill>
                <a:latin typeface="Calibri" pitchFamily="1" panose="2263545234"/>
              </a:rPr>
              <a:t>Cir. 2014). </a:t>
            </a:r>
          </a:p>
          <a:p>
            <a:pPr marL="640080" marR="0" indent="0" algn="just">
              <a:lnSpc>
                <a:spcPts val="1600"/>
              </a:lnSpc>
              <a:spcBef>
                <a:spcPts val="1075"/>
              </a:spcBef>
              <a:spcAft>
                <a:spcPts val="0"/>
              </a:spcAft>
              <a:tabLst>
                <a:tab pos="1143000" algn="l"/>
              </a:tabLst>
            </a:pPr>
            <a:r>
              <a:rPr lang="en-US" sz="3900" spc="25">
                <a:solidFill>
                  <a:srgbClr val="44759E"/>
                </a:solidFill>
                <a:latin typeface="Arial" pitchFamily="2" panose="2263545234"/>
              </a:rPr>
              <a:t></a:t>
            </a:r>
            <a:r>
              <a:rPr lang="en-US" sz="100" b="1" spc="25">
                <a:solidFill>
                  <a:srgbClr val="001F5F"/>
                </a:solidFill>
                <a:latin typeface="Calibri" pitchFamily="1" panose="2263545234"/>
              </a:rPr>
              <a:t> </a:t>
            </a:r>
            <a:r>
              <a:rPr lang="en-US" sz="2000" b="1" spc="25">
                <a:solidFill>
                  <a:srgbClr val="001F5F"/>
                </a:solidFill>
                <a:latin typeface="Calibri" pitchFamily="1" panose="2263545234"/>
              </a:rPr>
              <a:t>Facts: </a:t>
            </a:r>
            <a:r>
              <a:rPr lang="en-US" sz="1900" spc="25">
                <a:solidFill>
                  <a:srgbClr val="001F5F"/>
                </a:solidFill>
                <a:latin typeface="Calibri" pitchFamily="1" panose="2263545234"/>
              </a:rPr>
              <a:t>Plaintiff suffered from Type III spinal muscular atrophy, which </a:t>
            </a:r>
          </a:p>
          <a:p>
            <a:pPr marL="1143000" marR="0" indent="0" algn="just">
              <a:lnSpc>
                <a:spcPts val="1600"/>
              </a:lnSpc>
              <a:spcBef>
                <a:spcPts val="0"/>
              </a:spcBef>
              <a:spcAft>
                <a:spcPts val="0"/>
              </a:spcAft>
            </a:pPr>
            <a:r>
              <a:rPr lang="en-US" sz="1900" spc="35">
                <a:solidFill>
                  <a:srgbClr val="001F5F"/>
                </a:solidFill>
                <a:latin typeface="Calibri" pitchFamily="1" panose="2263545234"/>
              </a:rPr>
              <a:t>necessitated use of a wheelchair for mobility and limited her arm </a:t>
            </a:r>
          </a:p>
          <a:p>
            <a:pPr marL="1143000" marR="0" indent="0" algn="just">
              <a:lnSpc>
                <a:spcPts val="1800"/>
              </a:lnSpc>
              <a:spcBef>
                <a:spcPts val="0"/>
              </a:spcBef>
              <a:spcAft>
                <a:spcPts val="0"/>
              </a:spcAft>
            </a:pPr>
            <a:r>
              <a:rPr lang="en-US" sz="1900" spc="35">
                <a:solidFill>
                  <a:srgbClr val="001F5F"/>
                </a:solidFill>
                <a:latin typeface="Calibri" pitchFamily="1" panose="2263545234"/>
              </a:rPr>
              <a:t>strength. In 2011, she was admitted to KUSOM. The school's </a:t>
            </a:r>
          </a:p>
          <a:p>
            <a:pPr marL="1143000" marR="0" indent="0" algn="just">
              <a:lnSpc>
                <a:spcPts val="1800"/>
              </a:lnSpc>
              <a:spcBef>
                <a:spcPts val="0"/>
              </a:spcBef>
              <a:spcAft>
                <a:spcPts val="0"/>
              </a:spcAft>
            </a:pPr>
            <a:r>
              <a:rPr lang="en-US" sz="1900" spc="35">
                <a:solidFill>
                  <a:srgbClr val="001F5F"/>
                </a:solidFill>
                <a:latin typeface="Calibri" pitchFamily="1" panose="2263545234"/>
              </a:rPr>
              <a:t>accreditation required that it articulate "technical standards" which all </a:t>
            </a:r>
          </a:p>
          <a:p>
            <a:pPr marL="1143000" marR="0" indent="0" algn="just">
              <a:lnSpc>
                <a:spcPts val="1800"/>
              </a:lnSpc>
              <a:spcBef>
                <a:spcPts val="0"/>
              </a:spcBef>
              <a:spcAft>
                <a:spcPts val="0"/>
              </a:spcAft>
            </a:pPr>
            <a:r>
              <a:rPr lang="en-US" sz="1900" spc="35">
                <a:solidFill>
                  <a:srgbClr val="001F5F"/>
                </a:solidFill>
                <a:latin typeface="Calibri" pitchFamily="1" panose="2263545234"/>
              </a:rPr>
              <a:t>admitted students must meet and which included a Motor Technical </a:t>
            </a:r>
          </a:p>
          <a:p>
            <a:pPr marL="1143000" marR="0" indent="0" algn="just">
              <a:lnSpc>
                <a:spcPts val="1800"/>
              </a:lnSpc>
              <a:spcBef>
                <a:spcPts val="15"/>
              </a:spcBef>
              <a:spcAft>
                <a:spcPts val="0"/>
              </a:spcAft>
            </a:pPr>
            <a:r>
              <a:rPr lang="en-US" sz="1900" spc="35">
                <a:solidFill>
                  <a:srgbClr val="001F5F"/>
                </a:solidFill>
                <a:latin typeface="Calibri" pitchFamily="1" panose="2263545234"/>
              </a:rPr>
              <a:t>Standard, which mandated that students "be physically able to ... carry </a:t>
            </a:r>
          </a:p>
          <a:p>
            <a:pPr marL="1143000" marR="0" indent="0" algn="just">
              <a:lnSpc>
                <a:spcPts val="1800"/>
              </a:lnSpc>
              <a:spcBef>
                <a:spcPts val="0"/>
              </a:spcBef>
              <a:spcAft>
                <a:spcPts val="0"/>
              </a:spcAft>
            </a:pPr>
            <a:r>
              <a:rPr lang="en-US" sz="1900" spc="40">
                <a:solidFill>
                  <a:srgbClr val="001F5F"/>
                </a:solidFill>
                <a:latin typeface="Calibri" pitchFamily="1" panose="2263545234"/>
              </a:rPr>
              <a:t>out diagnostic procedures" and "provide general care and emergency </a:t>
            </a:r>
          </a:p>
          <a:p>
            <a:pPr marL="1143000" marR="0" indent="0" algn="just">
              <a:lnSpc>
                <a:spcPts val="1800"/>
              </a:lnSpc>
              <a:spcBef>
                <a:spcPts val="0"/>
              </a:spcBef>
              <a:spcAft>
                <a:spcPts val="0"/>
              </a:spcAft>
            </a:pPr>
            <a:r>
              <a:rPr lang="en-US" sz="1900" spc="35">
                <a:solidFill>
                  <a:srgbClr val="001F5F"/>
                </a:solidFill>
                <a:latin typeface="Calibri" pitchFamily="1" panose="2263545234"/>
              </a:rPr>
              <a:t>treatment to patients," including CPR, opening obstructed airways, and </a:t>
            </a:r>
          </a:p>
          <a:p>
            <a:pPr marL="1143000" marR="0" indent="0" algn="just">
              <a:lnSpc>
                <a:spcPts val="1800"/>
              </a:lnSpc>
              <a:spcBef>
                <a:spcPts val="0"/>
              </a:spcBef>
              <a:spcAft>
                <a:spcPts val="0"/>
              </a:spcAft>
            </a:pPr>
            <a:r>
              <a:rPr lang="en-US" sz="1900" spc="25">
                <a:solidFill>
                  <a:srgbClr val="001F5F"/>
                </a:solidFill>
                <a:latin typeface="Calibri" pitchFamily="1" panose="2263545234"/>
              </a:rPr>
              <a:t>"obstetrical maneuvers.“ </a:t>
            </a:r>
          </a:p>
          <a:p>
            <a:pPr marL="640080" marR="0" indent="0" algn="just">
              <a:lnSpc>
                <a:spcPts val="1600"/>
              </a:lnSpc>
              <a:spcBef>
                <a:spcPts val="1090"/>
              </a:spcBef>
              <a:spcAft>
                <a:spcPts val="0"/>
              </a:spcAft>
              <a:tabLst>
                <a:tab pos="1143000" algn="l"/>
              </a:tabLst>
            </a:pPr>
            <a:r>
              <a:rPr lang="en-US" sz="390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After reviewing her requested modification, aids and services which </a:t>
            </a:r>
          </a:p>
          <a:p>
            <a:pPr marL="1143000" marR="0" indent="0" algn="just">
              <a:lnSpc>
                <a:spcPts val="1600"/>
              </a:lnSpc>
              <a:spcBef>
                <a:spcPts val="0"/>
              </a:spcBef>
              <a:spcAft>
                <a:spcPts val="0"/>
              </a:spcAft>
            </a:pPr>
            <a:r>
              <a:rPr lang="en-US" sz="1900" spc="35">
                <a:solidFill>
                  <a:srgbClr val="001F5F"/>
                </a:solidFill>
                <a:latin typeface="Calibri" pitchFamily="1" panose="2263545234"/>
              </a:rPr>
              <a:t>included a staff person to assist her with lifting and positioning patients, </a:t>
            </a:r>
          </a:p>
          <a:p>
            <a:pPr marL="1143000" marR="0" indent="0" algn="just">
              <a:lnSpc>
                <a:spcPts val="1800"/>
              </a:lnSpc>
              <a:spcBef>
                <a:spcPts val="0"/>
              </a:spcBef>
              <a:spcAft>
                <a:spcPts val="0"/>
              </a:spcAft>
            </a:pPr>
            <a:r>
              <a:rPr lang="en-US" sz="1900" spc="35">
                <a:solidFill>
                  <a:srgbClr val="001F5F"/>
                </a:solidFill>
                <a:latin typeface="Calibri" pitchFamily="1" panose="2263545234"/>
              </a:rPr>
              <a:t>stabilizing elderly patients, and performing basic life support, the faculty </a:t>
            </a:r>
          </a:p>
          <a:p>
            <a:pPr marL="1143000" marR="0" indent="0" algn="just">
              <a:lnSpc>
                <a:spcPts val="1800"/>
              </a:lnSpc>
              <a:spcBef>
                <a:spcPts val="0"/>
              </a:spcBef>
              <a:spcAft>
                <a:spcPts val="0"/>
              </a:spcAft>
            </a:pPr>
            <a:r>
              <a:rPr lang="en-US" sz="1900" spc="35">
                <a:solidFill>
                  <a:srgbClr val="001F5F"/>
                </a:solidFill>
                <a:latin typeface="Calibri" pitchFamily="1" panose="2263545234"/>
              </a:rPr>
              <a:t>concluded that plaintiff could not meet KUSOM's Motor Technical </a:t>
            </a:r>
          </a:p>
          <a:p>
            <a:pPr marL="1143000" marR="0" indent="0" algn="just">
              <a:lnSpc>
                <a:spcPts val="1800"/>
              </a:lnSpc>
              <a:spcBef>
                <a:spcPts val="0"/>
              </a:spcBef>
              <a:spcAft>
                <a:spcPts val="4455"/>
              </a:spcAft>
            </a:pPr>
            <a:r>
              <a:rPr lang="en-US" sz="1900" spc="35">
                <a:solidFill>
                  <a:srgbClr val="001F5F"/>
                </a:solidFill>
                <a:latin typeface="Calibri" pitchFamily="1" panose="2263545234"/>
              </a:rPr>
              <a:t>Standard, and rescinded her admission. </a:t>
            </a:r>
          </a:p>
        </p:txBody>
      </p:sp>
    </p:spTree>
  </p:cSld>
</p:sldLayout>
</file>

<file path=ppt/slideLayouts/slideLayout9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012" name=""/>
        <p:cNvGrpSpPr/>
        <p:nvPr/>
      </p:nvGrpSpPr>
      <p:grpSpPr/>
      <p:sp>
        <p:nvSpPr>
          <p:cNvPr id="101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014"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97 </a:t>
            </a:r>
          </a:p>
        </p:txBody>
      </p:sp>
      <p:sp>
        <p:nvSpPr>
          <p:cNvPr id="101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16" name=""/>
          <p:cNvSpPr/>
          <p:nvPr>
            <p:ph type="body" idx="10"/>
          </p:nvPr>
        </p:nvSpPr>
        <p:spPr>
          <a:xfrm>
            <a:off x="0" y="676910"/>
            <a:ext cx="9144000" cy="815340"/>
          </a:xfrm>
          <a:prstGeom prst="rect">
            <a:avLst/>
          </a:prstGeom>
          <a:noFill/>
          <a:ln w="0" cmpd="sng">
            <a:noFill/>
            <a:prstDash val="solid"/>
          </a:ln>
        </p:spPr>
        <p:txBody>
          <a:bodyPr vert="horz" lIns="0" tIns="259715" rIns="0" bIns="0" anchor="t"/>
          <a:lstStyle/>
          <a:p>
            <a:pPr marL="0" marR="0" indent="0" algn="ctr">
              <a:lnSpc>
                <a:spcPts val="4200"/>
              </a:lnSpc>
              <a:spcAft>
                <a:spcPts val="0"/>
              </a:spcAft>
            </a:pPr>
            <a:r>
              <a:rPr lang="en-US" sz="3900" b="1" spc="20">
                <a:solidFill>
                  <a:srgbClr val="001F5F"/>
                </a:solidFill>
                <a:latin typeface="Calibri" pitchFamily="1" panose="2263545234"/>
              </a:rPr>
              <a:t>Case Law: Fundamental Alteration </a:t>
            </a:r>
          </a:p>
        </p:txBody>
      </p:sp>
      <p:sp>
        <p:nvSpPr>
          <p:cNvPr id="1017" name=""/>
          <p:cNvSpPr/>
          <p:nvPr>
            <p:ph type="body" idx="10"/>
          </p:nvPr>
        </p:nvSpPr>
        <p:spPr>
          <a:xfrm>
            <a:off x="0" y="1492250"/>
            <a:ext cx="9144000" cy="4955540"/>
          </a:xfrm>
          <a:prstGeom prst="rect">
            <a:avLst/>
          </a:prstGeom>
          <a:noFill/>
          <a:ln w="0" cmpd="sng">
            <a:noFill/>
            <a:prstDash val="solid"/>
          </a:ln>
        </p:spPr>
        <p:txBody>
          <a:bodyPr vert="horz" lIns="0" tIns="114300" rIns="0" bIns="0" anchor="t"/>
          <a:lstStyle/>
          <a:p>
            <a:pPr marL="640080" marR="0" indent="0" algn="just">
              <a:lnSpc>
                <a:spcPts val="2800"/>
              </a:lnSpc>
              <a:spcAft>
                <a:spcPts val="0"/>
              </a:spcAft>
            </a:pPr>
            <a:r>
              <a:rPr lang="en-US" sz="3900" spc="45">
                <a:solidFill>
                  <a:srgbClr val="44759E"/>
                </a:solidFill>
                <a:latin typeface="Arial" pitchFamily="2" panose="2263545234"/>
              </a:rPr>
              <a:t></a:t>
            </a:r>
            <a:r>
              <a:rPr lang="en-US" sz="2000" b="1" i="1" spc="45">
                <a:solidFill>
                  <a:srgbClr val="001F5F"/>
                </a:solidFill>
                <a:latin typeface="Calibri" pitchFamily="1" panose="2263545234"/>
              </a:rPr>
              <a:t> McCulley v. University of Kansas School of Medicine, cont’d. </a:t>
            </a:r>
          </a:p>
          <a:p>
            <a:pPr marL="640080" marR="0" indent="0" algn="just">
              <a:lnSpc>
                <a:spcPts val="1600"/>
              </a:lnSpc>
              <a:spcBef>
                <a:spcPts val="480"/>
              </a:spcBef>
              <a:spcAft>
                <a:spcPts val="0"/>
              </a:spcAft>
              <a:tabLst>
                <a:tab pos="1143000" algn="l"/>
              </a:tabLst>
            </a:pPr>
            <a:r>
              <a:rPr lang="en-US" sz="3900" spc="35">
                <a:solidFill>
                  <a:srgbClr val="44759E"/>
                </a:solidFill>
                <a:latin typeface="Arial" pitchFamily="2" panose="2263545234"/>
              </a:rPr>
              <a:t></a:t>
            </a:r>
            <a:r>
              <a:rPr lang="en-US" sz="100" b="1" spc="35">
                <a:solidFill>
                  <a:srgbClr val="001F5F"/>
                </a:solidFill>
                <a:latin typeface="Calibri" pitchFamily="1" panose="2263545234"/>
              </a:rPr>
              <a:t> </a:t>
            </a:r>
            <a:r>
              <a:rPr lang="en-US" sz="2000" b="1" spc="35">
                <a:solidFill>
                  <a:srgbClr val="001F5F"/>
                </a:solidFill>
                <a:latin typeface="Calibri" pitchFamily="1" panose="2263545234"/>
              </a:rPr>
              <a:t>Holding: </a:t>
            </a:r>
            <a:r>
              <a:rPr lang="en-US" sz="1900" spc="35">
                <a:solidFill>
                  <a:srgbClr val="001F5F"/>
                </a:solidFill>
                <a:latin typeface="Calibri" pitchFamily="1" panose="2263545234"/>
              </a:rPr>
              <a:t>In a lawsuit under the ADA, the court held for the school </a:t>
            </a:r>
          </a:p>
          <a:p>
            <a:pPr marL="1143000" marR="0" indent="0" algn="just">
              <a:lnSpc>
                <a:spcPts val="1600"/>
              </a:lnSpc>
              <a:spcBef>
                <a:spcPts val="0"/>
              </a:spcBef>
              <a:spcAft>
                <a:spcPts val="0"/>
              </a:spcAft>
            </a:pPr>
            <a:r>
              <a:rPr lang="en-US" sz="1900" spc="35">
                <a:solidFill>
                  <a:srgbClr val="001F5F"/>
                </a:solidFill>
                <a:latin typeface="Calibri" pitchFamily="1" panose="2263545234"/>
              </a:rPr>
              <a:t>finding that having a staff member interact with patients on plaintiff’s </a:t>
            </a:r>
          </a:p>
          <a:p>
            <a:pPr marL="1143000" marR="0" indent="0" algn="just">
              <a:lnSpc>
                <a:spcPts val="1800"/>
              </a:lnSpc>
              <a:spcBef>
                <a:spcPts val="0"/>
              </a:spcBef>
              <a:spcAft>
                <a:spcPts val="0"/>
              </a:spcAft>
            </a:pPr>
            <a:r>
              <a:rPr lang="en-US" sz="1900" spc="35">
                <a:solidFill>
                  <a:srgbClr val="001F5F"/>
                </a:solidFill>
                <a:latin typeface="Calibri" pitchFamily="1" panose="2263545234"/>
              </a:rPr>
              <a:t>behalf would fundamentally alter the nature of her medical education, </a:t>
            </a:r>
          </a:p>
          <a:p>
            <a:pPr marL="1143000" marR="0" indent="0" algn="just">
              <a:lnSpc>
                <a:spcPts val="1800"/>
              </a:lnSpc>
              <a:spcBef>
                <a:spcPts val="0"/>
              </a:spcBef>
              <a:spcAft>
                <a:spcPts val="0"/>
              </a:spcAft>
            </a:pPr>
            <a:r>
              <a:rPr lang="en-US" sz="1900" spc="35">
                <a:solidFill>
                  <a:srgbClr val="001F5F"/>
                </a:solidFill>
                <a:latin typeface="Calibri" pitchFamily="1" panose="2263545234"/>
              </a:rPr>
              <a:t>which trains her to engage with patients, often in emergency situations </a:t>
            </a:r>
          </a:p>
          <a:p>
            <a:pPr marL="1143000" marR="0" indent="0" algn="just">
              <a:lnSpc>
                <a:spcPts val="1800"/>
              </a:lnSpc>
              <a:spcBef>
                <a:spcPts val="0"/>
              </a:spcBef>
              <a:spcAft>
                <a:spcPts val="0"/>
              </a:spcAft>
            </a:pPr>
            <a:r>
              <a:rPr lang="en-US" sz="1900" spc="35">
                <a:solidFill>
                  <a:srgbClr val="001F5F"/>
                </a:solidFill>
                <a:latin typeface="Calibri" pitchFamily="1" panose="2263545234"/>
              </a:rPr>
              <a:t>where assistance is unavailable, and would require the school to change </a:t>
            </a:r>
          </a:p>
          <a:p>
            <a:pPr marL="1143000" marR="0" indent="0" algn="just">
              <a:lnSpc>
                <a:spcPts val="1800"/>
              </a:lnSpc>
              <a:spcBef>
                <a:spcPts val="0"/>
              </a:spcBef>
              <a:spcAft>
                <a:spcPts val="0"/>
              </a:spcAft>
            </a:pPr>
            <a:r>
              <a:rPr lang="en-US" sz="1900" spc="30">
                <a:solidFill>
                  <a:srgbClr val="001F5F"/>
                </a:solidFill>
                <a:latin typeface="Calibri" pitchFamily="1" panose="2263545234"/>
              </a:rPr>
              <a:t>its technical standards which are directly related to its accreditation. </a:t>
            </a:r>
          </a:p>
          <a:p>
            <a:pPr marL="1143000" marR="0" indent="0" algn="just">
              <a:lnSpc>
                <a:spcPts val="1800"/>
              </a:lnSpc>
              <a:spcBef>
                <a:spcPts val="0"/>
              </a:spcBef>
              <a:spcAft>
                <a:spcPts val="0"/>
              </a:spcAft>
            </a:pPr>
            <a:r>
              <a:rPr lang="en-US" sz="1900" spc="30">
                <a:solidFill>
                  <a:srgbClr val="001F5F"/>
                </a:solidFill>
                <a:latin typeface="Calibri" pitchFamily="1" panose="2263545234"/>
              </a:rPr>
              <a:t>Finally, the court found persuasive that the school was not indifferent to </a:t>
            </a:r>
          </a:p>
          <a:p>
            <a:pPr marL="1143000" marR="0" indent="0" algn="just">
              <a:lnSpc>
                <a:spcPts val="1800"/>
              </a:lnSpc>
              <a:spcBef>
                <a:spcPts val="0"/>
              </a:spcBef>
              <a:spcAft>
                <a:spcPts val="0"/>
              </a:spcAft>
            </a:pPr>
            <a:r>
              <a:rPr lang="en-US" sz="1900" spc="35">
                <a:solidFill>
                  <a:srgbClr val="001F5F"/>
                </a:solidFill>
                <a:latin typeface="Calibri" pitchFamily="1" panose="2263545234"/>
              </a:rPr>
              <a:t>the student’s requests – it engaged in an iterative process and allowed </a:t>
            </a:r>
          </a:p>
          <a:p>
            <a:pPr marL="1143000" marR="0" indent="0" algn="just">
              <a:lnSpc>
                <a:spcPts val="1800"/>
              </a:lnSpc>
              <a:spcBef>
                <a:spcPts val="0"/>
              </a:spcBef>
              <a:spcAft>
                <a:spcPts val="0"/>
              </a:spcAft>
            </a:pPr>
            <a:r>
              <a:rPr lang="en-US" sz="1900" spc="40">
                <a:solidFill>
                  <a:srgbClr val="001F5F"/>
                </a:solidFill>
                <a:latin typeface="Calibri" pitchFamily="1" panose="2263545234"/>
              </a:rPr>
              <a:t>her ample opportunity to request accommodations and demonstrate </a:t>
            </a:r>
          </a:p>
          <a:p>
            <a:pPr marL="1143000" marR="0" indent="0" algn="just">
              <a:lnSpc>
                <a:spcPts val="1800"/>
              </a:lnSpc>
              <a:spcBef>
                <a:spcPts val="0"/>
              </a:spcBef>
              <a:spcAft>
                <a:spcPts val="0"/>
              </a:spcAft>
            </a:pPr>
            <a:r>
              <a:rPr lang="en-US" sz="1900" spc="35">
                <a:solidFill>
                  <a:srgbClr val="001F5F"/>
                </a:solidFill>
                <a:latin typeface="Calibri" pitchFamily="1" panose="2263545234"/>
              </a:rPr>
              <a:t>their feasibility before rescinding her admission. </a:t>
            </a:r>
          </a:p>
          <a:p>
            <a:pPr marL="640080" marR="0" indent="0" algn="just">
              <a:lnSpc>
                <a:spcPts val="1600"/>
              </a:lnSpc>
              <a:spcBef>
                <a:spcPts val="3475"/>
              </a:spcBef>
              <a:spcAft>
                <a:spcPts val="0"/>
              </a:spcAft>
              <a:tabLst>
                <a:tab pos="1143000" algn="l"/>
              </a:tabLst>
            </a:pPr>
            <a:r>
              <a:rPr lang="en-US" sz="390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“The ADA does not authorize us to make sweeping revisions to the </a:t>
            </a:r>
          </a:p>
          <a:p>
            <a:pPr marL="1143000" marR="0" indent="0" algn="just">
              <a:lnSpc>
                <a:spcPts val="1600"/>
              </a:lnSpc>
              <a:spcBef>
                <a:spcPts val="0"/>
              </a:spcBef>
              <a:spcAft>
                <a:spcPts val="0"/>
              </a:spcAft>
            </a:pPr>
            <a:r>
              <a:rPr lang="en-US" sz="1900" spc="35">
                <a:solidFill>
                  <a:srgbClr val="001F5F"/>
                </a:solidFill>
                <a:latin typeface="Calibri" pitchFamily="1" panose="2263545234"/>
              </a:rPr>
              <a:t>content of medical school curricula. Moreover, the clinical procedures </a:t>
            </a:r>
          </a:p>
          <a:p>
            <a:pPr marL="1143000" marR="0" indent="0" algn="just">
              <a:lnSpc>
                <a:spcPts val="1800"/>
              </a:lnSpc>
              <a:spcBef>
                <a:spcPts val="0"/>
              </a:spcBef>
              <a:spcAft>
                <a:spcPts val="0"/>
              </a:spcAft>
            </a:pPr>
            <a:r>
              <a:rPr lang="en-US" sz="1900" spc="35">
                <a:solidFill>
                  <a:srgbClr val="001F5F"/>
                </a:solidFill>
                <a:latin typeface="Calibri" pitchFamily="1" panose="2263545234"/>
              </a:rPr>
              <a:t>that McCulley seeks to have staff members perform on her behalf are </a:t>
            </a:r>
          </a:p>
          <a:p>
            <a:pPr marL="1143000" marR="0" indent="0" algn="just">
              <a:lnSpc>
                <a:spcPts val="1800"/>
              </a:lnSpc>
              <a:spcBef>
                <a:spcPts val="0"/>
              </a:spcBef>
              <a:spcAft>
                <a:spcPts val="0"/>
              </a:spcAft>
            </a:pPr>
            <a:r>
              <a:rPr lang="en-US" sz="1900" spc="35">
                <a:solidFill>
                  <a:srgbClr val="001F5F"/>
                </a:solidFill>
                <a:latin typeface="Calibri" pitchFamily="1" panose="2263545234"/>
              </a:rPr>
              <a:t>not KUSOM's arbitrary constructs. They are required as part of the </a:t>
            </a:r>
          </a:p>
          <a:p>
            <a:pPr marL="1143000" marR="0" indent="0" algn="just">
              <a:lnSpc>
                <a:spcPts val="1800"/>
              </a:lnSpc>
              <a:spcBef>
                <a:spcPts val="0"/>
              </a:spcBef>
              <a:spcAft>
                <a:spcPts val="3610"/>
              </a:spcAft>
            </a:pPr>
            <a:r>
              <a:rPr lang="en-US" sz="1900" spc="30">
                <a:solidFill>
                  <a:srgbClr val="001F5F"/>
                </a:solidFill>
                <a:latin typeface="Calibri" pitchFamily="1" panose="2263545234"/>
              </a:rPr>
              <a:t>United States Medical Licensure Examination.” </a:t>
            </a:r>
          </a:p>
        </p:txBody>
      </p:sp>
    </p:spTree>
  </p:cSld>
</p:sldLayout>
</file>

<file path=ppt/slideLayouts/slideLayout9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023" name=""/>
        <p:cNvGrpSpPr/>
        <p:nvPr/>
      </p:nvGrpSpPr>
      <p:grpSpPr/>
      <p:sp>
        <p:nvSpPr>
          <p:cNvPr id="102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025"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98 </a:t>
            </a:r>
          </a:p>
        </p:txBody>
      </p:sp>
      <p:sp>
        <p:nvSpPr>
          <p:cNvPr id="1026"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27" name=""/>
          <p:cNvSpPr/>
          <p:nvPr>
            <p:ph type="body" idx="10"/>
          </p:nvPr>
        </p:nvSpPr>
        <p:spPr>
          <a:xfrm>
            <a:off x="0" y="676910"/>
            <a:ext cx="9144000" cy="886460"/>
          </a:xfrm>
          <a:prstGeom prst="rect">
            <a:avLst/>
          </a:prstGeom>
          <a:noFill/>
          <a:ln w="0" cmpd="sng">
            <a:noFill/>
            <a:prstDash val="solid"/>
          </a:ln>
        </p:spPr>
        <p:txBody>
          <a:bodyPr vert="horz" lIns="0" tIns="259715" rIns="0" bIns="0" anchor="t"/>
          <a:lstStyle/>
          <a:p>
            <a:pPr marL="0" marR="0" indent="0" algn="ctr">
              <a:lnSpc>
                <a:spcPts val="4200"/>
              </a:lnSpc>
              <a:spcAft>
                <a:spcPts val="490"/>
              </a:spcAft>
            </a:pPr>
            <a:r>
              <a:rPr lang="en-US" sz="3900" b="1" spc="50">
                <a:solidFill>
                  <a:srgbClr val="001F5F"/>
                </a:solidFill>
                <a:latin typeface="Calibri" pitchFamily="1" panose="2263545234"/>
              </a:rPr>
              <a:t>Case Law: Fundamental Alteration </a:t>
            </a:r>
          </a:p>
        </p:txBody>
      </p:sp>
      <p:sp>
        <p:nvSpPr>
          <p:cNvPr id="1028" name=""/>
          <p:cNvSpPr/>
          <p:nvPr>
            <p:ph type="body" idx="10"/>
          </p:nvPr>
        </p:nvSpPr>
        <p:spPr>
          <a:xfrm>
            <a:off x="0" y="1563370"/>
            <a:ext cx="9144000" cy="4884420"/>
          </a:xfrm>
          <a:prstGeom prst="rect">
            <a:avLst/>
          </a:prstGeom>
          <a:noFill/>
          <a:ln w="0" cmpd="sng">
            <a:noFill/>
            <a:prstDash val="solid"/>
          </a:ln>
        </p:spPr>
        <p:txBody>
          <a:bodyPr vert="horz" lIns="0" tIns="371475" rIns="0" bIns="0" anchor="t">
            <a:normAutofit fontScale="95000"/>
          </a:bodyPr>
          <a:lstStyle/>
          <a:p>
            <a:pPr marL="640080" marR="0" indent="0" algn="just">
              <a:lnSpc>
                <a:spcPts val="1500"/>
              </a:lnSpc>
              <a:spcAft>
                <a:spcPts val="0"/>
              </a:spcAft>
              <a:tabLst>
                <a:tab pos="1143000" algn="l"/>
              </a:tabLst>
            </a:pPr>
            <a:r>
              <a:rPr lang="en-US" sz="3900" spc="25">
                <a:solidFill>
                  <a:srgbClr val="44759E"/>
                </a:solidFill>
                <a:latin typeface="Arial" pitchFamily="2" panose="2263545234"/>
              </a:rPr>
              <a:t></a:t>
            </a:r>
            <a:r>
              <a:rPr lang="en-US" sz="100" b="1" i="1" spc="25">
                <a:solidFill>
                  <a:srgbClr val="001F5F"/>
                </a:solidFill>
                <a:latin typeface="Calibri" pitchFamily="1" panose="2263545234"/>
              </a:rPr>
              <a:t> </a:t>
            </a:r>
            <a:r>
              <a:rPr lang="en-US" sz="2000" b="1" i="1" spc="25">
                <a:solidFill>
                  <a:srgbClr val="001F5F"/>
                </a:solidFill>
                <a:latin typeface="Calibri" pitchFamily="1" panose="2263545234"/>
              </a:rPr>
              <a:t>Featherstone v. Pac. Northwest Univ. of Health Sciences</a:t>
            </a:r>
            <a:r>
              <a:rPr lang="en-US" sz="1900" spc="25">
                <a:solidFill>
                  <a:srgbClr val="001F5F"/>
                </a:solidFill>
                <a:latin typeface="Calibri" pitchFamily="1" panose="2263545234"/>
              </a:rPr>
              <a:t>, </a:t>
            </a:r>
            <a:r>
              <a:rPr lang="en-US" sz="2000" b="1" spc="25">
                <a:solidFill>
                  <a:srgbClr val="001F5F"/>
                </a:solidFill>
                <a:latin typeface="Calibri" pitchFamily="1" panose="2263545234"/>
              </a:rPr>
              <a:t>2014 U.S. </a:t>
            </a:r>
          </a:p>
          <a:p>
            <a:pPr marL="1143000" marR="0" indent="0" algn="just">
              <a:lnSpc>
                <a:spcPts val="1600"/>
              </a:lnSpc>
              <a:spcBef>
                <a:spcPts val="0"/>
              </a:spcBef>
              <a:spcAft>
                <a:spcPts val="0"/>
              </a:spcAft>
            </a:pPr>
            <a:r>
              <a:rPr lang="en-US" sz="2000" b="1" spc="-5">
                <a:solidFill>
                  <a:srgbClr val="001F5F"/>
                </a:solidFill>
                <a:latin typeface="Calibri" pitchFamily="1" panose="2263545234"/>
              </a:rPr>
              <a:t>Dist. LEXIS 102713 (E.D. Wash. 2014). </a:t>
            </a:r>
          </a:p>
          <a:p>
            <a:pPr marL="640080" marR="0" indent="0" algn="just">
              <a:lnSpc>
                <a:spcPts val="1600"/>
              </a:lnSpc>
              <a:spcBef>
                <a:spcPts val="3475"/>
              </a:spcBef>
              <a:spcAft>
                <a:spcPts val="0"/>
              </a:spcAft>
              <a:tabLst>
                <a:tab pos="1143000" algn="l"/>
              </a:tabLst>
            </a:pPr>
            <a:r>
              <a:rPr lang="en-US" sz="3900" spc="40">
                <a:solidFill>
                  <a:srgbClr val="44759E"/>
                </a:solidFill>
                <a:latin typeface="Arial" pitchFamily="2" panose="2263545234"/>
              </a:rPr>
              <a:t></a:t>
            </a:r>
            <a:r>
              <a:rPr lang="en-US" sz="100" b="1" spc="40">
                <a:solidFill>
                  <a:srgbClr val="001F5F"/>
                </a:solidFill>
                <a:latin typeface="Calibri" pitchFamily="1" panose="2263545234"/>
              </a:rPr>
              <a:t> </a:t>
            </a:r>
            <a:r>
              <a:rPr lang="en-US" sz="2000" b="1" spc="40">
                <a:solidFill>
                  <a:srgbClr val="001F5F"/>
                </a:solidFill>
                <a:latin typeface="Calibri" pitchFamily="1" panose="2263545234"/>
              </a:rPr>
              <a:t>Facts: </a:t>
            </a:r>
            <a:r>
              <a:rPr lang="en-US" sz="1900" spc="40">
                <a:solidFill>
                  <a:srgbClr val="001F5F"/>
                </a:solidFill>
                <a:latin typeface="Calibri" pitchFamily="1" panose="2263545234"/>
              </a:rPr>
              <a:t>Plaintiff, who was deaf and unable to lip-read in educational </a:t>
            </a:r>
          </a:p>
          <a:p>
            <a:pPr marL="1143000" marR="0" indent="0" algn="just">
              <a:lnSpc>
                <a:spcPts val="1600"/>
              </a:lnSpc>
              <a:spcBef>
                <a:spcPts val="0"/>
              </a:spcBef>
              <a:spcAft>
                <a:spcPts val="0"/>
              </a:spcAft>
            </a:pPr>
            <a:r>
              <a:rPr lang="en-US" sz="1900" spc="35">
                <a:solidFill>
                  <a:srgbClr val="001F5F"/>
                </a:solidFill>
                <a:latin typeface="Calibri" pitchFamily="1" panose="2263545234"/>
              </a:rPr>
              <a:t>settings sought to be a doctor. To interact in an educational setting he </a:t>
            </a:r>
          </a:p>
          <a:p>
            <a:pPr marL="1143000" marR="0" indent="0" algn="just">
              <a:lnSpc>
                <a:spcPts val="1800"/>
              </a:lnSpc>
              <a:spcBef>
                <a:spcPts val="0"/>
              </a:spcBef>
              <a:spcAft>
                <a:spcPts val="0"/>
              </a:spcAft>
            </a:pPr>
            <a:r>
              <a:rPr lang="en-US" sz="1900" spc="45">
                <a:solidFill>
                  <a:srgbClr val="001F5F"/>
                </a:solidFill>
                <a:latin typeface="Calibri" pitchFamily="1" panose="2263545234"/>
              </a:rPr>
              <a:t>required interpreters and captioning services. He applied for admission </a:t>
            </a:r>
          </a:p>
          <a:p>
            <a:pPr marL="1143000" marR="0" indent="0" algn="just">
              <a:lnSpc>
                <a:spcPts val="1800"/>
              </a:lnSpc>
              <a:spcBef>
                <a:spcPts val="0"/>
              </a:spcBef>
              <a:spcAft>
                <a:spcPts val="0"/>
              </a:spcAft>
            </a:pPr>
            <a:r>
              <a:rPr lang="en-US" sz="1900" spc="40">
                <a:solidFill>
                  <a:srgbClr val="001F5F"/>
                </a:solidFill>
                <a:latin typeface="Calibri" pitchFamily="1" panose="2263545234"/>
              </a:rPr>
              <a:t>to medical school at Pacific Northwest University. He was accepted and </a:t>
            </a:r>
          </a:p>
          <a:p>
            <a:pPr marL="1143000" marR="0" indent="0" algn="just">
              <a:lnSpc>
                <a:spcPts val="1800"/>
              </a:lnSpc>
              <a:spcBef>
                <a:spcPts val="0"/>
              </a:spcBef>
              <a:spcAft>
                <a:spcPts val="0"/>
              </a:spcAft>
            </a:pPr>
            <a:r>
              <a:rPr lang="en-US" sz="1900" spc="55">
                <a:solidFill>
                  <a:srgbClr val="001F5F"/>
                </a:solidFill>
                <a:latin typeface="Calibri" pitchFamily="1" panose="2263545234"/>
              </a:rPr>
              <a:t>the University began working on his accommodation requests. PNWU </a:t>
            </a:r>
          </a:p>
          <a:p>
            <a:pPr marL="1143000" marR="0" indent="0" algn="just">
              <a:lnSpc>
                <a:spcPts val="1800"/>
              </a:lnSpc>
              <a:spcBef>
                <a:spcPts val="0"/>
              </a:spcBef>
              <a:spcAft>
                <a:spcPts val="0"/>
              </a:spcAft>
            </a:pPr>
            <a:r>
              <a:rPr lang="en-US" sz="1900" spc="35">
                <a:solidFill>
                  <a:srgbClr val="001F5F"/>
                </a:solidFill>
                <a:latin typeface="Calibri" pitchFamily="1" panose="2263545234"/>
              </a:rPr>
              <a:t>notified plaintiff that they needed time to arrange for aids and services </a:t>
            </a:r>
          </a:p>
          <a:p>
            <a:pPr marL="1143000" marR="0" indent="0" algn="just">
              <a:lnSpc>
                <a:spcPts val="1800"/>
              </a:lnSpc>
              <a:spcBef>
                <a:spcPts val="0"/>
              </a:spcBef>
              <a:spcAft>
                <a:spcPts val="0"/>
              </a:spcAft>
            </a:pPr>
            <a:r>
              <a:rPr lang="en-US" sz="1900" spc="35">
                <a:solidFill>
                  <a:srgbClr val="001F5F"/>
                </a:solidFill>
                <a:latin typeface="Calibri" pitchFamily="1" panose="2263545234"/>
              </a:rPr>
              <a:t>and proposed deferring his admission for a year. Plaintiff agreed. </a:t>
            </a:r>
          </a:p>
          <a:p>
            <a:pPr marL="640080" marR="0" indent="0" algn="just">
              <a:lnSpc>
                <a:spcPts val="1600"/>
              </a:lnSpc>
              <a:spcBef>
                <a:spcPts val="1075"/>
              </a:spcBef>
              <a:spcAft>
                <a:spcPts val="0"/>
              </a:spcAft>
              <a:tabLst>
                <a:tab pos="1143000" algn="l"/>
              </a:tabLst>
            </a:pPr>
            <a:r>
              <a:rPr lang="en-US" sz="390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The following spring, PNWU withdrew his admission explaining its </a:t>
            </a:r>
          </a:p>
          <a:p>
            <a:pPr marL="1143000" marR="0" indent="0" algn="just">
              <a:lnSpc>
                <a:spcPts val="1600"/>
              </a:lnSpc>
              <a:spcBef>
                <a:spcPts val="0"/>
              </a:spcBef>
              <a:spcAft>
                <a:spcPts val="0"/>
              </a:spcAft>
            </a:pPr>
            <a:r>
              <a:rPr lang="en-US" sz="1900" spc="35">
                <a:solidFill>
                  <a:srgbClr val="001F5F"/>
                </a:solidFill>
                <a:latin typeface="Calibri" pitchFamily="1" panose="2263545234"/>
              </a:rPr>
              <a:t>decision by citing concerns for patient safety in clinical situations, </a:t>
            </a:r>
          </a:p>
          <a:p>
            <a:pPr marL="1143000" marR="0" indent="0" algn="just">
              <a:lnSpc>
                <a:spcPts val="1800"/>
              </a:lnSpc>
              <a:spcBef>
                <a:spcPts val="0"/>
              </a:spcBef>
              <a:spcAft>
                <a:spcPts val="0"/>
              </a:spcAft>
            </a:pPr>
            <a:r>
              <a:rPr lang="en-US" sz="1900" spc="35">
                <a:solidFill>
                  <a:srgbClr val="001F5F"/>
                </a:solidFill>
                <a:latin typeface="Calibri" pitchFamily="1" panose="2263545234"/>
              </a:rPr>
              <a:t>anticipated compromised educational experiences for classmates, and </a:t>
            </a:r>
          </a:p>
          <a:p>
            <a:pPr marL="1143000" marR="0" indent="0" algn="just">
              <a:lnSpc>
                <a:spcPts val="1800"/>
              </a:lnSpc>
              <a:spcBef>
                <a:spcPts val="0"/>
              </a:spcBef>
              <a:spcAft>
                <a:spcPts val="0"/>
              </a:spcAft>
            </a:pPr>
            <a:r>
              <a:rPr lang="en-US" sz="1900" spc="35">
                <a:solidFill>
                  <a:srgbClr val="001F5F"/>
                </a:solidFill>
                <a:latin typeface="Calibri" pitchFamily="1" panose="2263545234"/>
              </a:rPr>
              <a:t>an anticipated inability to meet the time requirements of performance </a:t>
            </a:r>
          </a:p>
          <a:p>
            <a:pPr marL="1143000" marR="0" indent="0" algn="just">
              <a:lnSpc>
                <a:spcPts val="1800"/>
              </a:lnSpc>
              <a:spcBef>
                <a:spcPts val="25"/>
              </a:spcBef>
              <a:spcAft>
                <a:spcPts val="0"/>
              </a:spcAft>
            </a:pPr>
            <a:r>
              <a:rPr lang="en-US" sz="1900" spc="40">
                <a:solidFill>
                  <a:srgbClr val="001F5F"/>
                </a:solidFill>
                <a:latin typeface="Calibri" pitchFamily="1" panose="2263545234"/>
              </a:rPr>
              <a:t>exams. Plaintiff sought a preliminary injunction seeking to be admitted </a:t>
            </a:r>
          </a:p>
          <a:p>
            <a:pPr marL="1143000" marR="0" indent="0" algn="just">
              <a:lnSpc>
                <a:spcPts val="1800"/>
              </a:lnSpc>
              <a:spcBef>
                <a:spcPts val="0"/>
              </a:spcBef>
              <a:spcAft>
                <a:spcPts val="0"/>
              </a:spcAft>
            </a:pPr>
            <a:r>
              <a:rPr lang="en-US" sz="1900" spc="40">
                <a:solidFill>
                  <a:srgbClr val="001F5F"/>
                </a:solidFill>
                <a:latin typeface="Calibri" pitchFamily="1" panose="2263545234"/>
              </a:rPr>
              <a:t>in the fall as planned. To succeed on the preliminary injunction the </a:t>
            </a:r>
          </a:p>
          <a:p>
            <a:pPr marL="1143000" marR="0" indent="0" algn="just">
              <a:lnSpc>
                <a:spcPts val="1800"/>
              </a:lnSpc>
              <a:spcBef>
                <a:spcPts val="25"/>
              </a:spcBef>
              <a:spcAft>
                <a:spcPts val="2015"/>
              </a:spcAft>
            </a:pPr>
            <a:r>
              <a:rPr lang="en-US" sz="1900" spc="30">
                <a:solidFill>
                  <a:srgbClr val="001F5F"/>
                </a:solidFill>
                <a:latin typeface="Calibri" pitchFamily="1" panose="2263545234"/>
              </a:rPr>
              <a:t>plaintiff had to establish that he was likely to succeed on the merits. </a:t>
            </a:r>
          </a:p>
        </p:txBody>
      </p:sp>
    </p:spTree>
  </p:cSld>
</p:sldLayout>
</file>

<file path=ppt/slideLayouts/slideLayout9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034" name=""/>
        <p:cNvGrpSpPr/>
        <p:nvPr/>
      </p:nvGrpSpPr>
      <p:grpSpPr/>
      <p:sp>
        <p:nvSpPr>
          <p:cNvPr id="103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03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99 </a:t>
            </a:r>
          </a:p>
        </p:txBody>
      </p:sp>
      <p:sp>
        <p:nvSpPr>
          <p:cNvPr id="103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38" name=""/>
          <p:cNvSpPr/>
          <p:nvPr>
            <p:ph type="body" idx="10"/>
          </p:nvPr>
        </p:nvSpPr>
        <p:spPr>
          <a:xfrm>
            <a:off x="0" y="676910"/>
            <a:ext cx="9144000" cy="871220"/>
          </a:xfrm>
          <a:prstGeom prst="rect">
            <a:avLst/>
          </a:prstGeom>
          <a:noFill/>
          <a:ln w="0" cmpd="sng">
            <a:noFill/>
            <a:prstDash val="solid"/>
          </a:ln>
        </p:spPr>
        <p:txBody>
          <a:bodyPr vert="horz" lIns="0" tIns="259715" rIns="0" bIns="0" anchor="t"/>
          <a:lstStyle/>
          <a:p>
            <a:pPr marL="0" marR="0" indent="0" algn="ctr">
              <a:lnSpc>
                <a:spcPts val="4200"/>
              </a:lnSpc>
              <a:spcAft>
                <a:spcPts val="415"/>
              </a:spcAft>
            </a:pPr>
            <a:r>
              <a:rPr lang="en-US" sz="3900" b="1" spc="50">
                <a:solidFill>
                  <a:srgbClr val="001F5F"/>
                </a:solidFill>
                <a:latin typeface="Calibri" pitchFamily="1" panose="2263545234"/>
              </a:rPr>
              <a:t>Case Law: Fundamental Alteration </a:t>
            </a:r>
          </a:p>
        </p:txBody>
      </p:sp>
      <p:sp>
        <p:nvSpPr>
          <p:cNvPr id="1039" name=""/>
          <p:cNvSpPr/>
          <p:nvPr>
            <p:ph type="body" idx="10"/>
          </p:nvPr>
        </p:nvSpPr>
        <p:spPr>
          <a:xfrm>
            <a:off x="0" y="1548130"/>
            <a:ext cx="9144000" cy="4899660"/>
          </a:xfrm>
          <a:prstGeom prst="rect">
            <a:avLst/>
          </a:prstGeom>
          <a:noFill/>
          <a:ln w="0" cmpd="sng">
            <a:noFill/>
            <a:prstDash val="solid"/>
          </a:ln>
        </p:spPr>
        <p:txBody>
          <a:bodyPr vert="horz" lIns="0" tIns="256540" rIns="0" bIns="0" anchor="t"/>
          <a:lstStyle/>
          <a:p>
            <a:pPr marL="640080" marR="0" indent="0" algn="just">
              <a:lnSpc>
                <a:spcPts val="2700"/>
              </a:lnSpc>
              <a:spcAft>
                <a:spcPts val="0"/>
              </a:spcAft>
              <a:tabLst>
                <a:tab pos="1143000" algn="l"/>
              </a:tabLst>
            </a:pPr>
            <a:r>
              <a:rPr lang="en-US" sz="3900" spc="15">
                <a:solidFill>
                  <a:srgbClr val="44759E"/>
                </a:solidFill>
                <a:latin typeface="Arial" pitchFamily="2" panose="2263545234"/>
              </a:rPr>
              <a:t></a:t>
            </a:r>
            <a:r>
              <a:rPr lang="en-US" sz="100" b="1" i="1" spc="15">
                <a:solidFill>
                  <a:srgbClr val="001F5F"/>
                </a:solidFill>
                <a:latin typeface="Calibri" pitchFamily="1" panose="2263545234"/>
              </a:rPr>
              <a:t> </a:t>
            </a:r>
            <a:r>
              <a:rPr lang="en-US" sz="1750" b="1" i="1" spc="15">
                <a:solidFill>
                  <a:srgbClr val="001F5F"/>
                </a:solidFill>
                <a:latin typeface="Calibri" pitchFamily="1" panose="2263545234"/>
              </a:rPr>
              <a:t>Featherstone v. Pac. Northwest Univ. of Health Sciences, cont’d </a:t>
            </a:r>
          </a:p>
          <a:p>
            <a:pPr marL="640080" marR="0" indent="0" algn="just">
              <a:lnSpc>
                <a:spcPts val="1400"/>
              </a:lnSpc>
              <a:spcBef>
                <a:spcPts val="435"/>
              </a:spcBef>
              <a:spcAft>
                <a:spcPts val="0"/>
              </a:spcAft>
              <a:tabLst>
                <a:tab pos="1143000" algn="l"/>
              </a:tabLst>
            </a:pPr>
            <a:r>
              <a:rPr lang="en-US" sz="3900" spc="5">
                <a:solidFill>
                  <a:srgbClr val="44759E"/>
                </a:solidFill>
                <a:latin typeface="Arial" pitchFamily="2" panose="2263545234"/>
              </a:rPr>
              <a:t></a:t>
            </a:r>
            <a:r>
              <a:rPr lang="en-US" sz="100" b="1" spc="5">
                <a:solidFill>
                  <a:srgbClr val="001F5F"/>
                </a:solidFill>
                <a:latin typeface="Calibri" pitchFamily="1" panose="2263545234"/>
              </a:rPr>
              <a:t> </a:t>
            </a:r>
            <a:r>
              <a:rPr lang="en-US" sz="1750" b="1" spc="5">
                <a:solidFill>
                  <a:srgbClr val="001F5F"/>
                </a:solidFill>
                <a:latin typeface="Calibri" pitchFamily="1" panose="2263545234"/>
              </a:rPr>
              <a:t>Holding</a:t>
            </a:r>
            <a:r>
              <a:rPr lang="en-US" sz="1700" spc="5">
                <a:solidFill>
                  <a:srgbClr val="001F5F"/>
                </a:solidFill>
                <a:latin typeface="Calibri" pitchFamily="1" panose="2263545234"/>
              </a:rPr>
              <a:t>: Court held that plaintiff could meet the burden of producing evidence </a:t>
            </a:r>
          </a:p>
          <a:p>
            <a:pPr marL="1143000" marR="0" indent="0" algn="just">
              <a:lnSpc>
                <a:spcPts val="1400"/>
              </a:lnSpc>
              <a:spcBef>
                <a:spcPts val="0"/>
              </a:spcBef>
              <a:spcAft>
                <a:spcPts val="0"/>
              </a:spcAft>
            </a:pPr>
            <a:r>
              <a:rPr lang="en-US" sz="1700" spc="5">
                <a:solidFill>
                  <a:srgbClr val="001F5F"/>
                </a:solidFill>
                <a:latin typeface="Calibri" pitchFamily="1" panose="2263545234"/>
              </a:rPr>
              <a:t>that he was otherwise qualified to be a medical student at the University with </a:t>
            </a:r>
          </a:p>
          <a:p>
            <a:pPr marL="1143000" marR="0" indent="0" algn="just">
              <a:lnSpc>
                <a:spcPts val="1700"/>
              </a:lnSpc>
              <a:spcBef>
                <a:spcPts val="5"/>
              </a:spcBef>
              <a:spcAft>
                <a:spcPts val="0"/>
              </a:spcAft>
            </a:pPr>
            <a:r>
              <a:rPr lang="en-US" sz="1700" spc="5">
                <a:solidFill>
                  <a:srgbClr val="001F5F"/>
                </a:solidFill>
                <a:latin typeface="Calibri" pitchFamily="1" panose="2263545234"/>
              </a:rPr>
              <a:t>reasonable accommodations and that the requested accommodations would </a:t>
            </a:r>
          </a:p>
          <a:p>
            <a:pPr marL="1143000" marR="0" indent="0" algn="just">
              <a:lnSpc>
                <a:spcPts val="1700"/>
              </a:lnSpc>
              <a:spcBef>
                <a:spcPts val="0"/>
              </a:spcBef>
              <a:spcAft>
                <a:spcPts val="0"/>
              </a:spcAft>
            </a:pPr>
            <a:r>
              <a:rPr lang="en-US" sz="1700" spc="5">
                <a:solidFill>
                  <a:srgbClr val="001F5F"/>
                </a:solidFill>
                <a:latin typeface="Calibri" pitchFamily="1" panose="2263545234"/>
              </a:rPr>
              <a:t>not require a fundamental or substantial modification of its program or present </a:t>
            </a:r>
          </a:p>
          <a:p>
            <a:pPr marL="1143000" marR="0" indent="0" algn="just">
              <a:lnSpc>
                <a:spcPts val="1700"/>
              </a:lnSpc>
              <a:spcBef>
                <a:spcPts val="5"/>
              </a:spcBef>
              <a:spcAft>
                <a:spcPts val="0"/>
              </a:spcAft>
            </a:pPr>
            <a:r>
              <a:rPr lang="en-US" sz="1700" spc="0">
                <a:solidFill>
                  <a:srgbClr val="001F5F"/>
                </a:solidFill>
                <a:latin typeface="Calibri" pitchFamily="1" panose="2263545234"/>
              </a:rPr>
              <a:t>an undue burden to the school. </a:t>
            </a:r>
          </a:p>
          <a:p>
            <a:pPr marL="640080" marR="0" indent="0" algn="just">
              <a:lnSpc>
                <a:spcPts val="1400"/>
              </a:lnSpc>
              <a:spcBef>
                <a:spcPts val="1055"/>
              </a:spcBef>
              <a:spcAft>
                <a:spcPts val="0"/>
              </a:spcAft>
              <a:tabLst>
                <a:tab pos="1143000" algn="l"/>
              </a:tabLst>
            </a:pPr>
            <a:r>
              <a:rPr lang="en-US" sz="390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Plaintiff’s request for interpreters and captioning are the same type of services </a:t>
            </a:r>
          </a:p>
          <a:p>
            <a:pPr marL="1143000" marR="0" indent="0" algn="just">
              <a:lnSpc>
                <a:spcPts val="1400"/>
              </a:lnSpc>
              <a:spcBef>
                <a:spcPts val="0"/>
              </a:spcBef>
              <a:spcAft>
                <a:spcPts val="0"/>
              </a:spcAft>
            </a:pPr>
            <a:r>
              <a:rPr lang="en-US" sz="1700" spc="5">
                <a:solidFill>
                  <a:srgbClr val="001F5F"/>
                </a:solidFill>
                <a:latin typeface="Calibri" pitchFamily="1" panose="2263545234"/>
              </a:rPr>
              <a:t>embodied in the federal regulations and common in the educational </a:t>
            </a:r>
          </a:p>
          <a:p>
            <a:pPr marL="1143000" marR="0" indent="0" algn="just">
              <a:lnSpc>
                <a:spcPts val="1700"/>
              </a:lnSpc>
              <a:spcBef>
                <a:spcPts val="5"/>
              </a:spcBef>
              <a:spcAft>
                <a:spcPts val="0"/>
              </a:spcAft>
            </a:pPr>
            <a:r>
              <a:rPr lang="en-US" sz="1700" spc="10">
                <a:solidFill>
                  <a:srgbClr val="001F5F"/>
                </a:solidFill>
                <a:latin typeface="Calibri" pitchFamily="1" panose="2263545234"/>
              </a:rPr>
              <a:t>environment. Since the services would allow the plaintiff to learn in the </a:t>
            </a:r>
          </a:p>
          <a:p>
            <a:pPr marL="1143000" marR="0" indent="0" algn="just">
              <a:lnSpc>
                <a:spcPts val="1700"/>
              </a:lnSpc>
              <a:spcBef>
                <a:spcPts val="5"/>
              </a:spcBef>
              <a:spcAft>
                <a:spcPts val="0"/>
              </a:spcAft>
            </a:pPr>
            <a:r>
              <a:rPr lang="en-US" sz="1700" spc="0">
                <a:solidFill>
                  <a:srgbClr val="001F5F"/>
                </a:solidFill>
                <a:latin typeface="Calibri" pitchFamily="1" panose="2263545234"/>
              </a:rPr>
              <a:t>classroom and in the clinical setting and interact with fellow students and </a:t>
            </a:r>
          </a:p>
          <a:p>
            <a:pPr marL="1143000" marR="0" indent="0" algn="just">
              <a:lnSpc>
                <a:spcPts val="1700"/>
              </a:lnSpc>
              <a:spcBef>
                <a:spcPts val="0"/>
              </a:spcBef>
              <a:spcAft>
                <a:spcPts val="0"/>
              </a:spcAft>
            </a:pPr>
            <a:r>
              <a:rPr lang="en-US" sz="1700" spc="5">
                <a:solidFill>
                  <a:srgbClr val="001F5F"/>
                </a:solidFill>
                <a:latin typeface="Calibri" pitchFamily="1" panose="2263545234"/>
              </a:rPr>
              <a:t>patients in the clinic setting, the court found it likely that with accommodations, </a:t>
            </a:r>
          </a:p>
          <a:p>
            <a:pPr marL="1143000" marR="0" indent="0" algn="just">
              <a:lnSpc>
                <a:spcPts val="1700"/>
              </a:lnSpc>
              <a:spcBef>
                <a:spcPts val="5"/>
              </a:spcBef>
              <a:spcAft>
                <a:spcPts val="0"/>
              </a:spcAft>
            </a:pPr>
            <a:r>
              <a:rPr lang="en-US" sz="1700" spc="0">
                <a:solidFill>
                  <a:srgbClr val="001F5F"/>
                </a:solidFill>
                <a:latin typeface="Calibri" pitchFamily="1" panose="2263545234"/>
              </a:rPr>
              <a:t>the plaintiff would be qualified. </a:t>
            </a:r>
          </a:p>
          <a:p>
            <a:pPr marL="640080" marR="0" indent="0" algn="just">
              <a:lnSpc>
                <a:spcPts val="1400"/>
              </a:lnSpc>
              <a:spcBef>
                <a:spcPts val="1055"/>
              </a:spcBef>
              <a:spcAft>
                <a:spcPts val="0"/>
              </a:spcAft>
              <a:tabLst>
                <a:tab pos="1143000" algn="l"/>
              </a:tabLst>
            </a:pPr>
            <a:r>
              <a:rPr lang="en-US" sz="390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The court stated that “mere speculation that a suggested accommodation is not </a:t>
            </a:r>
          </a:p>
          <a:p>
            <a:pPr marL="1143000" marR="0" indent="0" algn="just">
              <a:lnSpc>
                <a:spcPts val="1400"/>
              </a:lnSpc>
              <a:spcBef>
                <a:spcPts val="0"/>
              </a:spcBef>
              <a:spcAft>
                <a:spcPts val="0"/>
              </a:spcAft>
            </a:pPr>
            <a:r>
              <a:rPr lang="en-US" sz="1700" spc="10">
                <a:solidFill>
                  <a:srgbClr val="001F5F"/>
                </a:solidFill>
                <a:latin typeface="Calibri" pitchFamily="1" panose="2263545234"/>
              </a:rPr>
              <a:t>feasible” falls short of the reasonable accommodation requirement. An </a:t>
            </a:r>
          </a:p>
          <a:p>
            <a:pPr marL="1143000" marR="0" indent="0" algn="just">
              <a:lnSpc>
                <a:spcPts val="1700"/>
              </a:lnSpc>
              <a:spcBef>
                <a:spcPts val="5"/>
              </a:spcBef>
              <a:spcAft>
                <a:spcPts val="0"/>
              </a:spcAft>
            </a:pPr>
            <a:r>
              <a:rPr lang="en-US" sz="1700" spc="5">
                <a:solidFill>
                  <a:srgbClr val="001F5F"/>
                </a:solidFill>
                <a:latin typeface="Calibri" pitchFamily="1" panose="2263545234"/>
              </a:rPr>
              <a:t>interpreter is nothing more than a communication aid. While it adds another </a:t>
            </a:r>
          </a:p>
          <a:p>
            <a:pPr marL="1143000" marR="0" indent="0" algn="just">
              <a:lnSpc>
                <a:spcPts val="1700"/>
              </a:lnSpc>
              <a:spcBef>
                <a:spcPts val="5"/>
              </a:spcBef>
              <a:spcAft>
                <a:spcPts val="0"/>
              </a:spcAft>
            </a:pPr>
            <a:r>
              <a:rPr lang="en-US" sz="1700" spc="5">
                <a:solidFill>
                  <a:srgbClr val="001F5F"/>
                </a:solidFill>
                <a:latin typeface="Calibri" pitchFamily="1" panose="2263545234"/>
              </a:rPr>
              <a:t>person in the room, it does not alter the fact that plaintiff will have to </a:t>
            </a:r>
          </a:p>
          <a:p>
            <a:pPr marL="1143000" marR="0" indent="0" algn="just">
              <a:lnSpc>
                <a:spcPts val="1700"/>
              </a:lnSpc>
              <a:spcBef>
                <a:spcPts val="25"/>
              </a:spcBef>
              <a:spcAft>
                <a:spcPts val="0"/>
              </a:spcAft>
            </a:pPr>
            <a:r>
              <a:rPr lang="en-US" sz="1700" spc="5">
                <a:solidFill>
                  <a:srgbClr val="001F5F"/>
                </a:solidFill>
                <a:latin typeface="Calibri" pitchFamily="1" panose="2263545234"/>
              </a:rPr>
              <a:t>successfully complete the labs, communicate with patients and complete the </a:t>
            </a:r>
          </a:p>
          <a:p>
            <a:pPr marL="1143000" marR="0" indent="0" algn="just">
              <a:lnSpc>
                <a:spcPts val="1700"/>
              </a:lnSpc>
              <a:spcBef>
                <a:spcPts val="5"/>
              </a:spcBef>
              <a:spcAft>
                <a:spcPts val="3670"/>
              </a:spcAft>
            </a:pPr>
            <a:r>
              <a:rPr lang="en-US" sz="1700" spc="-5">
                <a:solidFill>
                  <a:srgbClr val="001F5F"/>
                </a:solidFill>
                <a:latin typeface="Calibri" pitchFamily="1" panose="2263545234"/>
              </a:rPr>
              <a:t>clinical program. </a:t>
            </a:r>
          </a:p>
        </p:txBody>
      </p:sp>
    </p:spTree>
  </p:cSld>
</p:sldLayout>
</file>

<file path=ppt/slideMasters/_rels/slideMaster1.xml.rels>&#65279;<?xml version="1.0" encoding="utf-8"?><Relationships xmlns="http://schemas.openxmlformats.org/package/2006/relationships"><Relationship Type="http://schemas.openxmlformats.org/officeDocument/2006/relationships/theme" Target="/ppt/theme/theme1.xml" Id="rId2" /><Relationship Type="http://schemas.openxmlformats.org/officeDocument/2006/relationships/slideLayout" Target="/ppt/slideLayouts/slideLayout1.xml" Id="rId5" /><Relationship Type="http://schemas.openxmlformats.org/officeDocument/2006/relationships/slideLayout" Target="/ppt/slideLayouts/slideLayout2.xml" Id="rId10" /><Relationship Type="http://schemas.openxmlformats.org/officeDocument/2006/relationships/slideLayout" Target="/ppt/slideLayouts/slideLayout3.xml" Id="rId15" /><Relationship Type="http://schemas.openxmlformats.org/officeDocument/2006/relationships/slideLayout" Target="/ppt/slideLayouts/slideLayout4.xml" Id="rId20" /><Relationship Type="http://schemas.openxmlformats.org/officeDocument/2006/relationships/slideLayout" Target="/ppt/slideLayouts/slideLayout5.xml" Id="rId25" /><Relationship Type="http://schemas.openxmlformats.org/officeDocument/2006/relationships/slideLayout" Target="/ppt/slideLayouts/slideLayout6.xml" Id="rId30" /><Relationship Type="http://schemas.openxmlformats.org/officeDocument/2006/relationships/slideLayout" Target="/ppt/slideLayouts/slideLayout7.xml" Id="rId35" /><Relationship Type="http://schemas.openxmlformats.org/officeDocument/2006/relationships/slideLayout" Target="/ppt/slideLayouts/slideLayout8.xml" Id="rId40" /><Relationship Type="http://schemas.openxmlformats.org/officeDocument/2006/relationships/slideLayout" Target="/ppt/slideLayouts/slideLayout9.xml" Id="rId45" /><Relationship Type="http://schemas.openxmlformats.org/officeDocument/2006/relationships/slideLayout" Target="/ppt/slideLayouts/slideLayout10.xml" Id="rId50" /><Relationship Type="http://schemas.openxmlformats.org/officeDocument/2006/relationships/slideLayout" Target="/ppt/slideLayouts/slideLayout11.xml" Id="rId55" /><Relationship Type="http://schemas.openxmlformats.org/officeDocument/2006/relationships/slideLayout" Target="/ppt/slideLayouts/slideLayout12.xml" Id="rId60" /><Relationship Type="http://schemas.openxmlformats.org/officeDocument/2006/relationships/slideLayout" Target="/ppt/slideLayouts/slideLayout13.xml" Id="rId65" /><Relationship Type="http://schemas.openxmlformats.org/officeDocument/2006/relationships/slideLayout" Target="/ppt/slideLayouts/slideLayout14.xml" Id="rId70" /><Relationship Type="http://schemas.openxmlformats.org/officeDocument/2006/relationships/slideLayout" Target="/ppt/slideLayouts/slideLayout15.xml" Id="rId75" /><Relationship Type="http://schemas.openxmlformats.org/officeDocument/2006/relationships/slideLayout" Target="/ppt/slideLayouts/slideLayout16.xml" Id="rId80" /><Relationship Type="http://schemas.openxmlformats.org/officeDocument/2006/relationships/slideLayout" Target="/ppt/slideLayouts/slideLayout17.xml" Id="rId85" /><Relationship Type="http://schemas.openxmlformats.org/officeDocument/2006/relationships/slideLayout" Target="/ppt/slideLayouts/slideLayout18.xml" Id="rId90" /><Relationship Type="http://schemas.openxmlformats.org/officeDocument/2006/relationships/slideLayout" Target="/ppt/slideLayouts/slideLayout19.xml" Id="rId95" /><Relationship Type="http://schemas.openxmlformats.org/officeDocument/2006/relationships/slideLayout" Target="/ppt/slideLayouts/slideLayout20.xml" Id="rId100" /><Relationship Type="http://schemas.openxmlformats.org/officeDocument/2006/relationships/slideLayout" Target="/ppt/slideLayouts/slideLayout21.xml" Id="rId105" /><Relationship Type="http://schemas.openxmlformats.org/officeDocument/2006/relationships/slideLayout" Target="/ppt/slideLayouts/slideLayout22.xml" Id="rId110" /><Relationship Type="http://schemas.openxmlformats.org/officeDocument/2006/relationships/slideLayout" Target="/ppt/slideLayouts/slideLayout23.xml" Id="rId115" /><Relationship Type="http://schemas.openxmlformats.org/officeDocument/2006/relationships/slideLayout" Target="/ppt/slideLayouts/slideLayout24.xml" Id="rId120" /><Relationship Type="http://schemas.openxmlformats.org/officeDocument/2006/relationships/slideLayout" Target="/ppt/slideLayouts/slideLayout25.xml" Id="rId125" /><Relationship Type="http://schemas.openxmlformats.org/officeDocument/2006/relationships/slideLayout" Target="/ppt/slideLayouts/slideLayout26.xml" Id="rId130" /><Relationship Type="http://schemas.openxmlformats.org/officeDocument/2006/relationships/slideLayout" Target="/ppt/slideLayouts/slideLayout27.xml" Id="rId135" /><Relationship Type="http://schemas.openxmlformats.org/officeDocument/2006/relationships/slideLayout" Target="/ppt/slideLayouts/slideLayout28.xml" Id="rId140" /><Relationship Type="http://schemas.openxmlformats.org/officeDocument/2006/relationships/slideLayout" Target="/ppt/slideLayouts/slideLayout29.xml" Id="rId145" /><Relationship Type="http://schemas.openxmlformats.org/officeDocument/2006/relationships/slideLayout" Target="/ppt/slideLayouts/slideLayout30.xml" Id="rId150" /><Relationship Type="http://schemas.openxmlformats.org/officeDocument/2006/relationships/slideLayout" Target="/ppt/slideLayouts/slideLayout31.xml" Id="rId155" /><Relationship Type="http://schemas.openxmlformats.org/officeDocument/2006/relationships/slideLayout" Target="/ppt/slideLayouts/slideLayout32.xml" Id="rId160" /><Relationship Type="http://schemas.openxmlformats.org/officeDocument/2006/relationships/slideLayout" Target="/ppt/slideLayouts/slideLayout33.xml" Id="rId165" /><Relationship Type="http://schemas.openxmlformats.org/officeDocument/2006/relationships/slideLayout" Target="/ppt/slideLayouts/slideLayout34.xml" Id="rId170" /><Relationship Type="http://schemas.openxmlformats.org/officeDocument/2006/relationships/slideLayout" Target="/ppt/slideLayouts/slideLayout35.xml" Id="rId175" /><Relationship Type="http://schemas.openxmlformats.org/officeDocument/2006/relationships/slideLayout" Target="/ppt/slideLayouts/slideLayout36.xml" Id="rId180" /><Relationship Type="http://schemas.openxmlformats.org/officeDocument/2006/relationships/slideLayout" Target="/ppt/slideLayouts/slideLayout37.xml" Id="rId185" /><Relationship Type="http://schemas.openxmlformats.org/officeDocument/2006/relationships/slideLayout" Target="/ppt/slideLayouts/slideLayout38.xml" Id="rId190" /><Relationship Type="http://schemas.openxmlformats.org/officeDocument/2006/relationships/slideLayout" Target="/ppt/slideLayouts/slideLayout39.xml" Id="rId195" /><Relationship Type="http://schemas.openxmlformats.org/officeDocument/2006/relationships/slideLayout" Target="/ppt/slideLayouts/slideLayout40.xml" Id="rId200" /><Relationship Type="http://schemas.openxmlformats.org/officeDocument/2006/relationships/slideLayout" Target="/ppt/slideLayouts/slideLayout41.xml" Id="rId205" /><Relationship Type="http://schemas.openxmlformats.org/officeDocument/2006/relationships/slideLayout" Target="/ppt/slideLayouts/slideLayout42.xml" Id="rId210" /><Relationship Type="http://schemas.openxmlformats.org/officeDocument/2006/relationships/slideLayout" Target="/ppt/slideLayouts/slideLayout43.xml" Id="rId215" /><Relationship Type="http://schemas.openxmlformats.org/officeDocument/2006/relationships/slideLayout" Target="/ppt/slideLayouts/slideLayout44.xml" Id="rId220" /><Relationship Type="http://schemas.openxmlformats.org/officeDocument/2006/relationships/slideLayout" Target="/ppt/slideLayouts/slideLayout45.xml" Id="rId225" /><Relationship Type="http://schemas.openxmlformats.org/officeDocument/2006/relationships/slideLayout" Target="/ppt/slideLayouts/slideLayout46.xml" Id="rId230" /><Relationship Type="http://schemas.openxmlformats.org/officeDocument/2006/relationships/slideLayout" Target="/ppt/slideLayouts/slideLayout47.xml" Id="rId235" /><Relationship Type="http://schemas.openxmlformats.org/officeDocument/2006/relationships/slideLayout" Target="/ppt/slideLayouts/slideLayout48.xml" Id="rId240" /><Relationship Type="http://schemas.openxmlformats.org/officeDocument/2006/relationships/slideLayout" Target="/ppt/slideLayouts/slideLayout49.xml" Id="rId245" /><Relationship Type="http://schemas.openxmlformats.org/officeDocument/2006/relationships/slideLayout" Target="/ppt/slideLayouts/slideLayout50.xml" Id="rId250" /><Relationship Type="http://schemas.openxmlformats.org/officeDocument/2006/relationships/slideLayout" Target="/ppt/slideLayouts/slideLayout51.xml" Id="rId255" /><Relationship Type="http://schemas.openxmlformats.org/officeDocument/2006/relationships/slideLayout" Target="/ppt/slideLayouts/slideLayout52.xml" Id="rId260" /><Relationship Type="http://schemas.openxmlformats.org/officeDocument/2006/relationships/slideLayout" Target="/ppt/slideLayouts/slideLayout53.xml" Id="rId265" /><Relationship Type="http://schemas.openxmlformats.org/officeDocument/2006/relationships/slideLayout" Target="/ppt/slideLayouts/slideLayout54.xml" Id="rId270" /><Relationship Type="http://schemas.openxmlformats.org/officeDocument/2006/relationships/slideLayout" Target="/ppt/slideLayouts/slideLayout55.xml" Id="rId275" /><Relationship Type="http://schemas.openxmlformats.org/officeDocument/2006/relationships/slideLayout" Target="/ppt/slideLayouts/slideLayout56.xml" Id="rId280" /><Relationship Type="http://schemas.openxmlformats.org/officeDocument/2006/relationships/slideLayout" Target="/ppt/slideLayouts/slideLayout57.xml" Id="rId285" /><Relationship Type="http://schemas.openxmlformats.org/officeDocument/2006/relationships/slideLayout" Target="/ppt/slideLayouts/slideLayout58.xml" Id="rId290" /><Relationship Type="http://schemas.openxmlformats.org/officeDocument/2006/relationships/slideLayout" Target="/ppt/slideLayouts/slideLayout59.xml" Id="rId295" /><Relationship Type="http://schemas.openxmlformats.org/officeDocument/2006/relationships/slideLayout" Target="/ppt/slideLayouts/slideLayout60.xml" Id="rId300" /><Relationship Type="http://schemas.openxmlformats.org/officeDocument/2006/relationships/slideLayout" Target="/ppt/slideLayouts/slideLayout61.xml" Id="rId305" /><Relationship Type="http://schemas.openxmlformats.org/officeDocument/2006/relationships/slideLayout" Target="/ppt/slideLayouts/slideLayout62.xml" Id="rId310" /><Relationship Type="http://schemas.openxmlformats.org/officeDocument/2006/relationships/slideLayout" Target="/ppt/slideLayouts/slideLayout63.xml" Id="rId315" /><Relationship Type="http://schemas.openxmlformats.org/officeDocument/2006/relationships/slideLayout" Target="/ppt/slideLayouts/slideLayout64.xml" Id="rId320" /><Relationship Type="http://schemas.openxmlformats.org/officeDocument/2006/relationships/slideLayout" Target="/ppt/slideLayouts/slideLayout65.xml" Id="rId325" /><Relationship Type="http://schemas.openxmlformats.org/officeDocument/2006/relationships/slideLayout" Target="/ppt/slideLayouts/slideLayout66.xml" Id="rId330" /><Relationship Type="http://schemas.openxmlformats.org/officeDocument/2006/relationships/slideLayout" Target="/ppt/slideLayouts/slideLayout67.xml" Id="rId335" /><Relationship Type="http://schemas.openxmlformats.org/officeDocument/2006/relationships/slideLayout" Target="/ppt/slideLayouts/slideLayout68.xml" Id="rId340" /><Relationship Type="http://schemas.openxmlformats.org/officeDocument/2006/relationships/slideLayout" Target="/ppt/slideLayouts/slideLayout69.xml" Id="rId345" /><Relationship Type="http://schemas.openxmlformats.org/officeDocument/2006/relationships/slideLayout" Target="/ppt/slideLayouts/slideLayout70.xml" Id="rId350" /><Relationship Type="http://schemas.openxmlformats.org/officeDocument/2006/relationships/slideLayout" Target="/ppt/slideLayouts/slideLayout71.xml" Id="rId355" /><Relationship Type="http://schemas.openxmlformats.org/officeDocument/2006/relationships/slideLayout" Target="/ppt/slideLayouts/slideLayout72.xml" Id="rId360" /><Relationship Type="http://schemas.openxmlformats.org/officeDocument/2006/relationships/slideLayout" Target="/ppt/slideLayouts/slideLayout73.xml" Id="rId365" /><Relationship Type="http://schemas.openxmlformats.org/officeDocument/2006/relationships/slideLayout" Target="/ppt/slideLayouts/slideLayout74.xml" Id="rId370" /><Relationship Type="http://schemas.openxmlformats.org/officeDocument/2006/relationships/slideLayout" Target="/ppt/slideLayouts/slideLayout75.xml" Id="rId375" /><Relationship Type="http://schemas.openxmlformats.org/officeDocument/2006/relationships/slideLayout" Target="/ppt/slideLayouts/slideLayout76.xml" Id="rId380" /><Relationship Type="http://schemas.openxmlformats.org/officeDocument/2006/relationships/slideLayout" Target="/ppt/slideLayouts/slideLayout77.xml" Id="rId385" /><Relationship Type="http://schemas.openxmlformats.org/officeDocument/2006/relationships/slideLayout" Target="/ppt/slideLayouts/slideLayout78.xml" Id="rId390" /><Relationship Type="http://schemas.openxmlformats.org/officeDocument/2006/relationships/slideLayout" Target="/ppt/slideLayouts/slideLayout79.xml" Id="rId395" /><Relationship Type="http://schemas.openxmlformats.org/officeDocument/2006/relationships/slideLayout" Target="/ppt/slideLayouts/slideLayout80.xml" Id="rId400" /><Relationship Type="http://schemas.openxmlformats.org/officeDocument/2006/relationships/slideLayout" Target="/ppt/slideLayouts/slideLayout81.xml" Id="rId405" /><Relationship Type="http://schemas.openxmlformats.org/officeDocument/2006/relationships/slideLayout" Target="/ppt/slideLayouts/slideLayout82.xml" Id="rId410" /><Relationship Type="http://schemas.openxmlformats.org/officeDocument/2006/relationships/slideLayout" Target="/ppt/slideLayouts/slideLayout83.xml" Id="rId415" /><Relationship Type="http://schemas.openxmlformats.org/officeDocument/2006/relationships/slideLayout" Target="/ppt/slideLayouts/slideLayout84.xml" Id="rId420" /><Relationship Type="http://schemas.openxmlformats.org/officeDocument/2006/relationships/slideLayout" Target="/ppt/slideLayouts/slideLayout85.xml" Id="rId425" /><Relationship Type="http://schemas.openxmlformats.org/officeDocument/2006/relationships/slideLayout" Target="/ppt/slideLayouts/slideLayout86.xml" Id="rId430" /><Relationship Type="http://schemas.openxmlformats.org/officeDocument/2006/relationships/slideLayout" Target="/ppt/slideLayouts/slideLayout87.xml" Id="rId435" /><Relationship Type="http://schemas.openxmlformats.org/officeDocument/2006/relationships/slideLayout" Target="/ppt/slideLayouts/slideLayout88.xml" Id="rId440" /><Relationship Type="http://schemas.openxmlformats.org/officeDocument/2006/relationships/slideLayout" Target="/ppt/slideLayouts/slideLayout89.xml" Id="rId445" /><Relationship Type="http://schemas.openxmlformats.org/officeDocument/2006/relationships/slideLayout" Target="/ppt/slideLayouts/slideLayout90.xml" Id="rId450" /><Relationship Type="http://schemas.openxmlformats.org/officeDocument/2006/relationships/slideLayout" Target="/ppt/slideLayouts/slideLayout91.xml" Id="rId455" /><Relationship Type="http://schemas.openxmlformats.org/officeDocument/2006/relationships/slideLayout" Target="/ppt/slideLayouts/slideLayout92.xml" Id="rId460" /><Relationship Type="http://schemas.openxmlformats.org/officeDocument/2006/relationships/slideLayout" Target="/ppt/slideLayouts/slideLayout93.xml" Id="rId465" /><Relationship Type="http://schemas.openxmlformats.org/officeDocument/2006/relationships/slideLayout" Target="/ppt/slideLayouts/slideLayout94.xml" Id="rId470" /><Relationship Type="http://schemas.openxmlformats.org/officeDocument/2006/relationships/slideLayout" Target="/ppt/slideLayouts/slideLayout95.xml" Id="rId475" /><Relationship Type="http://schemas.openxmlformats.org/officeDocument/2006/relationships/slideLayout" Target="/ppt/slideLayouts/slideLayout96.xml" Id="rId480" /><Relationship Type="http://schemas.openxmlformats.org/officeDocument/2006/relationships/slideLayout" Target="/ppt/slideLayouts/slideLayout97.xml" Id="rId485" /><Relationship Type="http://schemas.openxmlformats.org/officeDocument/2006/relationships/slideLayout" Target="/ppt/slideLayouts/slideLayout98.xml" Id="rId490" /><Relationship Type="http://schemas.openxmlformats.org/officeDocument/2006/relationships/slideLayout" Target="/ppt/slideLayouts/slideLayout99.xml" Id="rId495" /><Relationship Type="http://schemas.openxmlformats.org/officeDocument/2006/relationships/slideLayout" Target="/ppt/slideLayouts/slideLayout100.xml" Id="rId500" /><Relationship Type="http://schemas.openxmlformats.org/officeDocument/2006/relationships/slideLayout" Target="/ppt/slideLayouts/slideLayout101.xml" Id="rId505" /><Relationship Type="http://schemas.openxmlformats.org/officeDocument/2006/relationships/slideLayout" Target="/ppt/slideLayouts/slideLayout102.xml" Id="rId510" /><Relationship Type="http://schemas.openxmlformats.org/officeDocument/2006/relationships/slideLayout" Target="/ppt/slideLayouts/slideLayout103.xml" Id="rId515" /><Relationship Type="http://schemas.openxmlformats.org/officeDocument/2006/relationships/slideLayout" Target="/ppt/slideLayouts/slideLayout104.xml" Id="rId520" /><Relationship Type="http://schemas.openxmlformats.org/officeDocument/2006/relationships/slideLayout" Target="/ppt/slideLayouts/slideLayout105.xml" Id="rId525" /><Relationship Type="http://schemas.openxmlformats.org/officeDocument/2006/relationships/slideLayout" Target="/ppt/slideLayouts/slideLayout106.xml" Id="rId530" /><Relationship Type="http://schemas.openxmlformats.org/officeDocument/2006/relationships/slideLayout" Target="/ppt/slideLayouts/slideLayout107.xml" Id="rId535"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5"/>
    <p:sldLayoutId id="2147483650" r:id="rId10"/>
    <p:sldLayoutId id="2147483651" r:id="rId15"/>
    <p:sldLayoutId id="2147483652" r:id="rId20"/>
    <p:sldLayoutId id="2147483653" r:id="rId25"/>
    <p:sldLayoutId id="2147483654" r:id="rId30"/>
    <p:sldLayoutId id="2147483655" r:id="rId35"/>
    <p:sldLayoutId id="2147483656" r:id="rId40"/>
    <p:sldLayoutId id="2147483657" r:id="rId45"/>
    <p:sldLayoutId id="2147483658" r:id="rId50"/>
    <p:sldLayoutId id="2147483659" r:id="rId55"/>
    <p:sldLayoutId id="2147483660" r:id="rId60"/>
    <p:sldLayoutId id="2147483661" r:id="rId65"/>
    <p:sldLayoutId id="2147483662" r:id="rId70"/>
    <p:sldLayoutId id="2147483663" r:id="rId75"/>
    <p:sldLayoutId id="2147483664" r:id="rId80"/>
    <p:sldLayoutId id="2147483665" r:id="rId85"/>
    <p:sldLayoutId id="2147483666" r:id="rId90"/>
    <p:sldLayoutId id="2147483667" r:id="rId95"/>
    <p:sldLayoutId id="2147483668" r:id="rId100"/>
    <p:sldLayoutId id="2147483669" r:id="rId105"/>
    <p:sldLayoutId id="2147483670" r:id="rId110"/>
    <p:sldLayoutId id="2147483671" r:id="rId115"/>
    <p:sldLayoutId id="2147483672" r:id="rId120"/>
    <p:sldLayoutId id="2147483673" r:id="rId125"/>
    <p:sldLayoutId id="2147483674" r:id="rId130"/>
    <p:sldLayoutId id="2147483675" r:id="rId135"/>
    <p:sldLayoutId id="2147483676" r:id="rId140"/>
    <p:sldLayoutId id="2147483677" r:id="rId145"/>
    <p:sldLayoutId id="2147483678" r:id="rId150"/>
    <p:sldLayoutId id="2147483679" r:id="rId155"/>
    <p:sldLayoutId id="2147483680" r:id="rId160"/>
    <p:sldLayoutId id="2147483681" r:id="rId165"/>
    <p:sldLayoutId id="2147483682" r:id="rId170"/>
    <p:sldLayoutId id="2147483683" r:id="rId175"/>
    <p:sldLayoutId id="2147483684" r:id="rId180"/>
    <p:sldLayoutId id="2147483685" r:id="rId185"/>
    <p:sldLayoutId id="2147483686" r:id="rId190"/>
    <p:sldLayoutId id="2147483687" r:id="rId195"/>
    <p:sldLayoutId id="2147483688" r:id="rId200"/>
    <p:sldLayoutId id="2147483689" r:id="rId205"/>
    <p:sldLayoutId id="2147483690" r:id="rId210"/>
    <p:sldLayoutId id="2147483691" r:id="rId215"/>
    <p:sldLayoutId id="2147483692" r:id="rId220"/>
    <p:sldLayoutId id="2147483693" r:id="rId225"/>
    <p:sldLayoutId id="2147483694" r:id="rId230"/>
    <p:sldLayoutId id="2147483695" r:id="rId235"/>
    <p:sldLayoutId id="2147483696" r:id="rId240"/>
    <p:sldLayoutId id="2147483697" r:id="rId245"/>
    <p:sldLayoutId id="2147483698" r:id="rId250"/>
    <p:sldLayoutId id="2147483699" r:id="rId255"/>
    <p:sldLayoutId id="2147483700" r:id="rId260"/>
    <p:sldLayoutId id="2147483701" r:id="rId265"/>
    <p:sldLayoutId id="2147483702" r:id="rId270"/>
    <p:sldLayoutId id="2147483703" r:id="rId275"/>
    <p:sldLayoutId id="2147483704" r:id="rId280"/>
    <p:sldLayoutId id="2147483705" r:id="rId285"/>
    <p:sldLayoutId id="2147483706" r:id="rId290"/>
    <p:sldLayoutId id="2147483707" r:id="rId295"/>
    <p:sldLayoutId id="2147483708" r:id="rId300"/>
    <p:sldLayoutId id="2147483709" r:id="rId305"/>
    <p:sldLayoutId id="2147483710" r:id="rId310"/>
    <p:sldLayoutId id="2147483711" r:id="rId315"/>
    <p:sldLayoutId id="2147483712" r:id="rId320"/>
    <p:sldLayoutId id="2147483713" r:id="rId325"/>
    <p:sldLayoutId id="2147483714" r:id="rId330"/>
    <p:sldLayoutId id="2147483715" r:id="rId335"/>
    <p:sldLayoutId id="2147483716" r:id="rId340"/>
    <p:sldLayoutId id="2147483717" r:id="rId345"/>
    <p:sldLayoutId id="2147483718" r:id="rId350"/>
    <p:sldLayoutId id="2147483719" r:id="rId355"/>
    <p:sldLayoutId id="2147483720" r:id="rId360"/>
    <p:sldLayoutId id="2147483721" r:id="rId365"/>
    <p:sldLayoutId id="2147483722" r:id="rId370"/>
    <p:sldLayoutId id="2147483723" r:id="rId375"/>
    <p:sldLayoutId id="2147483724" r:id="rId380"/>
    <p:sldLayoutId id="2147483725" r:id="rId385"/>
    <p:sldLayoutId id="2147483726" r:id="rId390"/>
    <p:sldLayoutId id="2147483727" r:id="rId395"/>
    <p:sldLayoutId id="2147483728" r:id="rId400"/>
    <p:sldLayoutId id="2147483729" r:id="rId405"/>
    <p:sldLayoutId id="2147483730" r:id="rId410"/>
    <p:sldLayoutId id="2147483731" r:id="rId415"/>
    <p:sldLayoutId id="2147483732" r:id="rId420"/>
    <p:sldLayoutId id="2147483733" r:id="rId425"/>
    <p:sldLayoutId id="2147483734" r:id="rId430"/>
    <p:sldLayoutId id="2147483735" r:id="rId435"/>
    <p:sldLayoutId id="2147483736" r:id="rId440"/>
    <p:sldLayoutId id="2147483737" r:id="rId445"/>
    <p:sldLayoutId id="2147483738" r:id="rId450"/>
    <p:sldLayoutId id="2147483739" r:id="rId455"/>
    <p:sldLayoutId id="2147483740" r:id="rId460"/>
    <p:sldLayoutId id="2147483741" r:id="rId465"/>
    <p:sldLayoutId id="2147483742" r:id="rId470"/>
    <p:sldLayoutId id="2147483743" r:id="rId475"/>
    <p:sldLayoutId id="2147483744" r:id="rId480"/>
    <p:sldLayoutId id="2147483745" r:id="rId485"/>
    <p:sldLayoutId id="2147483746" r:id="rId490"/>
    <p:sldLayoutId id="2147483747" r:id="rId495"/>
    <p:sldLayoutId id="2147483748" r:id="rId500"/>
    <p:sldLayoutId id="2147483749" r:id="rId505"/>
    <p:sldLayoutId id="2147483750" r:id="rId510"/>
    <p:sldLayoutId id="2147483751" r:id="rId515"/>
    <p:sldLayoutId id="2147483752" r:id="rId520"/>
    <p:sldLayoutId id="2147483753" r:id="rId525"/>
    <p:sldLayoutId id="2147483754" r:id="rId530"/>
    <p:sldLayoutId id="2147483755" r:id="rId535"/>
  </p:sldLayoutIdLst>
</p:sldMaster>
</file>

<file path=ppt/slides/_rels/slide1.xml.rels>&#65279;<?xml version="1.0" encoding="utf-8"?><Relationships xmlns="http://schemas.openxmlformats.org/package/2006/relationships"><Relationship Type="http://schemas.openxmlformats.org/officeDocument/2006/relationships/slideLayout" Target="/ppt/slideLayouts/slideLayout1.xml" Id="rId5" /><Relationship Type="http://schemas.openxmlformats.org/officeDocument/2006/relationships/image" Target="/ppt/media/image1.png" Id="rId7" /></Relationships>
</file>

<file path=ppt/slides/_rels/slide10.xml.rels>&#65279;<?xml version="1.0" encoding="utf-8"?><Relationships xmlns="http://schemas.openxmlformats.org/package/2006/relationships"><Relationship Type="http://schemas.openxmlformats.org/officeDocument/2006/relationships/slideLayout" Target="/ppt/slideLayouts/slideLayout10.xml" Id="rId50" /><Relationship Type="http://schemas.openxmlformats.org/officeDocument/2006/relationships/image" Target="/ppt/media/image10.png" Id="rId52" /></Relationships>
</file>

<file path=ppt/slides/_rels/slide100.xml.rels>&#65279;<?xml version="1.0" encoding="utf-8"?><Relationships xmlns="http://schemas.openxmlformats.org/package/2006/relationships"><Relationship Type="http://schemas.openxmlformats.org/officeDocument/2006/relationships/slideLayout" Target="/ppt/slideLayouts/slideLayout100.xml" Id="rId500" /><Relationship Type="http://schemas.openxmlformats.org/officeDocument/2006/relationships/image" Target="/ppt/media/image100.png" Id="rId502" /></Relationships>
</file>

<file path=ppt/slides/_rels/slide101.xml.rels>&#65279;<?xml version="1.0" encoding="utf-8"?><Relationships xmlns="http://schemas.openxmlformats.org/package/2006/relationships"><Relationship Type="http://schemas.openxmlformats.org/officeDocument/2006/relationships/slideLayout" Target="/ppt/slideLayouts/slideLayout101.xml" Id="rId505" /><Relationship Type="http://schemas.openxmlformats.org/officeDocument/2006/relationships/image" Target="/ppt/media/image101.png" Id="rId507" /></Relationships>
</file>

<file path=ppt/slides/_rels/slide102.xml.rels>&#65279;<?xml version="1.0" encoding="utf-8"?><Relationships xmlns="http://schemas.openxmlformats.org/package/2006/relationships"><Relationship Type="http://schemas.openxmlformats.org/officeDocument/2006/relationships/slideLayout" Target="/ppt/slideLayouts/slideLayout102.xml" Id="rId510" /><Relationship Type="http://schemas.openxmlformats.org/officeDocument/2006/relationships/image" Target="/ppt/media/image102.png" Id="rId512" /></Relationships>
</file>

<file path=ppt/slides/_rels/slide103.xml.rels>&#65279;<?xml version="1.0" encoding="utf-8"?><Relationships xmlns="http://schemas.openxmlformats.org/package/2006/relationships"><Relationship Type="http://schemas.openxmlformats.org/officeDocument/2006/relationships/slideLayout" Target="/ppt/slideLayouts/slideLayout103.xml" Id="rId515" /><Relationship Type="http://schemas.openxmlformats.org/officeDocument/2006/relationships/image" Target="/ppt/media/image103.png" Id="rId517" /></Relationships>
</file>

<file path=ppt/slides/_rels/slide104.xml.rels>&#65279;<?xml version="1.0" encoding="utf-8"?><Relationships xmlns="http://schemas.openxmlformats.org/package/2006/relationships"><Relationship Type="http://schemas.openxmlformats.org/officeDocument/2006/relationships/slideLayout" Target="/ppt/slideLayouts/slideLayout104.xml" Id="rId520" /><Relationship Type="http://schemas.openxmlformats.org/officeDocument/2006/relationships/image" Target="/ppt/media/image104.png" Id="rId522" /></Relationships>
</file>

<file path=ppt/slides/_rels/slide105.xml.rels>&#65279;<?xml version="1.0" encoding="utf-8"?><Relationships xmlns="http://schemas.openxmlformats.org/package/2006/relationships"><Relationship Type="http://schemas.openxmlformats.org/officeDocument/2006/relationships/slideLayout" Target="/ppt/slideLayouts/slideLayout105.xml" Id="rId525" /><Relationship Type="http://schemas.openxmlformats.org/officeDocument/2006/relationships/image" Target="/ppt/media/image105.png" Id="rId527" /></Relationships>
</file>

<file path=ppt/slides/_rels/slide106.xml.rels>&#65279;<?xml version="1.0" encoding="utf-8"?><Relationships xmlns="http://schemas.openxmlformats.org/package/2006/relationships"><Relationship Type="http://schemas.openxmlformats.org/officeDocument/2006/relationships/slideLayout" Target="/ppt/slideLayouts/slideLayout106.xml" Id="rId530" /><Relationship Type="http://schemas.openxmlformats.org/officeDocument/2006/relationships/image" Target="/ppt/media/image106.png" Id="rId532" /></Relationships>
</file>

<file path=ppt/slides/_rels/slide107.xml.rels>&#65279;<?xml version="1.0" encoding="utf-8"?><Relationships xmlns="http://schemas.openxmlformats.org/package/2006/relationships"><Relationship Type="http://schemas.openxmlformats.org/officeDocument/2006/relationships/slideLayout" Target="/ppt/slideLayouts/slideLayout107.xml" Id="rId535" /><Relationship Type="http://schemas.openxmlformats.org/officeDocument/2006/relationships/image" Target="/ppt/media/image107.png" Id="rId537"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1.xml" Id="rId55" /><Relationship Type="http://schemas.openxmlformats.org/officeDocument/2006/relationships/image" Target="/ppt/media/image11.png" Id="rId57"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Id60" /><Relationship Type="http://schemas.openxmlformats.org/officeDocument/2006/relationships/image" Target="/ppt/media/image12.png" Id="rId6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3.xml" Id="rId65" /><Relationship Type="http://schemas.openxmlformats.org/officeDocument/2006/relationships/image" Target="/ppt/media/image13.png" Id="rId67"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4.xml" Id="rId70" /><Relationship Type="http://schemas.openxmlformats.org/officeDocument/2006/relationships/image" Target="/ppt/media/image14.png" Id="rId7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5.xml" Id="rId75" /><Relationship Type="http://schemas.openxmlformats.org/officeDocument/2006/relationships/image" Target="/ppt/media/image15.png" Id="rId77"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6.xml" Id="rId80" /><Relationship Type="http://schemas.openxmlformats.org/officeDocument/2006/relationships/image" Target="/ppt/media/image16.png" Id="rId8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7.xml" Id="rId85" /><Relationship Type="http://schemas.openxmlformats.org/officeDocument/2006/relationships/image" Target="/ppt/media/image17.png" Id="rId87"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8.xml" Id="rId90" /><Relationship Type="http://schemas.openxmlformats.org/officeDocument/2006/relationships/image" Target="/ppt/media/image18.png" Id="rId92"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9.xml" Id="rId95" /><Relationship Type="http://schemas.openxmlformats.org/officeDocument/2006/relationships/image" Target="/ppt/media/image19.png" Id="rId97"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Id10" /><Relationship Type="http://schemas.openxmlformats.org/officeDocument/2006/relationships/image" Target="/ppt/media/image2.png" Id="rId12" /></Relationships>
</file>

<file path=ppt/slides/_rels/slide20.xml.rels>&#65279;<?xml version="1.0" encoding="utf-8"?><Relationships xmlns="http://schemas.openxmlformats.org/package/2006/relationships"><Relationship Type="http://schemas.openxmlformats.org/officeDocument/2006/relationships/slideLayout" Target="/ppt/slideLayouts/slideLayout20.xml" Id="rId100" /><Relationship Type="http://schemas.openxmlformats.org/officeDocument/2006/relationships/image" Target="/ppt/media/image20.png" Id="rId10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21.xml" Id="rId105" /><Relationship Type="http://schemas.openxmlformats.org/officeDocument/2006/relationships/image" Target="/ppt/media/image21.png" Id="rId107" /></Relationships>
</file>

<file path=ppt/slides/_rels/slide22.xml.rels>&#65279;<?xml version="1.0" encoding="utf-8"?><Relationships xmlns="http://schemas.openxmlformats.org/package/2006/relationships"><Relationship Type="http://schemas.openxmlformats.org/officeDocument/2006/relationships/slideLayout" Target="/ppt/slideLayouts/slideLayout22.xml" Id="rId110" /><Relationship Type="http://schemas.openxmlformats.org/officeDocument/2006/relationships/image" Target="/ppt/media/image22.png" Id="rId112" /></Relationships>
</file>

<file path=ppt/slides/_rels/slide23.xml.rels>&#65279;<?xml version="1.0" encoding="utf-8"?><Relationships xmlns="http://schemas.openxmlformats.org/package/2006/relationships"><Relationship Type="http://schemas.openxmlformats.org/officeDocument/2006/relationships/slideLayout" Target="/ppt/slideLayouts/slideLayout23.xml" Id="rId115" /><Relationship Type="http://schemas.openxmlformats.org/officeDocument/2006/relationships/image" Target="/ppt/media/image23.png" Id="rId117" /></Relationships>
</file>

<file path=ppt/slides/_rels/slide24.xml.rels>&#65279;<?xml version="1.0" encoding="utf-8"?><Relationships xmlns="http://schemas.openxmlformats.org/package/2006/relationships"><Relationship Type="http://schemas.openxmlformats.org/officeDocument/2006/relationships/slideLayout" Target="/ppt/slideLayouts/slideLayout24.xml" Id="rId120" /><Relationship Type="http://schemas.openxmlformats.org/officeDocument/2006/relationships/image" Target="/ppt/media/image24.png" Id="rId122" /></Relationships>
</file>

<file path=ppt/slides/_rels/slide25.xml.rels>&#65279;<?xml version="1.0" encoding="utf-8"?><Relationships xmlns="http://schemas.openxmlformats.org/package/2006/relationships"><Relationship Type="http://schemas.openxmlformats.org/officeDocument/2006/relationships/slideLayout" Target="/ppt/slideLayouts/slideLayout25.xml" Id="rId125" /><Relationship Type="http://schemas.openxmlformats.org/officeDocument/2006/relationships/image" Target="/ppt/media/image25.png" Id="rId127" /></Relationships>
</file>

<file path=ppt/slides/_rels/slide26.xml.rels>&#65279;<?xml version="1.0" encoding="utf-8"?><Relationships xmlns="http://schemas.openxmlformats.org/package/2006/relationships"><Relationship Type="http://schemas.openxmlformats.org/officeDocument/2006/relationships/slideLayout" Target="/ppt/slideLayouts/slideLayout26.xml" Id="rId130" /><Relationship Type="http://schemas.openxmlformats.org/officeDocument/2006/relationships/image" Target="/ppt/media/image26.png" Id="rId132" /></Relationships>
</file>

<file path=ppt/slides/_rels/slide27.xml.rels>&#65279;<?xml version="1.0" encoding="utf-8"?><Relationships xmlns="http://schemas.openxmlformats.org/package/2006/relationships"><Relationship Type="http://schemas.openxmlformats.org/officeDocument/2006/relationships/slideLayout" Target="/ppt/slideLayouts/slideLayout27.xml" Id="rId135" /><Relationship Type="http://schemas.openxmlformats.org/officeDocument/2006/relationships/image" Target="/ppt/media/image27.png" Id="rId137" /></Relationships>
</file>

<file path=ppt/slides/_rels/slide28.xml.rels>&#65279;<?xml version="1.0" encoding="utf-8"?><Relationships xmlns="http://schemas.openxmlformats.org/package/2006/relationships"><Relationship Type="http://schemas.openxmlformats.org/officeDocument/2006/relationships/slideLayout" Target="/ppt/slideLayouts/slideLayout28.xml" Id="rId140" /><Relationship Type="http://schemas.openxmlformats.org/officeDocument/2006/relationships/image" Target="/ppt/media/image28.png" Id="rId142" /></Relationships>
</file>

<file path=ppt/slides/_rels/slide29.xml.rels>&#65279;<?xml version="1.0" encoding="utf-8"?><Relationships xmlns="http://schemas.openxmlformats.org/package/2006/relationships"><Relationship Type="http://schemas.openxmlformats.org/officeDocument/2006/relationships/slideLayout" Target="/ppt/slideLayouts/slideLayout29.xml" Id="rId145" /><Relationship Type="http://schemas.openxmlformats.org/officeDocument/2006/relationships/image" Target="/ppt/media/image29.png" Id="rId147" /></Relationships>
</file>

<file path=ppt/slides/_rels/slide3.xml.rels>&#65279;<?xml version="1.0" encoding="utf-8"?><Relationships xmlns="http://schemas.openxmlformats.org/package/2006/relationships"><Relationship Type="http://schemas.openxmlformats.org/officeDocument/2006/relationships/slideLayout" Target="/ppt/slideLayouts/slideLayout3.xml" Id="rId15" /><Relationship Type="http://schemas.openxmlformats.org/officeDocument/2006/relationships/image" Target="/ppt/media/image3.png" Id="rId17" /></Relationships>
</file>

<file path=ppt/slides/_rels/slide30.xml.rels>&#65279;<?xml version="1.0" encoding="utf-8"?><Relationships xmlns="http://schemas.openxmlformats.org/package/2006/relationships"><Relationship Type="http://schemas.openxmlformats.org/officeDocument/2006/relationships/slideLayout" Target="/ppt/slideLayouts/slideLayout30.xml" Id="rId150" /><Relationship Type="http://schemas.openxmlformats.org/officeDocument/2006/relationships/image" Target="/ppt/media/image30.png" Id="rId152" /></Relationships>
</file>

<file path=ppt/slides/_rels/slide31.xml.rels>&#65279;<?xml version="1.0" encoding="utf-8"?><Relationships xmlns="http://schemas.openxmlformats.org/package/2006/relationships"><Relationship Type="http://schemas.openxmlformats.org/officeDocument/2006/relationships/slideLayout" Target="/ppt/slideLayouts/slideLayout31.xml" Id="rId155" /><Relationship Type="http://schemas.openxmlformats.org/officeDocument/2006/relationships/image" Target="/ppt/media/image31.png" Id="rId157" /></Relationships>
</file>

<file path=ppt/slides/_rels/slide32.xml.rels>&#65279;<?xml version="1.0" encoding="utf-8"?><Relationships xmlns="http://schemas.openxmlformats.org/package/2006/relationships"><Relationship Type="http://schemas.openxmlformats.org/officeDocument/2006/relationships/slideLayout" Target="/ppt/slideLayouts/slideLayout32.xml" Id="rId160" /><Relationship Type="http://schemas.openxmlformats.org/officeDocument/2006/relationships/image" Target="/ppt/media/image32.png" Id="rId16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33.xml" Id="rId165" /><Relationship Type="http://schemas.openxmlformats.org/officeDocument/2006/relationships/image" Target="/ppt/media/image33.png" Id="rId167" /></Relationships>
</file>

<file path=ppt/slides/_rels/slide34.xml.rels>&#65279;<?xml version="1.0" encoding="utf-8"?><Relationships xmlns="http://schemas.openxmlformats.org/package/2006/relationships"><Relationship Type="http://schemas.openxmlformats.org/officeDocument/2006/relationships/slideLayout" Target="/ppt/slideLayouts/slideLayout34.xml" Id="rId170" /><Relationship Type="http://schemas.openxmlformats.org/officeDocument/2006/relationships/image" Target="/ppt/media/image34.png" Id="rId172" /></Relationships>
</file>

<file path=ppt/slides/_rels/slide35.xml.rels>&#65279;<?xml version="1.0" encoding="utf-8"?><Relationships xmlns="http://schemas.openxmlformats.org/package/2006/relationships"><Relationship Type="http://schemas.openxmlformats.org/officeDocument/2006/relationships/slideLayout" Target="/ppt/slideLayouts/slideLayout35.xml" Id="rId175" /><Relationship Type="http://schemas.openxmlformats.org/officeDocument/2006/relationships/image" Target="/ppt/media/image35.png" Id="rId177" /></Relationships>
</file>

<file path=ppt/slides/_rels/slide36.xml.rels>&#65279;<?xml version="1.0" encoding="utf-8"?><Relationships xmlns="http://schemas.openxmlformats.org/package/2006/relationships"><Relationship Type="http://schemas.openxmlformats.org/officeDocument/2006/relationships/slideLayout" Target="/ppt/slideLayouts/slideLayout36.xml" Id="rId180" /><Relationship Type="http://schemas.openxmlformats.org/officeDocument/2006/relationships/image" Target="/ppt/media/image36.png" Id="rId182" /></Relationships>
</file>

<file path=ppt/slides/_rels/slide37.xml.rels>&#65279;<?xml version="1.0" encoding="utf-8"?><Relationships xmlns="http://schemas.openxmlformats.org/package/2006/relationships"><Relationship Type="http://schemas.openxmlformats.org/officeDocument/2006/relationships/slideLayout" Target="/ppt/slideLayouts/slideLayout37.xml" Id="rId185" /><Relationship Type="http://schemas.openxmlformats.org/officeDocument/2006/relationships/image" Target="/ppt/media/image37.png" Id="rId187" /></Relationships>
</file>

<file path=ppt/slides/_rels/slide38.xml.rels>&#65279;<?xml version="1.0" encoding="utf-8"?><Relationships xmlns="http://schemas.openxmlformats.org/package/2006/relationships"><Relationship Type="http://schemas.openxmlformats.org/officeDocument/2006/relationships/slideLayout" Target="/ppt/slideLayouts/slideLayout38.xml" Id="rId190" /><Relationship Type="http://schemas.openxmlformats.org/officeDocument/2006/relationships/image" Target="/ppt/media/image38.png" Id="rId192" /></Relationships>
</file>

<file path=ppt/slides/_rels/slide39.xml.rels>&#65279;<?xml version="1.0" encoding="utf-8"?><Relationships xmlns="http://schemas.openxmlformats.org/package/2006/relationships"><Relationship Type="http://schemas.openxmlformats.org/officeDocument/2006/relationships/slideLayout" Target="/ppt/slideLayouts/slideLayout39.xml" Id="rId195" /><Relationship Type="http://schemas.openxmlformats.org/officeDocument/2006/relationships/image" Target="/ppt/media/image39.png" Id="rId197" /></Relationships>
</file>

<file path=ppt/slides/_rels/slide4.xml.rels>&#65279;<?xml version="1.0" encoding="utf-8"?><Relationships xmlns="http://schemas.openxmlformats.org/package/2006/relationships"><Relationship Type="http://schemas.openxmlformats.org/officeDocument/2006/relationships/slideLayout" Target="/ppt/slideLayouts/slideLayout4.xml" Id="rId20" /><Relationship Type="http://schemas.openxmlformats.org/officeDocument/2006/relationships/image" Target="/ppt/media/image4.png" Id="rId22" /></Relationships>
</file>

<file path=ppt/slides/_rels/slide40.xml.rels>&#65279;<?xml version="1.0" encoding="utf-8"?><Relationships xmlns="http://schemas.openxmlformats.org/package/2006/relationships"><Relationship Type="http://schemas.openxmlformats.org/officeDocument/2006/relationships/slideLayout" Target="/ppt/slideLayouts/slideLayout40.xml" Id="rId200" /><Relationship Type="http://schemas.openxmlformats.org/officeDocument/2006/relationships/image" Target="/ppt/media/image40.png" Id="rId202" /></Relationships>
</file>

<file path=ppt/slides/_rels/slide41.xml.rels>&#65279;<?xml version="1.0" encoding="utf-8"?><Relationships xmlns="http://schemas.openxmlformats.org/package/2006/relationships"><Relationship Type="http://schemas.openxmlformats.org/officeDocument/2006/relationships/slideLayout" Target="/ppt/slideLayouts/slideLayout41.xml" Id="rId205" /><Relationship Type="http://schemas.openxmlformats.org/officeDocument/2006/relationships/image" Target="/ppt/media/image41.png" Id="rId207" /></Relationships>
</file>

<file path=ppt/slides/_rels/slide42.xml.rels>&#65279;<?xml version="1.0" encoding="utf-8"?><Relationships xmlns="http://schemas.openxmlformats.org/package/2006/relationships"><Relationship Type="http://schemas.openxmlformats.org/officeDocument/2006/relationships/slideLayout" Target="/ppt/slideLayouts/slideLayout42.xml" Id="rId210" /><Relationship Type="http://schemas.openxmlformats.org/officeDocument/2006/relationships/image" Target="/ppt/media/image42.png" Id="rId212" /></Relationships>
</file>

<file path=ppt/slides/_rels/slide43.xml.rels>&#65279;<?xml version="1.0" encoding="utf-8"?><Relationships xmlns="http://schemas.openxmlformats.org/package/2006/relationships"><Relationship Type="http://schemas.openxmlformats.org/officeDocument/2006/relationships/slideLayout" Target="/ppt/slideLayouts/slideLayout43.xml" Id="rId215" /><Relationship Type="http://schemas.openxmlformats.org/officeDocument/2006/relationships/image" Target="/ppt/media/image43.png" Id="rId217" /></Relationships>
</file>

<file path=ppt/slides/_rels/slide44.xml.rels>&#65279;<?xml version="1.0" encoding="utf-8"?><Relationships xmlns="http://schemas.openxmlformats.org/package/2006/relationships"><Relationship Type="http://schemas.openxmlformats.org/officeDocument/2006/relationships/slideLayout" Target="/ppt/slideLayouts/slideLayout44.xml" Id="rId220" /><Relationship Type="http://schemas.openxmlformats.org/officeDocument/2006/relationships/image" Target="/ppt/media/image44.png" Id="rId222" /></Relationships>
</file>

<file path=ppt/slides/_rels/slide45.xml.rels>&#65279;<?xml version="1.0" encoding="utf-8"?><Relationships xmlns="http://schemas.openxmlformats.org/package/2006/relationships"><Relationship Type="http://schemas.openxmlformats.org/officeDocument/2006/relationships/slideLayout" Target="/ppt/slideLayouts/slideLayout45.xml" Id="rId225" /><Relationship Type="http://schemas.openxmlformats.org/officeDocument/2006/relationships/image" Target="/ppt/media/image45.png" Id="rId227" /></Relationships>
</file>

<file path=ppt/slides/_rels/slide46.xml.rels>&#65279;<?xml version="1.0" encoding="utf-8"?><Relationships xmlns="http://schemas.openxmlformats.org/package/2006/relationships"><Relationship Type="http://schemas.openxmlformats.org/officeDocument/2006/relationships/slideLayout" Target="/ppt/slideLayouts/slideLayout46.xml" Id="rId230" /><Relationship Type="http://schemas.openxmlformats.org/officeDocument/2006/relationships/image" Target="/ppt/media/image46.png" Id="rId232" /></Relationships>
</file>

<file path=ppt/slides/_rels/slide47.xml.rels>&#65279;<?xml version="1.0" encoding="utf-8"?><Relationships xmlns="http://schemas.openxmlformats.org/package/2006/relationships"><Relationship Type="http://schemas.openxmlformats.org/officeDocument/2006/relationships/slideLayout" Target="/ppt/slideLayouts/slideLayout47.xml" Id="rId235" /><Relationship Type="http://schemas.openxmlformats.org/officeDocument/2006/relationships/image" Target="/ppt/media/image47.png" Id="rId237" /></Relationships>
</file>

<file path=ppt/slides/_rels/slide48.xml.rels>&#65279;<?xml version="1.0" encoding="utf-8"?><Relationships xmlns="http://schemas.openxmlformats.org/package/2006/relationships"><Relationship Type="http://schemas.openxmlformats.org/officeDocument/2006/relationships/slideLayout" Target="/ppt/slideLayouts/slideLayout48.xml" Id="rId240" /><Relationship Type="http://schemas.openxmlformats.org/officeDocument/2006/relationships/image" Target="/ppt/media/image48.png" Id="rId242" /></Relationships>
</file>

<file path=ppt/slides/_rels/slide49.xml.rels>&#65279;<?xml version="1.0" encoding="utf-8"?><Relationships xmlns="http://schemas.openxmlformats.org/package/2006/relationships"><Relationship Type="http://schemas.openxmlformats.org/officeDocument/2006/relationships/slideLayout" Target="/ppt/slideLayouts/slideLayout49.xml" Id="rId245" /><Relationship Type="http://schemas.openxmlformats.org/officeDocument/2006/relationships/image" Target="/ppt/media/image49.png" Id="rId247" /></Relationships>
</file>

<file path=ppt/slides/_rels/slide5.xml.rels>&#65279;<?xml version="1.0" encoding="utf-8"?><Relationships xmlns="http://schemas.openxmlformats.org/package/2006/relationships"><Relationship Type="http://schemas.openxmlformats.org/officeDocument/2006/relationships/slideLayout" Target="/ppt/slideLayouts/slideLayout5.xml" Id="rId25" /><Relationship Type="http://schemas.openxmlformats.org/officeDocument/2006/relationships/image" Target="/ppt/media/image5.png" Id="rId27" /></Relationships>
</file>

<file path=ppt/slides/_rels/slide50.xml.rels>&#65279;<?xml version="1.0" encoding="utf-8"?><Relationships xmlns="http://schemas.openxmlformats.org/package/2006/relationships"><Relationship Type="http://schemas.openxmlformats.org/officeDocument/2006/relationships/slideLayout" Target="/ppt/slideLayouts/slideLayout50.xml" Id="rId250" /><Relationship Type="http://schemas.openxmlformats.org/officeDocument/2006/relationships/image" Target="/ppt/media/image50.png" Id="rId252" /></Relationships>
</file>

<file path=ppt/slides/_rels/slide51.xml.rels>&#65279;<?xml version="1.0" encoding="utf-8"?><Relationships xmlns="http://schemas.openxmlformats.org/package/2006/relationships"><Relationship Type="http://schemas.openxmlformats.org/officeDocument/2006/relationships/slideLayout" Target="/ppt/slideLayouts/slideLayout51.xml" Id="rId255" /><Relationship Type="http://schemas.openxmlformats.org/officeDocument/2006/relationships/image" Target="/ppt/media/image51.png" Id="rId257" /></Relationships>
</file>

<file path=ppt/slides/_rels/slide52.xml.rels>&#65279;<?xml version="1.0" encoding="utf-8"?><Relationships xmlns="http://schemas.openxmlformats.org/package/2006/relationships"><Relationship Type="http://schemas.openxmlformats.org/officeDocument/2006/relationships/slideLayout" Target="/ppt/slideLayouts/slideLayout52.xml" Id="rId260" /><Relationship Type="http://schemas.openxmlformats.org/officeDocument/2006/relationships/image" Target="/ppt/media/image52.png" Id="rId262" /></Relationships>
</file>

<file path=ppt/slides/_rels/slide53.xml.rels>&#65279;<?xml version="1.0" encoding="utf-8"?><Relationships xmlns="http://schemas.openxmlformats.org/package/2006/relationships"><Relationship Type="http://schemas.openxmlformats.org/officeDocument/2006/relationships/slideLayout" Target="/ppt/slideLayouts/slideLayout53.xml" Id="rId265" /><Relationship Type="http://schemas.openxmlformats.org/officeDocument/2006/relationships/image" Target="/ppt/media/image53.png" Id="rId267" /></Relationships>
</file>

<file path=ppt/slides/_rels/slide54.xml.rels>&#65279;<?xml version="1.0" encoding="utf-8"?><Relationships xmlns="http://schemas.openxmlformats.org/package/2006/relationships"><Relationship Type="http://schemas.openxmlformats.org/officeDocument/2006/relationships/slideLayout" Target="/ppt/slideLayouts/slideLayout54.xml" Id="rId270" /><Relationship Type="http://schemas.openxmlformats.org/officeDocument/2006/relationships/image" Target="/ppt/media/image54.png" Id="rId272" /></Relationships>
</file>

<file path=ppt/slides/_rels/slide55.xml.rels>&#65279;<?xml version="1.0" encoding="utf-8"?><Relationships xmlns="http://schemas.openxmlformats.org/package/2006/relationships"><Relationship Type="http://schemas.openxmlformats.org/officeDocument/2006/relationships/slideLayout" Target="/ppt/slideLayouts/slideLayout55.xml" Id="rId275" /><Relationship Type="http://schemas.openxmlformats.org/officeDocument/2006/relationships/image" Target="/ppt/media/image55.png" Id="rId277" /></Relationships>
</file>

<file path=ppt/slides/_rels/slide56.xml.rels>&#65279;<?xml version="1.0" encoding="utf-8"?><Relationships xmlns="http://schemas.openxmlformats.org/package/2006/relationships"><Relationship Type="http://schemas.openxmlformats.org/officeDocument/2006/relationships/slideLayout" Target="/ppt/slideLayouts/slideLayout56.xml" Id="rId280" /><Relationship Type="http://schemas.openxmlformats.org/officeDocument/2006/relationships/image" Target="/ppt/media/image56.png" Id="rId282" /></Relationships>
</file>

<file path=ppt/slides/_rels/slide57.xml.rels>&#65279;<?xml version="1.0" encoding="utf-8"?><Relationships xmlns="http://schemas.openxmlformats.org/package/2006/relationships"><Relationship Type="http://schemas.openxmlformats.org/officeDocument/2006/relationships/slideLayout" Target="/ppt/slideLayouts/slideLayout57.xml" Id="rId285" /><Relationship Type="http://schemas.openxmlformats.org/officeDocument/2006/relationships/image" Target="/ppt/media/image57.png" Id="rId287" /></Relationships>
</file>

<file path=ppt/slides/_rels/slide58.xml.rels>&#65279;<?xml version="1.0" encoding="utf-8"?><Relationships xmlns="http://schemas.openxmlformats.org/package/2006/relationships"><Relationship Type="http://schemas.openxmlformats.org/officeDocument/2006/relationships/slideLayout" Target="/ppt/slideLayouts/slideLayout58.xml" Id="rId290" /><Relationship Type="http://schemas.openxmlformats.org/officeDocument/2006/relationships/image" Target="/ppt/media/image58.png" Id="rId292" /></Relationships>
</file>

<file path=ppt/slides/_rels/slide59.xml.rels>&#65279;<?xml version="1.0" encoding="utf-8"?><Relationships xmlns="http://schemas.openxmlformats.org/package/2006/relationships"><Relationship Type="http://schemas.openxmlformats.org/officeDocument/2006/relationships/slideLayout" Target="/ppt/slideLayouts/slideLayout59.xml" Id="rId295" /><Relationship Type="http://schemas.openxmlformats.org/officeDocument/2006/relationships/image" Target="/ppt/media/image59.png" Id="rId297" /></Relationships>
</file>

<file path=ppt/slides/_rels/slide6.xml.rels>&#65279;<?xml version="1.0" encoding="utf-8"?><Relationships xmlns="http://schemas.openxmlformats.org/package/2006/relationships"><Relationship Type="http://schemas.openxmlformats.org/officeDocument/2006/relationships/slideLayout" Target="/ppt/slideLayouts/slideLayout6.xml" Id="rId30" /><Relationship Type="http://schemas.openxmlformats.org/officeDocument/2006/relationships/image" Target="/ppt/media/image6.png" Id="rId32" /></Relationships>
</file>

<file path=ppt/slides/_rels/slide60.xml.rels>&#65279;<?xml version="1.0" encoding="utf-8"?><Relationships xmlns="http://schemas.openxmlformats.org/package/2006/relationships"><Relationship Type="http://schemas.openxmlformats.org/officeDocument/2006/relationships/slideLayout" Target="/ppt/slideLayouts/slideLayout60.xml" Id="rId300" /><Relationship Type="http://schemas.openxmlformats.org/officeDocument/2006/relationships/image" Target="/ppt/media/image60.png" Id="rId302" /></Relationships>
</file>

<file path=ppt/slides/_rels/slide61.xml.rels>&#65279;<?xml version="1.0" encoding="utf-8"?><Relationships xmlns="http://schemas.openxmlformats.org/package/2006/relationships"><Relationship Type="http://schemas.openxmlformats.org/officeDocument/2006/relationships/slideLayout" Target="/ppt/slideLayouts/slideLayout61.xml" Id="rId305" /><Relationship Type="http://schemas.openxmlformats.org/officeDocument/2006/relationships/image" Target="/ppt/media/image61.png" Id="rId307" /></Relationships>
</file>

<file path=ppt/slides/_rels/slide62.xml.rels>&#65279;<?xml version="1.0" encoding="utf-8"?><Relationships xmlns="http://schemas.openxmlformats.org/package/2006/relationships"><Relationship Type="http://schemas.openxmlformats.org/officeDocument/2006/relationships/slideLayout" Target="/ppt/slideLayouts/slideLayout62.xml" Id="rId310" /><Relationship Type="http://schemas.openxmlformats.org/officeDocument/2006/relationships/image" Target="/ppt/media/image62.png" Id="rId312" /></Relationships>
</file>

<file path=ppt/slides/_rels/slide63.xml.rels>&#65279;<?xml version="1.0" encoding="utf-8"?><Relationships xmlns="http://schemas.openxmlformats.org/package/2006/relationships"><Relationship Type="http://schemas.openxmlformats.org/officeDocument/2006/relationships/slideLayout" Target="/ppt/slideLayouts/slideLayout63.xml" Id="rId315" /><Relationship Type="http://schemas.openxmlformats.org/officeDocument/2006/relationships/image" Target="/ppt/media/image63.png" Id="rId317" /></Relationships>
</file>

<file path=ppt/slides/_rels/slide64.xml.rels>&#65279;<?xml version="1.0" encoding="utf-8"?><Relationships xmlns="http://schemas.openxmlformats.org/package/2006/relationships"><Relationship Type="http://schemas.openxmlformats.org/officeDocument/2006/relationships/slideLayout" Target="/ppt/slideLayouts/slideLayout64.xml" Id="rId320" /><Relationship Type="http://schemas.openxmlformats.org/officeDocument/2006/relationships/image" Target="/ppt/media/image64.png" Id="rId322" /></Relationships>
</file>

<file path=ppt/slides/_rels/slide65.xml.rels>&#65279;<?xml version="1.0" encoding="utf-8"?><Relationships xmlns="http://schemas.openxmlformats.org/package/2006/relationships"><Relationship Type="http://schemas.openxmlformats.org/officeDocument/2006/relationships/slideLayout" Target="/ppt/slideLayouts/slideLayout65.xml" Id="rId325" /><Relationship Type="http://schemas.openxmlformats.org/officeDocument/2006/relationships/image" Target="/ppt/media/image65.png" Id="rId327" /></Relationships>
</file>

<file path=ppt/slides/_rels/slide66.xml.rels>&#65279;<?xml version="1.0" encoding="utf-8"?><Relationships xmlns="http://schemas.openxmlformats.org/package/2006/relationships"><Relationship Type="http://schemas.openxmlformats.org/officeDocument/2006/relationships/slideLayout" Target="/ppt/slideLayouts/slideLayout66.xml" Id="rId330" /><Relationship Type="http://schemas.openxmlformats.org/officeDocument/2006/relationships/image" Target="/ppt/media/image66.png" Id="rId332" /></Relationships>
</file>

<file path=ppt/slides/_rels/slide67.xml.rels>&#65279;<?xml version="1.0" encoding="utf-8"?><Relationships xmlns="http://schemas.openxmlformats.org/package/2006/relationships"><Relationship Type="http://schemas.openxmlformats.org/officeDocument/2006/relationships/slideLayout" Target="/ppt/slideLayouts/slideLayout67.xml" Id="rId335" /><Relationship Type="http://schemas.openxmlformats.org/officeDocument/2006/relationships/image" Target="/ppt/media/image67.png" Id="rId337" /></Relationships>
</file>

<file path=ppt/slides/_rels/slide68.xml.rels>&#65279;<?xml version="1.0" encoding="utf-8"?><Relationships xmlns="http://schemas.openxmlformats.org/package/2006/relationships"><Relationship Type="http://schemas.openxmlformats.org/officeDocument/2006/relationships/slideLayout" Target="/ppt/slideLayouts/slideLayout68.xml" Id="rId340" /><Relationship Type="http://schemas.openxmlformats.org/officeDocument/2006/relationships/image" Target="/ppt/media/image68.png" Id="rId342" /></Relationships>
</file>

<file path=ppt/slides/_rels/slide69.xml.rels>&#65279;<?xml version="1.0" encoding="utf-8"?><Relationships xmlns="http://schemas.openxmlformats.org/package/2006/relationships"><Relationship Type="http://schemas.openxmlformats.org/officeDocument/2006/relationships/slideLayout" Target="/ppt/slideLayouts/slideLayout69.xml" Id="rId345" /><Relationship Type="http://schemas.openxmlformats.org/officeDocument/2006/relationships/image" Target="/ppt/media/image69.png" Id="rId347" /></Relationships>
</file>

<file path=ppt/slides/_rels/slide7.xml.rels>&#65279;<?xml version="1.0" encoding="utf-8"?><Relationships xmlns="http://schemas.openxmlformats.org/package/2006/relationships"><Relationship Type="http://schemas.openxmlformats.org/officeDocument/2006/relationships/slideLayout" Target="/ppt/slideLayouts/slideLayout7.xml" Id="rId35" /><Relationship Type="http://schemas.openxmlformats.org/officeDocument/2006/relationships/image" Target="/ppt/media/image7.png" Id="rId37" /></Relationships>
</file>

<file path=ppt/slides/_rels/slide70.xml.rels>&#65279;<?xml version="1.0" encoding="utf-8"?><Relationships xmlns="http://schemas.openxmlformats.org/package/2006/relationships"><Relationship Type="http://schemas.openxmlformats.org/officeDocument/2006/relationships/slideLayout" Target="/ppt/slideLayouts/slideLayout70.xml" Id="rId350" /><Relationship Type="http://schemas.openxmlformats.org/officeDocument/2006/relationships/image" Target="/ppt/media/image70.png" Id="rId352" /></Relationships>
</file>

<file path=ppt/slides/_rels/slide71.xml.rels>&#65279;<?xml version="1.0" encoding="utf-8"?><Relationships xmlns="http://schemas.openxmlformats.org/package/2006/relationships"><Relationship Type="http://schemas.openxmlformats.org/officeDocument/2006/relationships/slideLayout" Target="/ppt/slideLayouts/slideLayout71.xml" Id="rId355" /><Relationship Type="http://schemas.openxmlformats.org/officeDocument/2006/relationships/image" Target="/ppt/media/image71.png" Id="rId357" /></Relationships>
</file>

<file path=ppt/slides/_rels/slide72.xml.rels>&#65279;<?xml version="1.0" encoding="utf-8"?><Relationships xmlns="http://schemas.openxmlformats.org/package/2006/relationships"><Relationship Type="http://schemas.openxmlformats.org/officeDocument/2006/relationships/slideLayout" Target="/ppt/slideLayouts/slideLayout72.xml" Id="rId360" /><Relationship Type="http://schemas.openxmlformats.org/officeDocument/2006/relationships/image" Target="/ppt/media/image72.png" Id="rId362" /></Relationships>
</file>

<file path=ppt/slides/_rels/slide73.xml.rels>&#65279;<?xml version="1.0" encoding="utf-8"?><Relationships xmlns="http://schemas.openxmlformats.org/package/2006/relationships"><Relationship Type="http://schemas.openxmlformats.org/officeDocument/2006/relationships/slideLayout" Target="/ppt/slideLayouts/slideLayout73.xml" Id="rId365" /><Relationship Type="http://schemas.openxmlformats.org/officeDocument/2006/relationships/image" Target="/ppt/media/image73.png" Id="rId367" /></Relationships>
</file>

<file path=ppt/slides/_rels/slide74.xml.rels>&#65279;<?xml version="1.0" encoding="utf-8"?><Relationships xmlns="http://schemas.openxmlformats.org/package/2006/relationships"><Relationship Type="http://schemas.openxmlformats.org/officeDocument/2006/relationships/slideLayout" Target="/ppt/slideLayouts/slideLayout74.xml" Id="rId370" /><Relationship Type="http://schemas.openxmlformats.org/officeDocument/2006/relationships/image" Target="/ppt/media/image74.png" Id="rId372" /></Relationships>
</file>

<file path=ppt/slides/_rels/slide75.xml.rels>&#65279;<?xml version="1.0" encoding="utf-8"?><Relationships xmlns="http://schemas.openxmlformats.org/package/2006/relationships"><Relationship Type="http://schemas.openxmlformats.org/officeDocument/2006/relationships/slideLayout" Target="/ppt/slideLayouts/slideLayout75.xml" Id="rId375" /><Relationship Type="http://schemas.openxmlformats.org/officeDocument/2006/relationships/image" Target="/ppt/media/image75.png" Id="rId377" /></Relationships>
</file>

<file path=ppt/slides/_rels/slide76.xml.rels>&#65279;<?xml version="1.0" encoding="utf-8"?><Relationships xmlns="http://schemas.openxmlformats.org/package/2006/relationships"><Relationship Type="http://schemas.openxmlformats.org/officeDocument/2006/relationships/slideLayout" Target="/ppt/slideLayouts/slideLayout76.xml" Id="rId380" /><Relationship Type="http://schemas.openxmlformats.org/officeDocument/2006/relationships/image" Target="/ppt/media/image76.png" Id="rId382" /></Relationships>
</file>

<file path=ppt/slides/_rels/slide77.xml.rels>&#65279;<?xml version="1.0" encoding="utf-8"?><Relationships xmlns="http://schemas.openxmlformats.org/package/2006/relationships"><Relationship Type="http://schemas.openxmlformats.org/officeDocument/2006/relationships/slideLayout" Target="/ppt/slideLayouts/slideLayout77.xml" Id="rId385" /><Relationship Type="http://schemas.openxmlformats.org/officeDocument/2006/relationships/image" Target="/ppt/media/image77.png" Id="rId387" /></Relationships>
</file>

<file path=ppt/slides/_rels/slide78.xml.rels>&#65279;<?xml version="1.0" encoding="utf-8"?><Relationships xmlns="http://schemas.openxmlformats.org/package/2006/relationships"><Relationship Type="http://schemas.openxmlformats.org/officeDocument/2006/relationships/slideLayout" Target="/ppt/slideLayouts/slideLayout78.xml" Id="rId390" /><Relationship Type="http://schemas.openxmlformats.org/officeDocument/2006/relationships/image" Target="/ppt/media/image78.png" Id="rId392" /></Relationships>
</file>

<file path=ppt/slides/_rels/slide79.xml.rels>&#65279;<?xml version="1.0" encoding="utf-8"?><Relationships xmlns="http://schemas.openxmlformats.org/package/2006/relationships"><Relationship Type="http://schemas.openxmlformats.org/officeDocument/2006/relationships/slideLayout" Target="/ppt/slideLayouts/slideLayout79.xml" Id="rId395" /><Relationship Type="http://schemas.openxmlformats.org/officeDocument/2006/relationships/image" Target="/ppt/media/image79.png" Id="rId397" /></Relationships>
</file>

<file path=ppt/slides/_rels/slide8.xml.rels>&#65279;<?xml version="1.0" encoding="utf-8"?><Relationships xmlns="http://schemas.openxmlformats.org/package/2006/relationships"><Relationship Type="http://schemas.openxmlformats.org/officeDocument/2006/relationships/slideLayout" Target="/ppt/slideLayouts/slideLayout8.xml" Id="rId40" /><Relationship Type="http://schemas.openxmlformats.org/officeDocument/2006/relationships/image" Target="/ppt/media/image8.png" Id="rId42" /></Relationships>
</file>

<file path=ppt/slides/_rels/slide80.xml.rels>&#65279;<?xml version="1.0" encoding="utf-8"?><Relationships xmlns="http://schemas.openxmlformats.org/package/2006/relationships"><Relationship Type="http://schemas.openxmlformats.org/officeDocument/2006/relationships/slideLayout" Target="/ppt/slideLayouts/slideLayout80.xml" Id="rId400" /><Relationship Type="http://schemas.openxmlformats.org/officeDocument/2006/relationships/image" Target="/ppt/media/image80.png" Id="rId402" /></Relationships>
</file>

<file path=ppt/slides/_rels/slide81.xml.rels>&#65279;<?xml version="1.0" encoding="utf-8"?><Relationships xmlns="http://schemas.openxmlformats.org/package/2006/relationships"><Relationship Type="http://schemas.openxmlformats.org/officeDocument/2006/relationships/slideLayout" Target="/ppt/slideLayouts/slideLayout81.xml" Id="rId405" /><Relationship Type="http://schemas.openxmlformats.org/officeDocument/2006/relationships/image" Target="/ppt/media/image81.png" Id="rId407" /></Relationships>
</file>

<file path=ppt/slides/_rels/slide82.xml.rels>&#65279;<?xml version="1.0" encoding="utf-8"?><Relationships xmlns="http://schemas.openxmlformats.org/package/2006/relationships"><Relationship Type="http://schemas.openxmlformats.org/officeDocument/2006/relationships/slideLayout" Target="/ppt/slideLayouts/slideLayout82.xml" Id="rId410" /><Relationship Type="http://schemas.openxmlformats.org/officeDocument/2006/relationships/image" Target="/ppt/media/image82.png" Id="rId412" /></Relationships>
</file>

<file path=ppt/slides/_rels/slide83.xml.rels>&#65279;<?xml version="1.0" encoding="utf-8"?><Relationships xmlns="http://schemas.openxmlformats.org/package/2006/relationships"><Relationship Type="http://schemas.openxmlformats.org/officeDocument/2006/relationships/slideLayout" Target="/ppt/slideLayouts/slideLayout83.xml" Id="rId415" /><Relationship Type="http://schemas.openxmlformats.org/officeDocument/2006/relationships/image" Target="/ppt/media/image83.png" Id="rId417" /></Relationships>
</file>

<file path=ppt/slides/_rels/slide84.xml.rels>&#65279;<?xml version="1.0" encoding="utf-8"?><Relationships xmlns="http://schemas.openxmlformats.org/package/2006/relationships"><Relationship Type="http://schemas.openxmlformats.org/officeDocument/2006/relationships/slideLayout" Target="/ppt/slideLayouts/slideLayout84.xml" Id="rId420" /><Relationship Type="http://schemas.openxmlformats.org/officeDocument/2006/relationships/image" Target="/ppt/media/image84.png" Id="rId422" /></Relationships>
</file>

<file path=ppt/slides/_rels/slide85.xml.rels>&#65279;<?xml version="1.0" encoding="utf-8"?><Relationships xmlns="http://schemas.openxmlformats.org/package/2006/relationships"><Relationship Type="http://schemas.openxmlformats.org/officeDocument/2006/relationships/slideLayout" Target="/ppt/slideLayouts/slideLayout85.xml" Id="rId425" /><Relationship Type="http://schemas.openxmlformats.org/officeDocument/2006/relationships/image" Target="/ppt/media/image85.png" Id="rId427" /></Relationships>
</file>

<file path=ppt/slides/_rels/slide86.xml.rels>&#65279;<?xml version="1.0" encoding="utf-8"?><Relationships xmlns="http://schemas.openxmlformats.org/package/2006/relationships"><Relationship Type="http://schemas.openxmlformats.org/officeDocument/2006/relationships/slideLayout" Target="/ppt/slideLayouts/slideLayout86.xml" Id="rId430" /><Relationship Type="http://schemas.openxmlformats.org/officeDocument/2006/relationships/image" Target="/ppt/media/image86.png" Id="rId432" /></Relationships>
</file>

<file path=ppt/slides/_rels/slide87.xml.rels>&#65279;<?xml version="1.0" encoding="utf-8"?><Relationships xmlns="http://schemas.openxmlformats.org/package/2006/relationships"><Relationship Type="http://schemas.openxmlformats.org/officeDocument/2006/relationships/slideLayout" Target="/ppt/slideLayouts/slideLayout87.xml" Id="rId435" /><Relationship Type="http://schemas.openxmlformats.org/officeDocument/2006/relationships/image" Target="/ppt/media/image87.png" Id="rId437" /></Relationships>
</file>

<file path=ppt/slides/_rels/slide88.xml.rels>&#65279;<?xml version="1.0" encoding="utf-8"?><Relationships xmlns="http://schemas.openxmlformats.org/package/2006/relationships"><Relationship Type="http://schemas.openxmlformats.org/officeDocument/2006/relationships/slideLayout" Target="/ppt/slideLayouts/slideLayout88.xml" Id="rId440" /><Relationship Type="http://schemas.openxmlformats.org/officeDocument/2006/relationships/image" Target="/ppt/media/image88.png" Id="rId442" /></Relationships>
</file>

<file path=ppt/slides/_rels/slide89.xml.rels>&#65279;<?xml version="1.0" encoding="utf-8"?><Relationships xmlns="http://schemas.openxmlformats.org/package/2006/relationships"><Relationship Type="http://schemas.openxmlformats.org/officeDocument/2006/relationships/slideLayout" Target="/ppt/slideLayouts/slideLayout89.xml" Id="rId445" /><Relationship Type="http://schemas.openxmlformats.org/officeDocument/2006/relationships/image" Target="/ppt/media/image89.png" Id="rId447" /></Relationships>
</file>

<file path=ppt/slides/_rels/slide9.xml.rels>&#65279;<?xml version="1.0" encoding="utf-8"?><Relationships xmlns="http://schemas.openxmlformats.org/package/2006/relationships"><Relationship Type="http://schemas.openxmlformats.org/officeDocument/2006/relationships/slideLayout" Target="/ppt/slideLayouts/slideLayout9.xml" Id="rId45" /><Relationship Type="http://schemas.openxmlformats.org/officeDocument/2006/relationships/image" Target="/ppt/media/image9.png" Id="rId47" /></Relationships>
</file>

<file path=ppt/slides/_rels/slide90.xml.rels>&#65279;<?xml version="1.0" encoding="utf-8"?><Relationships xmlns="http://schemas.openxmlformats.org/package/2006/relationships"><Relationship Type="http://schemas.openxmlformats.org/officeDocument/2006/relationships/slideLayout" Target="/ppt/slideLayouts/slideLayout90.xml" Id="rId450" /><Relationship Type="http://schemas.openxmlformats.org/officeDocument/2006/relationships/image" Target="/ppt/media/image90.png" Id="rId452" /></Relationships>
</file>

<file path=ppt/slides/_rels/slide91.xml.rels>&#65279;<?xml version="1.0" encoding="utf-8"?><Relationships xmlns="http://schemas.openxmlformats.org/package/2006/relationships"><Relationship Type="http://schemas.openxmlformats.org/officeDocument/2006/relationships/slideLayout" Target="/ppt/slideLayouts/slideLayout91.xml" Id="rId455" /><Relationship Type="http://schemas.openxmlformats.org/officeDocument/2006/relationships/image" Target="/ppt/media/image91.png" Id="rId457" /></Relationships>
</file>

<file path=ppt/slides/_rels/slide92.xml.rels>&#65279;<?xml version="1.0" encoding="utf-8"?><Relationships xmlns="http://schemas.openxmlformats.org/package/2006/relationships"><Relationship Type="http://schemas.openxmlformats.org/officeDocument/2006/relationships/slideLayout" Target="/ppt/slideLayouts/slideLayout92.xml" Id="rId460" /><Relationship Type="http://schemas.openxmlformats.org/officeDocument/2006/relationships/image" Target="/ppt/media/image92.png" Id="rId462" /></Relationships>
</file>

<file path=ppt/slides/_rels/slide93.xml.rels>&#65279;<?xml version="1.0" encoding="utf-8"?><Relationships xmlns="http://schemas.openxmlformats.org/package/2006/relationships"><Relationship Type="http://schemas.openxmlformats.org/officeDocument/2006/relationships/slideLayout" Target="/ppt/slideLayouts/slideLayout93.xml" Id="rId465" /><Relationship Type="http://schemas.openxmlformats.org/officeDocument/2006/relationships/image" Target="/ppt/media/image93.png" Id="rId467" /></Relationships>
</file>

<file path=ppt/slides/_rels/slide94.xml.rels>&#65279;<?xml version="1.0" encoding="utf-8"?><Relationships xmlns="http://schemas.openxmlformats.org/package/2006/relationships"><Relationship Type="http://schemas.openxmlformats.org/officeDocument/2006/relationships/slideLayout" Target="/ppt/slideLayouts/slideLayout94.xml" Id="rId470" /><Relationship Type="http://schemas.openxmlformats.org/officeDocument/2006/relationships/image" Target="/ppt/media/image94.png" Id="rId472" /></Relationships>
</file>

<file path=ppt/slides/_rels/slide95.xml.rels>&#65279;<?xml version="1.0" encoding="utf-8"?><Relationships xmlns="http://schemas.openxmlformats.org/package/2006/relationships"><Relationship Type="http://schemas.openxmlformats.org/officeDocument/2006/relationships/slideLayout" Target="/ppt/slideLayouts/slideLayout95.xml" Id="rId475" /><Relationship Type="http://schemas.openxmlformats.org/officeDocument/2006/relationships/image" Target="/ppt/media/image95.png" Id="rId477" /></Relationships>
</file>

<file path=ppt/slides/_rels/slide96.xml.rels>&#65279;<?xml version="1.0" encoding="utf-8"?><Relationships xmlns="http://schemas.openxmlformats.org/package/2006/relationships"><Relationship Type="http://schemas.openxmlformats.org/officeDocument/2006/relationships/slideLayout" Target="/ppt/slideLayouts/slideLayout96.xml" Id="rId480" /><Relationship Type="http://schemas.openxmlformats.org/officeDocument/2006/relationships/image" Target="/ppt/media/image96.png" Id="rId482" /></Relationships>
</file>

<file path=ppt/slides/_rels/slide97.xml.rels>&#65279;<?xml version="1.0" encoding="utf-8"?><Relationships xmlns="http://schemas.openxmlformats.org/package/2006/relationships"><Relationship Type="http://schemas.openxmlformats.org/officeDocument/2006/relationships/slideLayout" Target="/ppt/slideLayouts/slideLayout97.xml" Id="rId485" /><Relationship Type="http://schemas.openxmlformats.org/officeDocument/2006/relationships/image" Target="/ppt/media/image97.png" Id="rId487" /></Relationships>
</file>

<file path=ppt/slides/_rels/slide98.xml.rels>&#65279;<?xml version="1.0" encoding="utf-8"?><Relationships xmlns="http://schemas.openxmlformats.org/package/2006/relationships"><Relationship Type="http://schemas.openxmlformats.org/officeDocument/2006/relationships/slideLayout" Target="/ppt/slideLayouts/slideLayout98.xml" Id="rId490" /><Relationship Type="http://schemas.openxmlformats.org/officeDocument/2006/relationships/image" Target="/ppt/media/image98.png" Id="rId492" /></Relationships>
</file>

<file path=ppt/slides/_rels/slide99.xml.rels>&#65279;<?xml version="1.0" encoding="utf-8"?><Relationships xmlns="http://schemas.openxmlformats.org/package/2006/relationships"><Relationship Type="http://schemas.openxmlformats.org/officeDocument/2006/relationships/slideLayout" Target="/ppt/slideLayouts/slideLayout99.xml" Id="rId495" /><Relationship Type="http://schemas.openxmlformats.org/officeDocument/2006/relationships/image" Target="/ppt/media/image99.png" Id="rId497"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 name=""/>
        <p:cNvGrpSpPr/>
        <p:nvPr/>
      </p:nvGrpSpPr>
      <p:grpSpPr/>
      <p:pic>
        <p:nvPicPr>
          <p:cNvPr id="7" name="Image.jpg"/>
          <p:cNvPicPr/>
          <p:nvPr/>
        </p:nvPicPr>
        <p:blipFill>
          <a:blip r:embed="rId7"/>
          <a:stretch>
            <a:fillRect/>
          </a:stretch>
        </p:blipFill>
        <p:spPr>
          <a:xfrm>
            <a:off x="6595745" y="6468110"/>
            <a:ext cx="2499360" cy="219075"/>
          </a:xfrm>
          <a:prstGeom prst="rect">
            <a:avLst/>
          </a:prstGeom>
        </p:spPr>
      </p:pic>
      <p:sp>
        <p:nvSpPr>
          <p:cNvPr id="4" name=""/>
          <p:cNvSpPr/>
          <p:nvPr>
            <p:ph type="body" idx="10"/>
          </p:nvPr>
        </p:nvSpPr>
        <p:spPr>
          <a:xfrm>
            <a:off x="1581785" y="495300"/>
            <a:ext cx="5994400" cy="2972435"/>
          </a:xfrm>
          <a:prstGeom prst="rect">
            <a:avLst/>
          </a:prstGeom>
          <a:noFill/>
          <a:ln w="0" cmpd="sng">
            <a:noFill/>
            <a:prstDash val="solid"/>
          </a:ln>
        </p:spPr>
        <p:txBody>
          <a:bodyPr vert="horz" lIns="0" tIns="106045" rIns="0" bIns="0" anchor="t"/>
          <a:lstStyle/>
          <a:p>
            <a:pPr marL="0" marR="0" indent="0" algn="ctr">
              <a:lnSpc>
                <a:spcPts val="3900"/>
              </a:lnSpc>
              <a:spcAft>
                <a:spcPts val="0"/>
              </a:spcAft>
            </a:pPr>
            <a:r>
              <a:rPr lang="en-US" sz="3900" b="1" spc="35">
                <a:solidFill>
                  <a:srgbClr val="001F5F"/>
                </a:solidFill>
                <a:latin typeface="Calibri" pitchFamily="1" panose="2263545234"/>
              </a:rPr>
              <a:t>Accommodating Disabilities </a:t>
            </a:r>
          </a:p>
          <a:p>
            <a:pPr marL="0" marR="0" indent="0" algn="ctr">
              <a:lnSpc>
                <a:spcPts val="3900"/>
              </a:lnSpc>
              <a:spcBef>
                <a:spcPts val="750"/>
              </a:spcBef>
              <a:spcAft>
                <a:spcPts val="0"/>
              </a:spcAft>
            </a:pPr>
            <a:r>
              <a:rPr lang="en-US" sz="3900" b="1" spc="15">
                <a:solidFill>
                  <a:srgbClr val="001F5F"/>
                </a:solidFill>
                <a:latin typeface="Calibri" pitchFamily="1" panose="2263545234"/>
              </a:rPr>
              <a:t>in Higher Education: </a:t>
            </a:r>
          </a:p>
          <a:p>
            <a:pPr marL="0" marR="0" indent="0" algn="ctr">
              <a:lnSpc>
                <a:spcPts val="3900"/>
              </a:lnSpc>
              <a:spcBef>
                <a:spcPts val="750"/>
              </a:spcBef>
              <a:spcAft>
                <a:spcPts val="0"/>
              </a:spcAft>
            </a:pPr>
            <a:r>
              <a:rPr lang="en-US" sz="3900" b="1" spc="-5">
                <a:solidFill>
                  <a:srgbClr val="001F5F"/>
                </a:solidFill>
                <a:latin typeface="Calibri" pitchFamily="1" panose="2263545234"/>
              </a:rPr>
              <a:t>Requirements Under Section </a:t>
            </a:r>
          </a:p>
          <a:p>
            <a:pPr marL="0" marR="0" indent="0" algn="ctr">
              <a:lnSpc>
                <a:spcPts val="3900"/>
              </a:lnSpc>
              <a:spcBef>
                <a:spcPts val="750"/>
              </a:spcBef>
              <a:spcAft>
                <a:spcPts val="4100"/>
              </a:spcAft>
            </a:pPr>
            <a:r>
              <a:rPr lang="en-US" sz="3900" b="1" spc="25">
                <a:solidFill>
                  <a:srgbClr val="001F5F"/>
                </a:solidFill>
                <a:latin typeface="Calibri" pitchFamily="1" panose="2263545234"/>
              </a:rPr>
              <a:t>504 and the ADA </a:t>
            </a:r>
          </a:p>
        </p:txBody>
      </p:sp>
      <p:sp>
        <p:nvSpPr>
          <p:cNvPr id="5" name=""/>
          <p:cNvSpPr/>
          <p:nvPr>
            <p:ph type="body" idx="10"/>
          </p:nvPr>
        </p:nvSpPr>
        <p:spPr>
          <a:xfrm>
            <a:off x="1581785" y="3467735"/>
            <a:ext cx="5994400" cy="2980055"/>
          </a:xfrm>
          <a:prstGeom prst="rect">
            <a:avLst/>
          </a:prstGeom>
          <a:noFill/>
          <a:ln w="0" cmpd="sng">
            <a:noFill/>
            <a:prstDash val="solid"/>
          </a:ln>
        </p:spPr>
        <p:txBody>
          <a:bodyPr vert="horz" lIns="0" tIns="29210" rIns="0" bIns="0" anchor="t"/>
          <a:lstStyle/>
          <a:p>
            <a:pPr marL="0" marR="0" indent="0" algn="ctr">
              <a:lnSpc>
                <a:spcPts val="2100"/>
              </a:lnSpc>
              <a:spcAft>
                <a:spcPts val="0"/>
              </a:spcAft>
            </a:pPr>
            <a:r>
              <a:rPr lang="en-US" sz="2000" b="1" spc="0">
                <a:solidFill>
                  <a:srgbClr val="001F5F"/>
                </a:solidFill>
                <a:latin typeface="Calibri" pitchFamily="1" panose="2263545234"/>
              </a:rPr>
              <a:t>An EducationAdminWebAdvisor Webinar </a:t>
            </a:r>
          </a:p>
          <a:p>
            <a:pPr marL="0" marR="0" indent="0" algn="ctr">
              <a:lnSpc>
                <a:spcPts val="1900"/>
              </a:lnSpc>
              <a:spcBef>
                <a:spcPts val="2770"/>
              </a:spcBef>
              <a:spcAft>
                <a:spcPts val="0"/>
              </a:spcAft>
            </a:pPr>
            <a:r>
              <a:rPr lang="en-US" sz="1800" b="1" spc="-15">
                <a:solidFill>
                  <a:srgbClr val="001F5F"/>
                </a:solidFill>
                <a:latin typeface="Calibri" pitchFamily="1" panose="2263545234"/>
              </a:rPr>
              <a:t>Presented by: </a:t>
            </a:r>
          </a:p>
          <a:p>
            <a:pPr marL="0" marR="0" indent="0" algn="ctr">
              <a:lnSpc>
                <a:spcPts val="1900"/>
              </a:lnSpc>
              <a:spcBef>
                <a:spcPts val="2755"/>
              </a:spcBef>
              <a:spcAft>
                <a:spcPts val="0"/>
              </a:spcAft>
            </a:pPr>
            <a:r>
              <a:rPr lang="en-US" sz="1800" b="1" spc="-10">
                <a:solidFill>
                  <a:srgbClr val="001F5F"/>
                </a:solidFill>
                <a:latin typeface="Calibri" pitchFamily="1" panose="2263545234"/>
              </a:rPr>
              <a:t>Tess O’Brien-Heinzen </a:t>
            </a:r>
          </a:p>
          <a:p>
            <a:pPr marL="0" marR="0" indent="0" algn="ctr">
              <a:lnSpc>
                <a:spcPts val="1900"/>
              </a:lnSpc>
              <a:spcBef>
                <a:spcPts val="975"/>
              </a:spcBef>
              <a:spcAft>
                <a:spcPts val="0"/>
              </a:spcAft>
            </a:pPr>
            <a:r>
              <a:rPr lang="en-US" sz="1800" b="1" spc="-5">
                <a:solidFill>
                  <a:srgbClr val="001F5F"/>
                </a:solidFill>
                <a:latin typeface="Calibri" pitchFamily="1" panose="2263545234"/>
              </a:rPr>
              <a:t>Boardman &amp; Clark LLP </a:t>
            </a:r>
          </a:p>
          <a:p>
            <a:pPr marL="0" marR="0" indent="0" algn="ctr">
              <a:lnSpc>
                <a:spcPts val="1900"/>
              </a:lnSpc>
              <a:spcBef>
                <a:spcPts val="1000"/>
              </a:spcBef>
              <a:spcAft>
                <a:spcPts val="0"/>
              </a:spcAft>
            </a:pPr>
            <a:r>
              <a:rPr lang="en-US" sz="1800" b="1" spc="-5">
                <a:solidFill>
                  <a:srgbClr val="001F5F"/>
                </a:solidFill>
                <a:latin typeface="Calibri" pitchFamily="1" panose="2263545234"/>
              </a:rPr>
              <a:t>(608) 283-1798 </a:t>
            </a:r>
          </a:p>
          <a:p>
            <a:pPr marL="0" marR="0" indent="0" algn="ctr">
              <a:lnSpc>
                <a:spcPts val="1900"/>
              </a:lnSpc>
              <a:spcBef>
                <a:spcPts val="975"/>
              </a:spcBef>
              <a:spcAft>
                <a:spcPts val="2540"/>
              </a:spcAft>
            </a:pPr>
            <a:r>
              <a:rPr lang="en-US" sz="1800" b="1" u="sng" spc="0">
                <a:solidFill>
                  <a:srgbClr val="0000FF"/>
                </a:solidFill>
                <a:latin typeface="Calibri" pitchFamily="1" panose="2263545234"/>
              </a:rPr>
              <a:t>tobrien@boardmanclark.com</a:t>
            </a:r>
            <a:r>
              <a:rPr lang="en-US" sz="100" b="1" spc="0">
                <a:solidFill>
                  <a:srgbClr val="001F5F"/>
                </a:solidFill>
                <a:latin typeface="Calibri" pitchFamily="1" panose="2263545234"/>
              </a:rPr>
              <a:t> </a:t>
            </a:r>
          </a:p>
        </p:txBody>
      </p:sp>
      <p:sp>
        <p:nvSpPr>
          <p:cNvPr id="8" name=""/>
          <p:cNvSpPr/>
          <p:nvPr>
            <p:ph type="body" idx="10"/>
          </p:nvPr>
        </p:nvSpPr>
        <p:spPr>
          <a:xfrm>
            <a:off x="247015" y="6447790"/>
            <a:ext cx="2743200" cy="245110"/>
          </a:xfrm>
          <a:prstGeom prst="rect">
            <a:avLst/>
          </a:prstGeom>
          <a:noFill/>
          <a:ln w="0" cmpd="sng">
            <a:noFill/>
            <a:prstDash val="solid"/>
          </a:ln>
        </p:spPr>
        <p:txBody>
          <a:bodyPr vert="horz" lIns="0" tIns="5080" rIns="0" bIns="0" anchor="t"/>
          <a:lstStyle/>
          <a:p>
            <a:pPr marL="0" marR="0" indent="0" algn="l">
              <a:lnSpc>
                <a:spcPts val="1000"/>
              </a:lnSpc>
              <a:spcAft>
                <a:spcPts val="765"/>
              </a:spcAft>
            </a:pPr>
            <a:r>
              <a:rPr lang="en-US" sz="900" spc="-5">
                <a:solidFill>
                  <a:srgbClr val="001F5F"/>
                </a:solidFill>
                <a:latin typeface="Tahoma" pitchFamily="2" panose="2263545234"/>
              </a:rPr>
              <a:t>Copyright © 2017 DKG Media, LP. All rights reserved. </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93" name=""/>
        <p:cNvGrpSpPr/>
        <p:nvPr/>
      </p:nvGrpSpPr>
      <p:grpSpPr/>
      <p:sp>
        <p:nvSpPr>
          <p:cNvPr id="9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04" name="Image.jpg"/>
          <p:cNvPicPr/>
          <p:nvPr/>
        </p:nvPicPr>
        <p:blipFill>
          <a:blip r:embed="rId52"/>
          <a:stretch>
            <a:fillRect/>
          </a:stretch>
        </p:blipFill>
        <p:spPr>
          <a:xfrm>
            <a:off x="6595745" y="6516370"/>
            <a:ext cx="2499360" cy="213360"/>
          </a:xfrm>
          <a:prstGeom prst="rect">
            <a:avLst/>
          </a:prstGeom>
        </p:spPr>
      </p:pic>
      <p:sp>
        <p:nvSpPr>
          <p:cNvPr id="9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60">
                <a:solidFill>
                  <a:srgbClr val="000080"/>
                </a:solidFill>
                <a:latin typeface="Tahoma" pitchFamily="2" panose="2263545234"/>
              </a:rPr>
              <a:t>10 </a:t>
            </a:r>
          </a:p>
        </p:txBody>
      </p:sp>
      <p:sp>
        <p:nvSpPr>
          <p:cNvPr id="9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8" name=""/>
          <p:cNvSpPr/>
          <p:nvPr>
            <p:ph type="body" idx="10"/>
          </p:nvPr>
        </p:nvSpPr>
        <p:spPr>
          <a:xfrm>
            <a:off x="0" y="676910"/>
            <a:ext cx="9144000" cy="938530"/>
          </a:xfrm>
          <a:prstGeom prst="rect">
            <a:avLst/>
          </a:prstGeom>
          <a:noFill/>
          <a:ln w="0" cmpd="sng">
            <a:noFill/>
            <a:prstDash val="solid"/>
          </a:ln>
        </p:spPr>
        <p:txBody>
          <a:bodyPr vert="horz" lIns="0" tIns="260350" rIns="0" bIns="0" anchor="t"/>
          <a:lstStyle/>
          <a:p>
            <a:pPr marL="0" marR="0" indent="0" algn="ctr">
              <a:lnSpc>
                <a:spcPts val="4300"/>
              </a:lnSpc>
              <a:spcAft>
                <a:spcPts val="790"/>
              </a:spcAft>
            </a:pPr>
            <a:r>
              <a:rPr lang="en-US" sz="4350" b="1" spc="0">
                <a:solidFill>
                  <a:srgbClr val="001F5F"/>
                </a:solidFill>
                <a:latin typeface="Calibri" pitchFamily="1" panose="2263545234"/>
              </a:rPr>
              <a:t>Federal Statutes and Regulations </a:t>
            </a:r>
          </a:p>
        </p:txBody>
      </p:sp>
      <p:sp>
        <p:nvSpPr>
          <p:cNvPr id="99" name=""/>
          <p:cNvSpPr/>
          <p:nvPr>
            <p:ph type="body" idx="10"/>
          </p:nvPr>
        </p:nvSpPr>
        <p:spPr>
          <a:xfrm>
            <a:off x="0" y="1615440"/>
            <a:ext cx="9144000" cy="1051560"/>
          </a:xfrm>
          <a:prstGeom prst="rect">
            <a:avLst/>
          </a:prstGeom>
          <a:noFill/>
          <a:ln w="0" cmpd="sng">
            <a:noFill/>
            <a:prstDash val="solid"/>
          </a:ln>
        </p:spPr>
        <p:txBody>
          <a:bodyPr vert="horz" lIns="0" tIns="227965" rIns="0" bIns="0" anchor="t"/>
          <a:lstStyle/>
          <a:p>
            <a:pPr marL="0" marR="0" indent="0" algn="ctr">
              <a:lnSpc>
                <a:spcPts val="3400"/>
              </a:lnSpc>
              <a:spcAft>
                <a:spcPts val="0"/>
              </a:spcAft>
            </a:pPr>
            <a:r>
              <a:rPr lang="en-US" sz="4350" spc="80">
                <a:solidFill>
                  <a:srgbClr val="44759E"/>
                </a:solidFill>
                <a:latin typeface="Arial" pitchFamily="2" panose="2263545234"/>
              </a:rPr>
              <a:t></a:t>
            </a:r>
            <a:r>
              <a:rPr lang="en-US" sz="2950" b="1" spc="80">
                <a:solidFill>
                  <a:srgbClr val="001F5F"/>
                </a:solidFill>
                <a:latin typeface="Calibri" pitchFamily="1" panose="2263545234"/>
              </a:rPr>
              <a:t> Rehabilitation Act of 1973 (“Section 504”)(</a:t>
            </a:r>
            <a:r>
              <a:rPr lang="en-US" sz="2950" b="1" i="1" spc="80">
                <a:solidFill>
                  <a:srgbClr val="001F5F"/>
                </a:solidFill>
                <a:latin typeface="Calibri" pitchFamily="1" panose="2263545234"/>
              </a:rPr>
              <a:t>29 </a:t>
            </a:r>
          </a:p>
          <a:p>
            <a:pPr marL="1097280" marR="0" indent="0" algn="l">
              <a:lnSpc>
                <a:spcPts val="2700"/>
              </a:lnSpc>
              <a:spcBef>
                <a:spcPts val="0"/>
              </a:spcBef>
              <a:spcAft>
                <a:spcPts val="0"/>
              </a:spcAft>
            </a:pPr>
            <a:r>
              <a:rPr lang="en-US" sz="2950" b="1" i="1" spc="5">
                <a:solidFill>
                  <a:srgbClr val="001F5F"/>
                </a:solidFill>
                <a:latin typeface="Calibri" pitchFamily="1" panose="2263545234"/>
              </a:rPr>
              <a:t>U.S.C. §794; 34 CFR 104) </a:t>
            </a:r>
          </a:p>
        </p:txBody>
      </p:sp>
      <p:sp>
        <p:nvSpPr>
          <p:cNvPr id="100" name=""/>
          <p:cNvSpPr/>
          <p:nvPr>
            <p:ph type="body" idx="10"/>
          </p:nvPr>
        </p:nvSpPr>
        <p:spPr>
          <a:xfrm>
            <a:off x="0" y="2667000"/>
            <a:ext cx="9144000" cy="3780790"/>
          </a:xfrm>
          <a:prstGeom prst="rect">
            <a:avLst/>
          </a:prstGeom>
          <a:noFill/>
          <a:ln w="0" cmpd="sng">
            <a:noFill/>
            <a:prstDash val="solid"/>
          </a:ln>
        </p:spPr>
        <p:txBody>
          <a:bodyPr vert="horz" lIns="0" tIns="113665" rIns="0" bIns="0" anchor="t"/>
          <a:lstStyle/>
          <a:p>
            <a:pPr marL="1097280" marR="0" indent="0" algn="just">
              <a:lnSpc>
                <a:spcPts val="1800"/>
              </a:lnSpc>
              <a:spcAft>
                <a:spcPts val="0"/>
              </a:spcAft>
              <a:tabLst>
                <a:tab pos="1508760" algn="l"/>
              </a:tabLst>
            </a:pPr>
            <a:r>
              <a:rPr lang="en-US" sz="2950" spc="0">
                <a:solidFill>
                  <a:srgbClr val="44759E"/>
                </a:solidFill>
                <a:latin typeface="Arial" pitchFamily="2" panose="2263545234"/>
              </a:rPr>
              <a:t></a:t>
            </a:r>
            <a:r>
              <a:rPr lang="en-US" sz="100" i="1" spc="0">
                <a:solidFill>
                  <a:srgbClr val="001F5F"/>
                </a:solidFill>
                <a:latin typeface="Calibri" pitchFamily="1" panose="2263545234"/>
              </a:rPr>
              <a:t> </a:t>
            </a:r>
            <a:r>
              <a:rPr lang="en-US" sz="1900" i="1" spc="0">
                <a:solidFill>
                  <a:srgbClr val="001F5F"/>
                </a:solidFill>
                <a:latin typeface="Calibri" pitchFamily="1" panose="2263545234"/>
              </a:rPr>
              <a:t>No otherwise qualified individual with a disability in the United States ... </a:t>
            </a:r>
          </a:p>
          <a:p>
            <a:pPr marL="1508760" marR="0" indent="0" algn="just">
              <a:lnSpc>
                <a:spcPts val="1800"/>
              </a:lnSpc>
              <a:spcBef>
                <a:spcPts val="0"/>
              </a:spcBef>
              <a:spcAft>
                <a:spcPts val="0"/>
              </a:spcAft>
            </a:pPr>
            <a:r>
              <a:rPr lang="en-US" sz="1900" i="1" spc="0">
                <a:solidFill>
                  <a:srgbClr val="001F5F"/>
                </a:solidFill>
                <a:latin typeface="Calibri" pitchFamily="1" panose="2263545234"/>
              </a:rPr>
              <a:t>shall solely by reason of his or her disability, be excluded from </a:t>
            </a:r>
          </a:p>
          <a:p>
            <a:pPr marL="1508760" marR="0" indent="0" algn="just">
              <a:lnSpc>
                <a:spcPts val="2000"/>
              </a:lnSpc>
              <a:spcBef>
                <a:spcPts val="5"/>
              </a:spcBef>
              <a:spcAft>
                <a:spcPts val="0"/>
              </a:spcAft>
            </a:pPr>
            <a:r>
              <a:rPr lang="en-US" sz="1900" i="1" spc="0">
                <a:solidFill>
                  <a:srgbClr val="001F5F"/>
                </a:solidFill>
                <a:latin typeface="Calibri" pitchFamily="1" panose="2263545234"/>
              </a:rPr>
              <a:t>participating in, be denied the benefits of, or be subjected to </a:t>
            </a:r>
          </a:p>
          <a:p>
            <a:pPr marL="1508760" marR="0" indent="0" algn="just">
              <a:lnSpc>
                <a:spcPts val="2000"/>
              </a:lnSpc>
              <a:spcBef>
                <a:spcPts val="0"/>
              </a:spcBef>
              <a:spcAft>
                <a:spcPts val="0"/>
              </a:spcAft>
            </a:pPr>
            <a:r>
              <a:rPr lang="en-US" sz="1900" i="1" spc="0">
                <a:solidFill>
                  <a:srgbClr val="001F5F"/>
                </a:solidFill>
                <a:latin typeface="Calibri" pitchFamily="1" panose="2263545234"/>
              </a:rPr>
              <a:t>discrimination under </a:t>
            </a:r>
            <a:r>
              <a:rPr lang="en-US" sz="1900" b="1" i="1" spc="0">
                <a:solidFill>
                  <a:srgbClr val="001F5F"/>
                </a:solidFill>
                <a:latin typeface="Calibri" pitchFamily="1" panose="2263545234"/>
              </a:rPr>
              <a:t>any program or activity receiving Federal </a:t>
            </a:r>
          </a:p>
          <a:p>
            <a:pPr marL="1508760" marR="0" indent="0" algn="just">
              <a:lnSpc>
                <a:spcPts val="1900"/>
              </a:lnSpc>
              <a:spcBef>
                <a:spcPts val="85"/>
              </a:spcBef>
              <a:spcAft>
                <a:spcPts val="0"/>
              </a:spcAft>
            </a:pPr>
            <a:r>
              <a:rPr lang="en-US" sz="1900" b="1" i="1" spc="0">
                <a:solidFill>
                  <a:srgbClr val="001F5F"/>
                </a:solidFill>
                <a:latin typeface="Calibri" pitchFamily="1" panose="2263545234"/>
              </a:rPr>
              <a:t>financial assistance. . . . </a:t>
            </a:r>
          </a:p>
          <a:p>
            <a:pPr marL="1097280" marR="0" indent="0" algn="just">
              <a:lnSpc>
                <a:spcPts val="1800"/>
              </a:lnSpc>
              <a:spcBef>
                <a:spcPts val="800"/>
              </a:spcBef>
              <a:spcAft>
                <a:spcPts val="0"/>
              </a:spcAft>
              <a:tabLst>
                <a:tab pos="1508760" algn="l"/>
              </a:tabLst>
            </a:pPr>
            <a:r>
              <a:rPr lang="en-US" sz="2950" spc="-5">
                <a:solidFill>
                  <a:srgbClr val="44759E"/>
                </a:solidFill>
                <a:latin typeface="Arial" pitchFamily="2" panose="2263545234"/>
              </a:rPr>
              <a:t></a:t>
            </a:r>
            <a:r>
              <a:rPr lang="en-US" sz="100" spc="-5">
                <a:solidFill>
                  <a:srgbClr val="001F5F"/>
                </a:solidFill>
                <a:latin typeface="Calibri" pitchFamily="1" panose="2263545234"/>
              </a:rPr>
              <a:t> </a:t>
            </a:r>
            <a:r>
              <a:rPr lang="en-US" sz="1900" spc="-5">
                <a:solidFill>
                  <a:srgbClr val="001F5F"/>
                </a:solidFill>
                <a:latin typeface="Calibri" pitchFamily="1" panose="2263545234"/>
              </a:rPr>
              <a:t>Section 504 requires schools to </a:t>
            </a:r>
            <a:r>
              <a:rPr lang="en-US" sz="1850" b="1" spc="-5">
                <a:solidFill>
                  <a:srgbClr val="001F5F"/>
                </a:solidFill>
                <a:latin typeface="Calibri" pitchFamily="1" panose="2263545234"/>
              </a:rPr>
              <a:t>provide students with disabilities the </a:t>
            </a:r>
          </a:p>
          <a:p>
            <a:pPr marL="1508760" marR="0" indent="0" algn="just">
              <a:lnSpc>
                <a:spcPts val="1800"/>
              </a:lnSpc>
              <a:spcBef>
                <a:spcPts val="0"/>
              </a:spcBef>
              <a:spcAft>
                <a:spcPts val="0"/>
              </a:spcAft>
            </a:pPr>
            <a:r>
              <a:rPr lang="en-US" sz="1850" b="1" spc="-15">
                <a:solidFill>
                  <a:srgbClr val="001F5F"/>
                </a:solidFill>
                <a:latin typeface="Calibri" pitchFamily="1" panose="2263545234"/>
              </a:rPr>
              <a:t>opportunity to participate in or benefit from the school’s programs or </a:t>
            </a:r>
          </a:p>
          <a:p>
            <a:pPr marL="1508760" marR="0" indent="0" algn="just">
              <a:lnSpc>
                <a:spcPts val="2000"/>
              </a:lnSpc>
              <a:spcBef>
                <a:spcPts val="0"/>
              </a:spcBef>
              <a:spcAft>
                <a:spcPts val="0"/>
              </a:spcAft>
            </a:pPr>
            <a:r>
              <a:rPr lang="en-US" sz="1850" b="1" spc="-15">
                <a:solidFill>
                  <a:srgbClr val="001F5F"/>
                </a:solidFill>
                <a:latin typeface="Calibri" pitchFamily="1" panose="2263545234"/>
              </a:rPr>
              <a:t>services in a manner that is equal to and as effective as that afforded </a:t>
            </a:r>
          </a:p>
          <a:p>
            <a:pPr marL="1508760" marR="0" indent="0" algn="just">
              <a:lnSpc>
                <a:spcPts val="2000"/>
              </a:lnSpc>
              <a:spcBef>
                <a:spcPts val="5"/>
              </a:spcBef>
              <a:spcAft>
                <a:spcPts val="0"/>
              </a:spcAft>
            </a:pPr>
            <a:r>
              <a:rPr lang="en-US" sz="1850" b="1" spc="0">
                <a:solidFill>
                  <a:srgbClr val="001F5F"/>
                </a:solidFill>
                <a:latin typeface="Calibri" pitchFamily="1" panose="2263545234"/>
              </a:rPr>
              <a:t>others who are not disabled. </a:t>
            </a:r>
            <a:r>
              <a:rPr lang="en-US" sz="1900" spc="0">
                <a:solidFill>
                  <a:srgbClr val="001F5F"/>
                </a:solidFill>
                <a:latin typeface="Calibri" pitchFamily="1" panose="2263545234"/>
              </a:rPr>
              <a:t>At the postsecondary level, this means </a:t>
            </a:r>
          </a:p>
          <a:p>
            <a:pPr marL="1508760" marR="0" indent="0" algn="just">
              <a:lnSpc>
                <a:spcPts val="2000"/>
              </a:lnSpc>
              <a:spcBef>
                <a:spcPts val="0"/>
              </a:spcBef>
              <a:spcAft>
                <a:spcPts val="0"/>
              </a:spcAft>
            </a:pPr>
            <a:r>
              <a:rPr lang="en-US" sz="1900" spc="0">
                <a:solidFill>
                  <a:srgbClr val="001F5F"/>
                </a:solidFill>
                <a:latin typeface="Calibri" pitchFamily="1" panose="2263545234"/>
              </a:rPr>
              <a:t>the educational institution is required to provide students with </a:t>
            </a:r>
          </a:p>
          <a:p>
            <a:pPr marL="1508760" marR="0" indent="0" algn="just">
              <a:lnSpc>
                <a:spcPts val="2000"/>
              </a:lnSpc>
              <a:spcBef>
                <a:spcPts val="5"/>
              </a:spcBef>
              <a:spcAft>
                <a:spcPts val="0"/>
              </a:spcAft>
            </a:pPr>
            <a:r>
              <a:rPr lang="en-US" sz="1900" spc="0">
                <a:solidFill>
                  <a:srgbClr val="001F5F"/>
                </a:solidFill>
                <a:latin typeface="Calibri" pitchFamily="1" panose="2263545234"/>
              </a:rPr>
              <a:t>appropriate academic adjustments and auxiliary aids and services that </a:t>
            </a:r>
          </a:p>
          <a:p>
            <a:pPr marL="1508760" marR="0" indent="0" algn="just">
              <a:lnSpc>
                <a:spcPts val="2000"/>
              </a:lnSpc>
              <a:spcBef>
                <a:spcPts val="0"/>
              </a:spcBef>
              <a:spcAft>
                <a:spcPts val="4130"/>
              </a:spcAft>
            </a:pPr>
            <a:r>
              <a:rPr lang="en-US" sz="1900" spc="-5">
                <a:solidFill>
                  <a:srgbClr val="001F5F"/>
                </a:solidFill>
                <a:latin typeface="Calibri" pitchFamily="1" panose="2263545234"/>
              </a:rPr>
              <a:t>are necessary to afford individuals with an equal opportunity. </a:t>
            </a:r>
          </a:p>
        </p:txBody>
      </p:sp>
      <p:graphicFrame>
        <p:nvGraphicFramePr>
          <p:cNvPr id="103" name="table 103"/>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044" name=""/>
        <p:cNvGrpSpPr/>
        <p:nvPr/>
      </p:nvGrpSpPr>
      <p:grpSpPr/>
      <p:sp>
        <p:nvSpPr>
          <p:cNvPr id="104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054" name="Image.jpg"/>
          <p:cNvPicPr/>
          <p:nvPr/>
        </p:nvPicPr>
        <p:blipFill>
          <a:blip r:embed="rId502"/>
          <a:stretch>
            <a:fillRect/>
          </a:stretch>
        </p:blipFill>
        <p:spPr>
          <a:xfrm>
            <a:off x="6595745" y="6516370"/>
            <a:ext cx="2499360" cy="213360"/>
          </a:xfrm>
          <a:prstGeom prst="rect">
            <a:avLst/>
          </a:prstGeom>
        </p:spPr>
      </p:pic>
      <p:sp>
        <p:nvSpPr>
          <p:cNvPr id="1047"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25">
                <a:solidFill>
                  <a:srgbClr val="000080"/>
                </a:solidFill>
                <a:latin typeface="Tahoma" pitchFamily="2" panose="2263545234"/>
              </a:rPr>
              <a:t>100 </a:t>
            </a:r>
          </a:p>
        </p:txBody>
      </p:sp>
      <p:sp>
        <p:nvSpPr>
          <p:cNvPr id="104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49" name=""/>
          <p:cNvSpPr/>
          <p:nvPr>
            <p:ph type="body" idx="10"/>
          </p:nvPr>
        </p:nvSpPr>
        <p:spPr>
          <a:xfrm>
            <a:off x="0" y="676910"/>
            <a:ext cx="9144000" cy="965200"/>
          </a:xfrm>
          <a:prstGeom prst="rect">
            <a:avLst/>
          </a:prstGeom>
          <a:noFill/>
          <a:ln w="0" cmpd="sng">
            <a:noFill/>
            <a:prstDash val="solid"/>
          </a:ln>
        </p:spPr>
        <p:txBody>
          <a:bodyPr vert="horz" lIns="0" tIns="251460" rIns="0" bIns="0" anchor="t"/>
          <a:lstStyle/>
          <a:p>
            <a:pPr marL="0" marR="0" indent="0" algn="ctr">
              <a:lnSpc>
                <a:spcPts val="3500"/>
              </a:lnSpc>
              <a:spcAft>
                <a:spcPts val="1895"/>
              </a:spcAft>
            </a:pPr>
            <a:r>
              <a:rPr lang="en-US" sz="3500" b="1" spc="40">
                <a:solidFill>
                  <a:srgbClr val="001F5F"/>
                </a:solidFill>
                <a:latin typeface="Calibri" pitchFamily="1" panose="2263545234"/>
              </a:rPr>
              <a:t>Case Law: Conduct Caused by Disability </a:t>
            </a:r>
          </a:p>
        </p:txBody>
      </p:sp>
      <p:sp>
        <p:nvSpPr>
          <p:cNvPr id="1050" name=""/>
          <p:cNvSpPr/>
          <p:nvPr>
            <p:ph type="body" idx="10"/>
          </p:nvPr>
        </p:nvSpPr>
        <p:spPr>
          <a:xfrm>
            <a:off x="0" y="1642110"/>
            <a:ext cx="9144000" cy="4805680"/>
          </a:xfrm>
          <a:prstGeom prst="rect">
            <a:avLst/>
          </a:prstGeom>
          <a:noFill/>
          <a:ln w="0" cmpd="sng">
            <a:noFill/>
            <a:prstDash val="solid"/>
          </a:ln>
        </p:spPr>
        <p:txBody>
          <a:bodyPr vert="horz" lIns="0" tIns="264795" rIns="0" bIns="0" anchor="t"/>
          <a:lstStyle/>
          <a:p>
            <a:pPr marL="640080" marR="0" indent="0" algn="just">
              <a:lnSpc>
                <a:spcPts val="2100"/>
              </a:lnSpc>
              <a:spcAft>
                <a:spcPts val="0"/>
              </a:spcAft>
            </a:pPr>
            <a:r>
              <a:rPr lang="en-US" sz="3500" spc="75">
                <a:solidFill>
                  <a:srgbClr val="44759E"/>
                </a:solidFill>
                <a:latin typeface="Arial" pitchFamily="2" panose="2263545234"/>
              </a:rPr>
              <a:t></a:t>
            </a:r>
            <a:r>
              <a:rPr lang="en-US" sz="2450" b="1" spc="75">
                <a:solidFill>
                  <a:srgbClr val="001F5F"/>
                </a:solidFill>
                <a:latin typeface="Calibri" pitchFamily="1" panose="2263545234"/>
              </a:rPr>
              <a:t> An institution may dismiss a student for engaging in </a:t>
            </a:r>
          </a:p>
          <a:p>
            <a:pPr marL="1143000" marR="0" indent="0" algn="just">
              <a:lnSpc>
                <a:spcPts val="2100"/>
              </a:lnSpc>
              <a:spcBef>
                <a:spcPts val="0"/>
              </a:spcBef>
              <a:spcAft>
                <a:spcPts val="0"/>
              </a:spcAft>
            </a:pPr>
            <a:r>
              <a:rPr lang="en-US" sz="2450" b="1" spc="15">
                <a:solidFill>
                  <a:srgbClr val="001F5F"/>
                </a:solidFill>
                <a:latin typeface="Calibri" pitchFamily="1" panose="2263545234"/>
              </a:rPr>
              <a:t>unacceptable behavior without violating the ADA or </a:t>
            </a:r>
          </a:p>
          <a:p>
            <a:pPr marL="1143000" marR="0" indent="0" algn="just">
              <a:lnSpc>
                <a:spcPts val="2300"/>
              </a:lnSpc>
              <a:spcBef>
                <a:spcPts val="0"/>
              </a:spcBef>
              <a:spcAft>
                <a:spcPts val="0"/>
              </a:spcAft>
            </a:pPr>
            <a:r>
              <a:rPr lang="en-US" sz="2450" b="1" spc="15">
                <a:solidFill>
                  <a:srgbClr val="001F5F"/>
                </a:solidFill>
                <a:latin typeface="Calibri" pitchFamily="1" panose="2263545234"/>
              </a:rPr>
              <a:t>Section 504 even if the behavior was precipitated by a </a:t>
            </a:r>
          </a:p>
          <a:p>
            <a:pPr marL="1143000" marR="0" indent="0" algn="just">
              <a:lnSpc>
                <a:spcPts val="2300"/>
              </a:lnSpc>
              <a:spcBef>
                <a:spcPts val="0"/>
              </a:spcBef>
              <a:spcAft>
                <a:spcPts val="0"/>
              </a:spcAft>
            </a:pPr>
            <a:r>
              <a:rPr lang="en-US" sz="2450" b="1" spc="0">
                <a:solidFill>
                  <a:srgbClr val="001F5F"/>
                </a:solidFill>
                <a:latin typeface="Calibri" pitchFamily="1" panose="2263545234"/>
              </a:rPr>
              <a:t>disability. </a:t>
            </a:r>
            <a:r>
              <a:rPr lang="en-US" sz="2500" i="1" spc="0">
                <a:solidFill>
                  <a:srgbClr val="001F5F"/>
                </a:solidFill>
                <a:latin typeface="Calibri" pitchFamily="1" panose="2263545234"/>
              </a:rPr>
              <a:t>See Despard v. Indiana University et. al., </a:t>
            </a:r>
            <a:r>
              <a:rPr lang="en-US" sz="2450" spc="0">
                <a:solidFill>
                  <a:srgbClr val="001F5F"/>
                </a:solidFill>
                <a:latin typeface="Calibri" pitchFamily="1" panose="2263545234"/>
              </a:rPr>
              <a:t>115 </a:t>
            </a:r>
          </a:p>
          <a:p>
            <a:pPr marL="1143000" marR="0" indent="0" algn="just">
              <a:lnSpc>
                <a:spcPts val="2300"/>
              </a:lnSpc>
              <a:spcBef>
                <a:spcPts val="0"/>
              </a:spcBef>
              <a:spcAft>
                <a:spcPts val="0"/>
              </a:spcAft>
            </a:pPr>
            <a:r>
              <a:rPr lang="en-US" sz="2450" spc="-30">
                <a:solidFill>
                  <a:srgbClr val="001F5F"/>
                </a:solidFill>
                <a:latin typeface="Calibri" pitchFamily="1" panose="2263545234"/>
              </a:rPr>
              <a:t>LRP 39983 (S.D. Ind. 2015); </a:t>
            </a:r>
            <a:r>
              <a:rPr lang="en-US" sz="2500" i="1" spc="-30">
                <a:solidFill>
                  <a:srgbClr val="001F5F"/>
                </a:solidFill>
                <a:latin typeface="Calibri" pitchFamily="1" panose="2263545234"/>
              </a:rPr>
              <a:t>Tylicki v. St. Onge</a:t>
            </a:r>
            <a:r>
              <a:rPr lang="en-US" sz="2450" spc="-30">
                <a:solidFill>
                  <a:srgbClr val="001F5F"/>
                </a:solidFill>
                <a:latin typeface="Calibri" pitchFamily="1" panose="2263545234"/>
              </a:rPr>
              <a:t>, 297 Fed. </a:t>
            </a:r>
          </a:p>
          <a:p>
            <a:pPr marL="1143000" marR="0" indent="0" algn="just">
              <a:lnSpc>
                <a:spcPts val="2300"/>
              </a:lnSpc>
              <a:spcBef>
                <a:spcPts val="0"/>
              </a:spcBef>
              <a:spcAft>
                <a:spcPts val="0"/>
              </a:spcAft>
            </a:pPr>
            <a:r>
              <a:rPr lang="en-US" sz="2450" spc="-45">
                <a:solidFill>
                  <a:srgbClr val="001F5F"/>
                </a:solidFill>
                <a:latin typeface="Calibri" pitchFamily="1" panose="2263545234"/>
              </a:rPr>
              <a:t>Appx. 65, 67 (2</a:t>
            </a:r>
            <a:r>
              <a:rPr lang="en-US" sz="2450" baseline="30000" spc="-45">
                <a:solidFill>
                  <a:srgbClr val="001F5F"/>
                </a:solidFill>
                <a:latin typeface="Calibri" pitchFamily="1" panose="2263545234"/>
              </a:rPr>
              <a:t>nd</a:t>
            </a:r>
            <a:r>
              <a:rPr lang="en-US" sz="2450" spc="-45">
                <a:solidFill>
                  <a:srgbClr val="001F5F"/>
                </a:solidFill>
                <a:latin typeface="Calibri" pitchFamily="1" panose="2263545234"/>
              </a:rPr>
              <a:t> Cir. 2008)(“The ADA and Rehabilitation </a:t>
            </a:r>
          </a:p>
          <a:p>
            <a:pPr marL="1143000" marR="0" indent="0" algn="just">
              <a:lnSpc>
                <a:spcPts val="2300"/>
              </a:lnSpc>
              <a:spcBef>
                <a:spcPts val="0"/>
              </a:spcBef>
              <a:spcAft>
                <a:spcPts val="0"/>
              </a:spcAft>
            </a:pPr>
            <a:r>
              <a:rPr lang="en-US" sz="2450" spc="-25">
                <a:solidFill>
                  <a:srgbClr val="001F5F"/>
                </a:solidFill>
                <a:latin typeface="Calibri" pitchFamily="1" panose="2263545234"/>
              </a:rPr>
              <a:t>Act permit [an institution] to discipline a student even if </a:t>
            </a:r>
          </a:p>
          <a:p>
            <a:pPr marL="1143000" marR="0" indent="0" algn="just">
              <a:lnSpc>
                <a:spcPts val="2300"/>
              </a:lnSpc>
              <a:spcBef>
                <a:spcPts val="0"/>
              </a:spcBef>
              <a:spcAft>
                <a:spcPts val="0"/>
              </a:spcAft>
            </a:pPr>
            <a:r>
              <a:rPr lang="en-US" sz="2450" spc="-35">
                <a:solidFill>
                  <a:srgbClr val="001F5F"/>
                </a:solidFill>
                <a:latin typeface="Calibri" pitchFamily="1" panose="2263545234"/>
              </a:rPr>
              <a:t>the student’s misconduct is the result of the disability.”); </a:t>
            </a:r>
          </a:p>
          <a:p>
            <a:pPr marL="1143000" marR="0" indent="0" algn="just">
              <a:lnSpc>
                <a:spcPts val="2300"/>
              </a:lnSpc>
              <a:spcBef>
                <a:spcPts val="0"/>
              </a:spcBef>
              <a:spcAft>
                <a:spcPts val="0"/>
              </a:spcAft>
            </a:pPr>
            <a:r>
              <a:rPr lang="en-US" sz="2500" i="1" spc="-20">
                <a:solidFill>
                  <a:srgbClr val="001F5F"/>
                </a:solidFill>
                <a:latin typeface="Calibri" pitchFamily="1" panose="2263545234"/>
              </a:rPr>
              <a:t>Halpern v. Wake Forest Univ. Health Scis.</a:t>
            </a:r>
            <a:r>
              <a:rPr lang="en-US" sz="2450" spc="-20">
                <a:solidFill>
                  <a:srgbClr val="001F5F"/>
                </a:solidFill>
                <a:latin typeface="Calibri" pitchFamily="1" panose="2263545234"/>
              </a:rPr>
              <a:t>, 669 F. 3d 454, </a:t>
            </a:r>
          </a:p>
          <a:p>
            <a:pPr marL="1143000" marR="0" indent="0" algn="just">
              <a:lnSpc>
                <a:spcPts val="2300"/>
              </a:lnSpc>
              <a:spcBef>
                <a:spcPts val="0"/>
              </a:spcBef>
              <a:spcAft>
                <a:spcPts val="0"/>
              </a:spcAft>
            </a:pPr>
            <a:r>
              <a:rPr lang="en-US" sz="2450" spc="-45">
                <a:solidFill>
                  <a:srgbClr val="001F5F"/>
                </a:solidFill>
                <a:latin typeface="Calibri" pitchFamily="1" panose="2263545234"/>
              </a:rPr>
              <a:t>465 (4</a:t>
            </a:r>
            <a:r>
              <a:rPr lang="en-US" sz="2450" baseline="30000" spc="-45">
                <a:solidFill>
                  <a:srgbClr val="001F5F"/>
                </a:solidFill>
                <a:latin typeface="Calibri" pitchFamily="1" panose="2263545234"/>
              </a:rPr>
              <a:t>th</a:t>
            </a:r>
            <a:r>
              <a:rPr lang="en-US" sz="2450" spc="-45">
                <a:solidFill>
                  <a:srgbClr val="001F5F"/>
                </a:solidFill>
                <a:latin typeface="Calibri" pitchFamily="1" panose="2263545234"/>
              </a:rPr>
              <a:t> Cir. 2012)(“a school . . . May be obligated to make </a:t>
            </a:r>
          </a:p>
          <a:p>
            <a:pPr marL="1143000" marR="0" indent="0" algn="just">
              <a:lnSpc>
                <a:spcPts val="2300"/>
              </a:lnSpc>
              <a:spcBef>
                <a:spcPts val="0"/>
              </a:spcBef>
              <a:spcAft>
                <a:spcPts val="0"/>
              </a:spcAft>
            </a:pPr>
            <a:r>
              <a:rPr lang="en-US" sz="2450" spc="-35">
                <a:solidFill>
                  <a:srgbClr val="001F5F"/>
                </a:solidFill>
                <a:latin typeface="Calibri" pitchFamily="1" panose="2263545234"/>
              </a:rPr>
              <a:t>accommodations to help the student avoid engaging in </a:t>
            </a:r>
          </a:p>
          <a:p>
            <a:pPr marL="1143000" marR="0" indent="0" algn="just">
              <a:lnSpc>
                <a:spcPts val="2300"/>
              </a:lnSpc>
              <a:spcBef>
                <a:spcPts val="0"/>
              </a:spcBef>
              <a:spcAft>
                <a:spcPts val="0"/>
              </a:spcAft>
            </a:pPr>
            <a:r>
              <a:rPr lang="en-US" sz="2450" spc="-30">
                <a:solidFill>
                  <a:srgbClr val="001F5F"/>
                </a:solidFill>
                <a:latin typeface="Calibri" pitchFamily="1" panose="2263545234"/>
              </a:rPr>
              <a:t>misconduct, . . . the law does not require the school to </a:t>
            </a:r>
          </a:p>
          <a:p>
            <a:pPr marL="1143000" marR="0" indent="0" algn="just">
              <a:lnSpc>
                <a:spcPts val="2300"/>
              </a:lnSpc>
              <a:spcBef>
                <a:spcPts val="0"/>
              </a:spcBef>
              <a:spcAft>
                <a:spcPts val="0"/>
              </a:spcAft>
            </a:pPr>
            <a:r>
              <a:rPr lang="en-US" sz="2450" spc="-30">
                <a:solidFill>
                  <a:srgbClr val="001F5F"/>
                </a:solidFill>
                <a:latin typeface="Calibri" pitchFamily="1" panose="2263545234"/>
              </a:rPr>
              <a:t>ignore misconduct that has occurred because the student </a:t>
            </a:r>
          </a:p>
          <a:p>
            <a:pPr marL="1143000" marR="0" indent="0" algn="just">
              <a:lnSpc>
                <a:spcPts val="2300"/>
              </a:lnSpc>
              <a:spcBef>
                <a:spcPts val="25"/>
              </a:spcBef>
              <a:spcAft>
                <a:spcPts val="2520"/>
              </a:spcAft>
            </a:pPr>
            <a:r>
              <a:rPr lang="en-US" sz="2450" spc="-35">
                <a:solidFill>
                  <a:srgbClr val="001F5F"/>
                </a:solidFill>
                <a:latin typeface="Calibri" pitchFamily="1" panose="2263545234"/>
              </a:rPr>
              <a:t>subsequently asserts it was the result of a disability.”) </a:t>
            </a:r>
          </a:p>
        </p:txBody>
      </p:sp>
      <p:graphicFrame>
        <p:nvGraphicFramePr>
          <p:cNvPr id="1053" name="table 1053"/>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055" name=""/>
        <p:cNvGrpSpPr/>
        <p:nvPr/>
      </p:nvGrpSpPr>
      <p:grpSpPr/>
      <p:sp>
        <p:nvSpPr>
          <p:cNvPr id="105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065" name="Image.jpg"/>
          <p:cNvPicPr/>
          <p:nvPr/>
        </p:nvPicPr>
        <p:blipFill>
          <a:blip r:embed="rId507"/>
          <a:stretch>
            <a:fillRect/>
          </a:stretch>
        </p:blipFill>
        <p:spPr>
          <a:xfrm>
            <a:off x="6595745" y="6516370"/>
            <a:ext cx="2499360" cy="213360"/>
          </a:xfrm>
          <a:prstGeom prst="rect">
            <a:avLst/>
          </a:prstGeom>
        </p:spPr>
      </p:pic>
      <p:sp>
        <p:nvSpPr>
          <p:cNvPr id="105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10">
                <a:solidFill>
                  <a:srgbClr val="000080"/>
                </a:solidFill>
                <a:latin typeface="Tahoma" pitchFamily="2" panose="2263545234"/>
              </a:rPr>
              <a:t>101 </a:t>
            </a:r>
          </a:p>
        </p:txBody>
      </p:sp>
      <p:sp>
        <p:nvSpPr>
          <p:cNvPr id="105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60" name=""/>
          <p:cNvSpPr/>
          <p:nvPr>
            <p:ph type="body" idx="10"/>
          </p:nvPr>
        </p:nvSpPr>
        <p:spPr>
          <a:xfrm>
            <a:off x="0" y="676910"/>
            <a:ext cx="9144000" cy="901700"/>
          </a:xfrm>
          <a:prstGeom prst="rect">
            <a:avLst/>
          </a:prstGeom>
          <a:noFill/>
          <a:ln w="0" cmpd="sng">
            <a:noFill/>
            <a:prstDash val="solid"/>
          </a:ln>
        </p:spPr>
        <p:txBody>
          <a:bodyPr vert="horz" lIns="0" tIns="259715" rIns="0" bIns="0" anchor="t"/>
          <a:lstStyle/>
          <a:p>
            <a:pPr marL="0" marR="0" indent="0" algn="ctr">
              <a:lnSpc>
                <a:spcPts val="3900"/>
              </a:lnSpc>
              <a:spcAft>
                <a:spcPts val="955"/>
              </a:spcAft>
            </a:pPr>
            <a:r>
              <a:rPr lang="en-US" sz="3900" b="1" spc="60">
                <a:solidFill>
                  <a:srgbClr val="001F5F"/>
                </a:solidFill>
                <a:latin typeface="Calibri" pitchFamily="1" panose="2263545234"/>
              </a:rPr>
              <a:t>Case Law: Notice of Disability </a:t>
            </a:r>
          </a:p>
        </p:txBody>
      </p:sp>
      <p:sp>
        <p:nvSpPr>
          <p:cNvPr id="1061" name=""/>
          <p:cNvSpPr/>
          <p:nvPr>
            <p:ph type="body" idx="10"/>
          </p:nvPr>
        </p:nvSpPr>
        <p:spPr>
          <a:xfrm>
            <a:off x="0" y="1578610"/>
            <a:ext cx="9144000" cy="4869180"/>
          </a:xfrm>
          <a:prstGeom prst="rect">
            <a:avLst/>
          </a:prstGeom>
          <a:noFill/>
          <a:ln w="0" cmpd="sng">
            <a:noFill/>
            <a:prstDash val="solid"/>
          </a:ln>
        </p:spPr>
        <p:txBody>
          <a:bodyPr vert="horz" lIns="0" tIns="350520" rIns="0" bIns="0" anchor="t"/>
          <a:lstStyle/>
          <a:p>
            <a:pPr marL="640080" marR="0" indent="0" algn="just">
              <a:lnSpc>
                <a:spcPts val="1800"/>
              </a:lnSpc>
              <a:spcAft>
                <a:spcPts val="0"/>
              </a:spcAft>
            </a:pPr>
            <a:r>
              <a:rPr lang="en-US" sz="3900" spc="70">
                <a:solidFill>
                  <a:srgbClr val="44759E"/>
                </a:solidFill>
                <a:latin typeface="Arial" pitchFamily="2" panose="2263545234"/>
              </a:rPr>
              <a:t></a:t>
            </a:r>
            <a:r>
              <a:rPr lang="en-US" sz="2150" b="1" spc="70">
                <a:solidFill>
                  <a:srgbClr val="001F5F"/>
                </a:solidFill>
                <a:latin typeface="Calibri" pitchFamily="1" panose="2263545234"/>
              </a:rPr>
              <a:t> Neither the ADA nor Section 504 require a school to ignore </a:t>
            </a:r>
          </a:p>
          <a:p>
            <a:pPr marL="1143000" marR="0" indent="0" algn="just">
              <a:lnSpc>
                <a:spcPts val="1800"/>
              </a:lnSpc>
              <a:spcBef>
                <a:spcPts val="0"/>
              </a:spcBef>
              <a:spcAft>
                <a:spcPts val="0"/>
              </a:spcAft>
            </a:pPr>
            <a:r>
              <a:rPr lang="en-US" sz="2150" b="1" spc="15">
                <a:solidFill>
                  <a:srgbClr val="001F5F"/>
                </a:solidFill>
                <a:latin typeface="Calibri" pitchFamily="1" panose="2263545234"/>
              </a:rPr>
              <a:t>misconduct that has occurred because the student subsequently </a:t>
            </a:r>
          </a:p>
          <a:p>
            <a:pPr marL="1143000" marR="0" indent="0" algn="just">
              <a:lnSpc>
                <a:spcPts val="2000"/>
              </a:lnSpc>
              <a:spcBef>
                <a:spcPts val="5"/>
              </a:spcBef>
              <a:spcAft>
                <a:spcPts val="0"/>
              </a:spcAft>
            </a:pPr>
            <a:r>
              <a:rPr lang="en-US" sz="2150" b="1" spc="20">
                <a:solidFill>
                  <a:srgbClr val="001F5F"/>
                </a:solidFill>
                <a:latin typeface="Calibri" pitchFamily="1" panose="2263545234"/>
              </a:rPr>
              <a:t>asserts it was the result of a disability. </a:t>
            </a:r>
            <a:r>
              <a:rPr lang="en-US" sz="2100" i="1" spc="20">
                <a:solidFill>
                  <a:srgbClr val="001F5F"/>
                </a:solidFill>
                <a:latin typeface="Calibri" pitchFamily="1" panose="2263545234"/>
              </a:rPr>
              <a:t>See Zimmeck v. Marshall </a:t>
            </a:r>
          </a:p>
          <a:p>
            <a:pPr marL="1143000" marR="0" indent="0" algn="just">
              <a:lnSpc>
                <a:spcPts val="1900"/>
              </a:lnSpc>
              <a:spcBef>
                <a:spcPts val="150"/>
              </a:spcBef>
              <a:spcAft>
                <a:spcPts val="0"/>
              </a:spcAft>
            </a:pPr>
            <a:r>
              <a:rPr lang="en-US" sz="2100" i="1" spc="-15">
                <a:solidFill>
                  <a:srgbClr val="001F5F"/>
                </a:solidFill>
                <a:latin typeface="Calibri" pitchFamily="1" panose="2263545234"/>
              </a:rPr>
              <a:t>University Board of Governors</a:t>
            </a:r>
            <a:r>
              <a:rPr lang="en-US" sz="2200" spc="-15">
                <a:solidFill>
                  <a:srgbClr val="001F5F"/>
                </a:solidFill>
                <a:latin typeface="Calibri" pitchFamily="1" panose="2263545234"/>
              </a:rPr>
              <a:t>, 115 LRP 57258 (4</a:t>
            </a:r>
            <a:r>
              <a:rPr lang="en-US" sz="2200" baseline="30000" spc="-15">
                <a:solidFill>
                  <a:srgbClr val="001F5F"/>
                </a:solidFill>
                <a:latin typeface="Calibri" pitchFamily="1" panose="2263545234"/>
              </a:rPr>
              <a:t>th</a:t>
            </a:r>
            <a:r>
              <a:rPr lang="en-US" sz="2200" spc="-15">
                <a:solidFill>
                  <a:srgbClr val="001F5F"/>
                </a:solidFill>
                <a:latin typeface="Calibri" pitchFamily="1" panose="2263545234"/>
              </a:rPr>
              <a:t> Cir. </a:t>
            </a:r>
          </a:p>
          <a:p>
            <a:pPr marL="1143000" marR="0" indent="0" algn="just">
              <a:lnSpc>
                <a:spcPts val="2000"/>
              </a:lnSpc>
              <a:spcBef>
                <a:spcPts val="0"/>
              </a:spcBef>
              <a:spcAft>
                <a:spcPts val="0"/>
              </a:spcAft>
            </a:pPr>
            <a:r>
              <a:rPr lang="en-US" sz="2200" spc="-50">
                <a:solidFill>
                  <a:srgbClr val="001F5F"/>
                </a:solidFill>
                <a:latin typeface="Calibri" pitchFamily="1" panose="2263545234"/>
              </a:rPr>
              <a:t>2015)(student failed to meet professionalism standards and did </a:t>
            </a:r>
          </a:p>
          <a:p>
            <a:pPr marL="1143000" marR="0" indent="0" algn="just">
              <a:lnSpc>
                <a:spcPts val="2000"/>
              </a:lnSpc>
              <a:spcBef>
                <a:spcPts val="0"/>
              </a:spcBef>
              <a:spcAft>
                <a:spcPts val="0"/>
              </a:spcAft>
            </a:pPr>
            <a:r>
              <a:rPr lang="en-US" sz="2200" spc="-45">
                <a:solidFill>
                  <a:srgbClr val="001F5F"/>
                </a:solidFill>
                <a:latin typeface="Calibri" pitchFamily="1" panose="2263545234"/>
              </a:rPr>
              <a:t>not request accommodations for mental health issues until after </a:t>
            </a:r>
          </a:p>
          <a:p>
            <a:pPr marL="1143000" marR="0" indent="0" algn="just">
              <a:lnSpc>
                <a:spcPts val="2200"/>
              </a:lnSpc>
              <a:spcBef>
                <a:spcPts val="0"/>
              </a:spcBef>
              <a:spcAft>
                <a:spcPts val="0"/>
              </a:spcAft>
            </a:pPr>
            <a:r>
              <a:rPr lang="en-US" sz="2200" spc="-40">
                <a:solidFill>
                  <a:srgbClr val="001F5F"/>
                </a:solidFill>
                <a:latin typeface="Calibri" pitchFamily="1" panose="2263545234"/>
              </a:rPr>
              <a:t>the initial decision was made to dismiss her). </a:t>
            </a:r>
          </a:p>
          <a:p>
            <a:pPr marL="640080" marR="0" indent="0" algn="just">
              <a:lnSpc>
                <a:spcPts val="1800"/>
              </a:lnSpc>
              <a:spcBef>
                <a:spcPts val="895"/>
              </a:spcBef>
              <a:spcAft>
                <a:spcPts val="0"/>
              </a:spcAft>
            </a:pPr>
            <a:r>
              <a:rPr lang="en-US" sz="3900" spc="35">
                <a:solidFill>
                  <a:srgbClr val="44759E"/>
                </a:solidFill>
                <a:latin typeface="Arial" pitchFamily="2" panose="2263545234"/>
              </a:rPr>
              <a:t></a:t>
            </a:r>
            <a:r>
              <a:rPr lang="en-US" sz="2200" spc="35">
                <a:solidFill>
                  <a:srgbClr val="001F5F"/>
                </a:solidFill>
                <a:latin typeface="Calibri" pitchFamily="1" panose="2263545234"/>
              </a:rPr>
              <a:t> To state a claim under the ADA, </a:t>
            </a:r>
            <a:r>
              <a:rPr lang="en-US" sz="2150" b="1" spc="35">
                <a:solidFill>
                  <a:srgbClr val="001F5F"/>
                </a:solidFill>
                <a:latin typeface="Calibri" pitchFamily="1" panose="2263545234"/>
              </a:rPr>
              <a:t>student must be able to show </a:t>
            </a:r>
          </a:p>
          <a:p>
            <a:pPr marL="1143000" marR="0" indent="0" algn="just">
              <a:lnSpc>
                <a:spcPts val="1800"/>
              </a:lnSpc>
              <a:spcBef>
                <a:spcPts val="0"/>
              </a:spcBef>
              <a:spcAft>
                <a:spcPts val="0"/>
              </a:spcAft>
            </a:pPr>
            <a:r>
              <a:rPr lang="en-US" sz="2150" b="1" spc="15">
                <a:solidFill>
                  <a:srgbClr val="001F5F"/>
                </a:solidFill>
                <a:latin typeface="Calibri" pitchFamily="1" panose="2263545234"/>
              </a:rPr>
              <a:t>that the disability and its consequential limitations were known </a:t>
            </a:r>
          </a:p>
          <a:p>
            <a:pPr marL="1143000" marR="0" indent="0" algn="just">
              <a:lnSpc>
                <a:spcPts val="2000"/>
              </a:lnSpc>
              <a:spcBef>
                <a:spcPts val="5"/>
              </a:spcBef>
              <a:spcAft>
                <a:spcPts val="0"/>
              </a:spcAft>
            </a:pPr>
            <a:r>
              <a:rPr lang="en-US" sz="2150" b="1" spc="25">
                <a:solidFill>
                  <a:srgbClr val="001F5F"/>
                </a:solidFill>
                <a:latin typeface="Calibri" pitchFamily="1" panose="2263545234"/>
              </a:rPr>
              <a:t>by the educational institution. </a:t>
            </a:r>
            <a:r>
              <a:rPr lang="en-US" sz="2100" i="1" spc="25">
                <a:solidFill>
                  <a:srgbClr val="001F5F"/>
                </a:solidFill>
                <a:latin typeface="Calibri" pitchFamily="1" panose="2263545234"/>
              </a:rPr>
              <a:t>Choi v. University of Texas Health </a:t>
            </a:r>
          </a:p>
          <a:p>
            <a:pPr marL="1143000" marR="0" indent="0" algn="just">
              <a:lnSpc>
                <a:spcPts val="1900"/>
              </a:lnSpc>
              <a:spcBef>
                <a:spcPts val="150"/>
              </a:spcBef>
              <a:spcAft>
                <a:spcPts val="0"/>
              </a:spcAft>
            </a:pPr>
            <a:r>
              <a:rPr lang="en-US" sz="2100" i="1" spc="-10">
                <a:solidFill>
                  <a:srgbClr val="001F5F"/>
                </a:solidFill>
                <a:latin typeface="Calibri" pitchFamily="1" panose="2263545234"/>
              </a:rPr>
              <a:t>Science Center at San Antonio</a:t>
            </a:r>
            <a:r>
              <a:rPr lang="en-US" sz="2200" spc="-10">
                <a:solidFill>
                  <a:srgbClr val="001F5F"/>
                </a:solidFill>
                <a:latin typeface="Calibri" pitchFamily="1" panose="2263545234"/>
              </a:rPr>
              <a:t>, 115 LRP 57265 (5</a:t>
            </a:r>
            <a:r>
              <a:rPr lang="en-US" sz="2200" baseline="30000" spc="-10">
                <a:solidFill>
                  <a:srgbClr val="001F5F"/>
                </a:solidFill>
                <a:latin typeface="Calibri" pitchFamily="1" panose="2263545234"/>
              </a:rPr>
              <a:t>th</a:t>
            </a:r>
            <a:r>
              <a:rPr lang="en-US" sz="2200" spc="-10">
                <a:solidFill>
                  <a:srgbClr val="001F5F"/>
                </a:solidFill>
                <a:latin typeface="Calibri" pitchFamily="1" panose="2263545234"/>
              </a:rPr>
              <a:t> Cir. </a:t>
            </a:r>
          </a:p>
          <a:p>
            <a:pPr marL="1143000" marR="0" indent="0" algn="just">
              <a:lnSpc>
                <a:spcPts val="2000"/>
              </a:lnSpc>
              <a:spcBef>
                <a:spcPts val="0"/>
              </a:spcBef>
              <a:spcAft>
                <a:spcPts val="0"/>
              </a:spcAft>
            </a:pPr>
            <a:r>
              <a:rPr lang="en-US" sz="2200" spc="-40">
                <a:solidFill>
                  <a:srgbClr val="001F5F"/>
                </a:solidFill>
                <a:latin typeface="Calibri" pitchFamily="1" panose="2263545234"/>
              </a:rPr>
              <a:t>2015)(student informed school of ADD diagnosis for the first </a:t>
            </a:r>
          </a:p>
          <a:p>
            <a:pPr marL="1143000" marR="0" indent="0" algn="just">
              <a:lnSpc>
                <a:spcPts val="2200"/>
              </a:lnSpc>
              <a:spcBef>
                <a:spcPts val="0"/>
              </a:spcBef>
              <a:spcAft>
                <a:spcPts val="7955"/>
              </a:spcAft>
            </a:pPr>
            <a:r>
              <a:rPr lang="en-US" sz="2200" spc="-45">
                <a:solidFill>
                  <a:srgbClr val="001F5F"/>
                </a:solidFill>
                <a:latin typeface="Calibri" pitchFamily="1" panose="2263545234"/>
              </a:rPr>
              <a:t>time during the dismissal process resulting from failing school). </a:t>
            </a:r>
          </a:p>
        </p:txBody>
      </p:sp>
      <p:graphicFrame>
        <p:nvGraphicFramePr>
          <p:cNvPr id="1064" name="table 1064"/>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066" name=""/>
        <p:cNvGrpSpPr/>
        <p:nvPr/>
      </p:nvGrpSpPr>
      <p:grpSpPr/>
      <p:sp>
        <p:nvSpPr>
          <p:cNvPr id="106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076" name="Image.jpg"/>
          <p:cNvPicPr/>
          <p:nvPr/>
        </p:nvPicPr>
        <p:blipFill>
          <a:blip r:embed="rId512"/>
          <a:stretch>
            <a:fillRect/>
          </a:stretch>
        </p:blipFill>
        <p:spPr>
          <a:xfrm>
            <a:off x="6595745" y="6516370"/>
            <a:ext cx="2499360" cy="213360"/>
          </a:xfrm>
          <a:prstGeom prst="rect">
            <a:avLst/>
          </a:prstGeom>
        </p:spPr>
      </p:pic>
      <p:sp>
        <p:nvSpPr>
          <p:cNvPr id="1069"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25">
                <a:solidFill>
                  <a:srgbClr val="000080"/>
                </a:solidFill>
                <a:latin typeface="Tahoma" pitchFamily="2" panose="2263545234"/>
              </a:rPr>
              <a:t>102 </a:t>
            </a:r>
          </a:p>
        </p:txBody>
      </p:sp>
      <p:sp>
        <p:nvSpPr>
          <p:cNvPr id="107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71" name=""/>
          <p:cNvSpPr/>
          <p:nvPr>
            <p:ph type="body" idx="10"/>
          </p:nvPr>
        </p:nvSpPr>
        <p:spPr>
          <a:xfrm>
            <a:off x="0" y="676910"/>
            <a:ext cx="9144000" cy="1434465"/>
          </a:xfrm>
          <a:prstGeom prst="rect">
            <a:avLst/>
          </a:prstGeom>
          <a:noFill/>
          <a:ln w="0" cmpd="sng">
            <a:noFill/>
            <a:prstDash val="solid"/>
          </a:ln>
        </p:spPr>
        <p:txBody>
          <a:bodyPr vert="horz" lIns="0" tIns="250190" rIns="0" bIns="0" anchor="t"/>
          <a:lstStyle/>
          <a:p>
            <a:pPr marL="0" marR="0" indent="0" algn="ctr">
              <a:lnSpc>
                <a:spcPts val="3500"/>
              </a:lnSpc>
              <a:spcAft>
                <a:spcPts val="0"/>
              </a:spcAft>
            </a:pPr>
            <a:r>
              <a:rPr lang="en-US" sz="3550" b="1" spc="35">
                <a:solidFill>
                  <a:srgbClr val="001F5F"/>
                </a:solidFill>
                <a:latin typeface="Calibri" pitchFamily="1" panose="2263545234"/>
              </a:rPr>
              <a:t>OCR: Reasonable Documentation </a:t>
            </a:r>
          </a:p>
          <a:p>
            <a:pPr marL="0" marR="0" indent="0" algn="ctr">
              <a:lnSpc>
                <a:spcPts val="3500"/>
              </a:lnSpc>
              <a:spcBef>
                <a:spcPts val="630"/>
              </a:spcBef>
              <a:spcAft>
                <a:spcPts val="1250"/>
              </a:spcAft>
            </a:pPr>
            <a:r>
              <a:rPr lang="en-US" sz="3550" b="1" spc="-10">
                <a:solidFill>
                  <a:srgbClr val="001F5F"/>
                </a:solidFill>
                <a:latin typeface="Calibri" pitchFamily="1" panose="2263545234"/>
              </a:rPr>
              <a:t>Requirement </a:t>
            </a:r>
          </a:p>
        </p:txBody>
      </p:sp>
      <p:sp>
        <p:nvSpPr>
          <p:cNvPr id="1072" name=""/>
          <p:cNvSpPr/>
          <p:nvPr>
            <p:ph type="body" idx="10"/>
          </p:nvPr>
        </p:nvSpPr>
        <p:spPr>
          <a:xfrm>
            <a:off x="0" y="2111375"/>
            <a:ext cx="9144000" cy="4336415"/>
          </a:xfrm>
          <a:prstGeom prst="rect">
            <a:avLst/>
          </a:prstGeom>
          <a:noFill/>
          <a:ln w="0" cmpd="sng">
            <a:noFill/>
            <a:prstDash val="solid"/>
          </a:ln>
        </p:spPr>
        <p:txBody>
          <a:bodyPr vert="horz" lIns="0" tIns="44450" rIns="0" bIns="0" anchor="t"/>
          <a:lstStyle/>
          <a:p>
            <a:pPr marL="640080" marR="0" indent="0" algn="l">
              <a:lnSpc>
                <a:spcPts val="1600"/>
              </a:lnSpc>
              <a:spcAft>
                <a:spcPts val="0"/>
              </a:spcAft>
              <a:tabLst>
                <a:tab pos="1143000" algn="l"/>
              </a:tabLst>
            </a:pPr>
            <a:r>
              <a:rPr lang="en-US" sz="1450" spc="0">
                <a:solidFill>
                  <a:srgbClr val="44759E"/>
                </a:solidFill>
                <a:latin typeface="Arial" pitchFamily="2" panose="2263545234"/>
              </a:rPr>
              <a:t></a:t>
            </a:r>
            <a:r>
              <a:rPr lang="en-US" sz="100" b="1" i="1" spc="0">
                <a:solidFill>
                  <a:srgbClr val="001F5F"/>
                </a:solidFill>
                <a:latin typeface="Calibri" pitchFamily="1" panose="2263545234"/>
              </a:rPr>
              <a:t> </a:t>
            </a:r>
            <a:r>
              <a:rPr lang="en-US" sz="1500" b="1" i="1" spc="0">
                <a:solidFill>
                  <a:srgbClr val="001F5F"/>
                </a:solidFill>
                <a:latin typeface="Calibri" pitchFamily="1" panose="2263545234"/>
              </a:rPr>
              <a:t>OCR Case No. 11-14-2247, Forsyth Technical Community College</a:t>
            </a:r>
            <a:r>
              <a:rPr lang="en-US" sz="1500" b="1" spc="0">
                <a:solidFill>
                  <a:srgbClr val="001F5F"/>
                </a:solidFill>
                <a:latin typeface="Calibri" pitchFamily="1" panose="2263545234"/>
              </a:rPr>
              <a:t>, (October 9, 2014). </a:t>
            </a:r>
          </a:p>
          <a:p>
            <a:pPr marL="640080" marR="0" indent="0" algn="l">
              <a:lnSpc>
                <a:spcPts val="1400"/>
              </a:lnSpc>
              <a:spcBef>
                <a:spcPts val="2180"/>
              </a:spcBef>
              <a:spcAft>
                <a:spcPts val="0"/>
              </a:spcAft>
              <a:tabLst>
                <a:tab pos="1143000" algn="l"/>
              </a:tabLst>
            </a:pPr>
            <a:r>
              <a:rPr lang="en-US" sz="1500" spc="40">
                <a:solidFill>
                  <a:srgbClr val="44759E"/>
                </a:solidFill>
                <a:latin typeface="Arial" pitchFamily="2" panose="2263545234"/>
              </a:rPr>
              <a:t></a:t>
            </a:r>
            <a:r>
              <a:rPr lang="en-US" sz="100" b="1" spc="40">
                <a:solidFill>
                  <a:srgbClr val="001F5F"/>
                </a:solidFill>
                <a:latin typeface="Calibri" pitchFamily="1" panose="2263545234"/>
              </a:rPr>
              <a:t> </a:t>
            </a:r>
            <a:r>
              <a:rPr lang="en-US" sz="1600" b="1" spc="40">
                <a:solidFill>
                  <a:srgbClr val="001F5F"/>
                </a:solidFill>
                <a:latin typeface="Calibri" pitchFamily="1" panose="2263545234"/>
              </a:rPr>
              <a:t>Facts: </a:t>
            </a:r>
            <a:r>
              <a:rPr lang="en-US" sz="1500" spc="40">
                <a:solidFill>
                  <a:srgbClr val="001F5F"/>
                </a:solidFill>
                <a:latin typeface="Calibri" pitchFamily="1" panose="2263545234"/>
              </a:rPr>
              <a:t>Student submitted to College documentation from a physician to support his ADHD </a:t>
            </a:r>
          </a:p>
          <a:p>
            <a:pPr marL="1143000" marR="640080" indent="0" algn="l">
              <a:lnSpc>
                <a:spcPts val="1500"/>
              </a:lnSpc>
              <a:spcBef>
                <a:spcPts val="0"/>
              </a:spcBef>
              <a:spcAft>
                <a:spcPts val="0"/>
              </a:spcAft>
            </a:pPr>
            <a:r>
              <a:rPr lang="en-US" sz="1500" spc="35">
                <a:solidFill>
                  <a:srgbClr val="001F5F"/>
                </a:solidFill>
                <a:latin typeface="Calibri" pitchFamily="1" panose="2263545234"/>
              </a:rPr>
              <a:t>diagnosis. The documentation did not indicate there was any assessment to support the diagnosis. The College told the student he needed comprehensive psycho-educational evaluation” including assessment of aptitude, achievement and information processing. The student followed up with a psychologist who informed him that the testing requested was an additional cost not necessary to the ADHD diagnosis. The psychologist completed the DSM-IV-TR Code for ADHD and provided a clinical summary and other documentation for the diagnosis. College denied in part on the basis that the testing was not in conformity with the Disability Services documentation guidelines. </a:t>
            </a:r>
          </a:p>
          <a:p>
            <a:pPr marL="640080" marR="0" indent="0" algn="l">
              <a:lnSpc>
                <a:spcPts val="1400"/>
              </a:lnSpc>
              <a:spcBef>
                <a:spcPts val="2390"/>
              </a:spcBef>
              <a:spcAft>
                <a:spcPts val="0"/>
              </a:spcAft>
              <a:tabLst>
                <a:tab pos="1143000" algn="l"/>
              </a:tabLst>
            </a:pPr>
            <a:r>
              <a:rPr lang="en-US" sz="1500" spc="35">
                <a:solidFill>
                  <a:srgbClr val="44759E"/>
                </a:solidFill>
                <a:latin typeface="Arial" pitchFamily="2" panose="2263545234"/>
              </a:rPr>
              <a:t></a:t>
            </a:r>
            <a:r>
              <a:rPr lang="en-US" sz="100" b="1" spc="35">
                <a:solidFill>
                  <a:srgbClr val="001F5F"/>
                </a:solidFill>
                <a:latin typeface="Calibri" pitchFamily="1" panose="2263545234"/>
              </a:rPr>
              <a:t> </a:t>
            </a:r>
            <a:r>
              <a:rPr lang="en-US" sz="1600" b="1" spc="35">
                <a:solidFill>
                  <a:srgbClr val="001F5F"/>
                </a:solidFill>
                <a:latin typeface="Calibri" pitchFamily="1" panose="2263545234"/>
              </a:rPr>
              <a:t>Finding: “</a:t>
            </a:r>
            <a:r>
              <a:rPr lang="en-US" sz="1500" spc="35">
                <a:solidFill>
                  <a:srgbClr val="001F5F"/>
                </a:solidFill>
                <a:latin typeface="Calibri" pitchFamily="1" panose="2263545234"/>
              </a:rPr>
              <a:t>OCR concludes that the College inappropriately denied the Complaint’s second </a:t>
            </a:r>
          </a:p>
          <a:p>
            <a:pPr marL="1143000" marR="594360" indent="0" algn="l">
              <a:lnSpc>
                <a:spcPts val="1500"/>
              </a:lnSpc>
              <a:spcBef>
                <a:spcPts val="0"/>
              </a:spcBef>
              <a:spcAft>
                <a:spcPts val="3190"/>
              </a:spcAft>
            </a:pPr>
            <a:r>
              <a:rPr lang="en-US" sz="1500" spc="40">
                <a:solidFill>
                  <a:srgbClr val="001F5F"/>
                </a:solidFill>
                <a:latin typeface="Calibri" pitchFamily="1" panose="2263545234"/>
              </a:rPr>
              <a:t>request for accommodations in March when he provided the DSM-IV-TR Code for ADHD, a clinical summary and other documentation for the ADHD diagnosis from a psychologist. A postsecondary institution is required to establish reasonable procedures and set reasonable standards for documentation. OCR further concludes that the written requirement that students of varying disability classifications submit extra neuropsychological assessments in order to rule out other diagnoses is unreasonable.” </a:t>
            </a:r>
          </a:p>
        </p:txBody>
      </p:sp>
      <p:graphicFrame>
        <p:nvGraphicFramePr>
          <p:cNvPr id="1075" name="table 1075"/>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077" name=""/>
        <p:cNvGrpSpPr/>
        <p:nvPr/>
      </p:nvGrpSpPr>
      <p:grpSpPr/>
      <p:sp>
        <p:nvSpPr>
          <p:cNvPr id="107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087" name="Image.jpg"/>
          <p:cNvPicPr/>
          <p:nvPr/>
        </p:nvPicPr>
        <p:blipFill>
          <a:blip r:embed="rId517"/>
          <a:stretch>
            <a:fillRect/>
          </a:stretch>
        </p:blipFill>
        <p:spPr>
          <a:xfrm>
            <a:off x="6595745" y="6516370"/>
            <a:ext cx="2499360" cy="213360"/>
          </a:xfrm>
          <a:prstGeom prst="rect">
            <a:avLst/>
          </a:prstGeom>
        </p:spPr>
      </p:pic>
      <p:sp>
        <p:nvSpPr>
          <p:cNvPr id="108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14">
                <a:solidFill>
                  <a:srgbClr val="000080"/>
                </a:solidFill>
                <a:latin typeface="Tahoma" pitchFamily="2" panose="2263545234"/>
              </a:rPr>
              <a:t>103 </a:t>
            </a:r>
          </a:p>
        </p:txBody>
      </p:sp>
      <p:sp>
        <p:nvSpPr>
          <p:cNvPr id="108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82" name=""/>
          <p:cNvSpPr/>
          <p:nvPr>
            <p:ph type="body" idx="10"/>
          </p:nvPr>
        </p:nvSpPr>
        <p:spPr>
          <a:xfrm>
            <a:off x="0" y="676910"/>
            <a:ext cx="9144000" cy="1267460"/>
          </a:xfrm>
          <a:prstGeom prst="rect">
            <a:avLst/>
          </a:prstGeom>
          <a:noFill/>
          <a:ln w="0" cmpd="sng">
            <a:noFill/>
            <a:prstDash val="solid"/>
          </a:ln>
        </p:spPr>
        <p:txBody>
          <a:bodyPr vert="horz" lIns="0" tIns="250190" rIns="0" bIns="0" anchor="t"/>
          <a:lstStyle/>
          <a:p>
            <a:pPr marL="0" marR="0" indent="0" algn="ctr">
              <a:lnSpc>
                <a:spcPts val="3500"/>
              </a:lnSpc>
              <a:spcAft>
                <a:spcPts val="0"/>
              </a:spcAft>
            </a:pPr>
            <a:r>
              <a:rPr lang="en-US" sz="3550" b="1" spc="10">
                <a:solidFill>
                  <a:srgbClr val="001F5F"/>
                </a:solidFill>
                <a:latin typeface="Calibri" pitchFamily="1" panose="2263545234"/>
              </a:rPr>
              <a:t>OCR: Blanket Policies Against Aids or </a:t>
            </a:r>
          </a:p>
          <a:p>
            <a:pPr marL="0" marR="0" indent="0" algn="ctr">
              <a:lnSpc>
                <a:spcPts val="3500"/>
              </a:lnSpc>
              <a:spcBef>
                <a:spcPts val="630"/>
              </a:spcBef>
              <a:spcAft>
                <a:spcPts val="0"/>
              </a:spcAft>
            </a:pPr>
            <a:r>
              <a:rPr lang="en-US" sz="3550" b="1" spc="10">
                <a:solidFill>
                  <a:srgbClr val="001F5F"/>
                </a:solidFill>
                <a:latin typeface="Calibri" pitchFamily="1" panose="2263545234"/>
              </a:rPr>
              <a:t>Services Violates 504 </a:t>
            </a:r>
          </a:p>
        </p:txBody>
      </p:sp>
      <p:sp>
        <p:nvSpPr>
          <p:cNvPr id="1083" name=""/>
          <p:cNvSpPr/>
          <p:nvPr>
            <p:ph type="body" idx="10"/>
          </p:nvPr>
        </p:nvSpPr>
        <p:spPr>
          <a:xfrm>
            <a:off x="0" y="1944370"/>
            <a:ext cx="9144000" cy="4503420"/>
          </a:xfrm>
          <a:prstGeom prst="rect">
            <a:avLst/>
          </a:prstGeom>
          <a:noFill/>
          <a:ln w="0" cmpd="sng">
            <a:noFill/>
            <a:prstDash val="solid"/>
          </a:ln>
        </p:spPr>
        <p:txBody>
          <a:bodyPr vert="horz" lIns="0" tIns="278130" rIns="0" bIns="0" anchor="t"/>
          <a:lstStyle/>
          <a:p>
            <a:pPr marL="640080" marR="0" indent="0" algn="just">
              <a:lnSpc>
                <a:spcPts val="1800"/>
              </a:lnSpc>
              <a:spcAft>
                <a:spcPts val="0"/>
              </a:spcAft>
            </a:pPr>
            <a:r>
              <a:rPr lang="en-US" sz="3550" spc="85">
                <a:solidFill>
                  <a:srgbClr val="44759E"/>
                </a:solidFill>
                <a:latin typeface="Arial" pitchFamily="2" panose="2263545234"/>
              </a:rPr>
              <a:t></a:t>
            </a:r>
            <a:r>
              <a:rPr lang="en-US" sz="2100" b="1" spc="85">
                <a:solidFill>
                  <a:srgbClr val="001F5F"/>
                </a:solidFill>
                <a:latin typeface="Calibri" pitchFamily="1" panose="2263545234"/>
              </a:rPr>
              <a:t> OCR Case No. 15-14-2215</a:t>
            </a:r>
            <a:r>
              <a:rPr lang="en-US" sz="2150" b="1" i="1" spc="85">
                <a:solidFill>
                  <a:srgbClr val="001F5F"/>
                </a:solidFill>
                <a:latin typeface="Calibri" pitchFamily="1" panose="2263545234"/>
              </a:rPr>
              <a:t>, Davenport University </a:t>
            </a:r>
            <a:r>
              <a:rPr lang="en-US" sz="2100" b="1" spc="85">
                <a:solidFill>
                  <a:srgbClr val="001F5F"/>
                </a:solidFill>
                <a:latin typeface="Calibri" pitchFamily="1" panose="2263545234"/>
              </a:rPr>
              <a:t>(February 13, </a:t>
            </a:r>
          </a:p>
          <a:p>
            <a:pPr marL="1143000" marR="0" indent="0" algn="just">
              <a:lnSpc>
                <a:spcPts val="1800"/>
              </a:lnSpc>
              <a:spcBef>
                <a:spcPts val="0"/>
              </a:spcBef>
              <a:spcAft>
                <a:spcPts val="0"/>
              </a:spcAft>
            </a:pPr>
            <a:r>
              <a:rPr lang="en-US" sz="2100" b="1" spc="10">
                <a:solidFill>
                  <a:srgbClr val="001F5F"/>
                </a:solidFill>
                <a:latin typeface="Calibri" pitchFamily="1" panose="2263545234"/>
              </a:rPr>
              <a:t>2015). </a:t>
            </a:r>
          </a:p>
          <a:p>
            <a:pPr marL="640080" marR="0" indent="0" algn="just">
              <a:lnSpc>
                <a:spcPts val="2000"/>
              </a:lnSpc>
              <a:spcBef>
                <a:spcPts val="995"/>
              </a:spcBef>
              <a:spcAft>
                <a:spcPts val="0"/>
              </a:spcAft>
              <a:tabLst>
                <a:tab pos="1143000" algn="l"/>
              </a:tabLst>
            </a:pPr>
            <a:r>
              <a:rPr lang="en-US" sz="3550" spc="0">
                <a:solidFill>
                  <a:srgbClr val="44759E"/>
                </a:solidFill>
                <a:latin typeface="Arial" pitchFamily="2" panose="2263545234"/>
              </a:rPr>
              <a:t></a:t>
            </a:r>
            <a:r>
              <a:rPr lang="en-US" sz="100" b="1" spc="0">
                <a:solidFill>
                  <a:srgbClr val="001F5F"/>
                </a:solidFill>
                <a:latin typeface="Calibri" pitchFamily="1" panose="2263545234"/>
              </a:rPr>
              <a:t> </a:t>
            </a:r>
            <a:r>
              <a:rPr lang="en-US" sz="2100" b="1" spc="0">
                <a:solidFill>
                  <a:srgbClr val="001F5F"/>
                </a:solidFill>
                <a:latin typeface="Calibri" pitchFamily="1" panose="2263545234"/>
              </a:rPr>
              <a:t>Facts: </a:t>
            </a:r>
            <a:r>
              <a:rPr lang="en-US" sz="2100" spc="0">
                <a:solidFill>
                  <a:srgbClr val="001F5F"/>
                </a:solidFill>
                <a:latin typeface="Calibri" pitchFamily="1" panose="2263545234"/>
              </a:rPr>
              <a:t>University had a blanket policy against providing scribes. </a:t>
            </a:r>
          </a:p>
          <a:p>
            <a:pPr marL="640080" marR="0" indent="0" algn="just">
              <a:lnSpc>
                <a:spcPts val="1800"/>
              </a:lnSpc>
              <a:spcBef>
                <a:spcPts val="530"/>
              </a:spcBef>
              <a:spcAft>
                <a:spcPts val="0"/>
              </a:spcAft>
              <a:tabLst>
                <a:tab pos="1143000" algn="l"/>
              </a:tabLst>
            </a:pPr>
            <a:r>
              <a:rPr lang="en-US" sz="3550" spc="0">
                <a:solidFill>
                  <a:srgbClr val="44759E"/>
                </a:solidFill>
                <a:latin typeface="Arial" pitchFamily="2" panose="2263545234"/>
              </a:rPr>
              <a:t></a:t>
            </a:r>
            <a:r>
              <a:rPr lang="en-US" sz="100" b="1" spc="0">
                <a:solidFill>
                  <a:srgbClr val="001F5F"/>
                </a:solidFill>
                <a:latin typeface="Calibri" pitchFamily="1" panose="2263545234"/>
              </a:rPr>
              <a:t> </a:t>
            </a:r>
            <a:r>
              <a:rPr lang="en-US" sz="2100" b="1" spc="0">
                <a:solidFill>
                  <a:srgbClr val="001F5F"/>
                </a:solidFill>
                <a:latin typeface="Calibri" pitchFamily="1" panose="2263545234"/>
              </a:rPr>
              <a:t>Finding: </a:t>
            </a:r>
            <a:r>
              <a:rPr lang="en-US" sz="2100" spc="0">
                <a:solidFill>
                  <a:srgbClr val="001F5F"/>
                </a:solidFill>
                <a:latin typeface="Calibri" pitchFamily="1" panose="2263545234"/>
              </a:rPr>
              <a:t>OCR found that the blanket policy violated Section 504. </a:t>
            </a:r>
          </a:p>
          <a:p>
            <a:pPr marL="1143000" marR="0" indent="0" algn="just">
              <a:lnSpc>
                <a:spcPts val="1800"/>
              </a:lnSpc>
              <a:spcBef>
                <a:spcPts val="0"/>
              </a:spcBef>
              <a:spcAft>
                <a:spcPts val="0"/>
              </a:spcAft>
            </a:pPr>
            <a:r>
              <a:rPr lang="en-US" sz="2100" spc="-10">
                <a:solidFill>
                  <a:srgbClr val="001F5F"/>
                </a:solidFill>
                <a:latin typeface="Calibri" pitchFamily="1" panose="2263545234"/>
              </a:rPr>
              <a:t>“A postsecondary educational institution must analyze the </a:t>
            </a:r>
          </a:p>
          <a:p>
            <a:pPr marL="1143000" marR="0" indent="0" algn="just">
              <a:lnSpc>
                <a:spcPts val="2000"/>
              </a:lnSpc>
              <a:spcBef>
                <a:spcPts val="5"/>
              </a:spcBef>
              <a:spcAft>
                <a:spcPts val="0"/>
              </a:spcAft>
            </a:pPr>
            <a:r>
              <a:rPr lang="en-US" sz="2100" spc="-5">
                <a:solidFill>
                  <a:srgbClr val="001F5F"/>
                </a:solidFill>
                <a:latin typeface="Calibri" pitchFamily="1" panose="2263545234"/>
              </a:rPr>
              <a:t>appropriateness of an aid or service in its specific context; </a:t>
            </a:r>
          </a:p>
          <a:p>
            <a:pPr marL="1143000" marR="0" indent="0" algn="just">
              <a:lnSpc>
                <a:spcPts val="2000"/>
              </a:lnSpc>
              <a:spcBef>
                <a:spcPts val="0"/>
              </a:spcBef>
              <a:spcAft>
                <a:spcPts val="0"/>
              </a:spcAft>
            </a:pPr>
            <a:r>
              <a:rPr lang="en-US" sz="2100" spc="20">
                <a:solidFill>
                  <a:srgbClr val="001F5F"/>
                </a:solidFill>
                <a:latin typeface="Calibri" pitchFamily="1" panose="2263545234"/>
              </a:rPr>
              <a:t>accordingly, </a:t>
            </a:r>
            <a:r>
              <a:rPr lang="en-US" sz="2100" b="1" spc="20">
                <a:solidFill>
                  <a:srgbClr val="001F5F"/>
                </a:solidFill>
                <a:latin typeface="Calibri" pitchFamily="1" panose="2263545234"/>
              </a:rPr>
              <a:t>any blanket policy prohibiting the use of any </a:t>
            </a:r>
          </a:p>
          <a:p>
            <a:pPr marL="1143000" marR="0" indent="0" algn="just">
              <a:lnSpc>
                <a:spcPts val="2000"/>
              </a:lnSpc>
              <a:spcBef>
                <a:spcPts val="0"/>
              </a:spcBef>
              <a:spcAft>
                <a:spcPts val="0"/>
              </a:spcAft>
            </a:pPr>
            <a:r>
              <a:rPr lang="en-US" sz="2100" b="1" spc="40">
                <a:solidFill>
                  <a:srgbClr val="001F5F"/>
                </a:solidFill>
                <a:latin typeface="Calibri" pitchFamily="1" panose="2263545234"/>
              </a:rPr>
              <a:t>auxiliary aid or service necessarily neglects to consider whether </a:t>
            </a:r>
          </a:p>
          <a:p>
            <a:pPr marL="1143000" marR="0" indent="0" algn="just">
              <a:lnSpc>
                <a:spcPts val="2000"/>
              </a:lnSpc>
              <a:spcBef>
                <a:spcPts val="5"/>
              </a:spcBef>
              <a:spcAft>
                <a:spcPts val="0"/>
              </a:spcAft>
            </a:pPr>
            <a:r>
              <a:rPr lang="en-US" sz="2100" b="1" spc="35">
                <a:solidFill>
                  <a:srgbClr val="001F5F"/>
                </a:solidFill>
                <a:latin typeface="Calibri" pitchFamily="1" panose="2263545234"/>
              </a:rPr>
              <a:t>an aid is appropriate in a particular situation so that a student </a:t>
            </a:r>
          </a:p>
          <a:p>
            <a:pPr marL="1143000" marR="0" indent="0" algn="just">
              <a:lnSpc>
                <a:spcPts val="2000"/>
              </a:lnSpc>
              <a:spcBef>
                <a:spcPts val="0"/>
              </a:spcBef>
              <a:spcAft>
                <a:spcPts val="0"/>
              </a:spcAft>
            </a:pPr>
            <a:r>
              <a:rPr lang="en-US" sz="2100" b="1" spc="40">
                <a:solidFill>
                  <a:srgbClr val="001F5F"/>
                </a:solidFill>
                <a:latin typeface="Calibri" pitchFamily="1" panose="2263545234"/>
              </a:rPr>
              <a:t>with a disability has equal opportunity to gain the same benefit </a:t>
            </a:r>
          </a:p>
          <a:p>
            <a:pPr marL="1143000" marR="0" indent="0" algn="just">
              <a:lnSpc>
                <a:spcPts val="2000"/>
              </a:lnSpc>
              <a:spcBef>
                <a:spcPts val="5"/>
              </a:spcBef>
              <a:spcAft>
                <a:spcPts val="0"/>
              </a:spcAft>
            </a:pPr>
            <a:r>
              <a:rPr lang="en-US" sz="2100" b="1" spc="35">
                <a:solidFill>
                  <a:srgbClr val="001F5F"/>
                </a:solidFill>
                <a:latin typeface="Calibri" pitchFamily="1" panose="2263545234"/>
              </a:rPr>
              <a:t>as a student without a disability and constitutes a violation of </a:t>
            </a:r>
          </a:p>
          <a:p>
            <a:pPr marL="1143000" marR="0" indent="0" algn="just">
              <a:lnSpc>
                <a:spcPts val="2000"/>
              </a:lnSpc>
              <a:spcBef>
                <a:spcPts val="0"/>
              </a:spcBef>
              <a:spcAft>
                <a:spcPts val="7330"/>
              </a:spcAft>
            </a:pPr>
            <a:r>
              <a:rPr lang="en-US" sz="2100" b="1" spc="25">
                <a:solidFill>
                  <a:srgbClr val="001F5F"/>
                </a:solidFill>
                <a:latin typeface="Calibri" pitchFamily="1" panose="2263545234"/>
              </a:rPr>
              <a:t>Section 504.</a:t>
            </a:r>
            <a:r>
              <a:rPr lang="en-US" sz="2100" spc="25">
                <a:solidFill>
                  <a:srgbClr val="001F5F"/>
                </a:solidFill>
                <a:latin typeface="Calibri" pitchFamily="1" panose="2263545234"/>
              </a:rPr>
              <a:t>” </a:t>
            </a:r>
          </a:p>
        </p:txBody>
      </p:sp>
      <p:graphicFrame>
        <p:nvGraphicFramePr>
          <p:cNvPr id="1086" name="table 1086"/>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088" name=""/>
        <p:cNvGrpSpPr/>
        <p:nvPr/>
      </p:nvGrpSpPr>
      <p:grpSpPr/>
      <p:sp>
        <p:nvSpPr>
          <p:cNvPr id="109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098" name="Image.jpg"/>
          <p:cNvPicPr/>
          <p:nvPr/>
        </p:nvPicPr>
        <p:blipFill>
          <a:blip r:embed="rId522"/>
          <a:stretch>
            <a:fillRect/>
          </a:stretch>
        </p:blipFill>
        <p:spPr>
          <a:xfrm>
            <a:off x="6595745" y="6516370"/>
            <a:ext cx="2499360" cy="213360"/>
          </a:xfrm>
          <a:prstGeom prst="rect">
            <a:avLst/>
          </a:prstGeom>
        </p:spPr>
      </p:pic>
      <p:sp>
        <p:nvSpPr>
          <p:cNvPr id="109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30">
                <a:solidFill>
                  <a:srgbClr val="000080"/>
                </a:solidFill>
                <a:latin typeface="Tahoma" pitchFamily="2" panose="2263545234"/>
              </a:rPr>
              <a:t>104 </a:t>
            </a:r>
          </a:p>
        </p:txBody>
      </p:sp>
      <p:sp>
        <p:nvSpPr>
          <p:cNvPr id="109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93" name=""/>
          <p:cNvSpPr/>
          <p:nvPr>
            <p:ph type="body" idx="10"/>
          </p:nvPr>
        </p:nvSpPr>
        <p:spPr>
          <a:xfrm>
            <a:off x="0" y="676910"/>
            <a:ext cx="9144000" cy="1361440"/>
          </a:xfrm>
          <a:prstGeom prst="rect">
            <a:avLst/>
          </a:prstGeom>
          <a:noFill/>
          <a:ln w="0" cmpd="sng">
            <a:noFill/>
            <a:prstDash val="solid"/>
          </a:ln>
        </p:spPr>
        <p:txBody>
          <a:bodyPr vert="horz" lIns="0" tIns="259715" rIns="0" bIns="0" anchor="t"/>
          <a:lstStyle/>
          <a:p>
            <a:pPr marL="0" marR="0" indent="0" algn="ctr">
              <a:lnSpc>
                <a:spcPts val="4200"/>
              </a:lnSpc>
              <a:spcAft>
                <a:spcPts val="4230"/>
              </a:spcAft>
            </a:pPr>
            <a:r>
              <a:rPr lang="en-US" sz="3900" b="1" spc="45">
                <a:solidFill>
                  <a:srgbClr val="001F5F"/>
                </a:solidFill>
                <a:latin typeface="Calibri" pitchFamily="1" panose="2263545234"/>
              </a:rPr>
              <a:t>OCR: Interactive Process Essential </a:t>
            </a:r>
          </a:p>
        </p:txBody>
      </p:sp>
      <p:sp>
        <p:nvSpPr>
          <p:cNvPr id="1094" name=""/>
          <p:cNvSpPr/>
          <p:nvPr>
            <p:ph type="body" idx="10"/>
          </p:nvPr>
        </p:nvSpPr>
        <p:spPr>
          <a:xfrm>
            <a:off x="0" y="2038350"/>
            <a:ext cx="9144000" cy="4409440"/>
          </a:xfrm>
          <a:prstGeom prst="rect">
            <a:avLst/>
          </a:prstGeom>
          <a:noFill/>
          <a:ln w="0" cmpd="sng">
            <a:noFill/>
            <a:prstDash val="solid"/>
          </a:ln>
        </p:spPr>
        <p:txBody>
          <a:bodyPr vert="horz" lIns="0" tIns="41275" rIns="0" bIns="0" anchor="t"/>
          <a:lstStyle/>
          <a:p>
            <a:pPr marL="640080" marR="0" indent="0" algn="l">
              <a:lnSpc>
                <a:spcPts val="1600"/>
              </a:lnSpc>
              <a:spcAft>
                <a:spcPts val="0"/>
              </a:spcAft>
              <a:tabLst>
                <a:tab pos="1143000" algn="l"/>
              </a:tabLst>
            </a:pPr>
            <a:r>
              <a:rPr lang="en-US" sz="1450" spc="0">
                <a:solidFill>
                  <a:srgbClr val="44759E"/>
                </a:solidFill>
                <a:latin typeface="Arial" pitchFamily="2" panose="2263545234"/>
              </a:rPr>
              <a:t></a:t>
            </a:r>
            <a:r>
              <a:rPr lang="en-US" sz="100" b="1" i="1" spc="0">
                <a:solidFill>
                  <a:srgbClr val="001F5F"/>
                </a:solidFill>
                <a:latin typeface="Calibri" pitchFamily="1" panose="2263545234"/>
              </a:rPr>
              <a:t> </a:t>
            </a:r>
            <a:r>
              <a:rPr lang="en-US" sz="1500" b="1" i="1" spc="0">
                <a:solidFill>
                  <a:srgbClr val="001F5F"/>
                </a:solidFill>
                <a:latin typeface="Calibri" pitchFamily="1" panose="2263545234"/>
              </a:rPr>
              <a:t>OCR Case No. 09-14-2407, Whittier Law School (June 30, 2015). </a:t>
            </a:r>
          </a:p>
          <a:p>
            <a:pPr marL="640080" marR="0" indent="0" algn="l">
              <a:lnSpc>
                <a:spcPts val="1400"/>
              </a:lnSpc>
              <a:spcBef>
                <a:spcPts val="360"/>
              </a:spcBef>
              <a:spcAft>
                <a:spcPts val="0"/>
              </a:spcAft>
              <a:tabLst>
                <a:tab pos="1143000" algn="l"/>
              </a:tabLst>
            </a:pPr>
            <a:r>
              <a:rPr lang="en-US" sz="1450" spc="35">
                <a:solidFill>
                  <a:srgbClr val="44759E"/>
                </a:solidFill>
                <a:latin typeface="Arial" pitchFamily="2" panose="2263545234"/>
              </a:rPr>
              <a:t></a:t>
            </a:r>
            <a:r>
              <a:rPr lang="en-US" sz="100" b="1" spc="35">
                <a:solidFill>
                  <a:srgbClr val="001F5F"/>
                </a:solidFill>
                <a:latin typeface="Calibri" pitchFamily="1" panose="2263545234"/>
              </a:rPr>
              <a:t> </a:t>
            </a:r>
            <a:r>
              <a:rPr lang="en-US" sz="1500" b="1" spc="35">
                <a:solidFill>
                  <a:srgbClr val="001F5F"/>
                </a:solidFill>
                <a:latin typeface="Calibri" pitchFamily="1" panose="2263545234"/>
              </a:rPr>
              <a:t>Facts: </a:t>
            </a:r>
            <a:r>
              <a:rPr lang="en-US" sz="1400" spc="35">
                <a:solidFill>
                  <a:srgbClr val="001F5F"/>
                </a:solidFill>
                <a:latin typeface="Calibri" pitchFamily="1" panose="2263545234"/>
              </a:rPr>
              <a:t>Student submitted documentation of disability and asked for double time on tests. </a:t>
            </a:r>
          </a:p>
          <a:p>
            <a:pPr marL="1143000" marR="594360" indent="0" algn="l">
              <a:lnSpc>
                <a:spcPts val="1400"/>
              </a:lnSpc>
              <a:spcBef>
                <a:spcPts val="0"/>
              </a:spcBef>
              <a:spcAft>
                <a:spcPts val="0"/>
              </a:spcAft>
            </a:pPr>
            <a:r>
              <a:rPr lang="en-US" sz="1400" spc="40">
                <a:solidFill>
                  <a:srgbClr val="001F5F"/>
                </a:solidFill>
                <a:latin typeface="Calibri" pitchFamily="1" panose="2263545234"/>
              </a:rPr>
              <a:t>School submitted documentation to outside consultant who decided student would be given time and a quarter on tests. Student was not given any reason for the denial of double time nor any opportunity to have a meaningful interaction with the school about the request. </a:t>
            </a:r>
          </a:p>
          <a:p>
            <a:pPr marL="640080" marR="0" indent="0" algn="l">
              <a:lnSpc>
                <a:spcPts val="1400"/>
              </a:lnSpc>
              <a:spcBef>
                <a:spcPts val="420"/>
              </a:spcBef>
              <a:spcAft>
                <a:spcPts val="0"/>
              </a:spcAft>
              <a:tabLst>
                <a:tab pos="1143000" algn="l"/>
              </a:tabLst>
            </a:pPr>
            <a:r>
              <a:rPr lang="en-US" sz="1450" spc="35">
                <a:solidFill>
                  <a:srgbClr val="44759E"/>
                </a:solidFill>
                <a:latin typeface="Arial" pitchFamily="2" panose="2263545234"/>
              </a:rPr>
              <a:t></a:t>
            </a:r>
            <a:r>
              <a:rPr lang="en-US" sz="100" b="1" spc="35">
                <a:solidFill>
                  <a:srgbClr val="001F5F"/>
                </a:solidFill>
                <a:latin typeface="Calibri" pitchFamily="1" panose="2263545234"/>
              </a:rPr>
              <a:t> </a:t>
            </a:r>
            <a:r>
              <a:rPr lang="en-US" sz="1500" b="1" spc="35">
                <a:solidFill>
                  <a:srgbClr val="001F5F"/>
                </a:solidFill>
                <a:latin typeface="Calibri" pitchFamily="1" panose="2263545234"/>
              </a:rPr>
              <a:t>Finding: </a:t>
            </a:r>
            <a:r>
              <a:rPr lang="en-US" sz="1400" spc="35">
                <a:solidFill>
                  <a:srgbClr val="001F5F"/>
                </a:solidFill>
                <a:latin typeface="Calibri" pitchFamily="1" panose="2263545234"/>
              </a:rPr>
              <a:t>OCR found that the school’s process violated Section 504. “Section 504 envisions a </a:t>
            </a:r>
          </a:p>
          <a:p>
            <a:pPr marL="1143000" marR="548640" indent="0" algn="l">
              <a:lnSpc>
                <a:spcPts val="1400"/>
              </a:lnSpc>
              <a:spcBef>
                <a:spcPts val="0"/>
              </a:spcBef>
              <a:spcAft>
                <a:spcPts val="0"/>
              </a:spcAft>
            </a:pPr>
            <a:r>
              <a:rPr lang="en-US" sz="1400" spc="0">
                <a:solidFill>
                  <a:srgbClr val="001F5F"/>
                </a:solidFill>
                <a:latin typeface="Calibri" pitchFamily="1" panose="2263545234"/>
              </a:rPr>
              <a:t>meaningful and informed process with respect to provision of accommodations, e.g., through an interactive and collaborative process between the school and the Student. If a school decides to deny a request for an accommodation, it should clearly communicate the reason for its decision to the student, so that the student has a reasonable opportunity to respond and provide additional documentation that would address the school’s objections.” </a:t>
            </a:r>
          </a:p>
          <a:p>
            <a:pPr marL="640080" marR="0" indent="0" algn="l">
              <a:lnSpc>
                <a:spcPts val="1400"/>
              </a:lnSpc>
              <a:spcBef>
                <a:spcPts val="420"/>
              </a:spcBef>
              <a:spcAft>
                <a:spcPts val="0"/>
              </a:spcAft>
              <a:tabLst>
                <a:tab pos="1143000" algn="l"/>
              </a:tabLst>
            </a:pPr>
            <a:r>
              <a:rPr lang="en-US" sz="1450" spc="40">
                <a:solidFill>
                  <a:srgbClr val="44759E"/>
                </a:solidFill>
                <a:latin typeface="Arial" pitchFamily="2" panose="2263545234"/>
              </a:rPr>
              <a:t></a:t>
            </a:r>
            <a:r>
              <a:rPr lang="en-US" sz="100" spc="40">
                <a:solidFill>
                  <a:srgbClr val="001F5F"/>
                </a:solidFill>
                <a:latin typeface="Calibri" pitchFamily="1" panose="2263545234"/>
              </a:rPr>
              <a:t> </a:t>
            </a:r>
            <a:r>
              <a:rPr lang="en-US" sz="1400" spc="40">
                <a:solidFill>
                  <a:srgbClr val="001F5F"/>
                </a:solidFill>
                <a:latin typeface="Calibri" pitchFamily="1" panose="2263545234"/>
              </a:rPr>
              <a:t>“In rejecting the recommendation that the Student receive double time on his exams, the Law </a:t>
            </a:r>
          </a:p>
          <a:p>
            <a:pPr marL="1143000" marR="548640" indent="0" algn="l">
              <a:lnSpc>
                <a:spcPts val="1400"/>
              </a:lnSpc>
              <a:spcBef>
                <a:spcPts val="0"/>
              </a:spcBef>
              <a:spcAft>
                <a:spcPts val="7270"/>
              </a:spcAft>
            </a:pPr>
            <a:r>
              <a:rPr lang="en-US" sz="1400" spc="35">
                <a:solidFill>
                  <a:srgbClr val="001F5F"/>
                </a:solidFill>
                <a:latin typeface="Calibri" pitchFamily="1" panose="2263545234"/>
              </a:rPr>
              <a:t>School did not explain the specific reasons for this decision to the Student – either verbally or in writing. The School did not offer to engage in an interactive process with the Student to resolve the difference in testing time, despite its obligation under Section 504 to interact with the Student to arrive at a final decision, rather than imposing its decision on the Student unilaterally. Therefore, the Student did not have information to appeal the decision, or even discuss it in a meaningful way with the Law School.” </a:t>
            </a:r>
          </a:p>
        </p:txBody>
      </p:sp>
      <p:graphicFrame>
        <p:nvGraphicFramePr>
          <p:cNvPr id="1097" name="table 109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099" name=""/>
        <p:cNvGrpSpPr/>
        <p:nvPr/>
      </p:nvGrpSpPr>
      <p:grpSpPr/>
      <p:sp>
        <p:nvSpPr>
          <p:cNvPr id="110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109" name="Image.jpg"/>
          <p:cNvPicPr/>
          <p:nvPr/>
        </p:nvPicPr>
        <p:blipFill>
          <a:blip r:embed="rId527"/>
          <a:stretch>
            <a:fillRect/>
          </a:stretch>
        </p:blipFill>
        <p:spPr>
          <a:xfrm>
            <a:off x="6595745" y="6516370"/>
            <a:ext cx="2499360" cy="213360"/>
          </a:xfrm>
          <a:prstGeom prst="rect">
            <a:avLst/>
          </a:prstGeom>
        </p:spPr>
      </p:pic>
      <p:sp>
        <p:nvSpPr>
          <p:cNvPr id="110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14">
                <a:solidFill>
                  <a:srgbClr val="000080"/>
                </a:solidFill>
                <a:latin typeface="Tahoma" pitchFamily="2" panose="2263545234"/>
              </a:rPr>
              <a:t>105 </a:t>
            </a:r>
          </a:p>
        </p:txBody>
      </p:sp>
      <p:sp>
        <p:nvSpPr>
          <p:cNvPr id="110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104" name=""/>
          <p:cNvSpPr/>
          <p:nvPr>
            <p:ph type="body" idx="10"/>
          </p:nvPr>
        </p:nvSpPr>
        <p:spPr>
          <a:xfrm>
            <a:off x="0" y="676910"/>
            <a:ext cx="9144000" cy="1126490"/>
          </a:xfrm>
          <a:prstGeom prst="rect">
            <a:avLst/>
          </a:prstGeom>
          <a:noFill/>
          <a:ln w="0" cmpd="sng">
            <a:noFill/>
            <a:prstDash val="solid"/>
          </a:ln>
        </p:spPr>
        <p:txBody>
          <a:bodyPr vert="horz" lIns="0" tIns="259715" rIns="0" bIns="0" anchor="t"/>
          <a:lstStyle/>
          <a:p>
            <a:pPr marL="0" marR="0" indent="0" algn="ctr">
              <a:lnSpc>
                <a:spcPts val="3900"/>
              </a:lnSpc>
              <a:spcAft>
                <a:spcPts val="2755"/>
              </a:spcAft>
            </a:pPr>
            <a:r>
              <a:rPr lang="en-US" sz="3900" b="1" spc="20">
                <a:solidFill>
                  <a:srgbClr val="001F5F"/>
                </a:solidFill>
                <a:latin typeface="Calibri" pitchFamily="1" panose="2263545234"/>
              </a:rPr>
              <a:t>Technology Must Keep Pace </a:t>
            </a:r>
          </a:p>
        </p:txBody>
      </p:sp>
      <p:sp>
        <p:nvSpPr>
          <p:cNvPr id="1105" name=""/>
          <p:cNvSpPr/>
          <p:nvPr>
            <p:ph type="body" idx="10"/>
          </p:nvPr>
        </p:nvSpPr>
        <p:spPr>
          <a:xfrm>
            <a:off x="0" y="1803400"/>
            <a:ext cx="9144000" cy="4644390"/>
          </a:xfrm>
          <a:prstGeom prst="rect">
            <a:avLst/>
          </a:prstGeom>
          <a:noFill/>
          <a:ln w="0" cmpd="sng">
            <a:noFill/>
            <a:prstDash val="solid"/>
          </a:ln>
        </p:spPr>
        <p:txBody>
          <a:bodyPr vert="horz" lIns="0" tIns="37465" rIns="0" bIns="0" anchor="t"/>
          <a:lstStyle/>
          <a:p>
            <a:pPr marL="914400" marR="0" indent="0" algn="l">
              <a:lnSpc>
                <a:spcPts val="2000"/>
              </a:lnSpc>
              <a:spcAft>
                <a:spcPts val="0"/>
              </a:spcAft>
            </a:pPr>
            <a:r>
              <a:rPr lang="en-US" sz="2050" b="1" i="1" spc="15">
                <a:solidFill>
                  <a:srgbClr val="001F5F"/>
                </a:solidFill>
                <a:latin typeface="Calibri" pitchFamily="1" panose="2263545234"/>
              </a:rPr>
              <a:t>Cal. Council of the Blind v. County of Alameda</a:t>
            </a:r>
            <a:r>
              <a:rPr lang="en-US" sz="2150" spc="15">
                <a:solidFill>
                  <a:srgbClr val="001F5F"/>
                </a:solidFill>
                <a:latin typeface="Calibri" pitchFamily="1" panose="2263545234"/>
              </a:rPr>
              <a:t>, </a:t>
            </a:r>
            <a:r>
              <a:rPr lang="en-US" sz="2050" b="1" spc="15">
                <a:solidFill>
                  <a:srgbClr val="001F5F"/>
                </a:solidFill>
                <a:latin typeface="Calibri" pitchFamily="1" panose="2263545234"/>
              </a:rPr>
              <a:t>985 F. Supp. 2d 1229 </a:t>
            </a:r>
          </a:p>
          <a:p>
            <a:pPr marL="914400" marR="0" indent="0" algn="l">
              <a:lnSpc>
                <a:spcPts val="2000"/>
              </a:lnSpc>
              <a:spcBef>
                <a:spcPts val="0"/>
              </a:spcBef>
              <a:spcAft>
                <a:spcPts val="0"/>
              </a:spcAft>
            </a:pPr>
            <a:r>
              <a:rPr lang="en-US" sz="2050" b="1" spc="5">
                <a:solidFill>
                  <a:srgbClr val="001F5F"/>
                </a:solidFill>
                <a:latin typeface="Calibri" pitchFamily="1" panose="2263545234"/>
              </a:rPr>
              <a:t>(N.D. Cal. 2013). </a:t>
            </a:r>
          </a:p>
          <a:p>
            <a:pPr marL="411480" marR="0" indent="0" algn="l">
              <a:lnSpc>
                <a:spcPts val="1800"/>
              </a:lnSpc>
              <a:spcBef>
                <a:spcPts val="620"/>
              </a:spcBef>
              <a:spcAft>
                <a:spcPts val="0"/>
              </a:spcAft>
              <a:tabLst>
                <a:tab pos="914400" algn="l"/>
              </a:tabLst>
            </a:pPr>
            <a:r>
              <a:rPr lang="en-US" sz="205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The legislative history of the ADA reveals that Congress intended for </a:t>
            </a:r>
          </a:p>
          <a:p>
            <a:pPr marL="914400" marR="0" indent="0" algn="l">
              <a:lnSpc>
                <a:spcPts val="1800"/>
              </a:lnSpc>
              <a:spcBef>
                <a:spcPts val="0"/>
              </a:spcBef>
              <a:spcAft>
                <a:spcPts val="0"/>
              </a:spcAft>
            </a:pPr>
            <a:r>
              <a:rPr lang="en-US" sz="1900" spc="35">
                <a:solidFill>
                  <a:srgbClr val="001F5F"/>
                </a:solidFill>
                <a:latin typeface="Calibri" pitchFamily="1" panose="2263545234"/>
              </a:rPr>
              <a:t>accommodations provided to individuals with disabilities to "keep pace </a:t>
            </a:r>
          </a:p>
          <a:p>
            <a:pPr marL="914400" marR="0" indent="0" algn="l">
              <a:lnSpc>
                <a:spcPts val="1800"/>
              </a:lnSpc>
              <a:spcBef>
                <a:spcPts val="0"/>
              </a:spcBef>
              <a:spcAft>
                <a:spcPts val="0"/>
              </a:spcAft>
            </a:pPr>
            <a:r>
              <a:rPr lang="en-US" sz="1900" spc="35">
                <a:solidFill>
                  <a:srgbClr val="001F5F"/>
                </a:solidFill>
                <a:latin typeface="Calibri" pitchFamily="1" panose="2263545234"/>
              </a:rPr>
              <a:t>with the rapidly changing technology of the times": </a:t>
            </a:r>
          </a:p>
          <a:p>
            <a:pPr marL="1371600" marR="0" indent="0" algn="l">
              <a:lnSpc>
                <a:spcPts val="1700"/>
              </a:lnSpc>
              <a:spcBef>
                <a:spcPts val="460"/>
              </a:spcBef>
              <a:spcAft>
                <a:spcPts val="0"/>
              </a:spcAft>
            </a:pPr>
            <a:r>
              <a:rPr lang="en-US" sz="1700" spc="40">
                <a:solidFill>
                  <a:srgbClr val="001F5F"/>
                </a:solidFill>
                <a:latin typeface="Calibri" pitchFamily="1" panose="2263545234"/>
              </a:rPr>
              <a:t>The Committee wishes to make it clear that technology advances can be </a:t>
            </a:r>
          </a:p>
          <a:p>
            <a:pPr marL="1371600" marR="0" indent="0" algn="l">
              <a:lnSpc>
                <a:spcPts val="1700"/>
              </a:lnSpc>
              <a:spcBef>
                <a:spcPts val="5"/>
              </a:spcBef>
              <a:spcAft>
                <a:spcPts val="0"/>
              </a:spcAft>
            </a:pPr>
            <a:r>
              <a:rPr lang="en-US" sz="1700" spc="45">
                <a:solidFill>
                  <a:srgbClr val="001F5F"/>
                </a:solidFill>
                <a:latin typeface="Calibri" pitchFamily="1" panose="2263545234"/>
              </a:rPr>
              <a:t>expected to further enhance options for making meaningful and effective </a:t>
            </a:r>
          </a:p>
          <a:p>
            <a:pPr marL="1371600" marR="0" indent="0" algn="l">
              <a:lnSpc>
                <a:spcPts val="1700"/>
              </a:lnSpc>
              <a:spcBef>
                <a:spcPts val="0"/>
              </a:spcBef>
              <a:spcAft>
                <a:spcPts val="0"/>
              </a:spcAft>
            </a:pPr>
            <a:r>
              <a:rPr lang="en-US" sz="1700" spc="40">
                <a:solidFill>
                  <a:srgbClr val="001F5F"/>
                </a:solidFill>
                <a:latin typeface="Calibri" pitchFamily="1" panose="2263545234"/>
              </a:rPr>
              <a:t>opportunities available to individuals with disabilities. Such advances may </a:t>
            </a:r>
          </a:p>
          <a:p>
            <a:pPr marL="1371600" marR="0" indent="0" algn="l">
              <a:lnSpc>
                <a:spcPts val="1700"/>
              </a:lnSpc>
              <a:spcBef>
                <a:spcPts val="5"/>
              </a:spcBef>
              <a:spcAft>
                <a:spcPts val="0"/>
              </a:spcAft>
            </a:pPr>
            <a:r>
              <a:rPr lang="en-US" sz="1700" spc="40">
                <a:solidFill>
                  <a:srgbClr val="001F5F"/>
                </a:solidFill>
                <a:latin typeface="Calibri" pitchFamily="1" panose="2263545234"/>
              </a:rPr>
              <a:t>require public accommodations to provide auxiliary aids and services in the </a:t>
            </a:r>
          </a:p>
          <a:p>
            <a:pPr marL="1371600" marR="0" indent="0" algn="l">
              <a:lnSpc>
                <a:spcPts val="1700"/>
              </a:lnSpc>
              <a:spcBef>
                <a:spcPts val="5"/>
              </a:spcBef>
              <a:spcAft>
                <a:spcPts val="0"/>
              </a:spcAft>
            </a:pPr>
            <a:r>
              <a:rPr lang="en-US" sz="1700" spc="40">
                <a:solidFill>
                  <a:srgbClr val="001F5F"/>
                </a:solidFill>
                <a:latin typeface="Calibri" pitchFamily="1" panose="2263545234"/>
              </a:rPr>
              <a:t>future which today they would not be required because they would be held </a:t>
            </a:r>
          </a:p>
          <a:p>
            <a:pPr marL="1371600" marR="0" indent="0" algn="l">
              <a:lnSpc>
                <a:spcPts val="1700"/>
              </a:lnSpc>
              <a:spcBef>
                <a:spcPts val="0"/>
              </a:spcBef>
              <a:spcAft>
                <a:spcPts val="0"/>
              </a:spcAft>
            </a:pPr>
            <a:r>
              <a:rPr lang="en-US" sz="1700" spc="40">
                <a:solidFill>
                  <a:srgbClr val="001F5F"/>
                </a:solidFill>
                <a:latin typeface="Calibri" pitchFamily="1" panose="2263545234"/>
              </a:rPr>
              <a:t>to impose undue burdens on such entities. </a:t>
            </a:r>
          </a:p>
          <a:p>
            <a:pPr marL="1371600" marR="0" indent="0" algn="l">
              <a:lnSpc>
                <a:spcPts val="1700"/>
              </a:lnSpc>
              <a:spcBef>
                <a:spcPts val="1730"/>
              </a:spcBef>
              <a:spcAft>
                <a:spcPts val="0"/>
              </a:spcAft>
            </a:pPr>
            <a:r>
              <a:rPr lang="en-US" sz="1700" spc="40">
                <a:solidFill>
                  <a:srgbClr val="001F5F"/>
                </a:solidFill>
                <a:latin typeface="Calibri" pitchFamily="1" panose="2263545234"/>
              </a:rPr>
              <a:t>Indeed, the Committee intends that the types of accommodations and </a:t>
            </a:r>
          </a:p>
          <a:p>
            <a:pPr marL="1371600" marR="0" indent="0" algn="l">
              <a:lnSpc>
                <a:spcPts val="1700"/>
              </a:lnSpc>
              <a:spcBef>
                <a:spcPts val="5"/>
              </a:spcBef>
              <a:spcAft>
                <a:spcPts val="0"/>
              </a:spcAft>
            </a:pPr>
            <a:r>
              <a:rPr lang="en-US" sz="1700" spc="35">
                <a:solidFill>
                  <a:srgbClr val="001F5F"/>
                </a:solidFill>
                <a:latin typeface="Calibri" pitchFamily="1" panose="2263545234"/>
              </a:rPr>
              <a:t>services provided to individuals with disabilities, under all of the titles of this </a:t>
            </a:r>
          </a:p>
          <a:p>
            <a:pPr marL="1371600" marR="0" indent="0" algn="l">
              <a:lnSpc>
                <a:spcPts val="1700"/>
              </a:lnSpc>
              <a:spcBef>
                <a:spcPts val="5"/>
              </a:spcBef>
              <a:spcAft>
                <a:spcPts val="0"/>
              </a:spcAft>
            </a:pPr>
            <a:r>
              <a:rPr lang="en-US" sz="1700" spc="35">
                <a:solidFill>
                  <a:srgbClr val="001F5F"/>
                </a:solidFill>
                <a:latin typeface="Calibri" pitchFamily="1" panose="2263545234"/>
              </a:rPr>
              <a:t>bill, should keep pace with the rapidly changing technology of the times. H.R. </a:t>
            </a:r>
          </a:p>
          <a:p>
            <a:pPr marL="1371600" marR="0" indent="0" algn="l">
              <a:lnSpc>
                <a:spcPts val="1700"/>
              </a:lnSpc>
              <a:spcBef>
                <a:spcPts val="0"/>
              </a:spcBef>
              <a:spcAft>
                <a:spcPts val="6385"/>
              </a:spcAft>
            </a:pPr>
            <a:r>
              <a:rPr lang="en-US" sz="1700" spc="25">
                <a:solidFill>
                  <a:srgbClr val="001F5F"/>
                </a:solidFill>
                <a:latin typeface="Calibri" pitchFamily="1" panose="2263545234"/>
              </a:rPr>
              <a:t>Rep. 101-485(II), at 108 (1990), </a:t>
            </a:r>
            <a:r>
              <a:rPr lang="en-US" sz="1800" i="1" spc="25">
                <a:solidFill>
                  <a:srgbClr val="001F5F"/>
                </a:solidFill>
                <a:latin typeface="Calibri" pitchFamily="1" panose="2263545234"/>
              </a:rPr>
              <a:t>reprinted in </a:t>
            </a:r>
            <a:r>
              <a:rPr lang="en-US" sz="1700" spc="25">
                <a:solidFill>
                  <a:srgbClr val="001F5F"/>
                </a:solidFill>
                <a:latin typeface="Calibri" pitchFamily="1" panose="2263545234"/>
              </a:rPr>
              <a:t>1990 U.S.C.C.A.N. 303, 391. </a:t>
            </a:r>
          </a:p>
        </p:txBody>
      </p:sp>
      <p:graphicFrame>
        <p:nvGraphicFramePr>
          <p:cNvPr id="1108" name="table 1108"/>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110" name=""/>
        <p:cNvGrpSpPr/>
        <p:nvPr/>
      </p:nvGrpSpPr>
      <p:grpSpPr/>
      <p:sp>
        <p:nvSpPr>
          <p:cNvPr id="111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120" name="Image.jpg"/>
          <p:cNvPicPr/>
          <p:nvPr/>
        </p:nvPicPr>
        <p:blipFill>
          <a:blip r:embed="rId532"/>
          <a:stretch>
            <a:fillRect/>
          </a:stretch>
        </p:blipFill>
        <p:spPr>
          <a:xfrm>
            <a:off x="6595745" y="6516370"/>
            <a:ext cx="2499360" cy="213360"/>
          </a:xfrm>
          <a:prstGeom prst="rect">
            <a:avLst/>
          </a:prstGeom>
        </p:spPr>
      </p:pic>
      <p:sp>
        <p:nvSpPr>
          <p:cNvPr id="111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30">
                <a:solidFill>
                  <a:srgbClr val="000080"/>
                </a:solidFill>
                <a:latin typeface="Tahoma" pitchFamily="2" panose="2263545234"/>
              </a:rPr>
              <a:t>106 </a:t>
            </a:r>
          </a:p>
        </p:txBody>
      </p:sp>
      <p:sp>
        <p:nvSpPr>
          <p:cNvPr id="111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115" name=""/>
          <p:cNvSpPr/>
          <p:nvPr>
            <p:ph type="body" idx="10"/>
          </p:nvPr>
        </p:nvSpPr>
        <p:spPr>
          <a:xfrm>
            <a:off x="0" y="676910"/>
            <a:ext cx="9144000" cy="916940"/>
          </a:xfrm>
          <a:prstGeom prst="rect">
            <a:avLst/>
          </a:prstGeom>
          <a:noFill/>
          <a:ln w="0" cmpd="sng">
            <a:noFill/>
            <a:prstDash val="solid"/>
          </a:ln>
        </p:spPr>
        <p:txBody>
          <a:bodyPr vert="horz" lIns="0" tIns="260350" rIns="0" bIns="0" anchor="t"/>
          <a:lstStyle/>
          <a:p>
            <a:pPr marL="0" marR="0" indent="0" algn="ctr">
              <a:lnSpc>
                <a:spcPts val="4300"/>
              </a:lnSpc>
              <a:spcAft>
                <a:spcPts val="645"/>
              </a:spcAft>
            </a:pPr>
            <a:r>
              <a:rPr lang="en-US" sz="4350" b="1" spc="0">
                <a:solidFill>
                  <a:srgbClr val="001F5F"/>
                </a:solidFill>
                <a:latin typeface="Calibri" pitchFamily="1" panose="2263545234"/>
              </a:rPr>
              <a:t>Remember These Things </a:t>
            </a:r>
          </a:p>
        </p:txBody>
      </p:sp>
      <p:sp>
        <p:nvSpPr>
          <p:cNvPr id="1116" name=""/>
          <p:cNvSpPr/>
          <p:nvPr>
            <p:ph type="body" idx="10"/>
          </p:nvPr>
        </p:nvSpPr>
        <p:spPr>
          <a:xfrm>
            <a:off x="0" y="1593850"/>
            <a:ext cx="9144000" cy="4853940"/>
          </a:xfrm>
          <a:prstGeom prst="rect">
            <a:avLst/>
          </a:prstGeom>
          <a:noFill/>
          <a:ln w="0" cmpd="sng">
            <a:noFill/>
            <a:prstDash val="solid"/>
          </a:ln>
        </p:spPr>
        <p:txBody>
          <a:bodyPr vert="horz" lIns="0" tIns="254000" rIns="0" bIns="0" anchor="t"/>
          <a:lstStyle/>
          <a:p>
            <a:pPr marL="640080" marR="0" indent="548640" algn="just">
              <a:lnSpc>
                <a:spcPts val="2800"/>
              </a:lnSpc>
              <a:spcAft>
                <a:spcPts val="0"/>
              </a:spcAft>
              <a:buFont typeface="Symbol"/>
              <a:buChar char="·"/>
            </a:pPr>
            <a:r>
              <a:rPr lang="en-US" sz="2700" spc="5">
                <a:solidFill>
                  <a:srgbClr val="001F5F"/>
                </a:solidFill>
                <a:latin typeface="Calibri" pitchFamily="1" panose="2263545234"/>
              </a:rPr>
              <a:t>Know the law. Keep current on OCR and DOJ </a:t>
            </a:r>
          </a:p>
          <a:p>
            <a:pPr marL="1188720" marR="0" indent="0" algn="just">
              <a:lnSpc>
                <a:spcPts val="2800"/>
              </a:lnSpc>
              <a:spcBef>
                <a:spcPts val="30"/>
              </a:spcBef>
              <a:spcAft>
                <a:spcPts val="0"/>
              </a:spcAft>
            </a:pPr>
            <a:r>
              <a:rPr lang="en-US" sz="2700" spc="-25">
                <a:solidFill>
                  <a:srgbClr val="001F5F"/>
                </a:solidFill>
                <a:latin typeface="Calibri" pitchFamily="1" panose="2263545234"/>
              </a:rPr>
              <a:t>guidance and on new case law. </a:t>
            </a:r>
          </a:p>
          <a:p>
            <a:pPr marL="640080" marR="0" indent="548640" algn="just">
              <a:lnSpc>
                <a:spcPts val="2800"/>
              </a:lnSpc>
              <a:spcBef>
                <a:spcPts val="630"/>
              </a:spcBef>
              <a:spcAft>
                <a:spcPts val="0"/>
              </a:spcAft>
              <a:buFont typeface="Symbol"/>
              <a:buChar char="·"/>
            </a:pPr>
            <a:r>
              <a:rPr lang="en-US" sz="2700" spc="-15">
                <a:solidFill>
                  <a:srgbClr val="001F5F"/>
                </a:solidFill>
                <a:latin typeface="Calibri" pitchFamily="1" panose="2263545234"/>
              </a:rPr>
              <a:t>Develop policies and procedures that follow the law. </a:t>
            </a:r>
          </a:p>
          <a:p>
            <a:pPr marL="640080" marR="0" indent="548640" algn="just">
              <a:lnSpc>
                <a:spcPts val="2800"/>
              </a:lnSpc>
              <a:spcBef>
                <a:spcPts val="655"/>
              </a:spcBef>
              <a:spcAft>
                <a:spcPts val="0"/>
              </a:spcAft>
              <a:buFont typeface="Symbol"/>
              <a:buChar char="·"/>
            </a:pPr>
            <a:r>
              <a:rPr lang="en-US" sz="2700" spc="-15">
                <a:solidFill>
                  <a:srgbClr val="001F5F"/>
                </a:solidFill>
                <a:latin typeface="Calibri" pitchFamily="1" panose="2263545234"/>
              </a:rPr>
              <a:t>Follow your own policies and procedures. </a:t>
            </a:r>
          </a:p>
          <a:p>
            <a:pPr marL="640080" marR="0" indent="548640" algn="just">
              <a:lnSpc>
                <a:spcPts val="2800"/>
              </a:lnSpc>
              <a:spcBef>
                <a:spcPts val="665"/>
              </a:spcBef>
              <a:spcAft>
                <a:spcPts val="0"/>
              </a:spcAft>
              <a:buFont typeface="Symbol"/>
              <a:buChar char="·"/>
            </a:pPr>
            <a:r>
              <a:rPr lang="en-US" sz="2700" spc="-20">
                <a:solidFill>
                  <a:srgbClr val="001F5F"/>
                </a:solidFill>
                <a:latin typeface="Calibri" pitchFamily="1" panose="2263545234"/>
              </a:rPr>
              <a:t>Train administration and staff regarding policies and </a:t>
            </a:r>
          </a:p>
          <a:p>
            <a:pPr marL="1188720" marR="0" indent="0" algn="just">
              <a:lnSpc>
                <a:spcPts val="2800"/>
              </a:lnSpc>
              <a:spcBef>
                <a:spcPts val="0"/>
              </a:spcBef>
              <a:spcAft>
                <a:spcPts val="0"/>
              </a:spcAft>
            </a:pPr>
            <a:r>
              <a:rPr lang="en-US" sz="2700" spc="-50">
                <a:solidFill>
                  <a:srgbClr val="001F5F"/>
                </a:solidFill>
                <a:latin typeface="Calibri" pitchFamily="1" panose="2263545234"/>
              </a:rPr>
              <a:t>procedures. </a:t>
            </a:r>
          </a:p>
          <a:p>
            <a:pPr marL="640080" marR="0" indent="548640" algn="just">
              <a:lnSpc>
                <a:spcPts val="2800"/>
              </a:lnSpc>
              <a:spcBef>
                <a:spcPts val="650"/>
              </a:spcBef>
              <a:spcAft>
                <a:spcPts val="0"/>
              </a:spcAft>
              <a:buFont typeface="Symbol"/>
              <a:buChar char="·"/>
            </a:pPr>
            <a:r>
              <a:rPr lang="en-US" sz="2700" spc="-10">
                <a:solidFill>
                  <a:srgbClr val="001F5F"/>
                </a:solidFill>
                <a:latin typeface="Calibri" pitchFamily="1" panose="2263545234"/>
              </a:rPr>
              <a:t>Make individual inquiries and assessments for each </a:t>
            </a:r>
          </a:p>
          <a:p>
            <a:pPr marL="1188720" marR="0" indent="0" algn="just">
              <a:lnSpc>
                <a:spcPts val="2800"/>
              </a:lnSpc>
              <a:spcBef>
                <a:spcPts val="10"/>
              </a:spcBef>
              <a:spcAft>
                <a:spcPts val="0"/>
              </a:spcAft>
            </a:pPr>
            <a:r>
              <a:rPr lang="en-US" sz="2700" spc="-15">
                <a:solidFill>
                  <a:srgbClr val="001F5F"/>
                </a:solidFill>
                <a:latin typeface="Calibri" pitchFamily="1" panose="2263545234"/>
              </a:rPr>
              <a:t>student who requests accommodations. </a:t>
            </a:r>
          </a:p>
          <a:p>
            <a:pPr marL="640080" marR="0" indent="548640" algn="just">
              <a:lnSpc>
                <a:spcPts val="2800"/>
              </a:lnSpc>
              <a:spcBef>
                <a:spcPts val="650"/>
              </a:spcBef>
              <a:spcAft>
                <a:spcPts val="0"/>
              </a:spcAft>
              <a:buFont typeface="Symbol"/>
              <a:buChar char="·"/>
            </a:pPr>
            <a:r>
              <a:rPr lang="en-US" sz="2700" spc="-10">
                <a:solidFill>
                  <a:srgbClr val="001F5F"/>
                </a:solidFill>
                <a:latin typeface="Calibri" pitchFamily="1" panose="2263545234"/>
              </a:rPr>
              <a:t>Allow for an interactive process between the student </a:t>
            </a:r>
          </a:p>
          <a:p>
            <a:pPr marL="1188720" marR="0" indent="0" algn="just">
              <a:lnSpc>
                <a:spcPts val="2800"/>
              </a:lnSpc>
              <a:spcBef>
                <a:spcPts val="20"/>
              </a:spcBef>
              <a:spcAft>
                <a:spcPts val="3805"/>
              </a:spcAft>
            </a:pPr>
            <a:r>
              <a:rPr lang="en-US" sz="2700" spc="-10">
                <a:solidFill>
                  <a:srgbClr val="001F5F"/>
                </a:solidFill>
                <a:latin typeface="Calibri" pitchFamily="1" panose="2263545234"/>
              </a:rPr>
              <a:t>and the school and think outside the box. </a:t>
            </a:r>
          </a:p>
        </p:txBody>
      </p:sp>
      <p:graphicFrame>
        <p:nvGraphicFramePr>
          <p:cNvPr id="1119" name="table 1119"/>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121" name=""/>
        <p:cNvGrpSpPr/>
        <p:nvPr/>
      </p:nvGrpSpPr>
      <p:grpSpPr/>
      <p:sp>
        <p:nvSpPr>
          <p:cNvPr id="112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129" name="Image.jpg"/>
          <p:cNvPicPr/>
          <p:nvPr/>
        </p:nvPicPr>
        <p:blipFill>
          <a:blip r:embed="rId537"/>
          <a:stretch>
            <a:fillRect/>
          </a:stretch>
        </p:blipFill>
        <p:spPr>
          <a:xfrm>
            <a:off x="6595745" y="6516370"/>
            <a:ext cx="2499360" cy="213360"/>
          </a:xfrm>
          <a:prstGeom prst="rect">
            <a:avLst/>
          </a:prstGeom>
        </p:spPr>
      </p:pic>
      <p:sp>
        <p:nvSpPr>
          <p:cNvPr id="1124" name=""/>
          <p:cNvSpPr/>
          <p:nvPr>
            <p:ph type="body" idx="10"/>
          </p:nvPr>
        </p:nvSpPr>
        <p:spPr>
          <a:xfrm>
            <a:off x="8764270" y="38100"/>
            <a:ext cx="37973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0">
                <a:solidFill>
                  <a:srgbClr val="000080"/>
                </a:solidFill>
                <a:latin typeface="Tahoma" pitchFamily="2" panose="2263545234"/>
              </a:rPr>
              <a:t>107 </a:t>
            </a:r>
          </a:p>
        </p:txBody>
      </p:sp>
      <p:sp>
        <p:nvSpPr>
          <p:cNvPr id="112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126" name=""/>
          <p:cNvSpPr/>
          <p:nvPr>
            <p:ph type="body" idx="10"/>
          </p:nvPr>
        </p:nvSpPr>
        <p:spPr>
          <a:xfrm>
            <a:off x="0" y="676910"/>
            <a:ext cx="9144000" cy="5770880"/>
          </a:xfrm>
          <a:prstGeom prst="rect">
            <a:avLst/>
          </a:prstGeom>
          <a:noFill/>
          <a:ln w="0" cmpd="sng">
            <a:noFill/>
            <a:prstDash val="solid"/>
          </a:ln>
        </p:spPr>
        <p:txBody>
          <a:bodyPr vert="horz" lIns="0" tIns="1736090" rIns="0" bIns="0" anchor="t">
            <a:normAutofit fontScale="95000"/>
          </a:bodyPr>
          <a:lstStyle/>
          <a:p>
            <a:pPr marL="0" marR="0" indent="0" algn="ctr">
              <a:lnSpc>
                <a:spcPts val="3300"/>
              </a:lnSpc>
              <a:spcAft>
                <a:spcPts val="0"/>
              </a:spcAft>
            </a:pPr>
            <a:r>
              <a:rPr lang="en-US" sz="3500" b="1" spc="20">
                <a:solidFill>
                  <a:srgbClr val="001F5F"/>
                </a:solidFill>
                <a:latin typeface="Calibri" pitchFamily="1" panose="2263545234"/>
              </a:rPr>
              <a:t>Questions? </a:t>
            </a:r>
          </a:p>
          <a:p>
            <a:pPr marL="0" marR="0" indent="0" algn="ctr">
              <a:lnSpc>
                <a:spcPts val="3200"/>
              </a:lnSpc>
              <a:spcBef>
                <a:spcPts val="1825"/>
              </a:spcBef>
              <a:spcAft>
                <a:spcPts val="0"/>
              </a:spcAft>
            </a:pPr>
            <a:r>
              <a:rPr lang="en-US" sz="2950" spc="-5">
                <a:solidFill>
                  <a:srgbClr val="001F5F"/>
                </a:solidFill>
                <a:latin typeface="Calibri" pitchFamily="1" panose="2263545234"/>
              </a:rPr>
              <a:t>Email or call Tess O’Brien: </a:t>
            </a:r>
          </a:p>
          <a:p>
            <a:pPr marL="0" marR="0" indent="0" algn="ctr">
              <a:lnSpc>
                <a:spcPts val="2800"/>
              </a:lnSpc>
              <a:spcBef>
                <a:spcPts val="1245"/>
              </a:spcBef>
              <a:spcAft>
                <a:spcPts val="0"/>
              </a:spcAft>
            </a:pPr>
            <a:r>
              <a:rPr lang="en-US" sz="3000" u="sng" spc="55">
                <a:solidFill>
                  <a:srgbClr val="0000FF"/>
                </a:solidFill>
                <a:latin typeface="Calibri" pitchFamily="1" panose="2263545234"/>
              </a:rPr>
              <a:t>tobrien@boardmanclark.com</a:t>
            </a:r>
            <a:r>
              <a:rPr lang="en-US" sz="100" spc="55">
                <a:solidFill>
                  <a:srgbClr val="001F5F"/>
                </a:solidFill>
                <a:latin typeface="Calibri" pitchFamily="1" panose="2263545234"/>
              </a:rPr>
              <a:t> </a:t>
            </a:r>
          </a:p>
          <a:p>
            <a:pPr marL="0" marR="0" indent="0" algn="ctr">
              <a:lnSpc>
                <a:spcPts val="2800"/>
              </a:lnSpc>
              <a:spcBef>
                <a:spcPts val="1675"/>
              </a:spcBef>
              <a:spcAft>
                <a:spcPts val="14495"/>
              </a:spcAft>
            </a:pPr>
            <a:r>
              <a:rPr lang="en-US" sz="3000" spc="50">
                <a:solidFill>
                  <a:srgbClr val="001F5F"/>
                </a:solidFill>
                <a:latin typeface="Calibri" pitchFamily="1" panose="2263545234"/>
              </a:rPr>
              <a:t>608-283-1798 </a:t>
            </a:r>
          </a:p>
        </p:txBody>
      </p:sp>
      <p:sp>
        <p:nvSpPr>
          <p:cNvPr id="1127"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05" name=""/>
        <p:cNvGrpSpPr/>
        <p:nvPr/>
      </p:nvGrpSpPr>
      <p:grpSpPr/>
      <p:sp>
        <p:nvSpPr>
          <p:cNvPr id="10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15" name="Image.jpg"/>
          <p:cNvPicPr/>
          <p:nvPr/>
        </p:nvPicPr>
        <p:blipFill>
          <a:blip r:embed="rId57"/>
          <a:stretch>
            <a:fillRect/>
          </a:stretch>
        </p:blipFill>
        <p:spPr>
          <a:xfrm>
            <a:off x="6595745" y="6516370"/>
            <a:ext cx="2499360" cy="213360"/>
          </a:xfrm>
          <a:prstGeom prst="rect">
            <a:avLst/>
          </a:prstGeom>
        </p:spPr>
      </p:pic>
      <p:sp>
        <p:nvSpPr>
          <p:cNvPr id="10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45">
                <a:solidFill>
                  <a:srgbClr val="000080"/>
                </a:solidFill>
                <a:latin typeface="Tahoma" pitchFamily="2" panose="2263545234"/>
              </a:rPr>
              <a:t>11 </a:t>
            </a:r>
          </a:p>
        </p:txBody>
      </p:sp>
      <p:sp>
        <p:nvSpPr>
          <p:cNvPr id="10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10" name=""/>
          <p:cNvSpPr/>
          <p:nvPr>
            <p:ph type="body" idx="10"/>
          </p:nvPr>
        </p:nvSpPr>
        <p:spPr>
          <a:xfrm>
            <a:off x="0" y="676910"/>
            <a:ext cx="9144000" cy="895350"/>
          </a:xfrm>
          <a:prstGeom prst="rect">
            <a:avLst/>
          </a:prstGeom>
          <a:noFill/>
          <a:ln w="0" cmpd="sng">
            <a:noFill/>
            <a:prstDash val="solid"/>
          </a:ln>
        </p:spPr>
        <p:txBody>
          <a:bodyPr vert="horz" lIns="0" tIns="260985" rIns="0" bIns="0" anchor="t"/>
          <a:lstStyle/>
          <a:p>
            <a:pPr marL="0" marR="22860" indent="0" algn="ctr">
              <a:lnSpc>
                <a:spcPts val="4200"/>
              </a:lnSpc>
              <a:spcAft>
                <a:spcPts val="550"/>
              </a:spcAft>
            </a:pPr>
            <a:r>
              <a:rPr lang="en-US" sz="4200" b="1" spc="20">
                <a:solidFill>
                  <a:srgbClr val="001F5F"/>
                </a:solidFill>
                <a:latin typeface="Calibri" pitchFamily="1" panose="2263545234"/>
              </a:rPr>
              <a:t>Federal Statutes and Regulations </a:t>
            </a:r>
          </a:p>
        </p:txBody>
      </p:sp>
      <p:sp>
        <p:nvSpPr>
          <p:cNvPr id="111" name=""/>
          <p:cNvSpPr/>
          <p:nvPr>
            <p:ph type="body" idx="10"/>
          </p:nvPr>
        </p:nvSpPr>
        <p:spPr>
          <a:xfrm>
            <a:off x="0" y="1572260"/>
            <a:ext cx="9144000" cy="4875530"/>
          </a:xfrm>
          <a:prstGeom prst="rect">
            <a:avLst/>
          </a:prstGeom>
          <a:noFill/>
          <a:ln w="0" cmpd="sng">
            <a:noFill/>
            <a:prstDash val="solid"/>
          </a:ln>
        </p:spPr>
        <p:txBody>
          <a:bodyPr vert="horz" lIns="0" tIns="235585" rIns="0" bIns="0" anchor="t"/>
          <a:lstStyle/>
          <a:p>
            <a:pPr marL="640080" marR="22860" indent="0" algn="just">
              <a:lnSpc>
                <a:spcPts val="3000"/>
              </a:lnSpc>
              <a:spcAft>
                <a:spcPts val="0"/>
              </a:spcAft>
            </a:pPr>
            <a:r>
              <a:rPr lang="en-US" sz="4200" spc="65">
                <a:solidFill>
                  <a:srgbClr val="44759E"/>
                </a:solidFill>
                <a:latin typeface="Arial" pitchFamily="2" panose="2263545234"/>
              </a:rPr>
              <a:t></a:t>
            </a:r>
            <a:r>
              <a:rPr lang="en-US" sz="2650" b="1" spc="65">
                <a:solidFill>
                  <a:srgbClr val="001F5F"/>
                </a:solidFill>
                <a:latin typeface="Calibri" pitchFamily="1" panose="2263545234"/>
              </a:rPr>
              <a:t> Rehabilitation </a:t>
            </a:r>
            <a:r>
              <a:rPr lang="en-US" sz="2650" b="1" spc="65">
                <a:solidFill>
                  <a:srgbClr val="001F5F"/>
                </a:solidFill>
                <a:latin typeface="Calibri" pitchFamily="1" panose="2263545234"/>
              </a:rPr>
              <a:t>Act of 1973 (“Section 504”)(</a:t>
            </a:r>
            <a:r>
              <a:rPr lang="en-US" sz="2700" b="1" i="1" spc="65">
                <a:solidFill>
                  <a:srgbClr val="001F5F"/>
                </a:solidFill>
                <a:latin typeface="Calibri" pitchFamily="1" panose="2263545234"/>
              </a:rPr>
              <a:t>20 U.S.C. </a:t>
            </a:r>
          </a:p>
          <a:p>
            <a:pPr marL="1143000" marR="22860" indent="0" algn="just">
              <a:lnSpc>
                <a:spcPts val="2300"/>
              </a:lnSpc>
              <a:spcBef>
                <a:spcPts val="0"/>
              </a:spcBef>
              <a:spcAft>
                <a:spcPts val="0"/>
              </a:spcAft>
            </a:pPr>
            <a:r>
              <a:rPr lang="en-US" sz="2700" b="1" i="1" spc="-10">
                <a:solidFill>
                  <a:srgbClr val="001F5F"/>
                </a:solidFill>
                <a:latin typeface="Calibri" pitchFamily="1" panose="2263545234"/>
              </a:rPr>
              <a:t>§794; 34 CFR 104). </a:t>
            </a:r>
          </a:p>
          <a:p>
            <a:pPr marL="640080" marR="22860" indent="0" algn="just">
              <a:lnSpc>
                <a:spcPts val="3100"/>
              </a:lnSpc>
              <a:spcBef>
                <a:spcPts val="290"/>
              </a:spcBef>
              <a:spcAft>
                <a:spcPts val="0"/>
              </a:spcAft>
            </a:pPr>
            <a:r>
              <a:rPr lang="en-US" sz="4200" spc="60">
                <a:solidFill>
                  <a:srgbClr val="44759E"/>
                </a:solidFill>
                <a:latin typeface="Arial" pitchFamily="2" panose="2263545234"/>
              </a:rPr>
              <a:t></a:t>
            </a:r>
            <a:r>
              <a:rPr lang="en-US" sz="2700" spc="60">
                <a:solidFill>
                  <a:srgbClr val="001F5F"/>
                </a:solidFill>
                <a:latin typeface="Calibri" pitchFamily="1" panose="2263545234"/>
              </a:rPr>
              <a:t> “Otherwise qualified” means an individual who is </a:t>
            </a:r>
          </a:p>
          <a:p>
            <a:pPr marL="1143000" marR="22860" indent="0" algn="just">
              <a:lnSpc>
                <a:spcPts val="2200"/>
              </a:lnSpc>
              <a:spcBef>
                <a:spcPts val="0"/>
              </a:spcBef>
              <a:spcAft>
                <a:spcPts val="0"/>
              </a:spcAft>
            </a:pPr>
            <a:r>
              <a:rPr lang="en-US" sz="2600" spc="30">
                <a:solidFill>
                  <a:srgbClr val="001F5F"/>
                </a:solidFill>
                <a:latin typeface="Calibri" pitchFamily="1" panose="2263545234"/>
              </a:rPr>
              <a:t>able to meet essential eligibility requirements for </a:t>
            </a:r>
          </a:p>
          <a:p>
            <a:pPr marL="1143000" marR="22860" indent="0" algn="just">
              <a:lnSpc>
                <a:spcPts val="2400"/>
              </a:lnSpc>
              <a:spcBef>
                <a:spcPts val="210"/>
              </a:spcBef>
              <a:spcAft>
                <a:spcPts val="0"/>
              </a:spcAft>
            </a:pPr>
            <a:r>
              <a:rPr lang="en-US" sz="2600" spc="25">
                <a:solidFill>
                  <a:srgbClr val="001F5F"/>
                </a:solidFill>
                <a:latin typeface="Calibri" pitchFamily="1" panose="2263545234"/>
              </a:rPr>
              <a:t>receipt of services or benefits </a:t>
            </a:r>
            <a:r>
              <a:rPr lang="en-US" sz="2650" b="1" spc="25">
                <a:solidFill>
                  <a:srgbClr val="001F5F"/>
                </a:solidFill>
                <a:latin typeface="Calibri" pitchFamily="1" panose="2263545234"/>
              </a:rPr>
              <a:t>with or without </a:t>
            </a:r>
          </a:p>
          <a:p>
            <a:pPr marL="1143000" marR="22860" indent="0" algn="just">
              <a:lnSpc>
                <a:spcPts val="2400"/>
              </a:lnSpc>
              <a:spcBef>
                <a:spcPts val="0"/>
              </a:spcBef>
              <a:spcAft>
                <a:spcPts val="0"/>
              </a:spcAft>
            </a:pPr>
            <a:r>
              <a:rPr lang="en-US" sz="2600" spc="30">
                <a:solidFill>
                  <a:srgbClr val="001F5F"/>
                </a:solidFill>
                <a:latin typeface="Calibri" pitchFamily="1" panose="2263545234"/>
              </a:rPr>
              <a:t>reasonable modifications to rules, practices, or </a:t>
            </a:r>
          </a:p>
          <a:p>
            <a:pPr marL="1143000" marR="22860" indent="0" algn="just">
              <a:lnSpc>
                <a:spcPts val="2500"/>
              </a:lnSpc>
              <a:spcBef>
                <a:spcPts val="5"/>
              </a:spcBef>
              <a:spcAft>
                <a:spcPts val="0"/>
              </a:spcAft>
            </a:pPr>
            <a:r>
              <a:rPr lang="en-US" sz="2600" spc="0">
                <a:solidFill>
                  <a:srgbClr val="001F5F"/>
                </a:solidFill>
                <a:latin typeface="Calibri" pitchFamily="1" panose="2263545234"/>
              </a:rPr>
              <a:t>policies. </a:t>
            </a:r>
          </a:p>
          <a:p>
            <a:pPr marL="640080" marR="22860" indent="0" algn="just">
              <a:lnSpc>
                <a:spcPts val="2200"/>
              </a:lnSpc>
              <a:spcBef>
                <a:spcPts val="1195"/>
              </a:spcBef>
              <a:spcAft>
                <a:spcPts val="0"/>
              </a:spcAft>
            </a:pPr>
            <a:r>
              <a:rPr lang="en-US" sz="4200" spc="85">
                <a:solidFill>
                  <a:srgbClr val="44759E"/>
                </a:solidFill>
                <a:latin typeface="Arial" pitchFamily="2" panose="2263545234"/>
              </a:rPr>
              <a:t></a:t>
            </a:r>
            <a:r>
              <a:rPr lang="en-US" sz="2600" spc="85">
                <a:solidFill>
                  <a:srgbClr val="001F5F"/>
                </a:solidFill>
                <a:latin typeface="Calibri" pitchFamily="1" panose="2263545234"/>
              </a:rPr>
              <a:t> At the postsecondary level, a qualified student with a </a:t>
            </a:r>
          </a:p>
          <a:p>
            <a:pPr marL="1143000" marR="22860" indent="0" algn="just">
              <a:lnSpc>
                <a:spcPts val="2200"/>
              </a:lnSpc>
              <a:spcBef>
                <a:spcPts val="0"/>
              </a:spcBef>
              <a:spcAft>
                <a:spcPts val="0"/>
              </a:spcAft>
            </a:pPr>
            <a:r>
              <a:rPr lang="en-US" sz="2600" spc="30">
                <a:solidFill>
                  <a:srgbClr val="001F5F"/>
                </a:solidFill>
                <a:latin typeface="Calibri" pitchFamily="1" panose="2263545234"/>
              </a:rPr>
              <a:t>disability is a student with a disability who meets the </a:t>
            </a:r>
          </a:p>
          <a:p>
            <a:pPr marL="1143000" marR="22860" indent="0" algn="just">
              <a:lnSpc>
                <a:spcPts val="2400"/>
              </a:lnSpc>
              <a:spcBef>
                <a:spcPts val="5"/>
              </a:spcBef>
              <a:spcAft>
                <a:spcPts val="0"/>
              </a:spcAft>
            </a:pPr>
            <a:r>
              <a:rPr lang="en-US" sz="2600" spc="30">
                <a:solidFill>
                  <a:srgbClr val="001F5F"/>
                </a:solidFill>
                <a:latin typeface="Calibri" pitchFamily="1" panose="2263545234"/>
              </a:rPr>
              <a:t>academic and technical standards requisite for </a:t>
            </a:r>
          </a:p>
          <a:p>
            <a:pPr marL="1143000" marR="22860" indent="0" algn="just">
              <a:lnSpc>
                <a:spcPts val="2700"/>
              </a:lnSpc>
              <a:spcBef>
                <a:spcPts val="0"/>
              </a:spcBef>
              <a:spcAft>
                <a:spcPts val="0"/>
              </a:spcAft>
            </a:pPr>
            <a:r>
              <a:rPr lang="en-US" sz="2700" spc="-5">
                <a:solidFill>
                  <a:srgbClr val="001F5F"/>
                </a:solidFill>
                <a:latin typeface="Calibri" pitchFamily="1" panose="2263545234"/>
              </a:rPr>
              <a:t>admission or participation in the institution’s </a:t>
            </a:r>
          </a:p>
          <a:p>
            <a:pPr marL="1143000" marR="22860" indent="0" algn="just">
              <a:lnSpc>
                <a:spcPts val="2400"/>
              </a:lnSpc>
              <a:spcBef>
                <a:spcPts val="0"/>
              </a:spcBef>
              <a:spcAft>
                <a:spcPts val="3720"/>
              </a:spcAft>
            </a:pPr>
            <a:r>
              <a:rPr lang="en-US" sz="2600" spc="20">
                <a:solidFill>
                  <a:srgbClr val="001F5F"/>
                </a:solidFill>
                <a:latin typeface="Calibri" pitchFamily="1" panose="2263545234"/>
              </a:rPr>
              <a:t>educational program or activity. </a:t>
            </a:r>
          </a:p>
        </p:txBody>
      </p:sp>
      <p:graphicFrame>
        <p:nvGraphicFramePr>
          <p:cNvPr id="114" name="table 114"/>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16" name=""/>
        <p:cNvGrpSpPr/>
        <p:nvPr/>
      </p:nvGrpSpPr>
      <p:grpSpPr/>
      <p:sp>
        <p:nvSpPr>
          <p:cNvPr id="11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26" name="Image.jpg"/>
          <p:cNvPicPr/>
          <p:nvPr/>
        </p:nvPicPr>
        <p:blipFill>
          <a:blip r:embed="rId62"/>
          <a:stretch>
            <a:fillRect/>
          </a:stretch>
        </p:blipFill>
        <p:spPr>
          <a:xfrm>
            <a:off x="6595745" y="6516370"/>
            <a:ext cx="2499360" cy="213360"/>
          </a:xfrm>
          <a:prstGeom prst="rect">
            <a:avLst/>
          </a:prstGeom>
        </p:spPr>
      </p:pic>
      <p:sp>
        <p:nvSpPr>
          <p:cNvPr id="119"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60">
                <a:solidFill>
                  <a:srgbClr val="000080"/>
                </a:solidFill>
                <a:latin typeface="Tahoma" pitchFamily="2" panose="2263545234"/>
              </a:rPr>
              <a:t>12 </a:t>
            </a:r>
          </a:p>
        </p:txBody>
      </p:sp>
      <p:sp>
        <p:nvSpPr>
          <p:cNvPr id="12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21" name=""/>
          <p:cNvSpPr/>
          <p:nvPr>
            <p:ph type="body" idx="10"/>
          </p:nvPr>
        </p:nvSpPr>
        <p:spPr>
          <a:xfrm>
            <a:off x="0" y="676910"/>
            <a:ext cx="9144000" cy="1246505"/>
          </a:xfrm>
          <a:prstGeom prst="rect">
            <a:avLst/>
          </a:prstGeom>
          <a:noFill/>
          <a:ln w="0" cmpd="sng">
            <a:noFill/>
            <a:prstDash val="solid"/>
          </a:ln>
        </p:spPr>
        <p:txBody>
          <a:bodyPr vert="horz" lIns="0" tIns="260350" rIns="0" bIns="0" anchor="t"/>
          <a:lstStyle/>
          <a:p>
            <a:pPr marL="0" marR="0" indent="0" algn="ctr">
              <a:lnSpc>
                <a:spcPts val="4300"/>
              </a:lnSpc>
              <a:spcAft>
                <a:spcPts val="3240"/>
              </a:spcAft>
            </a:pPr>
            <a:r>
              <a:rPr lang="en-US" sz="4350" b="1" spc="10">
                <a:solidFill>
                  <a:srgbClr val="001F5F"/>
                </a:solidFill>
                <a:latin typeface="Calibri" pitchFamily="1" panose="2263545234"/>
              </a:rPr>
              <a:t>Purpose of Section 504 and ADA </a:t>
            </a:r>
          </a:p>
        </p:txBody>
      </p:sp>
      <p:sp>
        <p:nvSpPr>
          <p:cNvPr id="122" name=""/>
          <p:cNvSpPr/>
          <p:nvPr>
            <p:ph type="body" idx="10"/>
          </p:nvPr>
        </p:nvSpPr>
        <p:spPr>
          <a:xfrm>
            <a:off x="0" y="1923415"/>
            <a:ext cx="9144000" cy="4524375"/>
          </a:xfrm>
          <a:prstGeom prst="rect">
            <a:avLst/>
          </a:prstGeom>
          <a:noFill/>
          <a:ln w="0" cmpd="sng">
            <a:noFill/>
            <a:prstDash val="solid"/>
          </a:ln>
        </p:spPr>
        <p:txBody>
          <a:bodyPr vert="horz" lIns="0" tIns="290195" rIns="0" bIns="0" anchor="t">
            <a:normAutofit fontScale="95000"/>
          </a:bodyPr>
          <a:lstStyle/>
          <a:p>
            <a:pPr marL="640080" marR="0" indent="0" algn="just">
              <a:lnSpc>
                <a:spcPts val="3100"/>
              </a:lnSpc>
              <a:spcAft>
                <a:spcPts val="0"/>
              </a:spcAft>
            </a:pPr>
            <a:r>
              <a:rPr lang="en-US" sz="4350" spc="105">
                <a:solidFill>
                  <a:srgbClr val="44759E"/>
                </a:solidFill>
                <a:latin typeface="Arial" pitchFamily="2" panose="2263545234"/>
              </a:rPr>
              <a:t></a:t>
            </a:r>
            <a:r>
              <a:rPr lang="en-US" sz="3000" spc="105">
                <a:solidFill>
                  <a:srgbClr val="001F5F"/>
                </a:solidFill>
                <a:latin typeface="Calibri" pitchFamily="1" panose="2263545234"/>
              </a:rPr>
              <a:t> Level the playing field. </a:t>
            </a:r>
          </a:p>
          <a:p>
            <a:pPr marL="640080" marR="0" indent="0" algn="just">
              <a:lnSpc>
                <a:spcPts val="2900"/>
              </a:lnSpc>
              <a:spcBef>
                <a:spcPts val="720"/>
              </a:spcBef>
              <a:spcAft>
                <a:spcPts val="0"/>
              </a:spcAft>
            </a:pPr>
            <a:r>
              <a:rPr lang="en-US" sz="4350" spc="60">
                <a:solidFill>
                  <a:srgbClr val="44759E"/>
                </a:solidFill>
                <a:latin typeface="Arial" pitchFamily="2" panose="2263545234"/>
              </a:rPr>
              <a:t></a:t>
            </a:r>
            <a:r>
              <a:rPr lang="en-US" sz="3000" spc="60">
                <a:solidFill>
                  <a:srgbClr val="001F5F"/>
                </a:solidFill>
                <a:latin typeface="Calibri" pitchFamily="1" panose="2263545234"/>
              </a:rPr>
              <a:t> Ensure that disabled individuals receive even-</a:t>
            </a:r>
            <a:r>
              <a:rPr lang="en-US" sz="100">
                <a:solidFill>
                  <a:srgbClr val="000000"/>
                </a:solidFill>
                <a:latin typeface="Tahoma" pitchFamily="2" panose="2263545234"/>
              </a:rPr>
              <a:t> </a:t>
            </a:r>
          </a:p>
          <a:p>
            <a:pPr marL="1143000" marR="0" indent="0" algn="just">
              <a:lnSpc>
                <a:spcPts val="2900"/>
              </a:lnSpc>
              <a:spcBef>
                <a:spcPts val="0"/>
              </a:spcBef>
              <a:spcAft>
                <a:spcPts val="0"/>
              </a:spcAft>
            </a:pPr>
            <a:r>
              <a:rPr lang="en-US" sz="3000" spc="-10">
                <a:solidFill>
                  <a:srgbClr val="001F5F"/>
                </a:solidFill>
                <a:latin typeface="Calibri" pitchFamily="1" panose="2263545234"/>
              </a:rPr>
              <a:t>handed treatment in relation to the able-</a:t>
            </a:r>
            <a:r>
              <a:rPr lang="en-US" sz="100">
                <a:solidFill>
                  <a:srgbClr val="000000"/>
                </a:solidFill>
                <a:latin typeface="Tahoma" pitchFamily="2" panose="2263545234"/>
              </a:rPr>
              <a:t> </a:t>
            </a:r>
          </a:p>
          <a:p>
            <a:pPr marL="1143000" marR="0" indent="0" algn="just">
              <a:lnSpc>
                <a:spcPts val="3100"/>
              </a:lnSpc>
              <a:spcBef>
                <a:spcPts val="0"/>
              </a:spcBef>
              <a:spcAft>
                <a:spcPts val="0"/>
              </a:spcAft>
            </a:pPr>
            <a:r>
              <a:rPr lang="en-US" sz="3000" spc="-50">
                <a:solidFill>
                  <a:srgbClr val="001F5F"/>
                </a:solidFill>
                <a:latin typeface="Calibri" pitchFamily="1" panose="2263545234"/>
              </a:rPr>
              <a:t>bodied. </a:t>
            </a:r>
          </a:p>
          <a:p>
            <a:pPr marL="640080" marR="0" indent="0" algn="just">
              <a:lnSpc>
                <a:spcPts val="2900"/>
              </a:lnSpc>
              <a:spcBef>
                <a:spcPts val="1230"/>
              </a:spcBef>
              <a:spcAft>
                <a:spcPts val="0"/>
              </a:spcAft>
            </a:pPr>
            <a:r>
              <a:rPr lang="en-US" sz="4350" spc="60">
                <a:solidFill>
                  <a:srgbClr val="44759E"/>
                </a:solidFill>
                <a:latin typeface="Arial" pitchFamily="2" panose="2263545234"/>
              </a:rPr>
              <a:t></a:t>
            </a:r>
            <a:r>
              <a:rPr lang="en-US" sz="3000" spc="60">
                <a:solidFill>
                  <a:srgbClr val="001F5F"/>
                </a:solidFill>
                <a:latin typeface="Calibri" pitchFamily="1" panose="2263545234"/>
              </a:rPr>
              <a:t> Ensure qualified students with disabilities be </a:t>
            </a:r>
          </a:p>
          <a:p>
            <a:pPr marL="1143000" marR="0" indent="0" algn="just">
              <a:lnSpc>
                <a:spcPts val="2900"/>
              </a:lnSpc>
              <a:spcBef>
                <a:spcPts val="0"/>
              </a:spcBef>
              <a:spcAft>
                <a:spcPts val="0"/>
              </a:spcAft>
            </a:pPr>
            <a:r>
              <a:rPr lang="en-US" sz="3000" spc="0">
                <a:solidFill>
                  <a:srgbClr val="001F5F"/>
                </a:solidFill>
                <a:latin typeface="Calibri" pitchFamily="1" panose="2263545234"/>
              </a:rPr>
              <a:t>given the opportunity to participate in or </a:t>
            </a:r>
          </a:p>
          <a:p>
            <a:pPr marL="1143000" marR="0" indent="0" algn="just">
              <a:lnSpc>
                <a:spcPts val="2900"/>
              </a:lnSpc>
              <a:spcBef>
                <a:spcPts val="190"/>
              </a:spcBef>
              <a:spcAft>
                <a:spcPts val="0"/>
              </a:spcAft>
            </a:pPr>
            <a:r>
              <a:rPr lang="en-US" sz="3000" spc="-10">
                <a:solidFill>
                  <a:srgbClr val="001F5F"/>
                </a:solidFill>
                <a:latin typeface="Calibri" pitchFamily="1" panose="2263545234"/>
              </a:rPr>
              <a:t>benefit from the school’s programs or services </a:t>
            </a:r>
          </a:p>
          <a:p>
            <a:pPr marL="1143000" marR="0" indent="0" algn="just">
              <a:lnSpc>
                <a:spcPts val="3100"/>
              </a:lnSpc>
              <a:spcBef>
                <a:spcPts val="25"/>
              </a:spcBef>
              <a:spcAft>
                <a:spcPts val="0"/>
              </a:spcAft>
            </a:pPr>
            <a:r>
              <a:rPr lang="en-US" sz="3000" spc="25">
                <a:solidFill>
                  <a:srgbClr val="001F5F"/>
                </a:solidFill>
                <a:latin typeface="Calibri" pitchFamily="1" panose="2263545234"/>
              </a:rPr>
              <a:t>in a manner that is </a:t>
            </a:r>
            <a:r>
              <a:rPr lang="en-US" sz="3000" u="sng" spc="25">
                <a:solidFill>
                  <a:srgbClr val="001F5F"/>
                </a:solidFill>
                <a:latin typeface="Calibri" pitchFamily="1" panose="2263545234"/>
              </a:rPr>
              <a:t>equal to and as effective as  </a:t>
            </a:r>
          </a:p>
          <a:p>
            <a:pPr marL="1143000" marR="0" indent="0" algn="just">
              <a:lnSpc>
                <a:spcPts val="3100"/>
              </a:lnSpc>
              <a:spcBef>
                <a:spcPts val="0"/>
              </a:spcBef>
              <a:spcAft>
                <a:spcPts val="3240"/>
              </a:spcAft>
            </a:pPr>
            <a:r>
              <a:rPr lang="en-US" sz="3000" spc="-10">
                <a:solidFill>
                  <a:srgbClr val="001F5F"/>
                </a:solidFill>
                <a:latin typeface="Calibri" pitchFamily="1" panose="2263545234"/>
              </a:rPr>
              <a:t>that afforded others who are not disabled. </a:t>
            </a:r>
          </a:p>
        </p:txBody>
      </p:sp>
      <p:graphicFrame>
        <p:nvGraphicFramePr>
          <p:cNvPr id="125" name="table 125"/>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27" name=""/>
        <p:cNvGrpSpPr/>
        <p:nvPr/>
      </p:nvGrpSpPr>
      <p:grpSpPr/>
      <p:sp>
        <p:nvSpPr>
          <p:cNvPr id="12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37" name="Image.jpg"/>
          <p:cNvPicPr/>
          <p:nvPr/>
        </p:nvPicPr>
        <p:blipFill>
          <a:blip r:embed="rId67"/>
          <a:stretch>
            <a:fillRect/>
          </a:stretch>
        </p:blipFill>
        <p:spPr>
          <a:xfrm>
            <a:off x="6595745" y="6516370"/>
            <a:ext cx="2499360" cy="213360"/>
          </a:xfrm>
          <a:prstGeom prst="rect">
            <a:avLst/>
          </a:prstGeom>
        </p:spPr>
      </p:pic>
      <p:sp>
        <p:nvSpPr>
          <p:cNvPr id="13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55">
                <a:solidFill>
                  <a:srgbClr val="000080"/>
                </a:solidFill>
                <a:latin typeface="Tahoma" pitchFamily="2" panose="2263545234"/>
              </a:rPr>
              <a:t>13 </a:t>
            </a:r>
          </a:p>
        </p:txBody>
      </p:sp>
      <p:sp>
        <p:nvSpPr>
          <p:cNvPr id="13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32" name=""/>
          <p:cNvSpPr/>
          <p:nvPr>
            <p:ph type="body" idx="10"/>
          </p:nvPr>
        </p:nvSpPr>
        <p:spPr>
          <a:xfrm>
            <a:off x="0" y="676910"/>
            <a:ext cx="9144000" cy="1432560"/>
          </a:xfrm>
          <a:prstGeom prst="rect">
            <a:avLst/>
          </a:prstGeom>
          <a:noFill/>
          <a:ln w="0" cmpd="sng">
            <a:noFill/>
            <a:prstDash val="solid"/>
          </a:ln>
        </p:spPr>
        <p:txBody>
          <a:bodyPr vert="horz" lIns="0" tIns="261620" rIns="0" bIns="0" anchor="t"/>
          <a:lstStyle/>
          <a:p>
            <a:pPr marL="0" marR="22860" indent="0" algn="ctr">
              <a:lnSpc>
                <a:spcPts val="4300"/>
              </a:lnSpc>
              <a:spcAft>
                <a:spcPts val="4680"/>
              </a:spcAft>
            </a:pPr>
            <a:r>
              <a:rPr lang="en-US" sz="4300" b="1" spc="5">
                <a:solidFill>
                  <a:srgbClr val="001F5F"/>
                </a:solidFill>
                <a:latin typeface="Calibri" pitchFamily="1" panose="2263545234"/>
              </a:rPr>
              <a:t>Disability </a:t>
            </a:r>
          </a:p>
        </p:txBody>
      </p:sp>
      <p:sp>
        <p:nvSpPr>
          <p:cNvPr id="133" name=""/>
          <p:cNvSpPr/>
          <p:nvPr>
            <p:ph type="body" idx="10"/>
          </p:nvPr>
        </p:nvSpPr>
        <p:spPr>
          <a:xfrm>
            <a:off x="0" y="2109470"/>
            <a:ext cx="9144000" cy="4338320"/>
          </a:xfrm>
          <a:prstGeom prst="rect">
            <a:avLst/>
          </a:prstGeom>
          <a:noFill/>
          <a:ln w="0" cmpd="sng">
            <a:noFill/>
            <a:prstDash val="solid"/>
          </a:ln>
        </p:spPr>
        <p:txBody>
          <a:bodyPr vert="horz" lIns="0" tIns="61595" rIns="0" bIns="0" anchor="t"/>
          <a:lstStyle/>
          <a:p>
            <a:pPr marL="640080" marR="22860" indent="0" algn="just">
              <a:lnSpc>
                <a:spcPts val="3100"/>
              </a:lnSpc>
              <a:spcAft>
                <a:spcPts val="0"/>
              </a:spcAft>
            </a:pPr>
            <a:r>
              <a:rPr lang="en-US" sz="3150" u="sng" spc="15">
                <a:solidFill>
                  <a:srgbClr val="001F5F"/>
                </a:solidFill>
                <a:latin typeface="Calibri" pitchFamily="1" panose="2263545234"/>
              </a:rPr>
              <a:t>Definition Of Disability Under Section 504</a:t>
            </a:r>
            <a:r>
              <a:rPr lang="en-US" sz="3150" u="sng" spc="15">
                <a:solidFill>
                  <a:srgbClr val="44759E"/>
                </a:solidFill>
                <a:latin typeface="Calibri" pitchFamily="1" panose="2263545234"/>
              </a:rPr>
              <a:t>  </a:t>
            </a:r>
          </a:p>
          <a:p>
            <a:pPr marL="640080" marR="22860" indent="502920" algn="just">
              <a:lnSpc>
                <a:spcPts val="3300"/>
              </a:lnSpc>
              <a:spcBef>
                <a:spcPts val="5265"/>
              </a:spcBef>
              <a:spcAft>
                <a:spcPts val="0"/>
              </a:spcAft>
              <a:buFont typeface="Symbol"/>
              <a:buChar char="·"/>
            </a:pPr>
            <a:r>
              <a:rPr lang="en-US" sz="3150" spc="0">
                <a:solidFill>
                  <a:srgbClr val="001F5F"/>
                </a:solidFill>
                <a:latin typeface="Calibri" pitchFamily="1" panose="2263545234"/>
              </a:rPr>
              <a:t>Physical or mental impairment which </a:t>
            </a:r>
          </a:p>
          <a:p>
            <a:pPr marL="1143000" marR="22860" indent="0" algn="just">
              <a:lnSpc>
                <a:spcPts val="3300"/>
              </a:lnSpc>
              <a:spcBef>
                <a:spcPts val="0"/>
              </a:spcBef>
              <a:spcAft>
                <a:spcPts val="0"/>
              </a:spcAft>
            </a:pPr>
            <a:r>
              <a:rPr lang="en-US" sz="3150" spc="0">
                <a:solidFill>
                  <a:srgbClr val="001F5F"/>
                </a:solidFill>
                <a:latin typeface="Calibri" pitchFamily="1" panose="2263545234"/>
              </a:rPr>
              <a:t>substantially limits one or more major life </a:t>
            </a:r>
          </a:p>
          <a:p>
            <a:pPr marL="1143000" marR="22860" indent="0" algn="just">
              <a:lnSpc>
                <a:spcPts val="3300"/>
              </a:lnSpc>
              <a:spcBef>
                <a:spcPts val="0"/>
              </a:spcBef>
              <a:spcAft>
                <a:spcPts val="0"/>
              </a:spcAft>
            </a:pPr>
            <a:r>
              <a:rPr lang="en-US" sz="3150" spc="-40">
                <a:solidFill>
                  <a:srgbClr val="001F5F"/>
                </a:solidFill>
                <a:latin typeface="Calibri" pitchFamily="1" panose="2263545234"/>
              </a:rPr>
              <a:t>activities; </a:t>
            </a:r>
          </a:p>
          <a:p>
            <a:pPr marL="640080" marR="22860" indent="502920" algn="just">
              <a:lnSpc>
                <a:spcPts val="3300"/>
              </a:lnSpc>
              <a:spcBef>
                <a:spcPts val="770"/>
              </a:spcBef>
              <a:spcAft>
                <a:spcPts val="0"/>
              </a:spcAft>
              <a:buFont typeface="Symbol"/>
              <a:buChar char="·"/>
            </a:pPr>
            <a:r>
              <a:rPr lang="en-US" sz="3150" spc="5">
                <a:solidFill>
                  <a:srgbClr val="001F5F"/>
                </a:solidFill>
                <a:latin typeface="Calibri" pitchFamily="1" panose="2263545234"/>
              </a:rPr>
              <a:t>Has a record of such impairment; or </a:t>
            </a:r>
          </a:p>
          <a:p>
            <a:pPr marL="640080" marR="22860" indent="502920" algn="just">
              <a:lnSpc>
                <a:spcPts val="3300"/>
              </a:lnSpc>
              <a:spcBef>
                <a:spcPts val="770"/>
              </a:spcBef>
              <a:spcAft>
                <a:spcPts val="6330"/>
              </a:spcAft>
              <a:buFont typeface="Symbol"/>
              <a:buChar char="·"/>
            </a:pPr>
            <a:r>
              <a:rPr lang="en-US" sz="3150" spc="0">
                <a:solidFill>
                  <a:srgbClr val="001F5F"/>
                </a:solidFill>
                <a:latin typeface="Calibri" pitchFamily="1" panose="2263545234"/>
              </a:rPr>
              <a:t>Is regarded as having such impairment. </a:t>
            </a:r>
          </a:p>
        </p:txBody>
      </p:sp>
      <p:graphicFrame>
        <p:nvGraphicFramePr>
          <p:cNvPr id="136" name="table 136"/>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38" name=""/>
        <p:cNvGrpSpPr/>
        <p:nvPr/>
      </p:nvGrpSpPr>
      <p:grpSpPr/>
      <p:sp>
        <p:nvSpPr>
          <p:cNvPr id="14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47" name="Image.jpg"/>
          <p:cNvPicPr/>
          <p:nvPr/>
        </p:nvPicPr>
        <p:blipFill>
          <a:blip r:embed="rId72"/>
          <a:stretch>
            <a:fillRect/>
          </a:stretch>
        </p:blipFill>
        <p:spPr>
          <a:xfrm>
            <a:off x="6595745" y="6516370"/>
            <a:ext cx="2499360" cy="213360"/>
          </a:xfrm>
          <a:prstGeom prst="rect">
            <a:avLst/>
          </a:prstGeom>
        </p:spPr>
      </p:pic>
      <p:sp>
        <p:nvSpPr>
          <p:cNvPr id="14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70">
                <a:solidFill>
                  <a:srgbClr val="000080"/>
                </a:solidFill>
                <a:latin typeface="Tahoma" pitchFamily="2" panose="2263545234"/>
              </a:rPr>
              <a:t>14 </a:t>
            </a:r>
          </a:p>
        </p:txBody>
      </p:sp>
      <p:sp>
        <p:nvSpPr>
          <p:cNvPr id="14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43" name=""/>
          <p:cNvSpPr/>
          <p:nvPr>
            <p:ph type="body" idx="10"/>
          </p:nvPr>
        </p:nvSpPr>
        <p:spPr>
          <a:xfrm>
            <a:off x="0" y="676910"/>
            <a:ext cx="9144000" cy="5770880"/>
          </a:xfrm>
          <a:prstGeom prst="rect">
            <a:avLst/>
          </a:prstGeom>
          <a:noFill/>
          <a:ln w="0" cmpd="sng">
            <a:noFill/>
            <a:prstDash val="solid"/>
          </a:ln>
        </p:spPr>
        <p:txBody>
          <a:bodyPr vert="horz" lIns="0" tIns="247650" rIns="0" bIns="0" anchor="t"/>
          <a:lstStyle/>
          <a:p>
            <a:pPr marL="0" marR="0" indent="0" algn="ctr">
              <a:lnSpc>
                <a:spcPts val="3100"/>
              </a:lnSpc>
              <a:spcAft>
                <a:spcPts val="0"/>
              </a:spcAft>
            </a:pPr>
            <a:r>
              <a:rPr lang="en-US" sz="3150" b="1" spc="10">
                <a:solidFill>
                  <a:srgbClr val="001F5F"/>
                </a:solidFill>
                <a:latin typeface="Calibri" pitchFamily="1" panose="2263545234"/>
              </a:rPr>
              <a:t>Eligibility under Section 504 and ADA </a:t>
            </a:r>
          </a:p>
          <a:p>
            <a:pPr marL="0" marR="0" indent="0" algn="ctr">
              <a:lnSpc>
                <a:spcPts val="3100"/>
              </a:lnSpc>
              <a:spcBef>
                <a:spcPts val="585"/>
              </a:spcBef>
              <a:spcAft>
                <a:spcPts val="0"/>
              </a:spcAft>
            </a:pPr>
            <a:r>
              <a:rPr lang="en-US" sz="3150" b="1" spc="15">
                <a:solidFill>
                  <a:srgbClr val="001F5F"/>
                </a:solidFill>
                <a:latin typeface="Calibri" pitchFamily="1" panose="2263545234"/>
              </a:rPr>
              <a:t>Actual Impairment </a:t>
            </a:r>
          </a:p>
          <a:p>
            <a:pPr marL="1143000" marR="0" indent="0" algn="l">
              <a:lnSpc>
                <a:spcPts val="3100"/>
              </a:lnSpc>
              <a:spcBef>
                <a:spcPts val="3105"/>
              </a:spcBef>
              <a:spcAft>
                <a:spcPts val="0"/>
              </a:spcAft>
            </a:pPr>
            <a:r>
              <a:rPr lang="en-US" sz="3150" spc="20">
                <a:solidFill>
                  <a:srgbClr val="001F5F"/>
                </a:solidFill>
                <a:latin typeface="Calibri" pitchFamily="1" panose="2263545234"/>
              </a:rPr>
              <a:t>An qualified individual who has a physical or </a:t>
            </a:r>
          </a:p>
          <a:p>
            <a:pPr marL="1143000" marR="0" indent="0" algn="l">
              <a:lnSpc>
                <a:spcPts val="3100"/>
              </a:lnSpc>
              <a:spcBef>
                <a:spcPts val="585"/>
              </a:spcBef>
              <a:spcAft>
                <a:spcPts val="0"/>
              </a:spcAft>
            </a:pPr>
            <a:r>
              <a:rPr lang="en-US" sz="3150" spc="10">
                <a:solidFill>
                  <a:srgbClr val="001F5F"/>
                </a:solidFill>
                <a:latin typeface="Calibri" pitchFamily="1" panose="2263545234"/>
              </a:rPr>
              <a:t>mental impairment that substantially limits a </a:t>
            </a:r>
          </a:p>
          <a:p>
            <a:pPr marL="1143000" marR="0" indent="0" algn="l">
              <a:lnSpc>
                <a:spcPts val="3100"/>
              </a:lnSpc>
              <a:spcBef>
                <a:spcPts val="585"/>
              </a:spcBef>
              <a:spcAft>
                <a:spcPts val="0"/>
              </a:spcAft>
            </a:pPr>
            <a:r>
              <a:rPr lang="en-US" sz="3150" spc="-15">
                <a:solidFill>
                  <a:srgbClr val="001F5F"/>
                </a:solidFill>
                <a:latin typeface="Calibri" pitchFamily="1" panose="2263545234"/>
              </a:rPr>
              <a:t>major life activity. </a:t>
            </a:r>
          </a:p>
          <a:p>
            <a:pPr marL="1188720" marR="0" indent="548640" algn="l">
              <a:lnSpc>
                <a:spcPts val="3100"/>
              </a:lnSpc>
              <a:spcBef>
                <a:spcPts val="1355"/>
              </a:spcBef>
              <a:spcAft>
                <a:spcPts val="0"/>
              </a:spcAft>
              <a:buFont typeface="Calibri"/>
              <a:buAutoNum startAt="1" type="arabicPeriod"/>
            </a:pPr>
            <a:r>
              <a:rPr lang="en-US" sz="3150" spc="0">
                <a:solidFill>
                  <a:srgbClr val="001F5F"/>
                </a:solidFill>
                <a:latin typeface="Calibri" pitchFamily="1" panose="2263545234"/>
              </a:rPr>
              <a:t>Physical or mental impairment </a:t>
            </a:r>
          </a:p>
          <a:p>
            <a:pPr marL="1188720" marR="0" indent="548640" algn="l">
              <a:lnSpc>
                <a:spcPts val="3100"/>
              </a:lnSpc>
              <a:spcBef>
                <a:spcPts val="1350"/>
              </a:spcBef>
              <a:spcAft>
                <a:spcPts val="0"/>
              </a:spcAft>
              <a:buFont typeface="Calibri"/>
              <a:buAutoNum type="arabicPeriod"/>
            </a:pPr>
            <a:r>
              <a:rPr lang="en-US" sz="3150" spc="5">
                <a:solidFill>
                  <a:srgbClr val="001F5F"/>
                </a:solidFill>
                <a:latin typeface="Calibri" pitchFamily="1" panose="2263545234"/>
              </a:rPr>
              <a:t>Impairment affects a major life activity </a:t>
            </a:r>
          </a:p>
          <a:p>
            <a:pPr marL="1188720" marR="0" indent="548640" algn="l">
              <a:lnSpc>
                <a:spcPts val="3100"/>
              </a:lnSpc>
              <a:spcBef>
                <a:spcPts val="1355"/>
              </a:spcBef>
              <a:spcAft>
                <a:spcPts val="8520"/>
              </a:spcAft>
              <a:buFont typeface="Calibri"/>
              <a:buAutoNum type="arabicPeriod"/>
            </a:pPr>
            <a:r>
              <a:rPr lang="en-US" sz="3150" spc="-5">
                <a:solidFill>
                  <a:srgbClr val="001F5F"/>
                </a:solidFill>
                <a:latin typeface="Calibri" pitchFamily="1" panose="2263545234"/>
              </a:rPr>
              <a:t>Substantially limits </a:t>
            </a:r>
          </a:p>
        </p:txBody>
      </p:sp>
      <p:graphicFrame>
        <p:nvGraphicFramePr>
          <p:cNvPr id="146" name="table 146"/>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48" name=""/>
        <p:cNvGrpSpPr/>
        <p:nvPr/>
      </p:nvGrpSpPr>
      <p:grpSpPr/>
      <p:sp>
        <p:nvSpPr>
          <p:cNvPr id="15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58" name="Image.jpg"/>
          <p:cNvPicPr/>
          <p:nvPr/>
        </p:nvPicPr>
        <p:blipFill>
          <a:blip r:embed="rId77"/>
          <a:stretch>
            <a:fillRect/>
          </a:stretch>
        </p:blipFill>
        <p:spPr>
          <a:xfrm>
            <a:off x="6595745" y="6516370"/>
            <a:ext cx="2499360" cy="213360"/>
          </a:xfrm>
          <a:prstGeom prst="rect">
            <a:avLst/>
          </a:prstGeom>
        </p:spPr>
      </p:pic>
      <p:sp>
        <p:nvSpPr>
          <p:cNvPr id="15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55">
                <a:solidFill>
                  <a:srgbClr val="000080"/>
                </a:solidFill>
                <a:latin typeface="Tahoma" pitchFamily="2" panose="2263545234"/>
              </a:rPr>
              <a:t>15 </a:t>
            </a:r>
          </a:p>
        </p:txBody>
      </p:sp>
      <p:sp>
        <p:nvSpPr>
          <p:cNvPr id="15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53" name=""/>
          <p:cNvSpPr/>
          <p:nvPr>
            <p:ph type="body" idx="10"/>
          </p:nvPr>
        </p:nvSpPr>
        <p:spPr>
          <a:xfrm>
            <a:off x="0" y="676910"/>
            <a:ext cx="9144000" cy="1139190"/>
          </a:xfrm>
          <a:prstGeom prst="rect">
            <a:avLst/>
          </a:prstGeom>
          <a:noFill/>
          <a:ln w="0" cmpd="sng">
            <a:noFill/>
            <a:prstDash val="solid"/>
          </a:ln>
        </p:spPr>
        <p:txBody>
          <a:bodyPr vert="horz" lIns="0" tIns="260350" rIns="0" bIns="0" anchor="t"/>
          <a:lstStyle/>
          <a:p>
            <a:pPr marL="0" marR="22860" indent="0" algn="ctr">
              <a:lnSpc>
                <a:spcPts val="4300"/>
              </a:lnSpc>
              <a:spcAft>
                <a:spcPts val="2375"/>
              </a:spcAft>
            </a:pPr>
            <a:r>
              <a:rPr lang="en-US" sz="4350" b="1" spc="10">
                <a:solidFill>
                  <a:srgbClr val="001F5F"/>
                </a:solidFill>
                <a:latin typeface="Calibri" pitchFamily="1" panose="2263545234"/>
              </a:rPr>
              <a:t>Three Steps to Eligibility </a:t>
            </a:r>
          </a:p>
        </p:txBody>
      </p:sp>
      <p:sp>
        <p:nvSpPr>
          <p:cNvPr id="154" name=""/>
          <p:cNvSpPr/>
          <p:nvPr>
            <p:ph type="body" idx="10"/>
          </p:nvPr>
        </p:nvSpPr>
        <p:spPr>
          <a:xfrm>
            <a:off x="0" y="1816100"/>
            <a:ext cx="9144000" cy="4631690"/>
          </a:xfrm>
          <a:prstGeom prst="rect">
            <a:avLst/>
          </a:prstGeom>
          <a:noFill/>
          <a:ln w="0" cmpd="sng">
            <a:noFill/>
            <a:prstDash val="solid"/>
          </a:ln>
        </p:spPr>
        <p:txBody>
          <a:bodyPr vert="horz" lIns="0" tIns="283210" rIns="0" bIns="0" anchor="t"/>
          <a:lstStyle/>
          <a:p>
            <a:pPr marL="640080" marR="22860" indent="0" algn="l">
              <a:lnSpc>
                <a:spcPts val="2900"/>
              </a:lnSpc>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000" spc="0">
                <a:solidFill>
                  <a:srgbClr val="001F5F"/>
                </a:solidFill>
                <a:latin typeface="Calibri" pitchFamily="1" panose="2263545234"/>
              </a:rPr>
              <a:t>(1) Does the student have a “physical or mental impairment?” </a:t>
            </a:r>
          </a:p>
          <a:p>
            <a:pPr marL="1051560" marR="22860" indent="548640" algn="l">
              <a:lnSpc>
                <a:spcPts val="1500"/>
              </a:lnSpc>
              <a:spcBef>
                <a:spcPts val="0"/>
              </a:spcBef>
              <a:spcAft>
                <a:spcPts val="0"/>
              </a:spcAft>
              <a:buFont typeface="Symbol"/>
              <a:buChar char="·"/>
            </a:pPr>
            <a:r>
              <a:rPr lang="en-US" sz="1700" spc="5">
                <a:solidFill>
                  <a:srgbClr val="001F5F"/>
                </a:solidFill>
                <a:latin typeface="Calibri" pitchFamily="1" panose="2263545234"/>
              </a:rPr>
              <a:t>Any physiological disorder or condition, cosmetic disfigurement, or </a:t>
            </a:r>
          </a:p>
          <a:p>
            <a:pPr marL="1600200" marR="22860" indent="0" algn="l">
              <a:lnSpc>
                <a:spcPts val="1700"/>
              </a:lnSpc>
              <a:spcBef>
                <a:spcPts val="0"/>
              </a:spcBef>
              <a:spcAft>
                <a:spcPts val="0"/>
              </a:spcAft>
            </a:pPr>
            <a:r>
              <a:rPr lang="en-US" sz="1700" spc="0">
                <a:solidFill>
                  <a:srgbClr val="001F5F"/>
                </a:solidFill>
                <a:latin typeface="Calibri" pitchFamily="1" panose="2263545234"/>
              </a:rPr>
              <a:t>anatomical loss affecting one or more of the following body systems: </a:t>
            </a:r>
          </a:p>
          <a:p>
            <a:pPr marL="1600200" marR="22860" indent="0" algn="l">
              <a:lnSpc>
                <a:spcPts val="1700"/>
              </a:lnSpc>
              <a:spcBef>
                <a:spcPts val="5"/>
              </a:spcBef>
              <a:spcAft>
                <a:spcPts val="0"/>
              </a:spcAft>
            </a:pPr>
            <a:r>
              <a:rPr lang="en-US" sz="1700" spc="0">
                <a:solidFill>
                  <a:srgbClr val="001F5F"/>
                </a:solidFill>
                <a:latin typeface="Calibri" pitchFamily="1" panose="2263545234"/>
              </a:rPr>
              <a:t>neurological; musculoskeletal; special sense organs, respiratory (including </a:t>
            </a:r>
          </a:p>
          <a:p>
            <a:pPr marL="1600200" marR="22860" indent="0" algn="l">
              <a:lnSpc>
                <a:spcPts val="1700"/>
              </a:lnSpc>
              <a:spcBef>
                <a:spcPts val="5"/>
              </a:spcBef>
              <a:spcAft>
                <a:spcPts val="0"/>
              </a:spcAft>
            </a:pPr>
            <a:r>
              <a:rPr lang="en-US" sz="1700" spc="0">
                <a:solidFill>
                  <a:srgbClr val="001F5F"/>
                </a:solidFill>
                <a:latin typeface="Calibri" pitchFamily="1" panose="2263545234"/>
              </a:rPr>
              <a:t>speech organs); cardiovascular; reproductive; digestive; genitor-urinary; </a:t>
            </a:r>
          </a:p>
          <a:p>
            <a:pPr marL="1600200" marR="22860" indent="0" algn="l">
              <a:lnSpc>
                <a:spcPts val="1700"/>
              </a:lnSpc>
              <a:spcBef>
                <a:spcPts val="0"/>
              </a:spcBef>
              <a:spcAft>
                <a:spcPts val="0"/>
              </a:spcAft>
            </a:pPr>
            <a:r>
              <a:rPr lang="en-US" sz="1700" spc="5">
                <a:solidFill>
                  <a:srgbClr val="001F5F"/>
                </a:solidFill>
                <a:latin typeface="Calibri" pitchFamily="1" panose="2263545234"/>
              </a:rPr>
              <a:t>hemic and lymphatic; skin; and endocrine; or </a:t>
            </a:r>
          </a:p>
          <a:p>
            <a:pPr marL="1051560" marR="22860" indent="548640" algn="l">
              <a:lnSpc>
                <a:spcPts val="1700"/>
              </a:lnSpc>
              <a:spcBef>
                <a:spcPts val="435"/>
              </a:spcBef>
              <a:spcAft>
                <a:spcPts val="0"/>
              </a:spcAft>
              <a:buFont typeface="Symbol"/>
              <a:buChar char="·"/>
            </a:pPr>
            <a:r>
              <a:rPr lang="en-US" sz="1700" spc="0">
                <a:solidFill>
                  <a:srgbClr val="001F5F"/>
                </a:solidFill>
                <a:latin typeface="Calibri" pitchFamily="1" panose="2263545234"/>
              </a:rPr>
              <a:t>Any mental or psychological disorder, such as intellectual disability, organic </a:t>
            </a:r>
          </a:p>
          <a:p>
            <a:pPr marL="1600200" marR="22860" indent="0" algn="l">
              <a:lnSpc>
                <a:spcPts val="1600"/>
              </a:lnSpc>
              <a:spcBef>
                <a:spcPts val="5"/>
              </a:spcBef>
              <a:spcAft>
                <a:spcPts val="0"/>
              </a:spcAft>
            </a:pPr>
            <a:r>
              <a:rPr lang="en-US" sz="1700" spc="5">
                <a:solidFill>
                  <a:srgbClr val="001F5F"/>
                </a:solidFill>
                <a:latin typeface="Calibri" pitchFamily="1" panose="2263545234"/>
              </a:rPr>
              <a:t>brain syndrome, emotional or mental illness, and specific learning </a:t>
            </a:r>
          </a:p>
          <a:p>
            <a:pPr marL="1600200" marR="22860" indent="0" algn="l">
              <a:lnSpc>
                <a:spcPts val="1600"/>
              </a:lnSpc>
              <a:spcBef>
                <a:spcPts val="0"/>
              </a:spcBef>
              <a:spcAft>
                <a:spcPts val="0"/>
              </a:spcAft>
            </a:pPr>
            <a:r>
              <a:rPr lang="en-US" sz="1700" spc="-5">
                <a:solidFill>
                  <a:srgbClr val="001F5F"/>
                </a:solidFill>
                <a:latin typeface="Calibri" pitchFamily="1" panose="2263545234"/>
              </a:rPr>
              <a:t>disabilities. </a:t>
            </a:r>
          </a:p>
          <a:p>
            <a:pPr marL="1051560" marR="22860" indent="548640" algn="l">
              <a:lnSpc>
                <a:spcPts val="1700"/>
              </a:lnSpc>
              <a:spcBef>
                <a:spcPts val="465"/>
              </a:spcBef>
              <a:spcAft>
                <a:spcPts val="0"/>
              </a:spcAft>
              <a:buFont typeface="Symbol"/>
              <a:buChar char="·"/>
            </a:pPr>
            <a:r>
              <a:rPr lang="en-US" sz="1700" spc="5">
                <a:solidFill>
                  <a:srgbClr val="001F5F"/>
                </a:solidFill>
                <a:latin typeface="Calibri" pitchFamily="1" panose="2263545234"/>
              </a:rPr>
              <a:t>Physical or mental impairment includes, but is not limited to, contagious </a:t>
            </a:r>
          </a:p>
          <a:p>
            <a:pPr marL="1600200" marR="22860" indent="0" algn="l">
              <a:lnSpc>
                <a:spcPts val="1700"/>
              </a:lnSpc>
              <a:spcBef>
                <a:spcPts val="5"/>
              </a:spcBef>
              <a:spcAft>
                <a:spcPts val="0"/>
              </a:spcAft>
            </a:pPr>
            <a:r>
              <a:rPr lang="en-US" sz="1700" spc="10">
                <a:solidFill>
                  <a:srgbClr val="001F5F"/>
                </a:solidFill>
                <a:latin typeface="Calibri" pitchFamily="1" panose="2263545234"/>
              </a:rPr>
              <a:t>and noncontagious diseases such as the following: orthopedic, visual, </a:t>
            </a:r>
          </a:p>
          <a:p>
            <a:pPr marL="1600200" marR="22860" indent="0" algn="l">
              <a:lnSpc>
                <a:spcPts val="1700"/>
              </a:lnSpc>
              <a:spcBef>
                <a:spcPts val="5"/>
              </a:spcBef>
              <a:spcAft>
                <a:spcPts val="0"/>
              </a:spcAft>
            </a:pPr>
            <a:r>
              <a:rPr lang="en-US" sz="1700" spc="0">
                <a:solidFill>
                  <a:srgbClr val="001F5F"/>
                </a:solidFill>
                <a:latin typeface="Calibri" pitchFamily="1" panose="2263545234"/>
              </a:rPr>
              <a:t>speech, and hearing impairments, and cerebral palsy, epilepsy, muscular </a:t>
            </a:r>
          </a:p>
          <a:p>
            <a:pPr marL="1600200" marR="22860" indent="0" algn="l">
              <a:lnSpc>
                <a:spcPts val="1700"/>
              </a:lnSpc>
              <a:spcBef>
                <a:spcPts val="0"/>
              </a:spcBef>
              <a:spcAft>
                <a:spcPts val="0"/>
              </a:spcAft>
            </a:pPr>
            <a:r>
              <a:rPr lang="en-US" sz="1700" spc="0">
                <a:solidFill>
                  <a:srgbClr val="001F5F"/>
                </a:solidFill>
                <a:latin typeface="Calibri" pitchFamily="1" panose="2263545234"/>
              </a:rPr>
              <a:t>dystrophy, multiple sclerosis, cancer, heart disease, diabetes, intellectual </a:t>
            </a:r>
          </a:p>
          <a:p>
            <a:pPr marL="1600200" marR="22860" indent="0" algn="l">
              <a:lnSpc>
                <a:spcPts val="1700"/>
              </a:lnSpc>
              <a:spcBef>
                <a:spcPts val="5"/>
              </a:spcBef>
              <a:spcAft>
                <a:spcPts val="0"/>
              </a:spcAft>
            </a:pPr>
            <a:r>
              <a:rPr lang="en-US" sz="1700" spc="0">
                <a:solidFill>
                  <a:srgbClr val="001F5F"/>
                </a:solidFill>
                <a:latin typeface="Calibri" pitchFamily="1" panose="2263545234"/>
              </a:rPr>
              <a:t>disability, emotional illness, dyslexia and other specific learning disabilities, </a:t>
            </a:r>
          </a:p>
          <a:p>
            <a:pPr marL="1600200" marR="22860" indent="0" algn="l">
              <a:lnSpc>
                <a:spcPts val="1600"/>
              </a:lnSpc>
              <a:spcBef>
                <a:spcPts val="25"/>
              </a:spcBef>
              <a:spcAft>
                <a:spcPts val="0"/>
              </a:spcAft>
            </a:pPr>
            <a:r>
              <a:rPr lang="en-US" sz="1700" spc="0">
                <a:solidFill>
                  <a:srgbClr val="001F5F"/>
                </a:solidFill>
                <a:latin typeface="Calibri" pitchFamily="1" panose="2263545234"/>
              </a:rPr>
              <a:t>Attention Deficit Hyperactivity Disorder, Human Immunodeficiency Virus </a:t>
            </a:r>
          </a:p>
          <a:p>
            <a:pPr marL="1600200" marR="22860" indent="0" algn="l">
              <a:lnSpc>
                <a:spcPts val="1600"/>
              </a:lnSpc>
              <a:spcBef>
                <a:spcPts val="0"/>
              </a:spcBef>
              <a:spcAft>
                <a:spcPts val="0"/>
              </a:spcAft>
            </a:pPr>
            <a:r>
              <a:rPr lang="en-US" sz="1700" spc="5">
                <a:solidFill>
                  <a:srgbClr val="001F5F"/>
                </a:solidFill>
                <a:latin typeface="Calibri" pitchFamily="1" panose="2263545234"/>
              </a:rPr>
              <a:t>infection (whether symptomatic or asymptomatic), tuberculosis, drug </a:t>
            </a:r>
          </a:p>
          <a:p>
            <a:pPr marL="1600200" marR="22860" indent="0" algn="l">
              <a:lnSpc>
                <a:spcPts val="1600"/>
              </a:lnSpc>
              <a:spcBef>
                <a:spcPts val="0"/>
              </a:spcBef>
              <a:spcAft>
                <a:spcPts val="2865"/>
              </a:spcAft>
            </a:pPr>
            <a:r>
              <a:rPr lang="en-US" sz="1700" spc="0">
                <a:solidFill>
                  <a:srgbClr val="001F5F"/>
                </a:solidFill>
                <a:latin typeface="Calibri" pitchFamily="1" panose="2263545234"/>
              </a:rPr>
              <a:t>addiction, and alcoholism. </a:t>
            </a:r>
          </a:p>
        </p:txBody>
      </p:sp>
      <p:graphicFrame>
        <p:nvGraphicFramePr>
          <p:cNvPr id="157" name="table 15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59" name=""/>
        <p:cNvGrpSpPr/>
        <p:nvPr/>
      </p:nvGrpSpPr>
      <p:grpSpPr/>
      <p:sp>
        <p:nvSpPr>
          <p:cNvPr id="16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69" name="Image.jpg"/>
          <p:cNvPicPr/>
          <p:nvPr/>
        </p:nvPicPr>
        <p:blipFill>
          <a:blip r:embed="rId82"/>
          <a:stretch>
            <a:fillRect/>
          </a:stretch>
        </p:blipFill>
        <p:spPr>
          <a:xfrm>
            <a:off x="6595745" y="6516370"/>
            <a:ext cx="2499360" cy="213360"/>
          </a:xfrm>
          <a:prstGeom prst="rect">
            <a:avLst/>
          </a:prstGeom>
        </p:spPr>
      </p:pic>
      <p:sp>
        <p:nvSpPr>
          <p:cNvPr id="16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70">
                <a:solidFill>
                  <a:srgbClr val="000080"/>
                </a:solidFill>
                <a:latin typeface="Tahoma" pitchFamily="2" panose="2263545234"/>
              </a:rPr>
              <a:t>16 </a:t>
            </a:r>
          </a:p>
        </p:txBody>
      </p:sp>
      <p:sp>
        <p:nvSpPr>
          <p:cNvPr id="16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64" name=""/>
          <p:cNvSpPr/>
          <p:nvPr>
            <p:ph type="body" idx="10"/>
          </p:nvPr>
        </p:nvSpPr>
        <p:spPr>
          <a:xfrm>
            <a:off x="0" y="676910"/>
            <a:ext cx="9144000" cy="1184910"/>
          </a:xfrm>
          <a:prstGeom prst="rect">
            <a:avLst/>
          </a:prstGeom>
          <a:noFill/>
          <a:ln w="0" cmpd="sng">
            <a:noFill/>
            <a:prstDash val="solid"/>
          </a:ln>
        </p:spPr>
        <p:txBody>
          <a:bodyPr vert="horz" lIns="0" tIns="260350" rIns="0" bIns="0" anchor="t"/>
          <a:lstStyle/>
          <a:p>
            <a:pPr marL="0" marR="0" indent="0" algn="ctr">
              <a:lnSpc>
                <a:spcPts val="4300"/>
              </a:lnSpc>
              <a:spcAft>
                <a:spcPts val="2735"/>
              </a:spcAft>
            </a:pPr>
            <a:r>
              <a:rPr lang="en-US" sz="4350" b="1" spc="10">
                <a:solidFill>
                  <a:srgbClr val="001F5F"/>
                </a:solidFill>
                <a:latin typeface="Calibri" pitchFamily="1" panose="2263545234"/>
              </a:rPr>
              <a:t>Three Steps to Eligibility </a:t>
            </a:r>
          </a:p>
        </p:txBody>
      </p:sp>
      <p:sp>
        <p:nvSpPr>
          <p:cNvPr id="165" name=""/>
          <p:cNvSpPr/>
          <p:nvPr>
            <p:ph type="body" idx="10"/>
          </p:nvPr>
        </p:nvSpPr>
        <p:spPr>
          <a:xfrm>
            <a:off x="0" y="1861820"/>
            <a:ext cx="9144000" cy="4585970"/>
          </a:xfrm>
          <a:prstGeom prst="rect">
            <a:avLst/>
          </a:prstGeom>
          <a:noFill/>
          <a:ln w="0" cmpd="sng">
            <a:noFill/>
            <a:prstDash val="solid"/>
          </a:ln>
        </p:spPr>
        <p:txBody>
          <a:bodyPr vert="horz" lIns="0" tIns="247015" rIns="0" bIns="0" anchor="t"/>
          <a:lstStyle/>
          <a:p>
            <a:pPr marL="0" marR="0" indent="0" algn="ctr">
              <a:lnSpc>
                <a:spcPts val="3400"/>
              </a:lnSpc>
              <a:spcAft>
                <a:spcPts val="0"/>
              </a:spcAft>
            </a:pPr>
            <a:r>
              <a:rPr lang="en-US" sz="4350" spc="70">
                <a:solidFill>
                  <a:srgbClr val="44759E"/>
                </a:solidFill>
                <a:latin typeface="Arial" pitchFamily="2" panose="2263545234"/>
              </a:rPr>
              <a:t></a:t>
            </a:r>
            <a:r>
              <a:rPr lang="en-US" sz="2650" spc="70">
                <a:solidFill>
                  <a:srgbClr val="001F5F"/>
                </a:solidFill>
                <a:latin typeface="Calibri" pitchFamily="1" panose="2263545234"/>
              </a:rPr>
              <a:t> (2) Does </a:t>
            </a:r>
            <a:r>
              <a:rPr lang="en-US" sz="2650" spc="70">
                <a:solidFill>
                  <a:srgbClr val="001F5F"/>
                </a:solidFill>
                <a:latin typeface="Calibri" pitchFamily="1" panose="2263545234"/>
              </a:rPr>
              <a:t>the impairment affect a “major life activity”? </a:t>
            </a:r>
          </a:p>
          <a:p>
            <a:pPr marL="1508760" marR="0" indent="502920" algn="l">
              <a:lnSpc>
                <a:spcPts val="1900"/>
              </a:lnSpc>
              <a:spcBef>
                <a:spcPts val="3210"/>
              </a:spcBef>
              <a:spcAft>
                <a:spcPts val="0"/>
              </a:spcAft>
              <a:buFont typeface="Symbol"/>
              <a:buChar char="·"/>
            </a:pPr>
            <a:r>
              <a:rPr lang="en-US" sz="2000" spc="-5">
                <a:solidFill>
                  <a:srgbClr val="001F5F"/>
                </a:solidFill>
                <a:latin typeface="Calibri" pitchFamily="1" panose="2263545234"/>
              </a:rPr>
              <a:t>(a) caring for oneself, performing manual tasks; seeing; </a:t>
            </a:r>
          </a:p>
          <a:p>
            <a:pPr marL="2057400" marR="0" indent="0" algn="l">
              <a:lnSpc>
                <a:spcPts val="1900"/>
              </a:lnSpc>
              <a:spcBef>
                <a:spcPts val="5"/>
              </a:spcBef>
              <a:spcAft>
                <a:spcPts val="0"/>
              </a:spcAft>
            </a:pPr>
            <a:r>
              <a:rPr lang="en-US" sz="2000" spc="0">
                <a:solidFill>
                  <a:srgbClr val="001F5F"/>
                </a:solidFill>
                <a:latin typeface="Calibri" pitchFamily="1" panose="2263545234"/>
              </a:rPr>
              <a:t>hearing; eating; sleeping; walking; standing; reaching; </a:t>
            </a:r>
          </a:p>
          <a:p>
            <a:pPr marL="2057400" marR="0" indent="0" algn="l">
              <a:lnSpc>
                <a:spcPts val="1900"/>
              </a:lnSpc>
              <a:spcBef>
                <a:spcPts val="0"/>
              </a:spcBef>
              <a:spcAft>
                <a:spcPts val="0"/>
              </a:spcAft>
            </a:pPr>
            <a:r>
              <a:rPr lang="en-US" sz="2000" spc="-5">
                <a:solidFill>
                  <a:srgbClr val="001F5F"/>
                </a:solidFill>
                <a:latin typeface="Calibri" pitchFamily="1" panose="2263545234"/>
              </a:rPr>
              <a:t>sitting; lifting; bending; speaking; learning; concentrating; </a:t>
            </a:r>
          </a:p>
          <a:p>
            <a:pPr marL="2057400" marR="0" indent="0" algn="l">
              <a:lnSpc>
                <a:spcPts val="1900"/>
              </a:lnSpc>
              <a:spcBef>
                <a:spcPts val="0"/>
              </a:spcBef>
              <a:spcAft>
                <a:spcPts val="0"/>
              </a:spcAft>
            </a:pPr>
            <a:r>
              <a:rPr lang="en-US" sz="2000" spc="-10">
                <a:solidFill>
                  <a:srgbClr val="001F5F"/>
                </a:solidFill>
                <a:latin typeface="Calibri" pitchFamily="1" panose="2263545234"/>
              </a:rPr>
              <a:t>communicating; breathing; reading; thinking; writing; </a:t>
            </a:r>
          </a:p>
          <a:p>
            <a:pPr marL="2057400" marR="0" indent="0" algn="l">
              <a:lnSpc>
                <a:spcPts val="1900"/>
              </a:lnSpc>
              <a:spcBef>
                <a:spcPts val="0"/>
              </a:spcBef>
              <a:spcAft>
                <a:spcPts val="0"/>
              </a:spcAft>
            </a:pPr>
            <a:r>
              <a:rPr lang="en-US" sz="2000" spc="-20">
                <a:solidFill>
                  <a:srgbClr val="001F5F"/>
                </a:solidFill>
                <a:latin typeface="Calibri" pitchFamily="1" panose="2263545234"/>
              </a:rPr>
              <a:t>interacting with others; working; or, </a:t>
            </a:r>
          </a:p>
          <a:p>
            <a:pPr marL="1508760" marR="0" indent="502920" algn="l">
              <a:lnSpc>
                <a:spcPts val="1900"/>
              </a:lnSpc>
              <a:spcBef>
                <a:spcPts val="505"/>
              </a:spcBef>
              <a:spcAft>
                <a:spcPts val="0"/>
              </a:spcAft>
              <a:buFont typeface="Symbol"/>
              <a:buChar char="·"/>
            </a:pPr>
            <a:r>
              <a:rPr lang="en-US" sz="2000" spc="0">
                <a:solidFill>
                  <a:srgbClr val="001F5F"/>
                </a:solidFill>
                <a:latin typeface="Calibri" pitchFamily="1" panose="2263545234"/>
              </a:rPr>
              <a:t>(b) functions of the immune system; special sense organs </a:t>
            </a:r>
          </a:p>
          <a:p>
            <a:pPr marL="2057400" marR="0" indent="0" algn="l">
              <a:lnSpc>
                <a:spcPts val="1900"/>
              </a:lnSpc>
              <a:spcBef>
                <a:spcPts val="0"/>
              </a:spcBef>
              <a:spcAft>
                <a:spcPts val="0"/>
              </a:spcAft>
            </a:pPr>
            <a:r>
              <a:rPr lang="en-US" sz="2000" spc="-5">
                <a:solidFill>
                  <a:srgbClr val="001F5F"/>
                </a:solidFill>
                <a:latin typeface="Calibri" pitchFamily="1" panose="2263545234"/>
              </a:rPr>
              <a:t>and skin; normal cell growth; digestive; bowel; bladder; </a:t>
            </a:r>
          </a:p>
          <a:p>
            <a:pPr marL="2057400" marR="0" indent="0" algn="l">
              <a:lnSpc>
                <a:spcPts val="1900"/>
              </a:lnSpc>
              <a:spcBef>
                <a:spcPts val="5"/>
              </a:spcBef>
              <a:spcAft>
                <a:spcPts val="0"/>
              </a:spcAft>
            </a:pPr>
            <a:r>
              <a:rPr lang="en-US" sz="2000" spc="-10">
                <a:solidFill>
                  <a:srgbClr val="001F5F"/>
                </a:solidFill>
                <a:latin typeface="Calibri" pitchFamily="1" panose="2263545234"/>
              </a:rPr>
              <a:t>neurological; brain; respiratory; circulatory; cardiovascular; </a:t>
            </a:r>
          </a:p>
          <a:p>
            <a:pPr marL="2057400" marR="0" indent="0" algn="l">
              <a:lnSpc>
                <a:spcPts val="1900"/>
              </a:lnSpc>
              <a:spcBef>
                <a:spcPts val="0"/>
              </a:spcBef>
              <a:spcAft>
                <a:spcPts val="0"/>
              </a:spcAft>
            </a:pPr>
            <a:r>
              <a:rPr lang="en-US" sz="2000" spc="-10">
                <a:solidFill>
                  <a:srgbClr val="001F5F"/>
                </a:solidFill>
                <a:latin typeface="Calibri" pitchFamily="1" panose="2263545234"/>
              </a:rPr>
              <a:t>hemic; endocrine; lymphatic; musculoskeletal; and </a:t>
            </a:r>
          </a:p>
          <a:p>
            <a:pPr marL="2057400" marR="0" indent="0" algn="l">
              <a:lnSpc>
                <a:spcPts val="1900"/>
              </a:lnSpc>
              <a:spcBef>
                <a:spcPts val="0"/>
              </a:spcBef>
              <a:spcAft>
                <a:spcPts val="6720"/>
              </a:spcAft>
            </a:pPr>
            <a:r>
              <a:rPr lang="en-US" sz="2000" spc="-25">
                <a:solidFill>
                  <a:srgbClr val="001F5F"/>
                </a:solidFill>
                <a:latin typeface="Calibri" pitchFamily="1" panose="2263545234"/>
              </a:rPr>
              <a:t>reproductive functions. </a:t>
            </a:r>
          </a:p>
        </p:txBody>
      </p:sp>
      <p:graphicFrame>
        <p:nvGraphicFramePr>
          <p:cNvPr id="168" name="table 168"/>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70" name=""/>
        <p:cNvGrpSpPr/>
        <p:nvPr/>
      </p:nvGrpSpPr>
      <p:grpSpPr/>
      <p:sp>
        <p:nvSpPr>
          <p:cNvPr id="17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80" name="Image.jpg"/>
          <p:cNvPicPr/>
          <p:nvPr/>
        </p:nvPicPr>
        <p:blipFill>
          <a:blip r:embed="rId87"/>
          <a:stretch>
            <a:fillRect/>
          </a:stretch>
        </p:blipFill>
        <p:spPr>
          <a:xfrm>
            <a:off x="6595745" y="6516370"/>
            <a:ext cx="2499360" cy="213360"/>
          </a:xfrm>
          <a:prstGeom prst="rect">
            <a:avLst/>
          </a:prstGeom>
        </p:spPr>
      </p:pic>
      <p:sp>
        <p:nvSpPr>
          <p:cNvPr id="17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60">
                <a:solidFill>
                  <a:srgbClr val="000080"/>
                </a:solidFill>
                <a:latin typeface="Tahoma" pitchFamily="2" panose="2263545234"/>
              </a:rPr>
              <a:t>17 </a:t>
            </a:r>
          </a:p>
        </p:txBody>
      </p:sp>
      <p:sp>
        <p:nvSpPr>
          <p:cNvPr id="17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75" name=""/>
          <p:cNvSpPr/>
          <p:nvPr>
            <p:ph type="body" idx="10"/>
          </p:nvPr>
        </p:nvSpPr>
        <p:spPr>
          <a:xfrm>
            <a:off x="0" y="676910"/>
            <a:ext cx="9144000" cy="1148080"/>
          </a:xfrm>
          <a:prstGeom prst="rect">
            <a:avLst/>
          </a:prstGeom>
          <a:noFill/>
          <a:ln w="0" cmpd="sng">
            <a:noFill/>
            <a:prstDash val="solid"/>
          </a:ln>
        </p:spPr>
        <p:txBody>
          <a:bodyPr vert="horz" lIns="0" tIns="260350" rIns="0" bIns="0" anchor="t"/>
          <a:lstStyle/>
          <a:p>
            <a:pPr marL="0" marR="0" indent="0" algn="ctr">
              <a:lnSpc>
                <a:spcPts val="4300"/>
              </a:lnSpc>
              <a:spcAft>
                <a:spcPts val="2445"/>
              </a:spcAft>
            </a:pPr>
            <a:r>
              <a:rPr lang="en-US" sz="4350" b="1" spc="10">
                <a:solidFill>
                  <a:srgbClr val="001F5F"/>
                </a:solidFill>
                <a:latin typeface="Calibri" pitchFamily="1" panose="2263545234"/>
              </a:rPr>
              <a:t>Three Steps to Eligibility </a:t>
            </a:r>
          </a:p>
        </p:txBody>
      </p:sp>
      <p:sp>
        <p:nvSpPr>
          <p:cNvPr id="176" name=""/>
          <p:cNvSpPr/>
          <p:nvPr>
            <p:ph type="body" idx="10"/>
          </p:nvPr>
        </p:nvSpPr>
        <p:spPr>
          <a:xfrm>
            <a:off x="0" y="1824990"/>
            <a:ext cx="9144000" cy="4622800"/>
          </a:xfrm>
          <a:prstGeom prst="rect">
            <a:avLst/>
          </a:prstGeom>
          <a:noFill/>
          <a:ln w="0" cmpd="sng">
            <a:noFill/>
            <a:prstDash val="solid"/>
          </a:ln>
        </p:spPr>
        <p:txBody>
          <a:bodyPr vert="horz" lIns="0" tIns="424815" rIns="0" bIns="0" anchor="t"/>
          <a:lstStyle/>
          <a:p>
            <a:pPr marL="640080" marR="0" indent="0" algn="l">
              <a:lnSpc>
                <a:spcPts val="1900"/>
              </a:lnSpc>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000" spc="-5">
                <a:solidFill>
                  <a:srgbClr val="001F5F"/>
                </a:solidFill>
                <a:latin typeface="Calibri" pitchFamily="1" panose="2263545234"/>
              </a:rPr>
              <a:t>“Major Life Activity” cont’d... </a:t>
            </a:r>
          </a:p>
          <a:p>
            <a:pPr marL="1051560" marR="0" indent="548640" algn="l">
              <a:lnSpc>
                <a:spcPts val="1900"/>
              </a:lnSpc>
              <a:spcBef>
                <a:spcPts val="2350"/>
              </a:spcBef>
              <a:spcAft>
                <a:spcPts val="0"/>
              </a:spcAft>
              <a:buFont typeface="Symbol"/>
              <a:buChar char="·"/>
            </a:pPr>
            <a:r>
              <a:rPr lang="en-US" sz="2000" spc="0">
                <a:solidFill>
                  <a:srgbClr val="001F5F"/>
                </a:solidFill>
                <a:latin typeface="Calibri" pitchFamily="1" panose="2263545234"/>
              </a:rPr>
              <a:t>Whether an activity is a major life activity is not determined by </a:t>
            </a:r>
          </a:p>
          <a:p>
            <a:pPr marL="1600200" marR="0" indent="0" algn="l">
              <a:lnSpc>
                <a:spcPts val="1900"/>
              </a:lnSpc>
              <a:spcBef>
                <a:spcPts val="0"/>
              </a:spcBef>
              <a:spcAft>
                <a:spcPts val="0"/>
              </a:spcAft>
            </a:pPr>
            <a:r>
              <a:rPr lang="en-US" sz="2000" spc="0">
                <a:solidFill>
                  <a:srgbClr val="001F5F"/>
                </a:solidFill>
                <a:latin typeface="Calibri" pitchFamily="1" panose="2263545234"/>
              </a:rPr>
              <a:t>reference to whether it is of central importance to daily life. 28 </a:t>
            </a:r>
          </a:p>
          <a:p>
            <a:pPr marL="1600200" marR="0" indent="0" algn="l">
              <a:lnSpc>
                <a:spcPts val="1900"/>
              </a:lnSpc>
              <a:spcBef>
                <a:spcPts val="0"/>
              </a:spcBef>
              <a:spcAft>
                <a:spcPts val="0"/>
              </a:spcAft>
            </a:pPr>
            <a:r>
              <a:rPr lang="en-US" sz="2000" spc="-10">
                <a:solidFill>
                  <a:srgbClr val="001F5F"/>
                </a:solidFill>
                <a:latin typeface="Calibri" pitchFamily="1" panose="2263545234"/>
              </a:rPr>
              <a:t>CFR s. 35.108. </a:t>
            </a:r>
          </a:p>
          <a:p>
            <a:pPr marL="1051560" marR="0" indent="548640" algn="l">
              <a:lnSpc>
                <a:spcPts val="1900"/>
              </a:lnSpc>
              <a:spcBef>
                <a:spcPts val="520"/>
              </a:spcBef>
              <a:spcAft>
                <a:spcPts val="0"/>
              </a:spcAft>
              <a:buFont typeface="Symbol"/>
              <a:buChar char="·"/>
            </a:pPr>
            <a:r>
              <a:rPr lang="en-US" sz="2000" spc="0">
                <a:solidFill>
                  <a:srgbClr val="001F5F"/>
                </a:solidFill>
                <a:latin typeface="Calibri" pitchFamily="1" panose="2263545234"/>
              </a:rPr>
              <a:t>Some examples of disabilities causing impairment of a “major </a:t>
            </a:r>
          </a:p>
          <a:p>
            <a:pPr marL="1600200" marR="0" indent="0" algn="l">
              <a:lnSpc>
                <a:spcPts val="1900"/>
              </a:lnSpc>
              <a:spcBef>
                <a:spcPts val="0"/>
              </a:spcBef>
              <a:spcAft>
                <a:spcPts val="0"/>
              </a:spcAft>
            </a:pPr>
            <a:r>
              <a:rPr lang="en-US" sz="2000" spc="0">
                <a:solidFill>
                  <a:srgbClr val="001F5F"/>
                </a:solidFill>
                <a:latin typeface="Calibri" pitchFamily="1" panose="2263545234"/>
              </a:rPr>
              <a:t>life activity:” cancer (affects normal cell growth); ulcerative </a:t>
            </a:r>
          </a:p>
          <a:p>
            <a:pPr marL="1600200" marR="0" indent="0" algn="l">
              <a:lnSpc>
                <a:spcPts val="1900"/>
              </a:lnSpc>
              <a:spcBef>
                <a:spcPts val="0"/>
              </a:spcBef>
              <a:spcAft>
                <a:spcPts val="0"/>
              </a:spcAft>
            </a:pPr>
            <a:r>
              <a:rPr lang="en-US" sz="2000" spc="0">
                <a:solidFill>
                  <a:srgbClr val="001F5F"/>
                </a:solidFill>
                <a:latin typeface="Calibri" pitchFamily="1" panose="2263545234"/>
              </a:rPr>
              <a:t>colitis, Crohn’s Disease, celiac disease, irritable bowel syndrome </a:t>
            </a:r>
          </a:p>
          <a:p>
            <a:pPr marL="1600200" marR="0" indent="0" algn="l">
              <a:lnSpc>
                <a:spcPts val="1900"/>
              </a:lnSpc>
              <a:spcBef>
                <a:spcPts val="0"/>
              </a:spcBef>
              <a:spcAft>
                <a:spcPts val="0"/>
              </a:spcAft>
            </a:pPr>
            <a:r>
              <a:rPr lang="en-US" sz="2000" spc="-5">
                <a:solidFill>
                  <a:srgbClr val="001F5F"/>
                </a:solidFill>
                <a:latin typeface="Calibri" pitchFamily="1" panose="2263545234"/>
              </a:rPr>
              <a:t>(affects function of the bowel) HIV/AIDs (affects function of the </a:t>
            </a:r>
          </a:p>
          <a:p>
            <a:pPr marL="1600200" marR="0" indent="0" algn="l">
              <a:lnSpc>
                <a:spcPts val="1900"/>
              </a:lnSpc>
              <a:spcBef>
                <a:spcPts val="15"/>
              </a:spcBef>
              <a:spcAft>
                <a:spcPts val="0"/>
              </a:spcAft>
            </a:pPr>
            <a:r>
              <a:rPr lang="en-US" sz="2000" spc="-5">
                <a:solidFill>
                  <a:srgbClr val="001F5F"/>
                </a:solidFill>
                <a:latin typeface="Calibri" pitchFamily="1" panose="2263545234"/>
              </a:rPr>
              <a:t>immune system epilepsy (affects neurological and brain </a:t>
            </a:r>
          </a:p>
          <a:p>
            <a:pPr marL="1600200" marR="0" indent="0" algn="l">
              <a:lnSpc>
                <a:spcPts val="1900"/>
              </a:lnSpc>
              <a:spcBef>
                <a:spcPts val="5"/>
              </a:spcBef>
              <a:spcAft>
                <a:spcPts val="0"/>
              </a:spcAft>
            </a:pPr>
            <a:r>
              <a:rPr lang="en-US" sz="2000" spc="-5">
                <a:solidFill>
                  <a:srgbClr val="001F5F"/>
                </a:solidFill>
                <a:latin typeface="Calibri" pitchFamily="1" panose="2263545234"/>
              </a:rPr>
              <a:t>function) diabetes (affects endocrine system) asthma (affects </a:t>
            </a:r>
          </a:p>
          <a:p>
            <a:pPr marL="1600200" marR="0" indent="0" algn="l">
              <a:lnSpc>
                <a:spcPts val="1900"/>
              </a:lnSpc>
              <a:spcBef>
                <a:spcPts val="0"/>
              </a:spcBef>
              <a:spcAft>
                <a:spcPts val="0"/>
              </a:spcAft>
            </a:pPr>
            <a:r>
              <a:rPr lang="en-US" sz="2000" spc="-20">
                <a:solidFill>
                  <a:srgbClr val="001F5F"/>
                </a:solidFill>
                <a:latin typeface="Calibri" pitchFamily="1" panose="2263545234"/>
              </a:rPr>
              <a:t>respiratory system) </a:t>
            </a:r>
          </a:p>
          <a:p>
            <a:pPr marL="1051560" marR="0" indent="548640" algn="l">
              <a:lnSpc>
                <a:spcPts val="1900"/>
              </a:lnSpc>
              <a:spcBef>
                <a:spcPts val="505"/>
              </a:spcBef>
              <a:spcAft>
                <a:spcPts val="0"/>
              </a:spcAft>
              <a:buFont typeface="Symbol"/>
              <a:buChar char="·"/>
            </a:pPr>
            <a:r>
              <a:rPr lang="en-US" sz="2000" spc="0">
                <a:solidFill>
                  <a:srgbClr val="001F5F"/>
                </a:solidFill>
                <a:latin typeface="Calibri" pitchFamily="1" panose="2263545234"/>
              </a:rPr>
              <a:t>Remember “learning” is only ONE of the many major life </a:t>
            </a:r>
          </a:p>
          <a:p>
            <a:pPr marL="1600200" marR="0" indent="0" algn="l">
              <a:lnSpc>
                <a:spcPts val="1900"/>
              </a:lnSpc>
              <a:spcBef>
                <a:spcPts val="0"/>
              </a:spcBef>
              <a:spcAft>
                <a:spcPts val="3495"/>
              </a:spcAft>
            </a:pPr>
            <a:r>
              <a:rPr lang="en-US" sz="2000" spc="-10">
                <a:solidFill>
                  <a:srgbClr val="001F5F"/>
                </a:solidFill>
                <a:latin typeface="Calibri" pitchFamily="1" panose="2263545234"/>
              </a:rPr>
              <a:t>activities listed. </a:t>
            </a:r>
          </a:p>
        </p:txBody>
      </p:sp>
      <p:graphicFrame>
        <p:nvGraphicFramePr>
          <p:cNvPr id="179" name="table 179"/>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81" name=""/>
        <p:cNvGrpSpPr/>
        <p:nvPr/>
      </p:nvGrpSpPr>
      <p:grpSpPr/>
      <p:sp>
        <p:nvSpPr>
          <p:cNvPr id="18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91" name="Image.jpg"/>
          <p:cNvPicPr/>
          <p:nvPr/>
        </p:nvPicPr>
        <p:blipFill>
          <a:blip r:embed="rId92"/>
          <a:stretch>
            <a:fillRect/>
          </a:stretch>
        </p:blipFill>
        <p:spPr>
          <a:xfrm>
            <a:off x="6595745" y="6516370"/>
            <a:ext cx="2499360" cy="213360"/>
          </a:xfrm>
          <a:prstGeom prst="rect">
            <a:avLst/>
          </a:prstGeom>
        </p:spPr>
      </p:pic>
      <p:sp>
        <p:nvSpPr>
          <p:cNvPr id="184"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60">
                <a:solidFill>
                  <a:srgbClr val="000080"/>
                </a:solidFill>
                <a:latin typeface="Tahoma" pitchFamily="2" panose="2263545234"/>
              </a:rPr>
              <a:t>18 </a:t>
            </a:r>
          </a:p>
        </p:txBody>
      </p:sp>
      <p:sp>
        <p:nvSpPr>
          <p:cNvPr id="18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86" name=""/>
          <p:cNvSpPr/>
          <p:nvPr>
            <p:ph type="body" idx="10"/>
          </p:nvPr>
        </p:nvSpPr>
        <p:spPr>
          <a:xfrm>
            <a:off x="0" y="676910"/>
            <a:ext cx="9144000" cy="1169670"/>
          </a:xfrm>
          <a:prstGeom prst="rect">
            <a:avLst/>
          </a:prstGeom>
          <a:noFill/>
          <a:ln w="0" cmpd="sng">
            <a:noFill/>
            <a:prstDash val="solid"/>
          </a:ln>
        </p:spPr>
        <p:txBody>
          <a:bodyPr vert="horz" lIns="0" tIns="260350" rIns="0" bIns="0" anchor="t"/>
          <a:lstStyle/>
          <a:p>
            <a:pPr marL="0" marR="0" indent="0" algn="ctr">
              <a:lnSpc>
                <a:spcPts val="4300"/>
              </a:lnSpc>
              <a:spcAft>
                <a:spcPts val="2590"/>
              </a:spcAft>
            </a:pPr>
            <a:r>
              <a:rPr lang="en-US" sz="4350" b="1" spc="10">
                <a:solidFill>
                  <a:srgbClr val="001F5F"/>
                </a:solidFill>
                <a:latin typeface="Calibri" pitchFamily="1" panose="2263545234"/>
              </a:rPr>
              <a:t>Three Steps to Eligibility </a:t>
            </a:r>
          </a:p>
        </p:txBody>
      </p:sp>
      <p:sp>
        <p:nvSpPr>
          <p:cNvPr id="187" name=""/>
          <p:cNvSpPr/>
          <p:nvPr>
            <p:ph type="body" idx="10"/>
          </p:nvPr>
        </p:nvSpPr>
        <p:spPr>
          <a:xfrm>
            <a:off x="0" y="1846580"/>
            <a:ext cx="9144000" cy="4601210"/>
          </a:xfrm>
          <a:prstGeom prst="rect">
            <a:avLst/>
          </a:prstGeom>
          <a:noFill/>
          <a:ln w="0" cmpd="sng">
            <a:noFill/>
            <a:prstDash val="solid"/>
          </a:ln>
        </p:spPr>
        <p:txBody>
          <a:bodyPr vert="horz" lIns="0" tIns="259080" rIns="0" bIns="0" anchor="t"/>
          <a:lstStyle/>
          <a:p>
            <a:pPr marL="0" marR="0" indent="0" algn="ctr">
              <a:lnSpc>
                <a:spcPts val="2900"/>
              </a:lnSpc>
              <a:spcAft>
                <a:spcPts val="0"/>
              </a:spcAft>
            </a:pPr>
            <a:r>
              <a:rPr lang="en-US" sz="4350" spc="25">
                <a:solidFill>
                  <a:srgbClr val="44759E"/>
                </a:solidFill>
                <a:latin typeface="Arial" pitchFamily="2" panose="2263545234"/>
              </a:rPr>
              <a:t></a:t>
            </a:r>
            <a:r>
              <a:rPr lang="en-US" sz="2450" spc="25">
                <a:solidFill>
                  <a:srgbClr val="001F5F"/>
                </a:solidFill>
                <a:latin typeface="Calibri" pitchFamily="1" panose="2263545234"/>
              </a:rPr>
              <a:t> (3) Does the impairment “substantially limit” the major </a:t>
            </a:r>
          </a:p>
          <a:p>
            <a:pPr marL="1143000" marR="0" indent="0" algn="l">
              <a:lnSpc>
                <a:spcPts val="2100"/>
              </a:lnSpc>
              <a:spcBef>
                <a:spcPts val="0"/>
              </a:spcBef>
              <a:spcAft>
                <a:spcPts val="0"/>
              </a:spcAft>
            </a:pPr>
            <a:r>
              <a:rPr lang="en-US" sz="2450" spc="-40">
                <a:solidFill>
                  <a:srgbClr val="001F5F"/>
                </a:solidFill>
                <a:latin typeface="Calibri" pitchFamily="1" panose="2263545234"/>
              </a:rPr>
              <a:t>life activity? </a:t>
            </a:r>
          </a:p>
          <a:p>
            <a:pPr marL="1051560" marR="0" indent="548640" algn="l">
              <a:lnSpc>
                <a:spcPts val="2000"/>
              </a:lnSpc>
              <a:spcBef>
                <a:spcPts val="555"/>
              </a:spcBef>
              <a:spcAft>
                <a:spcPts val="0"/>
              </a:spcAft>
              <a:buFont typeface="Symbol"/>
              <a:buChar char="·"/>
            </a:pPr>
            <a:r>
              <a:rPr lang="en-US" sz="2100" spc="0">
                <a:solidFill>
                  <a:srgbClr val="001F5F"/>
                </a:solidFill>
                <a:latin typeface="Calibri" pitchFamily="1" panose="2263545234"/>
              </a:rPr>
              <a:t>“Substantially limits” is to be construed broadly in favor of </a:t>
            </a:r>
          </a:p>
          <a:p>
            <a:pPr marL="1600200" marR="0" indent="0" algn="l">
              <a:lnSpc>
                <a:spcPts val="2000"/>
              </a:lnSpc>
              <a:spcBef>
                <a:spcPts val="0"/>
              </a:spcBef>
              <a:spcAft>
                <a:spcPts val="0"/>
              </a:spcAft>
            </a:pPr>
            <a:r>
              <a:rPr lang="en-US" sz="2100" spc="-5">
                <a:solidFill>
                  <a:srgbClr val="001F5F"/>
                </a:solidFill>
                <a:latin typeface="Calibri" pitchFamily="1" panose="2263545234"/>
              </a:rPr>
              <a:t>expansive coverage, to the maximum extent permitted by the </a:t>
            </a:r>
          </a:p>
          <a:p>
            <a:pPr marL="1600200" marR="0" indent="0" algn="l">
              <a:lnSpc>
                <a:spcPts val="2000"/>
              </a:lnSpc>
              <a:spcBef>
                <a:spcPts val="5"/>
              </a:spcBef>
              <a:spcAft>
                <a:spcPts val="0"/>
              </a:spcAft>
            </a:pPr>
            <a:r>
              <a:rPr lang="en-US" sz="2100" spc="5">
                <a:solidFill>
                  <a:srgbClr val="001F5F"/>
                </a:solidFill>
                <a:latin typeface="Calibri" pitchFamily="1" panose="2263545234"/>
              </a:rPr>
              <a:t>terms of the ADA. It is not meant to be a demanding </a:t>
            </a:r>
          </a:p>
          <a:p>
            <a:pPr marL="1600200" marR="0" indent="0" algn="l">
              <a:lnSpc>
                <a:spcPts val="2000"/>
              </a:lnSpc>
              <a:spcBef>
                <a:spcPts val="0"/>
              </a:spcBef>
              <a:spcAft>
                <a:spcPts val="0"/>
              </a:spcAft>
            </a:pPr>
            <a:r>
              <a:rPr lang="en-US" sz="2100" spc="10">
                <a:solidFill>
                  <a:srgbClr val="001F5F"/>
                </a:solidFill>
                <a:latin typeface="Calibri" pitchFamily="1" panose="2263545234"/>
              </a:rPr>
              <a:t>standard. </a:t>
            </a:r>
            <a:r>
              <a:rPr lang="en-US" sz="2150" b="1" spc="10">
                <a:solidFill>
                  <a:srgbClr val="001F5F"/>
                </a:solidFill>
                <a:latin typeface="Calibri" pitchFamily="1" panose="2263545234"/>
              </a:rPr>
              <a:t>An impairment is a disability if it substantially </a:t>
            </a:r>
          </a:p>
          <a:p>
            <a:pPr marL="1600200" marR="0" indent="0" algn="l">
              <a:lnSpc>
                <a:spcPts val="2000"/>
              </a:lnSpc>
              <a:spcBef>
                <a:spcPts val="5"/>
              </a:spcBef>
              <a:spcAft>
                <a:spcPts val="0"/>
              </a:spcAft>
            </a:pPr>
            <a:r>
              <a:rPr lang="en-US" sz="2150" b="1" spc="15">
                <a:solidFill>
                  <a:srgbClr val="001F5F"/>
                </a:solidFill>
                <a:latin typeface="Calibri" pitchFamily="1" panose="2263545234"/>
              </a:rPr>
              <a:t>limits the ability of an individual to perform a major life </a:t>
            </a:r>
          </a:p>
          <a:p>
            <a:pPr marL="1600200" marR="0" indent="0" algn="l">
              <a:lnSpc>
                <a:spcPts val="2000"/>
              </a:lnSpc>
              <a:spcBef>
                <a:spcPts val="0"/>
              </a:spcBef>
              <a:spcAft>
                <a:spcPts val="0"/>
              </a:spcAft>
            </a:pPr>
            <a:r>
              <a:rPr lang="en-US" sz="2150" b="1" spc="15">
                <a:solidFill>
                  <a:srgbClr val="001F5F"/>
                </a:solidFill>
                <a:latin typeface="Calibri" pitchFamily="1" panose="2263545234"/>
              </a:rPr>
              <a:t>activity as compared to most people in the general </a:t>
            </a:r>
          </a:p>
          <a:p>
            <a:pPr marL="1600200" marR="0" indent="0" algn="l">
              <a:lnSpc>
                <a:spcPts val="2000"/>
              </a:lnSpc>
              <a:spcBef>
                <a:spcPts val="0"/>
              </a:spcBef>
              <a:spcAft>
                <a:spcPts val="0"/>
              </a:spcAft>
            </a:pPr>
            <a:r>
              <a:rPr lang="en-US" sz="2150" b="1" spc="0">
                <a:solidFill>
                  <a:srgbClr val="001F5F"/>
                </a:solidFill>
                <a:latin typeface="Calibri" pitchFamily="1" panose="2263545234"/>
              </a:rPr>
              <a:t>population</a:t>
            </a:r>
            <a:r>
              <a:rPr lang="en-US" sz="2100" spc="0">
                <a:solidFill>
                  <a:srgbClr val="001F5F"/>
                </a:solidFill>
                <a:latin typeface="Calibri" pitchFamily="1" panose="2263545234"/>
              </a:rPr>
              <a:t>. An impairment need not prevent, or significantly </a:t>
            </a:r>
          </a:p>
          <a:p>
            <a:pPr marL="1600200" marR="0" indent="0" algn="l">
              <a:lnSpc>
                <a:spcPts val="2000"/>
              </a:lnSpc>
              <a:spcBef>
                <a:spcPts val="5"/>
              </a:spcBef>
              <a:spcAft>
                <a:spcPts val="0"/>
              </a:spcAft>
            </a:pPr>
            <a:r>
              <a:rPr lang="en-US" sz="2100" spc="0">
                <a:solidFill>
                  <a:srgbClr val="001F5F"/>
                </a:solidFill>
                <a:latin typeface="Calibri" pitchFamily="1" panose="2263545234"/>
              </a:rPr>
              <a:t>or severely restrict, the individual from performing a major </a:t>
            </a:r>
          </a:p>
          <a:p>
            <a:pPr marL="1600200" marR="0" indent="0" algn="l">
              <a:lnSpc>
                <a:spcPts val="2000"/>
              </a:lnSpc>
              <a:spcBef>
                <a:spcPts val="0"/>
              </a:spcBef>
              <a:spcAft>
                <a:spcPts val="0"/>
              </a:spcAft>
            </a:pPr>
            <a:r>
              <a:rPr lang="en-US" sz="2100" spc="-5">
                <a:solidFill>
                  <a:srgbClr val="001F5F"/>
                </a:solidFill>
                <a:latin typeface="Calibri" pitchFamily="1" panose="2263545234"/>
              </a:rPr>
              <a:t>life activity in order to be considered substantially limiting. </a:t>
            </a:r>
          </a:p>
          <a:p>
            <a:pPr marL="1051560" marR="0" indent="548640" algn="l">
              <a:lnSpc>
                <a:spcPts val="2000"/>
              </a:lnSpc>
              <a:spcBef>
                <a:spcPts val="530"/>
              </a:spcBef>
              <a:spcAft>
                <a:spcPts val="0"/>
              </a:spcAft>
              <a:buFont typeface="Symbol"/>
              <a:buChar char="·"/>
            </a:pPr>
            <a:r>
              <a:rPr lang="en-US" sz="2100" spc="-5">
                <a:solidFill>
                  <a:srgbClr val="001F5F"/>
                </a:solidFill>
                <a:latin typeface="Calibri" pitchFamily="1" panose="2263545234"/>
              </a:rPr>
              <a:t>“Substantially limits” must be interpreted to require a degree </a:t>
            </a:r>
          </a:p>
          <a:p>
            <a:pPr marL="1600200" marR="0" indent="0" algn="l">
              <a:lnSpc>
                <a:spcPts val="2000"/>
              </a:lnSpc>
              <a:spcBef>
                <a:spcPts val="0"/>
              </a:spcBef>
              <a:spcAft>
                <a:spcPts val="0"/>
              </a:spcAft>
            </a:pPr>
            <a:r>
              <a:rPr lang="en-US" sz="2100" spc="-5">
                <a:solidFill>
                  <a:srgbClr val="001F5F"/>
                </a:solidFill>
                <a:latin typeface="Calibri" pitchFamily="1" panose="2263545234"/>
              </a:rPr>
              <a:t>of functional limitation that is lower than the standard for </a:t>
            </a:r>
          </a:p>
          <a:p>
            <a:pPr marL="1600200" marR="0" indent="0" algn="l">
              <a:lnSpc>
                <a:spcPts val="2000"/>
              </a:lnSpc>
              <a:spcBef>
                <a:spcPts val="10"/>
              </a:spcBef>
              <a:spcAft>
                <a:spcPts val="2520"/>
              </a:spcAft>
            </a:pPr>
            <a:r>
              <a:rPr lang="en-US" sz="2100" spc="-5">
                <a:solidFill>
                  <a:srgbClr val="001F5F"/>
                </a:solidFill>
                <a:latin typeface="Calibri" pitchFamily="1" panose="2263545234"/>
              </a:rPr>
              <a:t>substantially limited prior to the 2008 amendments. </a:t>
            </a:r>
          </a:p>
        </p:txBody>
      </p:sp>
      <p:graphicFrame>
        <p:nvGraphicFramePr>
          <p:cNvPr id="190" name="table 190"/>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92" name=""/>
        <p:cNvGrpSpPr/>
        <p:nvPr/>
      </p:nvGrpSpPr>
      <p:grpSpPr/>
      <p:sp>
        <p:nvSpPr>
          <p:cNvPr id="19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02" name="Image.jpg"/>
          <p:cNvPicPr/>
          <p:nvPr/>
        </p:nvPicPr>
        <p:blipFill>
          <a:blip r:embed="rId97"/>
          <a:stretch>
            <a:fillRect/>
          </a:stretch>
        </p:blipFill>
        <p:spPr>
          <a:xfrm>
            <a:off x="6595745" y="6516370"/>
            <a:ext cx="2499360" cy="213360"/>
          </a:xfrm>
          <a:prstGeom prst="rect">
            <a:avLst/>
          </a:prstGeom>
        </p:spPr>
      </p:pic>
      <p:sp>
        <p:nvSpPr>
          <p:cNvPr id="195"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60">
                <a:solidFill>
                  <a:srgbClr val="000080"/>
                </a:solidFill>
                <a:latin typeface="Tahoma" pitchFamily="2" panose="2263545234"/>
              </a:rPr>
              <a:t>19 </a:t>
            </a:r>
          </a:p>
        </p:txBody>
      </p:sp>
      <p:sp>
        <p:nvSpPr>
          <p:cNvPr id="196"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97" name=""/>
          <p:cNvSpPr/>
          <p:nvPr>
            <p:ph type="body" idx="10"/>
          </p:nvPr>
        </p:nvSpPr>
        <p:spPr>
          <a:xfrm>
            <a:off x="0" y="676910"/>
            <a:ext cx="9144000" cy="1303655"/>
          </a:xfrm>
          <a:prstGeom prst="rect">
            <a:avLst/>
          </a:prstGeom>
          <a:noFill/>
          <a:ln w="0" cmpd="sng">
            <a:noFill/>
            <a:prstDash val="solid"/>
          </a:ln>
        </p:spPr>
        <p:txBody>
          <a:bodyPr vert="horz" lIns="0" tIns="259715" rIns="0" bIns="0" anchor="t"/>
          <a:lstStyle/>
          <a:p>
            <a:pPr marL="0" marR="0" indent="0" algn="ctr">
              <a:lnSpc>
                <a:spcPts val="3900"/>
              </a:lnSpc>
              <a:spcAft>
                <a:spcPts val="4125"/>
              </a:spcAft>
            </a:pPr>
            <a:r>
              <a:rPr lang="en-US" sz="3900" b="1" spc="30">
                <a:solidFill>
                  <a:srgbClr val="001F5F"/>
                </a:solidFill>
                <a:latin typeface="Calibri" pitchFamily="1" panose="2263545234"/>
              </a:rPr>
              <a:t>Critical Notes Regarding Eligibility </a:t>
            </a:r>
          </a:p>
        </p:txBody>
      </p:sp>
      <p:sp>
        <p:nvSpPr>
          <p:cNvPr id="198" name=""/>
          <p:cNvSpPr/>
          <p:nvPr>
            <p:ph type="body" idx="10"/>
          </p:nvPr>
        </p:nvSpPr>
        <p:spPr>
          <a:xfrm>
            <a:off x="0" y="1980565"/>
            <a:ext cx="9144000" cy="4467225"/>
          </a:xfrm>
          <a:prstGeom prst="rect">
            <a:avLst/>
          </a:prstGeom>
          <a:noFill/>
          <a:ln w="0" cmpd="sng">
            <a:noFill/>
            <a:prstDash val="solid"/>
          </a:ln>
        </p:spPr>
        <p:txBody>
          <a:bodyPr vert="horz" lIns="0" tIns="247015" rIns="0" bIns="0" anchor="t"/>
          <a:lstStyle/>
          <a:p>
            <a:pPr marL="1554480" marR="0" indent="0" algn="just">
              <a:lnSpc>
                <a:spcPts val="2500"/>
              </a:lnSpc>
              <a:spcAft>
                <a:spcPts val="0"/>
              </a:spcAft>
            </a:pPr>
            <a:r>
              <a:rPr lang="en-US" sz="3900" spc="10">
                <a:solidFill>
                  <a:srgbClr val="001F5F"/>
                </a:solidFill>
                <a:latin typeface="Arial" pitchFamily="2" panose="2263545234"/>
              </a:rPr>
              <a:t> </a:t>
            </a:r>
            <a:r>
              <a:rPr lang="en-US" sz="2200" spc="10">
                <a:solidFill>
                  <a:srgbClr val="001F5F"/>
                </a:solidFill>
                <a:latin typeface="Calibri" pitchFamily="1" panose="2263545234"/>
              </a:rPr>
              <a:t>At the eligibility determination stage, </a:t>
            </a:r>
            <a:r>
              <a:rPr lang="en-US" sz="2150" b="1" spc="10">
                <a:solidFill>
                  <a:srgbClr val="001F5F"/>
                </a:solidFill>
                <a:latin typeface="Calibri" pitchFamily="1" panose="2263545234"/>
              </a:rPr>
              <a:t>a school is </a:t>
            </a:r>
          </a:p>
          <a:p>
            <a:pPr marL="2011680" marR="0" indent="0" algn="just">
              <a:lnSpc>
                <a:spcPts val="2100"/>
              </a:lnSpc>
              <a:spcBef>
                <a:spcPts val="0"/>
              </a:spcBef>
              <a:spcAft>
                <a:spcPts val="0"/>
              </a:spcAft>
            </a:pPr>
            <a:r>
              <a:rPr lang="en-US" sz="2150" b="1" u="sng" spc="10">
                <a:solidFill>
                  <a:srgbClr val="001F5F"/>
                </a:solidFill>
                <a:latin typeface="Calibri" pitchFamily="1" panose="2263545234"/>
              </a:rPr>
              <a:t>prohibited</a:t>
            </a:r>
            <a:r>
              <a:rPr lang="en-US" sz="2150" b="1" spc="10">
                <a:solidFill>
                  <a:srgbClr val="001F5F"/>
                </a:solidFill>
                <a:latin typeface="Calibri" pitchFamily="1" panose="2263545234"/>
              </a:rPr>
              <a:t> from considering positive mitigating factors </a:t>
            </a:r>
          </a:p>
          <a:p>
            <a:pPr marL="2011680" marR="0" indent="0" algn="just">
              <a:lnSpc>
                <a:spcPts val="2200"/>
              </a:lnSpc>
              <a:spcBef>
                <a:spcPts val="400"/>
              </a:spcBef>
              <a:spcAft>
                <a:spcPts val="0"/>
              </a:spcAft>
            </a:pPr>
            <a:r>
              <a:rPr lang="en-US" sz="2200" spc="-40">
                <a:solidFill>
                  <a:srgbClr val="001F5F"/>
                </a:solidFill>
                <a:latin typeface="Calibri" pitchFamily="1" panose="2263545234"/>
              </a:rPr>
              <a:t>such as medication or equipment. The only exception is </a:t>
            </a:r>
          </a:p>
          <a:p>
            <a:pPr marL="2011680" marR="0" indent="0" algn="just">
              <a:lnSpc>
                <a:spcPts val="2200"/>
              </a:lnSpc>
              <a:spcBef>
                <a:spcPts val="400"/>
              </a:spcBef>
              <a:spcAft>
                <a:spcPts val="0"/>
              </a:spcAft>
            </a:pPr>
            <a:r>
              <a:rPr lang="en-US" sz="2200" spc="-40">
                <a:solidFill>
                  <a:srgbClr val="001F5F"/>
                </a:solidFill>
                <a:latin typeface="Calibri" pitchFamily="1" panose="2263545234"/>
              </a:rPr>
              <a:t>eyeglasses. May consider negative side effects. </a:t>
            </a:r>
          </a:p>
          <a:p>
            <a:pPr marL="1554480" marR="0" indent="0" algn="just">
              <a:lnSpc>
                <a:spcPts val="2500"/>
              </a:lnSpc>
              <a:spcBef>
                <a:spcPts val="1075"/>
              </a:spcBef>
              <a:spcAft>
                <a:spcPts val="0"/>
              </a:spcAft>
            </a:pPr>
            <a:r>
              <a:rPr lang="en-US" sz="3900" spc="-5">
                <a:solidFill>
                  <a:srgbClr val="001F5F"/>
                </a:solidFill>
                <a:latin typeface="Arial" pitchFamily="2" panose="2263545234"/>
              </a:rPr>
              <a:t> </a:t>
            </a:r>
            <a:r>
              <a:rPr lang="en-US" sz="2200" spc="-5">
                <a:solidFill>
                  <a:srgbClr val="001F5F"/>
                </a:solidFill>
                <a:latin typeface="Calibri" pitchFamily="1" panose="2263545234"/>
              </a:rPr>
              <a:t>In determining whether an impairment substantially limits </a:t>
            </a:r>
          </a:p>
          <a:p>
            <a:pPr marL="2011680" marR="0" indent="0" algn="just">
              <a:lnSpc>
                <a:spcPts val="2100"/>
              </a:lnSpc>
              <a:spcBef>
                <a:spcPts val="0"/>
              </a:spcBef>
              <a:spcAft>
                <a:spcPts val="0"/>
              </a:spcAft>
            </a:pPr>
            <a:r>
              <a:rPr lang="en-US" sz="2200" spc="-35">
                <a:solidFill>
                  <a:srgbClr val="001F5F"/>
                </a:solidFill>
                <a:latin typeface="Calibri" pitchFamily="1" panose="2263545234"/>
              </a:rPr>
              <a:t>a major life activity, consider the </a:t>
            </a:r>
            <a:r>
              <a:rPr lang="en-US" sz="2150" b="1" spc="-35">
                <a:solidFill>
                  <a:srgbClr val="001F5F"/>
                </a:solidFill>
                <a:latin typeface="Calibri" pitchFamily="1" panose="2263545234"/>
              </a:rPr>
              <a:t>conditions </a:t>
            </a:r>
            <a:r>
              <a:rPr lang="en-US" sz="2200" spc="-35">
                <a:solidFill>
                  <a:srgbClr val="001F5F"/>
                </a:solidFill>
                <a:latin typeface="Calibri" pitchFamily="1" panose="2263545234"/>
              </a:rPr>
              <a:t>under which </a:t>
            </a:r>
          </a:p>
          <a:p>
            <a:pPr marL="2011680" marR="0" indent="0" algn="just">
              <a:lnSpc>
                <a:spcPts val="2200"/>
              </a:lnSpc>
              <a:spcBef>
                <a:spcPts val="395"/>
              </a:spcBef>
              <a:spcAft>
                <a:spcPts val="0"/>
              </a:spcAft>
            </a:pPr>
            <a:r>
              <a:rPr lang="en-US" sz="2200" spc="-40">
                <a:solidFill>
                  <a:srgbClr val="001F5F"/>
                </a:solidFill>
                <a:latin typeface="Calibri" pitchFamily="1" panose="2263545234"/>
              </a:rPr>
              <a:t>the person performs the major life activity, the </a:t>
            </a:r>
            <a:r>
              <a:rPr lang="en-US" sz="2150" b="1" spc="-40">
                <a:solidFill>
                  <a:srgbClr val="001F5F"/>
                </a:solidFill>
                <a:latin typeface="Calibri" pitchFamily="1" panose="2263545234"/>
              </a:rPr>
              <a:t>manner </a:t>
            </a:r>
            <a:r>
              <a:rPr lang="en-US" sz="2200" spc="-40">
                <a:solidFill>
                  <a:srgbClr val="001F5F"/>
                </a:solidFill>
                <a:latin typeface="Calibri" pitchFamily="1" panose="2263545234"/>
              </a:rPr>
              <a:t>in </a:t>
            </a:r>
          </a:p>
          <a:p>
            <a:pPr marL="2011680" marR="0" indent="0" algn="just">
              <a:lnSpc>
                <a:spcPts val="2200"/>
              </a:lnSpc>
              <a:spcBef>
                <a:spcPts val="395"/>
              </a:spcBef>
              <a:spcAft>
                <a:spcPts val="0"/>
              </a:spcAft>
            </a:pPr>
            <a:r>
              <a:rPr lang="en-US" sz="2200" spc="-45">
                <a:solidFill>
                  <a:srgbClr val="001F5F"/>
                </a:solidFill>
                <a:latin typeface="Calibri" pitchFamily="1" panose="2263545234"/>
              </a:rPr>
              <a:t>which the individual performs the major life activity, and </a:t>
            </a:r>
          </a:p>
          <a:p>
            <a:pPr marL="2011680" marR="0" indent="0" algn="just">
              <a:lnSpc>
                <a:spcPts val="2200"/>
              </a:lnSpc>
              <a:spcBef>
                <a:spcPts val="395"/>
              </a:spcBef>
              <a:spcAft>
                <a:spcPts val="0"/>
              </a:spcAft>
            </a:pPr>
            <a:r>
              <a:rPr lang="en-US" sz="2200" spc="-35">
                <a:solidFill>
                  <a:srgbClr val="001F5F"/>
                </a:solidFill>
                <a:latin typeface="Calibri" pitchFamily="1" panose="2263545234"/>
              </a:rPr>
              <a:t>the </a:t>
            </a:r>
            <a:r>
              <a:rPr lang="en-US" sz="2150" b="1" spc="-35">
                <a:solidFill>
                  <a:srgbClr val="001F5F"/>
                </a:solidFill>
                <a:latin typeface="Calibri" pitchFamily="1" panose="2263545234"/>
              </a:rPr>
              <a:t>duration </a:t>
            </a:r>
            <a:r>
              <a:rPr lang="en-US" sz="2200" spc="-35">
                <a:solidFill>
                  <a:srgbClr val="001F5F"/>
                </a:solidFill>
                <a:latin typeface="Calibri" pitchFamily="1" panose="2263545234"/>
              </a:rPr>
              <a:t>of time it takes the individual to perform the </a:t>
            </a:r>
          </a:p>
          <a:p>
            <a:pPr marL="2011680" marR="0" indent="0" algn="just">
              <a:lnSpc>
                <a:spcPts val="2200"/>
              </a:lnSpc>
              <a:spcBef>
                <a:spcPts val="395"/>
              </a:spcBef>
              <a:spcAft>
                <a:spcPts val="0"/>
              </a:spcAft>
            </a:pPr>
            <a:r>
              <a:rPr lang="en-US" sz="2200" spc="-45">
                <a:solidFill>
                  <a:srgbClr val="001F5F"/>
                </a:solidFill>
                <a:latin typeface="Calibri" pitchFamily="1" panose="2263545234"/>
              </a:rPr>
              <a:t>major life activity or for which the individual can perform </a:t>
            </a:r>
          </a:p>
          <a:p>
            <a:pPr marL="2011680" marR="0" indent="0" algn="just">
              <a:lnSpc>
                <a:spcPts val="2200"/>
              </a:lnSpc>
              <a:spcBef>
                <a:spcPts val="395"/>
              </a:spcBef>
              <a:spcAft>
                <a:spcPts val="4200"/>
              </a:spcAft>
            </a:pPr>
            <a:r>
              <a:rPr lang="en-US" sz="2200" spc="-55">
                <a:solidFill>
                  <a:srgbClr val="001F5F"/>
                </a:solidFill>
                <a:latin typeface="Calibri" pitchFamily="1" panose="2263545234"/>
              </a:rPr>
              <a:t>the major life activity. </a:t>
            </a:r>
          </a:p>
        </p:txBody>
      </p:sp>
      <p:graphicFrame>
        <p:nvGraphicFramePr>
          <p:cNvPr id="201" name="table 201"/>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9" name=""/>
        <p:cNvGrpSpPr/>
        <p:nvPr/>
      </p:nvGrpSpPr>
      <p:grpSpPr/>
      <p:sp>
        <p:nvSpPr>
          <p:cNvPr id="1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8" name="Image.jpg"/>
          <p:cNvPicPr/>
          <p:nvPr/>
        </p:nvPicPr>
        <p:blipFill>
          <a:blip r:embed="rId12"/>
          <a:stretch>
            <a:fillRect/>
          </a:stretch>
        </p:blipFill>
        <p:spPr>
          <a:xfrm>
            <a:off x="6595745" y="6516370"/>
            <a:ext cx="2499360" cy="213360"/>
          </a:xfrm>
          <a:prstGeom prst="rect">
            <a:avLst/>
          </a:prstGeom>
        </p:spPr>
      </p:pic>
      <p:sp>
        <p:nvSpPr>
          <p:cNvPr id="1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68580" indent="0" algn="r">
              <a:lnSpc>
                <a:spcPts val="1600"/>
              </a:lnSpc>
              <a:spcAft>
                <a:spcPts val="860"/>
              </a:spcAft>
            </a:pPr>
            <a:r>
              <a:rPr lang="en-US" sz="1400" spc="0">
                <a:solidFill>
                  <a:srgbClr val="000080"/>
                </a:solidFill>
                <a:latin typeface="Tahoma" pitchFamily="2" panose="2263545234"/>
              </a:rPr>
              <a:t>2 </a:t>
            </a:r>
          </a:p>
        </p:txBody>
      </p:sp>
      <p:sp>
        <p:nvSpPr>
          <p:cNvPr id="1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4" name=""/>
          <p:cNvSpPr/>
          <p:nvPr>
            <p:ph type="body" idx="10"/>
          </p:nvPr>
        </p:nvSpPr>
        <p:spPr>
          <a:xfrm>
            <a:off x="0" y="676910"/>
            <a:ext cx="9144000" cy="5770880"/>
          </a:xfrm>
          <a:prstGeom prst="rect">
            <a:avLst/>
          </a:prstGeom>
          <a:noFill/>
          <a:ln w="0" cmpd="sng">
            <a:noFill/>
            <a:prstDash val="solid"/>
          </a:ln>
        </p:spPr>
        <p:txBody>
          <a:bodyPr vert="horz" lIns="0" tIns="761365" rIns="0" bIns="0" anchor="t"/>
          <a:lstStyle/>
          <a:p>
            <a:pPr marL="1097280" marR="0" indent="0" algn="just">
              <a:lnSpc>
                <a:spcPts val="1800"/>
              </a:lnSpc>
              <a:spcAft>
                <a:spcPts val="0"/>
              </a:spcAft>
            </a:pPr>
            <a:r>
              <a:rPr lang="en-US" sz="1800" spc="0">
                <a:solidFill>
                  <a:srgbClr val="001F5F"/>
                </a:solidFill>
                <a:latin typeface="Calibri" pitchFamily="1" panose="2263545234"/>
              </a:rPr>
              <a:t>Our webinars are designed to be accurate and authoritative, but we do not </a:t>
            </a:r>
          </a:p>
          <a:p>
            <a:pPr marL="1097280" marR="0" indent="0" algn="just">
              <a:lnSpc>
                <a:spcPts val="1800"/>
              </a:lnSpc>
              <a:spcBef>
                <a:spcPts val="310"/>
              </a:spcBef>
              <a:spcAft>
                <a:spcPts val="0"/>
              </a:spcAft>
            </a:pPr>
            <a:r>
              <a:rPr lang="en-US" sz="1800" spc="0">
                <a:solidFill>
                  <a:srgbClr val="001F5F"/>
                </a:solidFill>
                <a:latin typeface="Calibri" pitchFamily="1" panose="2263545234"/>
              </a:rPr>
              <a:t>provide legal, accounting, or similar professional services. Customer remains </a:t>
            </a:r>
          </a:p>
          <a:p>
            <a:pPr marL="1097280" marR="0" indent="0" algn="just">
              <a:lnSpc>
                <a:spcPts val="1800"/>
              </a:lnSpc>
              <a:spcBef>
                <a:spcPts val="310"/>
              </a:spcBef>
              <a:spcAft>
                <a:spcPts val="0"/>
              </a:spcAft>
            </a:pPr>
            <a:r>
              <a:rPr lang="en-US" sz="1800" spc="0">
                <a:solidFill>
                  <a:srgbClr val="001F5F"/>
                </a:solidFill>
                <a:latin typeface="Calibri" pitchFamily="1" panose="2263545234"/>
              </a:rPr>
              <a:t>solely responsible for compliance with all applicable laws, regulations, and </a:t>
            </a:r>
          </a:p>
          <a:p>
            <a:pPr marL="1097280" marR="0" indent="0" algn="just">
              <a:lnSpc>
                <a:spcPts val="1800"/>
              </a:lnSpc>
              <a:spcBef>
                <a:spcPts val="310"/>
              </a:spcBef>
              <a:spcAft>
                <a:spcPts val="0"/>
              </a:spcAft>
            </a:pPr>
            <a:r>
              <a:rPr lang="en-US" sz="1800" spc="0">
                <a:solidFill>
                  <a:srgbClr val="001F5F"/>
                </a:solidFill>
                <a:latin typeface="Calibri" pitchFamily="1" panose="2263545234"/>
              </a:rPr>
              <a:t>accounting standards. If legal, accounting, or other expert advice is desired, </a:t>
            </a:r>
          </a:p>
          <a:p>
            <a:pPr marL="1097280" marR="0" indent="0" algn="just">
              <a:lnSpc>
                <a:spcPts val="1800"/>
              </a:lnSpc>
              <a:spcBef>
                <a:spcPts val="310"/>
              </a:spcBef>
              <a:spcAft>
                <a:spcPts val="0"/>
              </a:spcAft>
            </a:pPr>
            <a:r>
              <a:rPr lang="en-US" sz="1800" spc="0">
                <a:solidFill>
                  <a:srgbClr val="001F5F"/>
                </a:solidFill>
                <a:latin typeface="Calibri" pitchFamily="1" panose="2263545234"/>
              </a:rPr>
              <a:t>Customer should retain the services of an appropriate professional. </a:t>
            </a:r>
          </a:p>
          <a:p>
            <a:pPr marL="1097280" marR="0" indent="0" algn="just">
              <a:lnSpc>
                <a:spcPts val="1800"/>
              </a:lnSpc>
              <a:spcBef>
                <a:spcPts val="4630"/>
              </a:spcBef>
              <a:spcAft>
                <a:spcPts val="0"/>
              </a:spcAft>
            </a:pPr>
            <a:r>
              <a:rPr lang="en-US" sz="1800" spc="0">
                <a:solidFill>
                  <a:srgbClr val="001F5F"/>
                </a:solidFill>
                <a:latin typeface="Calibri" pitchFamily="1" panose="2263545234"/>
              </a:rPr>
              <a:t>Photocopying, distributing or using these copyrighted materials electronically </a:t>
            </a:r>
          </a:p>
          <a:p>
            <a:pPr marL="1097280" marR="0" indent="0" algn="just">
              <a:lnSpc>
                <a:spcPts val="1800"/>
              </a:lnSpc>
              <a:spcBef>
                <a:spcPts val="310"/>
              </a:spcBef>
              <a:spcAft>
                <a:spcPts val="0"/>
              </a:spcAft>
            </a:pPr>
            <a:r>
              <a:rPr lang="en-US" sz="1800" spc="0">
                <a:solidFill>
                  <a:srgbClr val="001F5F"/>
                </a:solidFill>
                <a:latin typeface="Calibri" pitchFamily="1" panose="2263545234"/>
              </a:rPr>
              <a:t>without the copyright owner’s express written consent is strictly </a:t>
            </a:r>
          </a:p>
          <a:p>
            <a:pPr marL="1097280" marR="0" indent="0" algn="just">
              <a:lnSpc>
                <a:spcPts val="1800"/>
              </a:lnSpc>
              <a:spcBef>
                <a:spcPts val="310"/>
              </a:spcBef>
              <a:spcAft>
                <a:spcPts val="0"/>
              </a:spcAft>
            </a:pPr>
            <a:r>
              <a:rPr lang="en-US" sz="1800" spc="0">
                <a:solidFill>
                  <a:srgbClr val="001F5F"/>
                </a:solidFill>
                <a:latin typeface="Calibri" pitchFamily="1" panose="2263545234"/>
              </a:rPr>
              <a:t>prohibited. Consent is granted for the use of purchasers of webinars and </a:t>
            </a:r>
          </a:p>
          <a:p>
            <a:pPr marL="1097280" marR="0" indent="0" algn="just">
              <a:lnSpc>
                <a:spcPts val="1800"/>
              </a:lnSpc>
              <a:spcBef>
                <a:spcPts val="310"/>
              </a:spcBef>
              <a:spcAft>
                <a:spcPts val="0"/>
              </a:spcAft>
            </a:pPr>
            <a:r>
              <a:rPr lang="en-US" sz="1800" spc="0">
                <a:solidFill>
                  <a:srgbClr val="001F5F"/>
                </a:solidFill>
                <a:latin typeface="Calibri" pitchFamily="1" panose="2263545234"/>
              </a:rPr>
              <a:t>then solely for the use of registered attendees of the webinars. No right or </a:t>
            </a:r>
          </a:p>
          <a:p>
            <a:pPr marL="1097280" marR="0" indent="0" algn="just">
              <a:lnSpc>
                <a:spcPts val="1800"/>
              </a:lnSpc>
              <a:spcBef>
                <a:spcPts val="310"/>
              </a:spcBef>
              <a:spcAft>
                <a:spcPts val="0"/>
              </a:spcAft>
            </a:pPr>
            <a:r>
              <a:rPr lang="en-US" sz="1800" spc="0">
                <a:solidFill>
                  <a:srgbClr val="001F5F"/>
                </a:solidFill>
                <a:latin typeface="Calibri" pitchFamily="1" panose="2263545234"/>
              </a:rPr>
              <a:t>license is given to reproduce the materials in any form or format or to place </a:t>
            </a:r>
          </a:p>
          <a:p>
            <a:pPr marL="1097280" marR="0" indent="0" algn="just">
              <a:lnSpc>
                <a:spcPts val="1800"/>
              </a:lnSpc>
              <a:spcBef>
                <a:spcPts val="310"/>
              </a:spcBef>
              <a:spcAft>
                <a:spcPts val="0"/>
              </a:spcAft>
            </a:pPr>
            <a:r>
              <a:rPr lang="en-US" sz="1800" spc="0">
                <a:solidFill>
                  <a:srgbClr val="001F5F"/>
                </a:solidFill>
                <a:latin typeface="Calibri" pitchFamily="1" panose="2263545234"/>
              </a:rPr>
              <a:t>the materials in any format on any website or blog or to otherwise republish </a:t>
            </a:r>
          </a:p>
          <a:p>
            <a:pPr marL="1097280" marR="0" indent="0" algn="just">
              <a:lnSpc>
                <a:spcPts val="1800"/>
              </a:lnSpc>
              <a:spcBef>
                <a:spcPts val="310"/>
              </a:spcBef>
              <a:spcAft>
                <a:spcPts val="0"/>
              </a:spcAft>
            </a:pPr>
            <a:r>
              <a:rPr lang="en-US" sz="1800" spc="0">
                <a:solidFill>
                  <a:srgbClr val="001F5F"/>
                </a:solidFill>
                <a:latin typeface="Calibri" pitchFamily="1" panose="2263545234"/>
              </a:rPr>
              <a:t>it in any manner without the express written permission of the copyright </a:t>
            </a:r>
          </a:p>
          <a:p>
            <a:pPr marL="1097280" marR="0" indent="0" algn="just">
              <a:lnSpc>
                <a:spcPts val="1800"/>
              </a:lnSpc>
              <a:spcBef>
                <a:spcPts val="310"/>
              </a:spcBef>
              <a:spcAft>
                <a:spcPts val="7355"/>
              </a:spcAft>
            </a:pPr>
            <a:r>
              <a:rPr lang="en-US" sz="1800" spc="-45">
                <a:solidFill>
                  <a:srgbClr val="001F5F"/>
                </a:solidFill>
                <a:latin typeface="Calibri" pitchFamily="1" panose="2263545234"/>
              </a:rPr>
              <a:t>holder. </a:t>
            </a:r>
          </a:p>
        </p:txBody>
      </p:sp>
      <p:graphicFrame>
        <p:nvGraphicFramePr>
          <p:cNvPr id="17" name="table 1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03" name=""/>
        <p:cNvGrpSpPr/>
        <p:nvPr/>
      </p:nvGrpSpPr>
      <p:grpSpPr/>
      <p:sp>
        <p:nvSpPr>
          <p:cNvPr id="20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13" name="Image.jpg"/>
          <p:cNvPicPr/>
          <p:nvPr/>
        </p:nvPicPr>
        <p:blipFill>
          <a:blip r:embed="rId102"/>
          <a:stretch>
            <a:fillRect/>
          </a:stretch>
        </p:blipFill>
        <p:spPr>
          <a:xfrm>
            <a:off x="6595745" y="6516370"/>
            <a:ext cx="2499360" cy="213360"/>
          </a:xfrm>
          <a:prstGeom prst="rect">
            <a:avLst/>
          </a:prstGeom>
        </p:spPr>
      </p:pic>
      <p:sp>
        <p:nvSpPr>
          <p:cNvPr id="20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20 </a:t>
            </a:r>
          </a:p>
        </p:txBody>
      </p:sp>
      <p:sp>
        <p:nvSpPr>
          <p:cNvPr id="20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08" name=""/>
          <p:cNvSpPr/>
          <p:nvPr>
            <p:ph type="body" idx="10"/>
          </p:nvPr>
        </p:nvSpPr>
        <p:spPr>
          <a:xfrm>
            <a:off x="0" y="676910"/>
            <a:ext cx="9144000" cy="935355"/>
          </a:xfrm>
          <a:prstGeom prst="rect">
            <a:avLst/>
          </a:prstGeom>
          <a:noFill/>
          <a:ln w="0" cmpd="sng">
            <a:noFill/>
            <a:prstDash val="solid"/>
          </a:ln>
        </p:spPr>
        <p:txBody>
          <a:bodyPr vert="horz" lIns="0" tIns="259715" rIns="0" bIns="0" anchor="t"/>
          <a:lstStyle/>
          <a:p>
            <a:pPr marL="0" marR="0" indent="0" algn="ctr">
              <a:lnSpc>
                <a:spcPts val="3900"/>
              </a:lnSpc>
              <a:spcAft>
                <a:spcPts val="1245"/>
              </a:spcAft>
            </a:pPr>
            <a:r>
              <a:rPr lang="en-US" sz="3900" b="1" spc="30">
                <a:solidFill>
                  <a:srgbClr val="001F5F"/>
                </a:solidFill>
                <a:latin typeface="Calibri" pitchFamily="1" panose="2263545234"/>
              </a:rPr>
              <a:t>Critical Notes Regarding Eligibility </a:t>
            </a:r>
          </a:p>
        </p:txBody>
      </p:sp>
      <p:sp>
        <p:nvSpPr>
          <p:cNvPr id="209" name=""/>
          <p:cNvSpPr/>
          <p:nvPr>
            <p:ph type="body" idx="10"/>
          </p:nvPr>
        </p:nvSpPr>
        <p:spPr>
          <a:xfrm>
            <a:off x="0" y="1612265"/>
            <a:ext cx="9144000" cy="4835525"/>
          </a:xfrm>
          <a:prstGeom prst="rect">
            <a:avLst/>
          </a:prstGeom>
          <a:noFill/>
          <a:ln w="0" cmpd="sng">
            <a:noFill/>
            <a:prstDash val="solid"/>
          </a:ln>
        </p:spPr>
        <p:txBody>
          <a:bodyPr vert="horz" lIns="0" tIns="301625" rIns="0" bIns="0" anchor="t"/>
          <a:lstStyle/>
          <a:p>
            <a:pPr marL="640080" marR="0" indent="0" algn="just">
              <a:lnSpc>
                <a:spcPts val="2300"/>
              </a:lnSpc>
              <a:spcAft>
                <a:spcPts val="0"/>
              </a:spcAft>
            </a:pPr>
            <a:r>
              <a:rPr lang="en-US" sz="3900" spc="100">
                <a:solidFill>
                  <a:srgbClr val="44759E"/>
                </a:solidFill>
                <a:latin typeface="Arial" pitchFamily="2" panose="2263545234"/>
              </a:rPr>
              <a:t></a:t>
            </a:r>
            <a:r>
              <a:rPr lang="en-US" sz="2600" spc="100">
                <a:solidFill>
                  <a:srgbClr val="001F5F"/>
                </a:solidFill>
                <a:latin typeface="Calibri" pitchFamily="1" panose="2263545234"/>
              </a:rPr>
              <a:t> The focus is on how a major life activity is </a:t>
            </a:r>
          </a:p>
          <a:p>
            <a:pPr marL="1143000" marR="0" indent="0" algn="just">
              <a:lnSpc>
                <a:spcPts val="2300"/>
              </a:lnSpc>
              <a:spcBef>
                <a:spcPts val="0"/>
              </a:spcBef>
              <a:spcAft>
                <a:spcPts val="0"/>
              </a:spcAft>
            </a:pPr>
            <a:r>
              <a:rPr lang="en-US" sz="2600" spc="30">
                <a:solidFill>
                  <a:srgbClr val="001F5F"/>
                </a:solidFill>
                <a:latin typeface="Calibri" pitchFamily="1" panose="2263545234"/>
              </a:rPr>
              <a:t>substantially limited is not on what outcomes an </a:t>
            </a:r>
          </a:p>
          <a:p>
            <a:pPr marL="1143000" marR="0" indent="0" algn="just">
              <a:lnSpc>
                <a:spcPts val="2500"/>
              </a:lnSpc>
              <a:spcBef>
                <a:spcPts val="5"/>
              </a:spcBef>
              <a:spcAft>
                <a:spcPts val="0"/>
              </a:spcAft>
            </a:pPr>
            <a:r>
              <a:rPr lang="en-US" sz="2600" spc="50">
                <a:solidFill>
                  <a:srgbClr val="001F5F"/>
                </a:solidFill>
                <a:latin typeface="Calibri" pitchFamily="1" panose="2263545234"/>
              </a:rPr>
              <a:t>individual can achieve. For example, an individual </a:t>
            </a:r>
          </a:p>
          <a:p>
            <a:pPr marL="1143000" marR="0" indent="0" algn="just">
              <a:lnSpc>
                <a:spcPts val="2500"/>
              </a:lnSpc>
              <a:spcBef>
                <a:spcPts val="20"/>
              </a:spcBef>
              <a:spcAft>
                <a:spcPts val="0"/>
              </a:spcAft>
            </a:pPr>
            <a:r>
              <a:rPr lang="en-US" sz="2600" spc="30">
                <a:solidFill>
                  <a:srgbClr val="001F5F"/>
                </a:solidFill>
                <a:latin typeface="Calibri" pitchFamily="1" panose="2263545234"/>
              </a:rPr>
              <a:t>might achieve a high level of academic success but be </a:t>
            </a:r>
          </a:p>
          <a:p>
            <a:pPr marL="1143000" marR="0" indent="0" algn="just">
              <a:lnSpc>
                <a:spcPts val="2500"/>
              </a:lnSpc>
              <a:spcBef>
                <a:spcPts val="0"/>
              </a:spcBef>
              <a:spcAft>
                <a:spcPts val="0"/>
              </a:spcAft>
            </a:pPr>
            <a:r>
              <a:rPr lang="en-US" sz="2600" spc="25">
                <a:solidFill>
                  <a:srgbClr val="001F5F"/>
                </a:solidFill>
                <a:latin typeface="Calibri" pitchFamily="1" panose="2263545234"/>
              </a:rPr>
              <a:t>limited in one or more major life activities like </a:t>
            </a:r>
          </a:p>
          <a:p>
            <a:pPr marL="1143000" marR="0" indent="0" algn="just">
              <a:lnSpc>
                <a:spcPts val="2500"/>
              </a:lnSpc>
              <a:spcBef>
                <a:spcPts val="5"/>
              </a:spcBef>
              <a:spcAft>
                <a:spcPts val="0"/>
              </a:spcAft>
            </a:pPr>
            <a:r>
              <a:rPr lang="en-US" sz="2600" spc="30">
                <a:solidFill>
                  <a:srgbClr val="001F5F"/>
                </a:solidFill>
                <a:latin typeface="Calibri" pitchFamily="1" panose="2263545234"/>
              </a:rPr>
              <a:t>speaking, reading, writing, etc., because of the </a:t>
            </a:r>
          </a:p>
          <a:p>
            <a:pPr marL="1143000" marR="0" indent="0" algn="just">
              <a:lnSpc>
                <a:spcPts val="2500"/>
              </a:lnSpc>
              <a:spcBef>
                <a:spcPts val="0"/>
              </a:spcBef>
              <a:spcAft>
                <a:spcPts val="0"/>
              </a:spcAft>
            </a:pPr>
            <a:r>
              <a:rPr lang="en-US" sz="2600" spc="25">
                <a:solidFill>
                  <a:srgbClr val="001F5F"/>
                </a:solidFill>
                <a:latin typeface="Calibri" pitchFamily="1" panose="2263545234"/>
              </a:rPr>
              <a:t>additional time it takes the person or the difficulty in </a:t>
            </a:r>
          </a:p>
          <a:p>
            <a:pPr marL="1143000" marR="0" indent="0" algn="just">
              <a:lnSpc>
                <a:spcPts val="2500"/>
              </a:lnSpc>
              <a:spcBef>
                <a:spcPts val="20"/>
              </a:spcBef>
              <a:spcAft>
                <a:spcPts val="0"/>
              </a:spcAft>
            </a:pPr>
            <a:r>
              <a:rPr lang="en-US" sz="2600" spc="30">
                <a:solidFill>
                  <a:srgbClr val="001F5F"/>
                </a:solidFill>
                <a:latin typeface="Calibri" pitchFamily="1" panose="2263545234"/>
              </a:rPr>
              <a:t>doing so in comparison to the general population. </a:t>
            </a:r>
          </a:p>
          <a:p>
            <a:pPr marL="640080" marR="0" indent="0" algn="just">
              <a:lnSpc>
                <a:spcPts val="2300"/>
              </a:lnSpc>
              <a:spcBef>
                <a:spcPts val="1105"/>
              </a:spcBef>
              <a:spcAft>
                <a:spcPts val="0"/>
              </a:spcAft>
            </a:pPr>
            <a:r>
              <a:rPr lang="en-US" sz="3900" spc="90">
                <a:solidFill>
                  <a:srgbClr val="44759E"/>
                </a:solidFill>
                <a:latin typeface="Arial" pitchFamily="2" panose="2263545234"/>
              </a:rPr>
              <a:t></a:t>
            </a:r>
            <a:r>
              <a:rPr lang="en-US" sz="2600" spc="90">
                <a:solidFill>
                  <a:srgbClr val="001F5F"/>
                </a:solidFill>
                <a:latin typeface="Calibri" pitchFamily="1" panose="2263545234"/>
              </a:rPr>
              <a:t> The effects of an impairment lasting or expected to </a:t>
            </a:r>
          </a:p>
          <a:p>
            <a:pPr marL="1143000" marR="0" indent="0" algn="just">
              <a:lnSpc>
                <a:spcPts val="2300"/>
              </a:lnSpc>
              <a:spcBef>
                <a:spcPts val="0"/>
              </a:spcBef>
              <a:spcAft>
                <a:spcPts val="0"/>
              </a:spcAft>
            </a:pPr>
            <a:r>
              <a:rPr lang="en-US" sz="2600" spc="25">
                <a:solidFill>
                  <a:srgbClr val="001F5F"/>
                </a:solidFill>
                <a:latin typeface="Calibri" pitchFamily="1" panose="2263545234"/>
              </a:rPr>
              <a:t>last less than six months can be substantially limiting. </a:t>
            </a:r>
          </a:p>
          <a:p>
            <a:pPr marL="640080" marR="0" indent="0" algn="just">
              <a:lnSpc>
                <a:spcPts val="2500"/>
              </a:lnSpc>
              <a:spcBef>
                <a:spcPts val="3220"/>
              </a:spcBef>
              <a:spcAft>
                <a:spcPts val="3765"/>
              </a:spcAft>
            </a:pPr>
            <a:r>
              <a:rPr lang="en-US" sz="2600" spc="25">
                <a:solidFill>
                  <a:srgbClr val="001F5F"/>
                </a:solidFill>
                <a:latin typeface="Calibri" pitchFamily="1" panose="2263545234"/>
              </a:rPr>
              <a:t>28 CFR s. 35.108 </a:t>
            </a:r>
          </a:p>
        </p:txBody>
      </p:sp>
      <p:graphicFrame>
        <p:nvGraphicFramePr>
          <p:cNvPr id="212" name="table 212"/>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14" name=""/>
        <p:cNvGrpSpPr/>
        <p:nvPr/>
      </p:nvGrpSpPr>
      <p:grpSpPr/>
      <p:sp>
        <p:nvSpPr>
          <p:cNvPr id="21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23" name="Image.jpg"/>
          <p:cNvPicPr/>
          <p:nvPr/>
        </p:nvPicPr>
        <p:blipFill>
          <a:blip r:embed="rId107"/>
          <a:stretch>
            <a:fillRect/>
          </a:stretch>
        </p:blipFill>
        <p:spPr>
          <a:xfrm>
            <a:off x="6595745" y="6516370"/>
            <a:ext cx="2499360" cy="213360"/>
          </a:xfrm>
          <a:prstGeom prst="rect">
            <a:avLst/>
          </a:prstGeom>
        </p:spPr>
      </p:pic>
      <p:sp>
        <p:nvSpPr>
          <p:cNvPr id="217"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70">
                <a:solidFill>
                  <a:srgbClr val="000080"/>
                </a:solidFill>
                <a:latin typeface="Tahoma" pitchFamily="2" panose="2263545234"/>
              </a:rPr>
              <a:t>21 </a:t>
            </a:r>
          </a:p>
        </p:txBody>
      </p:sp>
      <p:sp>
        <p:nvSpPr>
          <p:cNvPr id="21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19" name=""/>
          <p:cNvSpPr/>
          <p:nvPr>
            <p:ph type="body" idx="10"/>
          </p:nvPr>
        </p:nvSpPr>
        <p:spPr>
          <a:xfrm>
            <a:off x="0" y="676910"/>
            <a:ext cx="9144000" cy="5770880"/>
          </a:xfrm>
          <a:prstGeom prst="rect">
            <a:avLst/>
          </a:prstGeom>
          <a:noFill/>
          <a:ln w="0" cmpd="sng">
            <a:noFill/>
            <a:prstDash val="solid"/>
          </a:ln>
        </p:spPr>
        <p:txBody>
          <a:bodyPr vert="horz" lIns="0" tIns="259715" rIns="0" bIns="0" anchor="t"/>
          <a:lstStyle/>
          <a:p>
            <a:pPr marL="1143000" marR="22860" indent="0" algn="l">
              <a:lnSpc>
                <a:spcPts val="3900"/>
              </a:lnSpc>
              <a:spcAft>
                <a:spcPts val="0"/>
              </a:spcAft>
            </a:pPr>
            <a:r>
              <a:rPr lang="en-US" sz="3900" b="1" spc="15">
                <a:solidFill>
                  <a:srgbClr val="001F5F"/>
                </a:solidFill>
                <a:latin typeface="Calibri" pitchFamily="1" panose="2263545234"/>
              </a:rPr>
              <a:t>Critical Notes Regarding Eligibility </a:t>
            </a:r>
          </a:p>
          <a:p>
            <a:pPr marL="640080" marR="22860" indent="0" algn="l">
              <a:lnSpc>
                <a:spcPts val="2400"/>
              </a:lnSpc>
              <a:spcBef>
                <a:spcPts val="2105"/>
              </a:spcBef>
              <a:spcAft>
                <a:spcPts val="0"/>
              </a:spcAft>
            </a:pPr>
            <a:r>
              <a:rPr lang="en-US" sz="3900" spc="150">
                <a:solidFill>
                  <a:srgbClr val="44759E"/>
                </a:solidFill>
                <a:latin typeface="Arial" pitchFamily="2" panose="2263545234"/>
              </a:rPr>
              <a:t></a:t>
            </a:r>
            <a:r>
              <a:rPr lang="en-US" sz="2500" spc="150">
                <a:solidFill>
                  <a:srgbClr val="001F5F"/>
                </a:solidFill>
                <a:latin typeface="Calibri" pitchFamily="1" panose="2263545234"/>
              </a:rPr>
              <a:t> Alcoholics/drug addicts: </a:t>
            </a:r>
          </a:p>
          <a:p>
            <a:pPr marL="1143000" marR="22860" indent="457200" algn="l">
              <a:lnSpc>
                <a:spcPts val="2400"/>
              </a:lnSpc>
              <a:spcBef>
                <a:spcPts val="150"/>
              </a:spcBef>
              <a:spcAft>
                <a:spcPts val="0"/>
              </a:spcAft>
              <a:buFont typeface="Calibri"/>
              <a:buAutoNum startAt="1" type="alphaLcPeriod"/>
            </a:pPr>
            <a:r>
              <a:rPr lang="en-US" sz="2500" spc="25">
                <a:solidFill>
                  <a:srgbClr val="001F5F"/>
                </a:solidFill>
                <a:latin typeface="Calibri" pitchFamily="1" panose="2263545234"/>
              </a:rPr>
              <a:t>students who are currently engaging in illegal use of </a:t>
            </a:r>
          </a:p>
          <a:p>
            <a:pPr marL="1600200" marR="22860" indent="0" algn="l">
              <a:lnSpc>
                <a:spcPts val="2400"/>
              </a:lnSpc>
              <a:spcBef>
                <a:spcPts val="5"/>
              </a:spcBef>
              <a:spcAft>
                <a:spcPts val="0"/>
              </a:spcAft>
            </a:pPr>
            <a:r>
              <a:rPr lang="en-US" sz="2500" spc="0">
                <a:solidFill>
                  <a:srgbClr val="001F5F"/>
                </a:solidFill>
                <a:latin typeface="Calibri" pitchFamily="1" panose="2263545234"/>
              </a:rPr>
              <a:t>drugs are excluded. </a:t>
            </a:r>
          </a:p>
          <a:p>
            <a:pPr marL="1143000" marR="22860" indent="457200" algn="l">
              <a:lnSpc>
                <a:spcPts val="2400"/>
              </a:lnSpc>
              <a:spcBef>
                <a:spcPts val="605"/>
              </a:spcBef>
              <a:spcAft>
                <a:spcPts val="0"/>
              </a:spcAft>
              <a:buFont typeface="Calibri"/>
              <a:buAutoNum type="alphaLcPeriod"/>
            </a:pPr>
            <a:r>
              <a:rPr lang="en-US" sz="2500" spc="30">
                <a:solidFill>
                  <a:srgbClr val="001F5F"/>
                </a:solidFill>
                <a:latin typeface="Calibri" pitchFamily="1" panose="2263545234"/>
              </a:rPr>
              <a:t>does not include former users, successful </a:t>
            </a:r>
          </a:p>
          <a:p>
            <a:pPr marL="1600200" marR="22860" indent="0" algn="l">
              <a:lnSpc>
                <a:spcPts val="2400"/>
              </a:lnSpc>
              <a:spcBef>
                <a:spcPts val="20"/>
              </a:spcBef>
              <a:spcAft>
                <a:spcPts val="0"/>
              </a:spcAft>
            </a:pPr>
            <a:r>
              <a:rPr lang="en-US" sz="2500" spc="30">
                <a:solidFill>
                  <a:srgbClr val="001F5F"/>
                </a:solidFill>
                <a:latin typeface="Calibri" pitchFamily="1" panose="2263545234"/>
              </a:rPr>
              <a:t>rehabilitation participants and students who are </a:t>
            </a:r>
          </a:p>
          <a:p>
            <a:pPr marL="1600200" marR="22860" indent="0" algn="l">
              <a:lnSpc>
                <a:spcPts val="2400"/>
              </a:lnSpc>
              <a:spcBef>
                <a:spcPts val="0"/>
              </a:spcBef>
              <a:spcAft>
                <a:spcPts val="0"/>
              </a:spcAft>
            </a:pPr>
            <a:r>
              <a:rPr lang="en-US" sz="2500" spc="20">
                <a:solidFill>
                  <a:srgbClr val="001F5F"/>
                </a:solidFill>
                <a:latin typeface="Calibri" pitchFamily="1" panose="2263545234"/>
              </a:rPr>
              <a:t>regarded as current users. </a:t>
            </a:r>
          </a:p>
          <a:p>
            <a:pPr marL="640080" marR="22860" indent="0" algn="l">
              <a:lnSpc>
                <a:spcPts val="2200"/>
              </a:lnSpc>
              <a:spcBef>
                <a:spcPts val="4220"/>
              </a:spcBef>
              <a:spcAft>
                <a:spcPts val="0"/>
              </a:spcAft>
            </a:pPr>
            <a:r>
              <a:rPr lang="en-US" sz="3900" spc="100">
                <a:solidFill>
                  <a:srgbClr val="44759E"/>
                </a:solidFill>
                <a:latin typeface="Arial" pitchFamily="2" panose="2263545234"/>
              </a:rPr>
              <a:t></a:t>
            </a:r>
            <a:r>
              <a:rPr lang="en-US" sz="2500" spc="100">
                <a:solidFill>
                  <a:srgbClr val="001F5F"/>
                </a:solidFill>
                <a:latin typeface="Calibri" pitchFamily="1" panose="2263545234"/>
              </a:rPr>
              <a:t> Does not include transvestism, transsexualism, </a:t>
            </a:r>
          </a:p>
          <a:p>
            <a:pPr marL="1143000" marR="22860" indent="0" algn="l">
              <a:lnSpc>
                <a:spcPts val="2200"/>
              </a:lnSpc>
              <a:spcBef>
                <a:spcPts val="0"/>
              </a:spcBef>
              <a:spcAft>
                <a:spcPts val="0"/>
              </a:spcAft>
            </a:pPr>
            <a:r>
              <a:rPr lang="en-US" sz="2500" spc="35">
                <a:solidFill>
                  <a:srgbClr val="001F5F"/>
                </a:solidFill>
                <a:latin typeface="Calibri" pitchFamily="1" panose="2263545234"/>
              </a:rPr>
              <a:t>pedophilia, exhibitionism, voyeurism, gender identity </a:t>
            </a:r>
          </a:p>
          <a:p>
            <a:pPr marL="1143000" marR="22860" indent="0" algn="l">
              <a:lnSpc>
                <a:spcPts val="2400"/>
              </a:lnSpc>
              <a:spcBef>
                <a:spcPts val="0"/>
              </a:spcBef>
              <a:spcAft>
                <a:spcPts val="0"/>
              </a:spcAft>
            </a:pPr>
            <a:r>
              <a:rPr lang="en-US" sz="2500" spc="30">
                <a:solidFill>
                  <a:srgbClr val="001F5F"/>
                </a:solidFill>
                <a:latin typeface="Calibri" pitchFamily="1" panose="2263545234"/>
              </a:rPr>
              <a:t>disorders not resulting from physical impairments, or </a:t>
            </a:r>
          </a:p>
          <a:p>
            <a:pPr marL="1143000" marR="22860" indent="0" algn="l">
              <a:lnSpc>
                <a:spcPts val="2400"/>
              </a:lnSpc>
              <a:spcBef>
                <a:spcPts val="5"/>
              </a:spcBef>
              <a:spcAft>
                <a:spcPts val="0"/>
              </a:spcAft>
            </a:pPr>
            <a:r>
              <a:rPr lang="en-US" sz="2500" spc="30">
                <a:solidFill>
                  <a:srgbClr val="001F5F"/>
                </a:solidFill>
                <a:latin typeface="Calibri" pitchFamily="1" panose="2263545234"/>
              </a:rPr>
              <a:t>other sexual behavior disorders, compulsive gambling, </a:t>
            </a:r>
          </a:p>
          <a:p>
            <a:pPr marL="1143000" marR="22860" indent="0" algn="l">
              <a:lnSpc>
                <a:spcPts val="2400"/>
              </a:lnSpc>
              <a:spcBef>
                <a:spcPts val="25"/>
              </a:spcBef>
              <a:spcAft>
                <a:spcPts val="0"/>
              </a:spcAft>
            </a:pPr>
            <a:r>
              <a:rPr lang="en-US" sz="2500" spc="30">
                <a:solidFill>
                  <a:srgbClr val="001F5F"/>
                </a:solidFill>
                <a:latin typeface="Calibri" pitchFamily="1" panose="2263545234"/>
              </a:rPr>
              <a:t>kleptomania, pyromania or psychoactive substance use </a:t>
            </a:r>
          </a:p>
          <a:p>
            <a:pPr marL="1143000" marR="22860" indent="0" algn="l">
              <a:lnSpc>
                <a:spcPts val="2400"/>
              </a:lnSpc>
              <a:spcBef>
                <a:spcPts val="0"/>
              </a:spcBef>
              <a:spcAft>
                <a:spcPts val="2735"/>
              </a:spcAft>
            </a:pPr>
            <a:r>
              <a:rPr lang="en-US" sz="2500" spc="30">
                <a:solidFill>
                  <a:srgbClr val="001F5F"/>
                </a:solidFill>
                <a:latin typeface="Calibri" pitchFamily="1" panose="2263545234"/>
              </a:rPr>
              <a:t>disorders resulting from current illegal use of drugs. </a:t>
            </a:r>
          </a:p>
        </p:txBody>
      </p:sp>
      <p:graphicFrame>
        <p:nvGraphicFramePr>
          <p:cNvPr id="222" name="table 222"/>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24" name=""/>
        <p:cNvGrpSpPr/>
        <p:nvPr/>
      </p:nvGrpSpPr>
      <p:grpSpPr/>
      <p:sp>
        <p:nvSpPr>
          <p:cNvPr id="22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34" name="Image.jpg"/>
          <p:cNvPicPr/>
          <p:nvPr/>
        </p:nvPicPr>
        <p:blipFill>
          <a:blip r:embed="rId112"/>
          <a:stretch>
            <a:fillRect/>
          </a:stretch>
        </p:blipFill>
        <p:spPr>
          <a:xfrm>
            <a:off x="6595745" y="6516370"/>
            <a:ext cx="2499360" cy="213360"/>
          </a:xfrm>
          <a:prstGeom prst="rect">
            <a:avLst/>
          </a:prstGeom>
        </p:spPr>
      </p:pic>
      <p:sp>
        <p:nvSpPr>
          <p:cNvPr id="227"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22 </a:t>
            </a:r>
          </a:p>
        </p:txBody>
      </p:sp>
      <p:sp>
        <p:nvSpPr>
          <p:cNvPr id="22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29" name=""/>
          <p:cNvSpPr/>
          <p:nvPr>
            <p:ph type="body" idx="10"/>
          </p:nvPr>
        </p:nvSpPr>
        <p:spPr>
          <a:xfrm>
            <a:off x="0" y="676910"/>
            <a:ext cx="9144000" cy="956310"/>
          </a:xfrm>
          <a:prstGeom prst="rect">
            <a:avLst/>
          </a:prstGeom>
          <a:noFill/>
          <a:ln w="0" cmpd="sng">
            <a:noFill/>
            <a:prstDash val="solid"/>
          </a:ln>
        </p:spPr>
        <p:txBody>
          <a:bodyPr vert="horz" lIns="0" tIns="260350" rIns="0" bIns="0" anchor="t"/>
          <a:lstStyle/>
          <a:p>
            <a:pPr marL="0" marR="0" indent="0" algn="ctr">
              <a:lnSpc>
                <a:spcPts val="4300"/>
              </a:lnSpc>
              <a:spcAft>
                <a:spcPts val="935"/>
              </a:spcAft>
            </a:pPr>
            <a:r>
              <a:rPr lang="en-US" sz="4350" b="1" spc="5">
                <a:solidFill>
                  <a:srgbClr val="001F5F"/>
                </a:solidFill>
                <a:latin typeface="Calibri" pitchFamily="1" panose="2263545234"/>
              </a:rPr>
              <a:t>Documenting Disability </a:t>
            </a:r>
          </a:p>
        </p:txBody>
      </p:sp>
      <p:sp>
        <p:nvSpPr>
          <p:cNvPr id="230" name=""/>
          <p:cNvSpPr/>
          <p:nvPr>
            <p:ph type="body" idx="10"/>
          </p:nvPr>
        </p:nvSpPr>
        <p:spPr>
          <a:xfrm>
            <a:off x="0" y="1633220"/>
            <a:ext cx="9144000" cy="4814570"/>
          </a:xfrm>
          <a:prstGeom prst="rect">
            <a:avLst/>
          </a:prstGeom>
          <a:noFill/>
          <a:ln w="0" cmpd="sng">
            <a:noFill/>
            <a:prstDash val="solid"/>
          </a:ln>
        </p:spPr>
        <p:txBody>
          <a:bodyPr vert="horz" lIns="0" tIns="269240" rIns="0" bIns="0" anchor="t"/>
          <a:lstStyle/>
          <a:p>
            <a:pPr marL="457200" marR="0" indent="0" algn="just">
              <a:lnSpc>
                <a:spcPts val="3100"/>
              </a:lnSpc>
              <a:spcAft>
                <a:spcPts val="0"/>
              </a:spcAft>
            </a:pPr>
            <a:r>
              <a:rPr lang="en-US" sz="4350" spc="65">
                <a:solidFill>
                  <a:srgbClr val="44759E"/>
                </a:solidFill>
                <a:latin typeface="Arial" pitchFamily="2" panose="2263545234"/>
              </a:rPr>
              <a:t></a:t>
            </a:r>
            <a:r>
              <a:rPr lang="en-US" sz="3200" spc="65">
                <a:solidFill>
                  <a:srgbClr val="001F5F"/>
                </a:solidFill>
                <a:latin typeface="Calibri" pitchFamily="1" panose="2263545234"/>
              </a:rPr>
              <a:t> No federal standards on documentation of </a:t>
            </a:r>
          </a:p>
          <a:p>
            <a:pPr marL="960120" marR="0" indent="0" algn="just">
              <a:lnSpc>
                <a:spcPts val="3100"/>
              </a:lnSpc>
              <a:spcBef>
                <a:spcPts val="0"/>
              </a:spcBef>
              <a:spcAft>
                <a:spcPts val="0"/>
              </a:spcAft>
            </a:pPr>
            <a:r>
              <a:rPr lang="en-US" sz="3200" spc="-5">
                <a:solidFill>
                  <a:srgbClr val="001F5F"/>
                </a:solidFill>
                <a:latin typeface="Calibri" pitchFamily="1" panose="2263545234"/>
              </a:rPr>
              <a:t>disability at the postsecondary level. </a:t>
            </a:r>
          </a:p>
          <a:p>
            <a:pPr marL="457200" marR="0" indent="0" algn="just">
              <a:lnSpc>
                <a:spcPts val="3100"/>
              </a:lnSpc>
              <a:spcBef>
                <a:spcPts val="1250"/>
              </a:spcBef>
              <a:spcAft>
                <a:spcPts val="0"/>
              </a:spcAft>
            </a:pPr>
            <a:r>
              <a:rPr lang="en-US" sz="4350" spc="65">
                <a:solidFill>
                  <a:srgbClr val="44759E"/>
                </a:solidFill>
                <a:latin typeface="Arial" pitchFamily="2" panose="2263545234"/>
              </a:rPr>
              <a:t></a:t>
            </a:r>
            <a:r>
              <a:rPr lang="en-US" sz="3200" spc="65">
                <a:solidFill>
                  <a:srgbClr val="001F5F"/>
                </a:solidFill>
                <a:latin typeface="Calibri" pitchFamily="1" panose="2263545234"/>
              </a:rPr>
              <a:t> Documentation requirements and practices </a:t>
            </a:r>
          </a:p>
          <a:p>
            <a:pPr marL="960120" marR="0" indent="0" algn="just">
              <a:lnSpc>
                <a:spcPts val="3100"/>
              </a:lnSpc>
              <a:spcBef>
                <a:spcPts val="0"/>
              </a:spcBef>
              <a:spcAft>
                <a:spcPts val="0"/>
              </a:spcAft>
            </a:pPr>
            <a:r>
              <a:rPr lang="en-US" sz="3200" spc="0">
                <a:solidFill>
                  <a:srgbClr val="001F5F"/>
                </a:solidFill>
                <a:latin typeface="Calibri" pitchFamily="1" panose="2263545234"/>
              </a:rPr>
              <a:t>are determined by individual post-secondary </a:t>
            </a:r>
          </a:p>
          <a:p>
            <a:pPr marL="960120" marR="0" indent="0" algn="just">
              <a:lnSpc>
                <a:spcPts val="3300"/>
              </a:lnSpc>
              <a:spcBef>
                <a:spcPts val="5"/>
              </a:spcBef>
              <a:spcAft>
                <a:spcPts val="0"/>
              </a:spcAft>
            </a:pPr>
            <a:r>
              <a:rPr lang="en-US" sz="3200" spc="-15">
                <a:solidFill>
                  <a:srgbClr val="001F5F"/>
                </a:solidFill>
                <a:latin typeface="Calibri" pitchFamily="1" panose="2263545234"/>
              </a:rPr>
              <a:t>education institutions. </a:t>
            </a:r>
          </a:p>
          <a:p>
            <a:pPr marL="457200" marR="0" indent="0" algn="just">
              <a:lnSpc>
                <a:spcPts val="3100"/>
              </a:lnSpc>
              <a:spcBef>
                <a:spcPts val="1245"/>
              </a:spcBef>
              <a:spcAft>
                <a:spcPts val="0"/>
              </a:spcAft>
            </a:pPr>
            <a:r>
              <a:rPr lang="en-US" sz="4350" spc="75">
                <a:solidFill>
                  <a:srgbClr val="44759E"/>
                </a:solidFill>
                <a:latin typeface="Arial" pitchFamily="2" panose="2263545234"/>
              </a:rPr>
              <a:t></a:t>
            </a:r>
            <a:r>
              <a:rPr lang="en-US" sz="3200" spc="75">
                <a:solidFill>
                  <a:srgbClr val="001F5F"/>
                </a:solidFill>
                <a:latin typeface="Calibri" pitchFamily="1" panose="2263545234"/>
              </a:rPr>
              <a:t> Documentation requirements must be </a:t>
            </a:r>
          </a:p>
          <a:p>
            <a:pPr marL="960120" marR="0" indent="0" algn="just">
              <a:lnSpc>
                <a:spcPts val="3100"/>
              </a:lnSpc>
              <a:spcBef>
                <a:spcPts val="0"/>
              </a:spcBef>
              <a:spcAft>
                <a:spcPts val="0"/>
              </a:spcAft>
            </a:pPr>
            <a:r>
              <a:rPr lang="en-US" sz="3200" spc="-35">
                <a:solidFill>
                  <a:srgbClr val="001F5F"/>
                </a:solidFill>
                <a:latin typeface="Calibri" pitchFamily="1" panose="2263545234"/>
              </a:rPr>
              <a:t>reasonable. </a:t>
            </a:r>
          </a:p>
          <a:p>
            <a:pPr marL="457200" marR="0" indent="0" algn="just">
              <a:lnSpc>
                <a:spcPts val="3100"/>
              </a:lnSpc>
              <a:spcBef>
                <a:spcPts val="1245"/>
              </a:spcBef>
              <a:spcAft>
                <a:spcPts val="0"/>
              </a:spcAft>
            </a:pPr>
            <a:r>
              <a:rPr lang="en-US" sz="4350" spc="80">
                <a:solidFill>
                  <a:srgbClr val="44759E"/>
                </a:solidFill>
                <a:latin typeface="Arial" pitchFamily="2" panose="2263545234"/>
              </a:rPr>
              <a:t></a:t>
            </a:r>
            <a:r>
              <a:rPr lang="en-US" sz="3200" spc="80">
                <a:solidFill>
                  <a:srgbClr val="001F5F"/>
                </a:solidFill>
                <a:latin typeface="Calibri" pitchFamily="1" panose="2263545234"/>
              </a:rPr>
              <a:t> No specific time frame exists for </a:t>
            </a:r>
          </a:p>
          <a:p>
            <a:pPr marL="960120" marR="0" indent="0" algn="just">
              <a:lnSpc>
                <a:spcPts val="3100"/>
              </a:lnSpc>
              <a:spcBef>
                <a:spcPts val="0"/>
              </a:spcBef>
              <a:spcAft>
                <a:spcPts val="2850"/>
              </a:spcAft>
            </a:pPr>
            <a:r>
              <a:rPr lang="en-US" sz="3200" spc="-25">
                <a:solidFill>
                  <a:srgbClr val="001F5F"/>
                </a:solidFill>
                <a:latin typeface="Calibri" pitchFamily="1" panose="2263545234"/>
              </a:rPr>
              <a:t>documentation. </a:t>
            </a:r>
          </a:p>
        </p:txBody>
      </p:sp>
      <p:graphicFrame>
        <p:nvGraphicFramePr>
          <p:cNvPr id="233" name="table 233"/>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35" name=""/>
        <p:cNvGrpSpPr/>
        <p:nvPr/>
      </p:nvGrpSpPr>
      <p:grpSpPr/>
      <p:sp>
        <p:nvSpPr>
          <p:cNvPr id="23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45" name="Image.jpg"/>
          <p:cNvPicPr/>
          <p:nvPr/>
        </p:nvPicPr>
        <p:blipFill>
          <a:blip r:embed="rId117"/>
          <a:stretch>
            <a:fillRect/>
          </a:stretch>
        </p:blipFill>
        <p:spPr>
          <a:xfrm>
            <a:off x="6595745" y="6516370"/>
            <a:ext cx="2499360" cy="213360"/>
          </a:xfrm>
          <a:prstGeom prst="rect">
            <a:avLst/>
          </a:prstGeom>
        </p:spPr>
      </p:pic>
      <p:sp>
        <p:nvSpPr>
          <p:cNvPr id="23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0">
                <a:solidFill>
                  <a:srgbClr val="000080"/>
                </a:solidFill>
                <a:latin typeface="Tahoma" pitchFamily="2" panose="2263545234"/>
              </a:rPr>
              <a:t>23 </a:t>
            </a:r>
          </a:p>
        </p:txBody>
      </p:sp>
      <p:sp>
        <p:nvSpPr>
          <p:cNvPr id="23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40" name=""/>
          <p:cNvSpPr/>
          <p:nvPr>
            <p:ph type="body" idx="10"/>
          </p:nvPr>
        </p:nvSpPr>
        <p:spPr>
          <a:xfrm>
            <a:off x="0" y="676910"/>
            <a:ext cx="9144000" cy="877570"/>
          </a:xfrm>
          <a:prstGeom prst="rect">
            <a:avLst/>
          </a:prstGeom>
          <a:noFill/>
          <a:ln w="0" cmpd="sng">
            <a:noFill/>
            <a:prstDash val="solid"/>
          </a:ln>
        </p:spPr>
        <p:txBody>
          <a:bodyPr vert="horz" lIns="0" tIns="261620" rIns="0" bIns="0" anchor="t"/>
          <a:lstStyle/>
          <a:p>
            <a:pPr marL="0" marR="22860" indent="0" algn="ctr">
              <a:lnSpc>
                <a:spcPts val="4400"/>
              </a:lnSpc>
              <a:spcAft>
                <a:spcPts val="240"/>
              </a:spcAft>
            </a:pPr>
            <a:r>
              <a:rPr lang="en-US" sz="4400" b="1" spc="10">
                <a:solidFill>
                  <a:srgbClr val="001F5F"/>
                </a:solidFill>
                <a:latin typeface="Calibri" pitchFamily="1" panose="2263545234"/>
              </a:rPr>
              <a:t>What Is Required </a:t>
            </a:r>
          </a:p>
        </p:txBody>
      </p:sp>
      <p:sp>
        <p:nvSpPr>
          <p:cNvPr id="241" name=""/>
          <p:cNvSpPr/>
          <p:nvPr>
            <p:ph type="body" idx="10"/>
          </p:nvPr>
        </p:nvSpPr>
        <p:spPr>
          <a:xfrm>
            <a:off x="0" y="1554480"/>
            <a:ext cx="9144000" cy="4893310"/>
          </a:xfrm>
          <a:prstGeom prst="rect">
            <a:avLst/>
          </a:prstGeom>
          <a:noFill/>
          <a:ln w="0" cmpd="sng">
            <a:noFill/>
            <a:prstDash val="solid"/>
          </a:ln>
        </p:spPr>
        <p:txBody>
          <a:bodyPr vert="horz" lIns="0" tIns="374650" rIns="0" bIns="0" anchor="t"/>
          <a:lstStyle/>
          <a:p>
            <a:pPr marL="411480" marR="22860" indent="0" algn="just">
              <a:lnSpc>
                <a:spcPts val="2200"/>
              </a:lnSpc>
              <a:spcAft>
                <a:spcPts val="0"/>
              </a:spcAft>
            </a:pPr>
            <a:r>
              <a:rPr lang="en-US" sz="4400" spc="90">
                <a:solidFill>
                  <a:srgbClr val="44759E"/>
                </a:solidFill>
                <a:latin typeface="Arial" pitchFamily="2" panose="2263545234"/>
              </a:rPr>
              <a:t></a:t>
            </a:r>
            <a:r>
              <a:rPr lang="en-US" sz="2600" spc="90">
                <a:solidFill>
                  <a:srgbClr val="001F5F"/>
                </a:solidFill>
                <a:latin typeface="Calibri" pitchFamily="1" panose="2263545234"/>
              </a:rPr>
              <a:t> ADA and Section 504 require modifications to policies, </a:t>
            </a:r>
          </a:p>
          <a:p>
            <a:pPr marL="960120" marR="22860" indent="0" algn="just">
              <a:lnSpc>
                <a:spcPts val="2200"/>
              </a:lnSpc>
              <a:spcBef>
                <a:spcPts val="0"/>
              </a:spcBef>
              <a:spcAft>
                <a:spcPts val="0"/>
              </a:spcAft>
            </a:pPr>
            <a:r>
              <a:rPr lang="en-US" sz="2600" spc="25">
                <a:solidFill>
                  <a:srgbClr val="001F5F"/>
                </a:solidFill>
                <a:latin typeface="Calibri" pitchFamily="1" panose="2263545234"/>
              </a:rPr>
              <a:t>practices, and procedures necessary to ensure equal </a:t>
            </a:r>
          </a:p>
          <a:p>
            <a:pPr marL="960120" marR="22860" indent="0" algn="just">
              <a:lnSpc>
                <a:spcPts val="2500"/>
              </a:lnSpc>
              <a:spcBef>
                <a:spcPts val="25"/>
              </a:spcBef>
              <a:spcAft>
                <a:spcPts val="0"/>
              </a:spcAft>
            </a:pPr>
            <a:r>
              <a:rPr lang="en-US" sz="2600" spc="25">
                <a:solidFill>
                  <a:srgbClr val="001F5F"/>
                </a:solidFill>
                <a:latin typeface="Calibri" pitchFamily="1" panose="2263545234"/>
              </a:rPr>
              <a:t>access to the program or benefit. </a:t>
            </a:r>
          </a:p>
          <a:p>
            <a:pPr marL="411480" marR="22860" indent="0" algn="just">
              <a:lnSpc>
                <a:spcPts val="2200"/>
              </a:lnSpc>
              <a:spcBef>
                <a:spcPts val="1225"/>
              </a:spcBef>
              <a:spcAft>
                <a:spcPts val="0"/>
              </a:spcAft>
            </a:pPr>
            <a:r>
              <a:rPr lang="en-US" sz="4400" spc="110">
                <a:solidFill>
                  <a:srgbClr val="44759E"/>
                </a:solidFill>
                <a:latin typeface="Arial" pitchFamily="2" panose="2263545234"/>
              </a:rPr>
              <a:t></a:t>
            </a:r>
            <a:r>
              <a:rPr lang="en-US" sz="2600" spc="110">
                <a:solidFill>
                  <a:srgbClr val="001F5F"/>
                </a:solidFill>
                <a:latin typeface="Calibri" pitchFamily="1" panose="2263545234"/>
              </a:rPr>
              <a:t> ADA and Section 504 require reasonable </a:t>
            </a:r>
          </a:p>
          <a:p>
            <a:pPr marL="960120" marR="22860" indent="0" algn="just">
              <a:lnSpc>
                <a:spcPts val="2100"/>
              </a:lnSpc>
              <a:spcBef>
                <a:spcPts val="0"/>
              </a:spcBef>
              <a:spcAft>
                <a:spcPts val="0"/>
              </a:spcAft>
            </a:pPr>
            <a:r>
              <a:rPr lang="en-US" sz="2600" spc="30">
                <a:solidFill>
                  <a:srgbClr val="001F5F"/>
                </a:solidFill>
                <a:latin typeface="Calibri" pitchFamily="1" panose="2263545234"/>
              </a:rPr>
              <a:t>accommodations that are necessary to ameliorate the </a:t>
            </a:r>
          </a:p>
          <a:p>
            <a:pPr marL="960120" marR="22860" indent="0" algn="just">
              <a:lnSpc>
                <a:spcPts val="2600"/>
              </a:lnSpc>
              <a:spcBef>
                <a:spcPts val="0"/>
              </a:spcBef>
              <a:spcAft>
                <a:spcPts val="0"/>
              </a:spcAft>
            </a:pPr>
            <a:r>
              <a:rPr lang="en-US" sz="2700" spc="-5">
                <a:solidFill>
                  <a:srgbClr val="001F5F"/>
                </a:solidFill>
                <a:latin typeface="Calibri" pitchFamily="1" panose="2263545234"/>
              </a:rPr>
              <a:t>disability’s effects of preventing meaningful access to </a:t>
            </a:r>
          </a:p>
          <a:p>
            <a:pPr marL="960120" marR="22860" indent="0" algn="just">
              <a:lnSpc>
                <a:spcPts val="2500"/>
              </a:lnSpc>
              <a:spcBef>
                <a:spcPts val="5"/>
              </a:spcBef>
              <a:spcAft>
                <a:spcPts val="0"/>
              </a:spcAft>
            </a:pPr>
            <a:r>
              <a:rPr lang="en-US" sz="2600" spc="30">
                <a:solidFill>
                  <a:srgbClr val="001F5F"/>
                </a:solidFill>
                <a:latin typeface="Calibri" pitchFamily="1" panose="2263545234"/>
              </a:rPr>
              <a:t>the program or benefit. This includes comparable, </a:t>
            </a:r>
          </a:p>
          <a:p>
            <a:pPr marL="960120" marR="22860" indent="0" algn="just">
              <a:lnSpc>
                <a:spcPts val="2500"/>
              </a:lnSpc>
              <a:spcBef>
                <a:spcPts val="0"/>
              </a:spcBef>
              <a:spcAft>
                <a:spcPts val="0"/>
              </a:spcAft>
            </a:pPr>
            <a:r>
              <a:rPr lang="en-US" sz="2600" spc="30">
                <a:solidFill>
                  <a:srgbClr val="001F5F"/>
                </a:solidFill>
                <a:latin typeface="Calibri" pitchFamily="1" panose="2263545234"/>
              </a:rPr>
              <a:t>convenient, and accessible housing at the same cost as </a:t>
            </a:r>
          </a:p>
          <a:p>
            <a:pPr marL="960120" marR="22860" indent="0" algn="just">
              <a:lnSpc>
                <a:spcPts val="2500"/>
              </a:lnSpc>
              <a:spcBef>
                <a:spcPts val="0"/>
              </a:spcBef>
              <a:spcAft>
                <a:spcPts val="0"/>
              </a:spcAft>
            </a:pPr>
            <a:r>
              <a:rPr lang="en-US" sz="2600" spc="25">
                <a:solidFill>
                  <a:srgbClr val="001F5F"/>
                </a:solidFill>
                <a:latin typeface="Calibri" pitchFamily="1" panose="2263545234"/>
              </a:rPr>
              <a:t>students without disabilities. </a:t>
            </a:r>
          </a:p>
          <a:p>
            <a:pPr marL="411480" marR="22860" indent="0" algn="just">
              <a:lnSpc>
                <a:spcPts val="2200"/>
              </a:lnSpc>
              <a:spcBef>
                <a:spcPts val="1250"/>
              </a:spcBef>
              <a:spcAft>
                <a:spcPts val="0"/>
              </a:spcAft>
            </a:pPr>
            <a:r>
              <a:rPr lang="en-US" sz="4400" spc="95">
                <a:solidFill>
                  <a:srgbClr val="44759E"/>
                </a:solidFill>
                <a:latin typeface="Arial" pitchFamily="2" panose="2263545234"/>
              </a:rPr>
              <a:t></a:t>
            </a:r>
            <a:r>
              <a:rPr lang="en-US" sz="2600" spc="95">
                <a:solidFill>
                  <a:srgbClr val="001F5F"/>
                </a:solidFill>
                <a:latin typeface="Calibri" pitchFamily="1" panose="2263545234"/>
              </a:rPr>
              <a:t> ADA and Section 504 require auxiliary aids and </a:t>
            </a:r>
          </a:p>
          <a:p>
            <a:pPr marL="960120" marR="22860" indent="0" algn="just">
              <a:lnSpc>
                <a:spcPts val="2200"/>
              </a:lnSpc>
              <a:spcBef>
                <a:spcPts val="0"/>
              </a:spcBef>
              <a:spcAft>
                <a:spcPts val="0"/>
              </a:spcAft>
            </a:pPr>
            <a:r>
              <a:rPr lang="en-US" sz="2600" spc="30">
                <a:solidFill>
                  <a:srgbClr val="001F5F"/>
                </a:solidFill>
                <a:latin typeface="Calibri" pitchFamily="1" panose="2263545234"/>
              </a:rPr>
              <a:t>services necessary for an individual to access the </a:t>
            </a:r>
          </a:p>
          <a:p>
            <a:pPr marL="960120" marR="22860" indent="0" algn="just">
              <a:lnSpc>
                <a:spcPts val="2500"/>
              </a:lnSpc>
              <a:spcBef>
                <a:spcPts val="0"/>
              </a:spcBef>
              <a:spcAft>
                <a:spcPts val="3720"/>
              </a:spcAft>
            </a:pPr>
            <a:r>
              <a:rPr lang="en-US" sz="2600" spc="15">
                <a:solidFill>
                  <a:srgbClr val="001F5F"/>
                </a:solidFill>
                <a:latin typeface="Calibri" pitchFamily="1" panose="2263545234"/>
              </a:rPr>
              <a:t>program or benefit. </a:t>
            </a:r>
          </a:p>
        </p:txBody>
      </p:sp>
      <p:graphicFrame>
        <p:nvGraphicFramePr>
          <p:cNvPr id="244" name="table 244"/>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46" name=""/>
        <p:cNvGrpSpPr/>
        <p:nvPr/>
      </p:nvGrpSpPr>
      <p:grpSpPr/>
      <p:sp>
        <p:nvSpPr>
          <p:cNvPr id="24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56" name="Image.jpg"/>
          <p:cNvPicPr/>
          <p:nvPr/>
        </p:nvPicPr>
        <p:blipFill>
          <a:blip r:embed="rId122"/>
          <a:stretch>
            <a:fillRect/>
          </a:stretch>
        </p:blipFill>
        <p:spPr>
          <a:xfrm>
            <a:off x="6595745" y="6516370"/>
            <a:ext cx="2499360" cy="213360"/>
          </a:xfrm>
          <a:prstGeom prst="rect">
            <a:avLst/>
          </a:prstGeom>
        </p:spPr>
      </p:pic>
      <p:sp>
        <p:nvSpPr>
          <p:cNvPr id="249"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24 </a:t>
            </a:r>
          </a:p>
        </p:txBody>
      </p:sp>
      <p:sp>
        <p:nvSpPr>
          <p:cNvPr id="25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51" name=""/>
          <p:cNvSpPr/>
          <p:nvPr>
            <p:ph type="body" idx="10"/>
          </p:nvPr>
        </p:nvSpPr>
        <p:spPr>
          <a:xfrm>
            <a:off x="0" y="676910"/>
            <a:ext cx="9144000" cy="1139190"/>
          </a:xfrm>
          <a:prstGeom prst="rect">
            <a:avLst/>
          </a:prstGeom>
          <a:noFill/>
          <a:ln w="0" cmpd="sng">
            <a:noFill/>
            <a:prstDash val="solid"/>
          </a:ln>
        </p:spPr>
        <p:txBody>
          <a:bodyPr vert="horz" lIns="0" tIns="260350" rIns="0" bIns="0" anchor="t"/>
          <a:lstStyle/>
          <a:p>
            <a:pPr marL="0" marR="0" indent="0" algn="ctr">
              <a:lnSpc>
                <a:spcPts val="4300"/>
              </a:lnSpc>
              <a:spcAft>
                <a:spcPts val="2375"/>
              </a:spcAft>
            </a:pPr>
            <a:r>
              <a:rPr lang="en-US" sz="4350" b="1" spc="0">
                <a:solidFill>
                  <a:srgbClr val="001F5F"/>
                </a:solidFill>
                <a:latin typeface="Calibri" pitchFamily="1" panose="2263545234"/>
              </a:rPr>
              <a:t>Processing Requests </a:t>
            </a:r>
          </a:p>
        </p:txBody>
      </p:sp>
      <p:sp>
        <p:nvSpPr>
          <p:cNvPr id="252" name=""/>
          <p:cNvSpPr/>
          <p:nvPr>
            <p:ph type="body" idx="10"/>
          </p:nvPr>
        </p:nvSpPr>
        <p:spPr>
          <a:xfrm>
            <a:off x="0" y="1816100"/>
            <a:ext cx="9144000" cy="4631690"/>
          </a:xfrm>
          <a:prstGeom prst="rect">
            <a:avLst/>
          </a:prstGeom>
          <a:noFill/>
          <a:ln w="0" cmpd="sng">
            <a:noFill/>
            <a:prstDash val="solid"/>
          </a:ln>
        </p:spPr>
        <p:txBody>
          <a:bodyPr vert="horz" lIns="0" tIns="347980" rIns="0" bIns="0" anchor="t"/>
          <a:lstStyle/>
          <a:p>
            <a:pPr marL="640080" marR="0" indent="502920" algn="just">
              <a:lnSpc>
                <a:spcPts val="1800"/>
              </a:lnSpc>
              <a:spcAft>
                <a:spcPts val="0"/>
              </a:spcAft>
              <a:buFont typeface="Symbol"/>
              <a:buChar char="·"/>
            </a:pPr>
            <a:r>
              <a:rPr lang="en-US" sz="1900" spc="40">
                <a:solidFill>
                  <a:srgbClr val="001F5F"/>
                </a:solidFill>
                <a:latin typeface="Calibri" pitchFamily="1" panose="2263545234"/>
              </a:rPr>
              <a:t>Student must inform the school that he or she has a disability and the </a:t>
            </a:r>
          </a:p>
          <a:p>
            <a:pPr marL="1188720" marR="0" indent="0" algn="just">
              <a:lnSpc>
                <a:spcPts val="1800"/>
              </a:lnSpc>
              <a:spcBef>
                <a:spcPts val="0"/>
              </a:spcBef>
              <a:spcAft>
                <a:spcPts val="0"/>
              </a:spcAft>
            </a:pPr>
            <a:r>
              <a:rPr lang="en-US" sz="1900" spc="30">
                <a:solidFill>
                  <a:srgbClr val="001F5F"/>
                </a:solidFill>
                <a:latin typeface="Calibri" pitchFamily="1" panose="2263545234"/>
              </a:rPr>
              <a:t>need for an academic adjustment (this includes modifications, </a:t>
            </a:r>
          </a:p>
          <a:p>
            <a:pPr marL="1188720" marR="0" indent="0" algn="just">
              <a:lnSpc>
                <a:spcPts val="1800"/>
              </a:lnSpc>
              <a:spcBef>
                <a:spcPts val="0"/>
              </a:spcBef>
              <a:spcAft>
                <a:spcPts val="0"/>
              </a:spcAft>
            </a:pPr>
            <a:r>
              <a:rPr lang="en-US" sz="1900" spc="30">
                <a:solidFill>
                  <a:srgbClr val="001F5F"/>
                </a:solidFill>
                <a:latin typeface="Calibri" pitchFamily="1" panose="2263545234"/>
              </a:rPr>
              <a:t>accommodations and auxiliary aids and services). </a:t>
            </a:r>
          </a:p>
          <a:p>
            <a:pPr marL="640080" marR="0" indent="502920" algn="just">
              <a:lnSpc>
                <a:spcPts val="1800"/>
              </a:lnSpc>
              <a:spcBef>
                <a:spcPts val="480"/>
              </a:spcBef>
              <a:spcAft>
                <a:spcPts val="0"/>
              </a:spcAft>
              <a:buFont typeface="Symbol"/>
              <a:buChar char="·"/>
            </a:pPr>
            <a:r>
              <a:rPr lang="en-US" sz="1900" spc="10">
                <a:solidFill>
                  <a:srgbClr val="001F5F"/>
                </a:solidFill>
                <a:latin typeface="Calibri" pitchFamily="1" panose="2263545234"/>
              </a:rPr>
              <a:t>Postsecondary institutions </a:t>
            </a:r>
            <a:r>
              <a:rPr lang="en-US" sz="2000" b="1" spc="10">
                <a:solidFill>
                  <a:srgbClr val="001F5F"/>
                </a:solidFill>
                <a:latin typeface="Calibri" pitchFamily="1" panose="2263545234"/>
              </a:rPr>
              <a:t>have no obligation to identify students as </a:t>
            </a:r>
          </a:p>
          <a:p>
            <a:pPr marL="1188720" marR="0" indent="0" algn="just">
              <a:lnSpc>
                <a:spcPts val="1900"/>
              </a:lnSpc>
              <a:spcBef>
                <a:spcPts val="0"/>
              </a:spcBef>
              <a:spcAft>
                <a:spcPts val="0"/>
              </a:spcAft>
            </a:pPr>
            <a:r>
              <a:rPr lang="en-US" sz="2000" b="1" spc="-5">
                <a:solidFill>
                  <a:srgbClr val="001F5F"/>
                </a:solidFill>
                <a:latin typeface="Calibri" pitchFamily="1" panose="2263545234"/>
              </a:rPr>
              <a:t>having a disability, to assess a student’s needs or pay for testing. </a:t>
            </a:r>
          </a:p>
          <a:p>
            <a:pPr marL="640080" marR="0" indent="502920" algn="just">
              <a:lnSpc>
                <a:spcPts val="1800"/>
              </a:lnSpc>
              <a:spcBef>
                <a:spcPts val="480"/>
              </a:spcBef>
              <a:spcAft>
                <a:spcPts val="0"/>
              </a:spcAft>
              <a:buFont typeface="Symbol"/>
              <a:buChar char="·"/>
            </a:pPr>
            <a:r>
              <a:rPr lang="en-US" sz="1900" spc="30">
                <a:solidFill>
                  <a:srgbClr val="001F5F"/>
                </a:solidFill>
                <a:latin typeface="Calibri" pitchFamily="1" panose="2263545234"/>
              </a:rPr>
              <a:t>Schools may require </a:t>
            </a:r>
            <a:r>
              <a:rPr lang="en-US" sz="2000" b="1" spc="30">
                <a:solidFill>
                  <a:srgbClr val="001F5F"/>
                </a:solidFill>
                <a:latin typeface="Calibri" pitchFamily="1" panose="2263545234"/>
              </a:rPr>
              <a:t>reasonable </a:t>
            </a:r>
            <a:r>
              <a:rPr lang="en-US" sz="1900" spc="30">
                <a:solidFill>
                  <a:srgbClr val="001F5F"/>
                </a:solidFill>
                <a:latin typeface="Calibri" pitchFamily="1" panose="2263545234"/>
              </a:rPr>
              <a:t>documentation of the disability and </a:t>
            </a:r>
          </a:p>
          <a:p>
            <a:pPr marL="1188720" marR="0" indent="0" algn="just">
              <a:lnSpc>
                <a:spcPts val="1800"/>
              </a:lnSpc>
              <a:spcBef>
                <a:spcPts val="0"/>
              </a:spcBef>
              <a:spcAft>
                <a:spcPts val="0"/>
              </a:spcAft>
            </a:pPr>
            <a:r>
              <a:rPr lang="en-US" sz="1900" spc="15">
                <a:solidFill>
                  <a:srgbClr val="001F5F"/>
                </a:solidFill>
                <a:latin typeface="Calibri" pitchFamily="1" panose="2263545234"/>
              </a:rPr>
              <a:t>disability-related need. </a:t>
            </a:r>
          </a:p>
          <a:p>
            <a:pPr marL="640080" marR="0" indent="502920" algn="just">
              <a:lnSpc>
                <a:spcPts val="1800"/>
              </a:lnSpc>
              <a:spcBef>
                <a:spcPts val="480"/>
              </a:spcBef>
              <a:spcAft>
                <a:spcPts val="0"/>
              </a:spcAft>
              <a:buFont typeface="Symbol"/>
              <a:buChar char="·"/>
            </a:pPr>
            <a:r>
              <a:rPr lang="en-US" sz="1900" spc="35">
                <a:solidFill>
                  <a:srgbClr val="001F5F"/>
                </a:solidFill>
                <a:latin typeface="Calibri" pitchFamily="1" panose="2263545234"/>
              </a:rPr>
              <a:t>Schools should have disability services offices and provide students </a:t>
            </a:r>
          </a:p>
          <a:p>
            <a:pPr marL="1188720" marR="0" indent="0" algn="just">
              <a:lnSpc>
                <a:spcPts val="1800"/>
              </a:lnSpc>
              <a:spcBef>
                <a:spcPts val="0"/>
              </a:spcBef>
              <a:spcAft>
                <a:spcPts val="0"/>
              </a:spcAft>
            </a:pPr>
            <a:r>
              <a:rPr lang="en-US" sz="1900" spc="25">
                <a:solidFill>
                  <a:srgbClr val="001F5F"/>
                </a:solidFill>
                <a:latin typeface="Calibri" pitchFamily="1" panose="2263545234"/>
              </a:rPr>
              <a:t>information about requesting adjustments. </a:t>
            </a:r>
          </a:p>
          <a:p>
            <a:pPr marL="640080" marR="0" indent="502920" algn="just">
              <a:lnSpc>
                <a:spcPts val="1800"/>
              </a:lnSpc>
              <a:spcBef>
                <a:spcPts val="475"/>
              </a:spcBef>
              <a:spcAft>
                <a:spcPts val="0"/>
              </a:spcAft>
              <a:buFont typeface="Symbol"/>
              <a:buChar char="·"/>
            </a:pPr>
            <a:r>
              <a:rPr lang="en-US" sz="1900" spc="35">
                <a:solidFill>
                  <a:srgbClr val="001F5F"/>
                </a:solidFill>
                <a:latin typeface="Calibri" pitchFamily="1" panose="2263545234"/>
              </a:rPr>
              <a:t>Schools should also have a 504/ADA Coordinator who coordinates the </a:t>
            </a:r>
          </a:p>
          <a:p>
            <a:pPr marL="1188720" marR="0" indent="0" algn="just">
              <a:lnSpc>
                <a:spcPts val="1800"/>
              </a:lnSpc>
              <a:spcBef>
                <a:spcPts val="5"/>
              </a:spcBef>
              <a:spcAft>
                <a:spcPts val="0"/>
              </a:spcAft>
            </a:pPr>
            <a:r>
              <a:rPr lang="en-US" sz="1900" spc="20">
                <a:solidFill>
                  <a:srgbClr val="001F5F"/>
                </a:solidFill>
                <a:latin typeface="Calibri" pitchFamily="1" panose="2263545234"/>
              </a:rPr>
              <a:t>school’s compliance with the laws. </a:t>
            </a:r>
          </a:p>
          <a:p>
            <a:pPr marL="640080" marR="0" indent="502920" algn="just">
              <a:lnSpc>
                <a:spcPts val="1800"/>
              </a:lnSpc>
              <a:spcBef>
                <a:spcPts val="480"/>
              </a:spcBef>
              <a:spcAft>
                <a:spcPts val="0"/>
              </a:spcAft>
              <a:buFont typeface="Symbol"/>
              <a:buChar char="·"/>
            </a:pPr>
            <a:r>
              <a:rPr lang="en-US" sz="1900" spc="20">
                <a:solidFill>
                  <a:srgbClr val="001F5F"/>
                </a:solidFill>
                <a:latin typeface="Calibri" pitchFamily="1" panose="2263545234"/>
              </a:rPr>
              <a:t>Schools should engage in an </a:t>
            </a:r>
            <a:r>
              <a:rPr lang="en-US" sz="2000" b="1" spc="20">
                <a:solidFill>
                  <a:srgbClr val="001F5F"/>
                </a:solidFill>
                <a:latin typeface="Calibri" pitchFamily="1" panose="2263545234"/>
              </a:rPr>
              <a:t>interactive process with students. </a:t>
            </a:r>
            <a:r>
              <a:rPr lang="en-US" sz="1900" spc="20">
                <a:solidFill>
                  <a:srgbClr val="001F5F"/>
                </a:solidFill>
                <a:latin typeface="Calibri" pitchFamily="1" panose="2263545234"/>
              </a:rPr>
              <a:t>If an </a:t>
            </a:r>
          </a:p>
          <a:p>
            <a:pPr marL="1188720" marR="0" indent="0" algn="just">
              <a:lnSpc>
                <a:spcPts val="1800"/>
              </a:lnSpc>
              <a:spcBef>
                <a:spcPts val="0"/>
              </a:spcBef>
              <a:spcAft>
                <a:spcPts val="0"/>
              </a:spcAft>
            </a:pPr>
            <a:r>
              <a:rPr lang="en-US" sz="1900" spc="35">
                <a:solidFill>
                  <a:srgbClr val="001F5F"/>
                </a:solidFill>
                <a:latin typeface="Calibri" pitchFamily="1" panose="2263545234"/>
              </a:rPr>
              <a:t>accommodation cannot be provided, consider whether an alternative </a:t>
            </a:r>
          </a:p>
          <a:p>
            <a:pPr marL="1188720" marR="0" indent="0" algn="just">
              <a:lnSpc>
                <a:spcPts val="1800"/>
              </a:lnSpc>
              <a:spcBef>
                <a:spcPts val="0"/>
              </a:spcBef>
              <a:spcAft>
                <a:spcPts val="4445"/>
              </a:spcAft>
            </a:pPr>
            <a:r>
              <a:rPr lang="en-US" sz="1900" spc="20">
                <a:solidFill>
                  <a:srgbClr val="001F5F"/>
                </a:solidFill>
                <a:latin typeface="Calibri" pitchFamily="1" panose="2263545234"/>
              </a:rPr>
              <a:t>accommodation is available. </a:t>
            </a:r>
          </a:p>
        </p:txBody>
      </p:sp>
      <p:graphicFrame>
        <p:nvGraphicFramePr>
          <p:cNvPr id="255" name="table 255"/>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57" name=""/>
        <p:cNvGrpSpPr/>
        <p:nvPr/>
      </p:nvGrpSpPr>
      <p:grpSpPr/>
      <p:sp>
        <p:nvSpPr>
          <p:cNvPr id="25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66" name="Image.jpg"/>
          <p:cNvPicPr/>
          <p:nvPr/>
        </p:nvPicPr>
        <p:blipFill>
          <a:blip r:embed="rId127"/>
          <a:stretch>
            <a:fillRect/>
          </a:stretch>
        </p:blipFill>
        <p:spPr>
          <a:xfrm>
            <a:off x="6595745" y="6516370"/>
            <a:ext cx="2499360" cy="213360"/>
          </a:xfrm>
          <a:prstGeom prst="rect">
            <a:avLst/>
          </a:prstGeom>
        </p:spPr>
      </p:pic>
      <p:sp>
        <p:nvSpPr>
          <p:cNvPr id="26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0">
                <a:solidFill>
                  <a:srgbClr val="000080"/>
                </a:solidFill>
                <a:latin typeface="Tahoma" pitchFamily="2" panose="2263545234"/>
              </a:rPr>
              <a:t>25 </a:t>
            </a:r>
          </a:p>
        </p:txBody>
      </p:sp>
      <p:sp>
        <p:nvSpPr>
          <p:cNvPr id="26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62" name=""/>
          <p:cNvSpPr/>
          <p:nvPr>
            <p:ph type="body" idx="10"/>
          </p:nvPr>
        </p:nvSpPr>
        <p:spPr>
          <a:xfrm>
            <a:off x="0" y="676910"/>
            <a:ext cx="9144000" cy="5770880"/>
          </a:xfrm>
          <a:prstGeom prst="rect">
            <a:avLst/>
          </a:prstGeom>
          <a:noFill/>
          <a:ln w="0" cmpd="sng">
            <a:noFill/>
            <a:prstDash val="solid"/>
          </a:ln>
        </p:spPr>
        <p:txBody>
          <a:bodyPr vert="horz" lIns="0" tIns="247650" rIns="0" bIns="0" anchor="t"/>
          <a:lstStyle/>
          <a:p>
            <a:pPr marL="0" marR="22860" indent="0" algn="ctr">
              <a:lnSpc>
                <a:spcPts val="3400"/>
              </a:lnSpc>
              <a:spcAft>
                <a:spcPts val="0"/>
              </a:spcAft>
            </a:pPr>
            <a:r>
              <a:rPr lang="en-US" sz="3150" b="1" spc="5">
                <a:solidFill>
                  <a:srgbClr val="001F5F"/>
                </a:solidFill>
                <a:latin typeface="Calibri" pitchFamily="1" panose="2263545234"/>
              </a:rPr>
              <a:t>Factors to Consider in Reviewing Requested </a:t>
            </a:r>
          </a:p>
          <a:p>
            <a:pPr marL="0" marR="22860" indent="0" algn="ctr">
              <a:lnSpc>
                <a:spcPts val="3400"/>
              </a:lnSpc>
              <a:spcBef>
                <a:spcPts val="315"/>
              </a:spcBef>
              <a:spcAft>
                <a:spcPts val="0"/>
              </a:spcAft>
            </a:pPr>
            <a:r>
              <a:rPr lang="en-US" sz="3150" b="1" spc="10">
                <a:solidFill>
                  <a:srgbClr val="001F5F"/>
                </a:solidFill>
                <a:latin typeface="Calibri" pitchFamily="1" panose="2263545234"/>
              </a:rPr>
              <a:t>Adjustments/Accommodations </a:t>
            </a:r>
          </a:p>
          <a:p>
            <a:pPr marL="640080" marR="22860" indent="548640" algn="l">
              <a:lnSpc>
                <a:spcPts val="2400"/>
              </a:lnSpc>
              <a:spcBef>
                <a:spcPts val="2375"/>
              </a:spcBef>
              <a:spcAft>
                <a:spcPts val="0"/>
              </a:spcAft>
              <a:buFont typeface="Symbol"/>
              <a:buChar char="·"/>
            </a:pPr>
            <a:r>
              <a:rPr lang="en-US" sz="2600" spc="25">
                <a:solidFill>
                  <a:srgbClr val="001F5F"/>
                </a:solidFill>
                <a:latin typeface="Calibri" pitchFamily="1" panose="2263545234"/>
              </a:rPr>
              <a:t>What is the relationship between the adjustment and </a:t>
            </a:r>
          </a:p>
          <a:p>
            <a:pPr marL="1188720" marR="22860" indent="0" algn="l">
              <a:lnSpc>
                <a:spcPts val="2600"/>
              </a:lnSpc>
              <a:spcBef>
                <a:spcPts val="0"/>
              </a:spcBef>
              <a:spcAft>
                <a:spcPts val="0"/>
              </a:spcAft>
            </a:pPr>
            <a:r>
              <a:rPr lang="en-US" sz="2700" spc="-15">
                <a:solidFill>
                  <a:srgbClr val="001F5F"/>
                </a:solidFill>
                <a:latin typeface="Calibri" pitchFamily="1" panose="2263545234"/>
              </a:rPr>
              <a:t>the school/program’s essential function? </a:t>
            </a:r>
          </a:p>
          <a:p>
            <a:pPr marL="640080" marR="22860" indent="548640" algn="l">
              <a:lnSpc>
                <a:spcPts val="2500"/>
              </a:lnSpc>
              <a:spcBef>
                <a:spcPts val="650"/>
              </a:spcBef>
              <a:spcAft>
                <a:spcPts val="0"/>
              </a:spcAft>
              <a:buFont typeface="Symbol"/>
              <a:buChar char="·"/>
            </a:pPr>
            <a:r>
              <a:rPr lang="en-US" sz="2600" spc="25">
                <a:solidFill>
                  <a:srgbClr val="001F5F"/>
                </a:solidFill>
                <a:latin typeface="Calibri" pitchFamily="1" panose="2263545234"/>
              </a:rPr>
              <a:t>What is the educational impact of the adjustment? </a:t>
            </a:r>
          </a:p>
          <a:p>
            <a:pPr marL="640080" marR="22860" indent="548640" algn="l">
              <a:lnSpc>
                <a:spcPts val="2500"/>
              </a:lnSpc>
              <a:spcBef>
                <a:spcPts val="650"/>
              </a:spcBef>
              <a:spcAft>
                <a:spcPts val="0"/>
              </a:spcAft>
              <a:buFont typeface="Symbol"/>
              <a:buChar char="·"/>
            </a:pPr>
            <a:r>
              <a:rPr lang="en-US" sz="2600" spc="25">
                <a:solidFill>
                  <a:srgbClr val="001F5F"/>
                </a:solidFill>
                <a:latin typeface="Calibri" pitchFamily="1" panose="2263545234"/>
              </a:rPr>
              <a:t>Is there any negative impact of the adjustment on the </a:t>
            </a:r>
          </a:p>
          <a:p>
            <a:pPr marL="1188720" marR="22860" indent="0" algn="l">
              <a:lnSpc>
                <a:spcPts val="2500"/>
              </a:lnSpc>
              <a:spcBef>
                <a:spcPts val="0"/>
              </a:spcBef>
              <a:spcAft>
                <a:spcPts val="0"/>
              </a:spcAft>
            </a:pPr>
            <a:r>
              <a:rPr lang="en-US" sz="2600" spc="25">
                <a:solidFill>
                  <a:srgbClr val="001F5F"/>
                </a:solidFill>
                <a:latin typeface="Calibri" pitchFamily="1" panose="2263545234"/>
              </a:rPr>
              <a:t>educational opportunities afforded non-disabled or </a:t>
            </a:r>
          </a:p>
          <a:p>
            <a:pPr marL="1188720" marR="22860" indent="0" algn="l">
              <a:lnSpc>
                <a:spcPts val="2500"/>
              </a:lnSpc>
              <a:spcBef>
                <a:spcPts val="0"/>
              </a:spcBef>
              <a:spcAft>
                <a:spcPts val="0"/>
              </a:spcAft>
            </a:pPr>
            <a:r>
              <a:rPr lang="en-US" sz="2600" spc="15">
                <a:solidFill>
                  <a:srgbClr val="001F5F"/>
                </a:solidFill>
                <a:latin typeface="Calibri" pitchFamily="1" panose="2263545234"/>
              </a:rPr>
              <a:t>other disabled students? </a:t>
            </a:r>
          </a:p>
          <a:p>
            <a:pPr marL="640080" marR="22860" indent="548640" algn="l">
              <a:lnSpc>
                <a:spcPts val="2500"/>
              </a:lnSpc>
              <a:spcBef>
                <a:spcPts val="665"/>
              </a:spcBef>
              <a:spcAft>
                <a:spcPts val="0"/>
              </a:spcAft>
              <a:buFont typeface="Symbol"/>
              <a:buChar char="·"/>
            </a:pPr>
            <a:r>
              <a:rPr lang="en-US" sz="2600" spc="20">
                <a:solidFill>
                  <a:srgbClr val="001F5F"/>
                </a:solidFill>
                <a:latin typeface="Calibri" pitchFamily="1" panose="2263545234"/>
              </a:rPr>
              <a:t>Is the requested adjustment rationally related to the </a:t>
            </a:r>
          </a:p>
          <a:p>
            <a:pPr marL="1188720" marR="22860" indent="0" algn="l">
              <a:lnSpc>
                <a:spcPts val="2500"/>
              </a:lnSpc>
              <a:spcBef>
                <a:spcPts val="0"/>
              </a:spcBef>
              <a:spcAft>
                <a:spcPts val="0"/>
              </a:spcAft>
            </a:pPr>
            <a:r>
              <a:rPr lang="en-US" sz="2600" spc="20">
                <a:solidFill>
                  <a:srgbClr val="001F5F"/>
                </a:solidFill>
                <a:latin typeface="Calibri" pitchFamily="1" panose="2263545234"/>
              </a:rPr>
              <a:t>functional impairment? </a:t>
            </a:r>
          </a:p>
          <a:p>
            <a:pPr marL="640080" marR="22860" indent="548640" algn="l">
              <a:lnSpc>
                <a:spcPts val="2500"/>
              </a:lnSpc>
              <a:spcBef>
                <a:spcPts val="650"/>
              </a:spcBef>
              <a:spcAft>
                <a:spcPts val="0"/>
              </a:spcAft>
              <a:buFont typeface="Symbol"/>
              <a:buChar char="·"/>
            </a:pPr>
            <a:r>
              <a:rPr lang="en-US" sz="2600" spc="20">
                <a:solidFill>
                  <a:srgbClr val="001F5F"/>
                </a:solidFill>
                <a:latin typeface="Calibri" pitchFamily="1" panose="2263545234"/>
              </a:rPr>
              <a:t>What is the severity of the disability? </a:t>
            </a:r>
          </a:p>
          <a:p>
            <a:pPr marL="640080" marR="22860" indent="548640" algn="l">
              <a:lnSpc>
                <a:spcPts val="2500"/>
              </a:lnSpc>
              <a:spcBef>
                <a:spcPts val="665"/>
              </a:spcBef>
              <a:spcAft>
                <a:spcPts val="0"/>
              </a:spcAft>
              <a:buFont typeface="Symbol"/>
              <a:buChar char="·"/>
            </a:pPr>
            <a:r>
              <a:rPr lang="en-US" sz="2600" spc="25">
                <a:solidFill>
                  <a:srgbClr val="001F5F"/>
                </a:solidFill>
                <a:latin typeface="Calibri" pitchFamily="1" panose="2263545234"/>
              </a:rPr>
              <a:t>Is there any harm to the student in providing the </a:t>
            </a:r>
          </a:p>
          <a:p>
            <a:pPr marL="1188720" marR="22860" indent="0" algn="l">
              <a:lnSpc>
                <a:spcPts val="2500"/>
              </a:lnSpc>
              <a:spcBef>
                <a:spcPts val="5"/>
              </a:spcBef>
              <a:spcAft>
                <a:spcPts val="1990"/>
              </a:spcAft>
            </a:pPr>
            <a:r>
              <a:rPr lang="en-US" sz="2600" spc="0">
                <a:solidFill>
                  <a:srgbClr val="001F5F"/>
                </a:solidFill>
                <a:latin typeface="Calibri" pitchFamily="1" panose="2263545234"/>
              </a:rPr>
              <a:t>adjustment? </a:t>
            </a:r>
          </a:p>
        </p:txBody>
      </p:sp>
      <p:graphicFrame>
        <p:nvGraphicFramePr>
          <p:cNvPr id="265" name="table 265"/>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67" name=""/>
        <p:cNvGrpSpPr/>
        <p:nvPr/>
      </p:nvGrpSpPr>
      <p:grpSpPr/>
      <p:sp>
        <p:nvSpPr>
          <p:cNvPr id="26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77" name="Image.jpg"/>
          <p:cNvPicPr/>
          <p:nvPr/>
        </p:nvPicPr>
        <p:blipFill>
          <a:blip r:embed="rId132"/>
          <a:stretch>
            <a:fillRect/>
          </a:stretch>
        </p:blipFill>
        <p:spPr>
          <a:xfrm>
            <a:off x="6595745" y="6516370"/>
            <a:ext cx="2499360" cy="213360"/>
          </a:xfrm>
          <a:prstGeom prst="rect">
            <a:avLst/>
          </a:prstGeom>
        </p:spPr>
      </p:pic>
      <p:sp>
        <p:nvSpPr>
          <p:cNvPr id="27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26 </a:t>
            </a:r>
          </a:p>
        </p:txBody>
      </p:sp>
      <p:sp>
        <p:nvSpPr>
          <p:cNvPr id="27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72" name=""/>
          <p:cNvSpPr/>
          <p:nvPr>
            <p:ph type="body" idx="10"/>
          </p:nvPr>
        </p:nvSpPr>
        <p:spPr>
          <a:xfrm>
            <a:off x="0" y="676910"/>
            <a:ext cx="9144000" cy="1221740"/>
          </a:xfrm>
          <a:prstGeom prst="rect">
            <a:avLst/>
          </a:prstGeom>
          <a:noFill/>
          <a:ln w="0" cmpd="sng">
            <a:noFill/>
            <a:prstDash val="solid"/>
          </a:ln>
        </p:spPr>
        <p:txBody>
          <a:bodyPr vert="horz" lIns="0" tIns="260350" rIns="0" bIns="0" anchor="t"/>
          <a:lstStyle/>
          <a:p>
            <a:pPr marL="0" marR="0" indent="0" algn="ctr">
              <a:lnSpc>
                <a:spcPts val="4300"/>
              </a:lnSpc>
              <a:spcAft>
                <a:spcPts val="3020"/>
              </a:spcAft>
            </a:pPr>
            <a:r>
              <a:rPr lang="en-US" sz="4350" b="1" spc="10">
                <a:solidFill>
                  <a:srgbClr val="001F5F"/>
                </a:solidFill>
                <a:latin typeface="Calibri" pitchFamily="1" panose="2263545234"/>
              </a:rPr>
              <a:t>Academic Adjustments </a:t>
            </a:r>
          </a:p>
        </p:txBody>
      </p:sp>
      <p:sp>
        <p:nvSpPr>
          <p:cNvPr id="273" name=""/>
          <p:cNvSpPr/>
          <p:nvPr>
            <p:ph type="body" idx="10"/>
          </p:nvPr>
        </p:nvSpPr>
        <p:spPr>
          <a:xfrm>
            <a:off x="0" y="1898650"/>
            <a:ext cx="9144000" cy="4549140"/>
          </a:xfrm>
          <a:prstGeom prst="rect">
            <a:avLst/>
          </a:prstGeom>
          <a:noFill/>
          <a:ln w="0" cmpd="sng">
            <a:noFill/>
            <a:prstDash val="solid"/>
          </a:ln>
        </p:spPr>
        <p:txBody>
          <a:bodyPr vert="horz" lIns="0" tIns="243840" rIns="0" bIns="0" anchor="t"/>
          <a:lstStyle/>
          <a:p>
            <a:pPr marL="640080" marR="0" indent="0" algn="l">
              <a:lnSpc>
                <a:spcPts val="3400"/>
              </a:lnSpc>
              <a:spcAft>
                <a:spcPts val="0"/>
              </a:spcAft>
            </a:pPr>
            <a:r>
              <a:rPr lang="en-US" sz="4350" spc="110">
                <a:solidFill>
                  <a:srgbClr val="44759E"/>
                </a:solidFill>
                <a:latin typeface="Arial" pitchFamily="2" panose="2263545234"/>
              </a:rPr>
              <a:t></a:t>
            </a:r>
            <a:r>
              <a:rPr lang="en-US" sz="2700" spc="110">
                <a:solidFill>
                  <a:srgbClr val="001F5F"/>
                </a:solidFill>
                <a:latin typeface="Calibri" pitchFamily="1" panose="2263545234"/>
              </a:rPr>
              <a:t> Examples of Adjustments: </a:t>
            </a:r>
          </a:p>
          <a:p>
            <a:pPr marL="1097280" marR="0" indent="548640" algn="l">
              <a:lnSpc>
                <a:spcPts val="2500"/>
              </a:lnSpc>
              <a:spcBef>
                <a:spcPts val="15"/>
              </a:spcBef>
              <a:spcAft>
                <a:spcPts val="0"/>
              </a:spcAft>
              <a:buFont typeface="Symbol"/>
              <a:buChar char="·"/>
            </a:pPr>
            <a:r>
              <a:rPr lang="en-US" sz="2350" spc="0">
                <a:solidFill>
                  <a:srgbClr val="001F5F"/>
                </a:solidFill>
                <a:latin typeface="Calibri" pitchFamily="1" panose="2263545234"/>
              </a:rPr>
              <a:t>Arranging for priority registration. </a:t>
            </a:r>
          </a:p>
          <a:p>
            <a:pPr marL="1097280" marR="0" indent="548640" algn="l">
              <a:lnSpc>
                <a:spcPts val="2500"/>
              </a:lnSpc>
              <a:spcBef>
                <a:spcPts val="575"/>
              </a:spcBef>
              <a:spcAft>
                <a:spcPts val="0"/>
              </a:spcAft>
              <a:buFont typeface="Symbol"/>
              <a:buChar char="·"/>
            </a:pPr>
            <a:r>
              <a:rPr lang="en-US" sz="2350" spc="0">
                <a:solidFill>
                  <a:srgbClr val="001F5F"/>
                </a:solidFill>
                <a:latin typeface="Calibri" pitchFamily="1" panose="2263545234"/>
              </a:rPr>
              <a:t>Reducing a course load. </a:t>
            </a:r>
          </a:p>
          <a:p>
            <a:pPr marL="1097280" marR="0" indent="548640" algn="l">
              <a:lnSpc>
                <a:spcPts val="2500"/>
              </a:lnSpc>
              <a:spcBef>
                <a:spcPts val="570"/>
              </a:spcBef>
              <a:spcAft>
                <a:spcPts val="0"/>
              </a:spcAft>
              <a:buFont typeface="Symbol"/>
              <a:buChar char="·"/>
            </a:pPr>
            <a:r>
              <a:rPr lang="en-US" sz="2350" spc="0">
                <a:solidFill>
                  <a:srgbClr val="001F5F"/>
                </a:solidFill>
                <a:latin typeface="Calibri" pitchFamily="1" panose="2263545234"/>
              </a:rPr>
              <a:t>Substituting one course for another. </a:t>
            </a:r>
          </a:p>
          <a:p>
            <a:pPr marL="1097280" marR="0" indent="548640" algn="l">
              <a:lnSpc>
                <a:spcPts val="2500"/>
              </a:lnSpc>
              <a:spcBef>
                <a:spcPts val="575"/>
              </a:spcBef>
              <a:spcAft>
                <a:spcPts val="0"/>
              </a:spcAft>
              <a:buFont typeface="Symbol"/>
              <a:buChar char="·"/>
            </a:pPr>
            <a:r>
              <a:rPr lang="en-US" sz="2350" spc="5">
                <a:solidFill>
                  <a:srgbClr val="001F5F"/>
                </a:solidFill>
                <a:latin typeface="Calibri" pitchFamily="1" panose="2263545234"/>
              </a:rPr>
              <a:t>Providing note takers, recording devices, sign language </a:t>
            </a:r>
          </a:p>
          <a:p>
            <a:pPr marL="1645920" marR="0" indent="0" algn="l">
              <a:lnSpc>
                <a:spcPts val="2500"/>
              </a:lnSpc>
              <a:spcBef>
                <a:spcPts val="0"/>
              </a:spcBef>
              <a:spcAft>
                <a:spcPts val="0"/>
              </a:spcAft>
            </a:pPr>
            <a:r>
              <a:rPr lang="en-US" sz="2350" spc="0">
                <a:solidFill>
                  <a:srgbClr val="001F5F"/>
                </a:solidFill>
                <a:latin typeface="Calibri" pitchFamily="1" panose="2263545234"/>
              </a:rPr>
              <a:t>interpreters, and extended time for testing. </a:t>
            </a:r>
          </a:p>
          <a:p>
            <a:pPr marL="1097280" marR="0" indent="548640" algn="l">
              <a:lnSpc>
                <a:spcPts val="2500"/>
              </a:lnSpc>
              <a:spcBef>
                <a:spcPts val="575"/>
              </a:spcBef>
              <a:spcAft>
                <a:spcPts val="0"/>
              </a:spcAft>
              <a:buFont typeface="Symbol"/>
              <a:buChar char="·"/>
            </a:pPr>
            <a:r>
              <a:rPr lang="en-US" sz="2350" spc="10">
                <a:solidFill>
                  <a:srgbClr val="001F5F"/>
                </a:solidFill>
                <a:latin typeface="Calibri" pitchFamily="1" panose="2263545234"/>
              </a:rPr>
              <a:t>Equipping school computers with screen reading, voice </a:t>
            </a:r>
          </a:p>
          <a:p>
            <a:pPr marL="1645920" marR="0" indent="0" algn="l">
              <a:lnSpc>
                <a:spcPts val="2500"/>
              </a:lnSpc>
              <a:spcBef>
                <a:spcPts val="0"/>
              </a:spcBef>
              <a:spcAft>
                <a:spcPts val="0"/>
              </a:spcAft>
            </a:pPr>
            <a:r>
              <a:rPr lang="en-US" sz="2350" spc="5">
                <a:solidFill>
                  <a:srgbClr val="001F5F"/>
                </a:solidFill>
                <a:latin typeface="Calibri" pitchFamily="1" panose="2263545234"/>
              </a:rPr>
              <a:t>recognition, or other adaptive software or hardware. </a:t>
            </a:r>
          </a:p>
          <a:p>
            <a:pPr marL="640080" marR="0" indent="0" algn="l">
              <a:lnSpc>
                <a:spcPts val="3400"/>
              </a:lnSpc>
              <a:spcBef>
                <a:spcPts val="550"/>
              </a:spcBef>
              <a:spcAft>
                <a:spcPts val="5755"/>
              </a:spcAft>
            </a:pPr>
            <a:r>
              <a:rPr lang="en-US" sz="4350" spc="55">
                <a:solidFill>
                  <a:srgbClr val="44759E"/>
                </a:solidFill>
                <a:latin typeface="Arial" pitchFamily="2" panose="2263545234"/>
              </a:rPr>
              <a:t></a:t>
            </a:r>
            <a:r>
              <a:rPr lang="en-US" sz="2700" spc="55">
                <a:solidFill>
                  <a:srgbClr val="001F5F"/>
                </a:solidFill>
                <a:latin typeface="Calibri" pitchFamily="1" panose="2263545234"/>
              </a:rPr>
              <a:t> Schools may not charge for academic adjustments. </a:t>
            </a:r>
          </a:p>
        </p:txBody>
      </p:sp>
      <p:graphicFrame>
        <p:nvGraphicFramePr>
          <p:cNvPr id="276" name="table 276"/>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78" name=""/>
        <p:cNvGrpSpPr/>
        <p:nvPr/>
      </p:nvGrpSpPr>
      <p:grpSpPr/>
      <p:sp>
        <p:nvSpPr>
          <p:cNvPr id="28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88" name="Image.jpg"/>
          <p:cNvPicPr/>
          <p:nvPr/>
        </p:nvPicPr>
        <p:blipFill>
          <a:blip r:embed="rId137"/>
          <a:stretch>
            <a:fillRect/>
          </a:stretch>
        </p:blipFill>
        <p:spPr>
          <a:xfrm>
            <a:off x="6595745" y="6516370"/>
            <a:ext cx="2499360" cy="213360"/>
          </a:xfrm>
          <a:prstGeom prst="rect">
            <a:avLst/>
          </a:prstGeom>
        </p:spPr>
      </p:pic>
      <p:sp>
        <p:nvSpPr>
          <p:cNvPr id="28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27 </a:t>
            </a:r>
          </a:p>
        </p:txBody>
      </p:sp>
      <p:sp>
        <p:nvSpPr>
          <p:cNvPr id="28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83" name=""/>
          <p:cNvSpPr/>
          <p:nvPr>
            <p:ph type="body" idx="10"/>
          </p:nvPr>
        </p:nvSpPr>
        <p:spPr>
          <a:xfrm>
            <a:off x="0" y="676910"/>
            <a:ext cx="9144000" cy="1145540"/>
          </a:xfrm>
          <a:prstGeom prst="rect">
            <a:avLst/>
          </a:prstGeom>
          <a:noFill/>
          <a:ln w="0" cmpd="sng">
            <a:noFill/>
            <a:prstDash val="solid"/>
          </a:ln>
        </p:spPr>
        <p:txBody>
          <a:bodyPr vert="horz" lIns="0" tIns="260350" rIns="0" bIns="0" anchor="t"/>
          <a:lstStyle/>
          <a:p>
            <a:pPr marL="0" marR="0" indent="0" algn="ctr">
              <a:lnSpc>
                <a:spcPts val="4300"/>
              </a:lnSpc>
              <a:spcAft>
                <a:spcPts val="2445"/>
              </a:spcAft>
            </a:pPr>
            <a:r>
              <a:rPr lang="en-US" sz="4350" b="1" spc="0">
                <a:solidFill>
                  <a:srgbClr val="001F5F"/>
                </a:solidFill>
                <a:latin typeface="Calibri" pitchFamily="1" panose="2263545234"/>
              </a:rPr>
              <a:t>What Is not Required </a:t>
            </a:r>
          </a:p>
        </p:txBody>
      </p:sp>
      <p:sp>
        <p:nvSpPr>
          <p:cNvPr id="284" name=""/>
          <p:cNvSpPr/>
          <p:nvPr>
            <p:ph type="body" idx="10"/>
          </p:nvPr>
        </p:nvSpPr>
        <p:spPr>
          <a:xfrm>
            <a:off x="0" y="1822450"/>
            <a:ext cx="9144000" cy="4625340"/>
          </a:xfrm>
          <a:prstGeom prst="rect">
            <a:avLst/>
          </a:prstGeom>
          <a:noFill/>
          <a:ln w="0" cmpd="sng">
            <a:noFill/>
            <a:prstDash val="solid"/>
          </a:ln>
        </p:spPr>
        <p:txBody>
          <a:bodyPr vert="horz" lIns="0" tIns="424815" rIns="0" bIns="0" anchor="t"/>
          <a:lstStyle/>
          <a:p>
            <a:pPr marL="640080" marR="0" indent="0" algn="just">
              <a:lnSpc>
                <a:spcPts val="1700"/>
              </a:lnSpc>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Modifications/accommodations that would impose undue and </a:t>
            </a:r>
          </a:p>
          <a:p>
            <a:pPr marL="1143000" marR="0" indent="0" algn="just">
              <a:lnSpc>
                <a:spcPts val="1700"/>
              </a:lnSpc>
              <a:spcBef>
                <a:spcPts val="0"/>
              </a:spcBef>
              <a:spcAft>
                <a:spcPts val="0"/>
              </a:spcAft>
            </a:pPr>
            <a:r>
              <a:rPr lang="en-US" sz="2100" spc="-10">
                <a:solidFill>
                  <a:srgbClr val="001F5F"/>
                </a:solidFill>
                <a:latin typeface="Calibri" pitchFamily="1" panose="2263545234"/>
              </a:rPr>
              <a:t>financial administrative burdens. </a:t>
            </a:r>
          </a:p>
          <a:p>
            <a:pPr marL="640080" marR="0" indent="0" algn="just">
              <a:lnSpc>
                <a:spcPts val="1700"/>
              </a:lnSpc>
              <a:spcBef>
                <a:spcPts val="1205"/>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Modifications/accommodations that would fundamentally alter </a:t>
            </a:r>
          </a:p>
          <a:p>
            <a:pPr marL="1143000" marR="0" indent="0" algn="just">
              <a:lnSpc>
                <a:spcPts val="1700"/>
              </a:lnSpc>
              <a:spcBef>
                <a:spcPts val="0"/>
              </a:spcBef>
              <a:spcAft>
                <a:spcPts val="0"/>
              </a:spcAft>
            </a:pPr>
            <a:r>
              <a:rPr lang="en-US" sz="2100" spc="10">
                <a:solidFill>
                  <a:srgbClr val="001F5F"/>
                </a:solidFill>
                <a:latin typeface="Calibri" pitchFamily="1" panose="2263545234"/>
              </a:rPr>
              <a:t>the nature of the service, program or activity. Ex: a school is not </a:t>
            </a:r>
          </a:p>
          <a:p>
            <a:pPr marL="1143000" marR="0" indent="0" algn="just">
              <a:lnSpc>
                <a:spcPts val="2000"/>
              </a:lnSpc>
              <a:spcBef>
                <a:spcPts val="5"/>
              </a:spcBef>
              <a:spcAft>
                <a:spcPts val="0"/>
              </a:spcAft>
            </a:pPr>
            <a:r>
              <a:rPr lang="en-US" sz="2100" spc="-10">
                <a:solidFill>
                  <a:srgbClr val="001F5F"/>
                </a:solidFill>
                <a:latin typeface="Calibri" pitchFamily="1" panose="2263545234"/>
              </a:rPr>
              <a:t>required to change the content of the test. </a:t>
            </a:r>
          </a:p>
          <a:p>
            <a:pPr marL="640080" marR="0" indent="0" algn="just">
              <a:lnSpc>
                <a:spcPts val="1700"/>
              </a:lnSpc>
              <a:spcBef>
                <a:spcPts val="1180"/>
              </a:spcBef>
              <a:spcAft>
                <a:spcPts val="0"/>
              </a:spcAft>
            </a:pPr>
            <a:r>
              <a:rPr lang="en-US" sz="4350" spc="60">
                <a:solidFill>
                  <a:srgbClr val="44759E"/>
                </a:solidFill>
                <a:latin typeface="Arial" pitchFamily="2" panose="2263545234"/>
              </a:rPr>
              <a:t></a:t>
            </a:r>
            <a:r>
              <a:rPr lang="en-US" sz="2100" spc="60">
                <a:solidFill>
                  <a:srgbClr val="001F5F"/>
                </a:solidFill>
                <a:latin typeface="Calibri" pitchFamily="1" panose="2263545234"/>
              </a:rPr>
              <a:t> This means a school does not have to provide every </a:t>
            </a:r>
          </a:p>
          <a:p>
            <a:pPr marL="1143000" marR="0" indent="0" algn="just">
              <a:lnSpc>
                <a:spcPts val="1700"/>
              </a:lnSpc>
              <a:spcBef>
                <a:spcPts val="0"/>
              </a:spcBef>
              <a:spcAft>
                <a:spcPts val="0"/>
              </a:spcAft>
            </a:pPr>
            <a:r>
              <a:rPr lang="en-US" sz="2100" spc="0">
                <a:solidFill>
                  <a:srgbClr val="001F5F"/>
                </a:solidFill>
                <a:latin typeface="Calibri" pitchFamily="1" panose="2263545234"/>
              </a:rPr>
              <a:t>accommodation an individual requests or the accommodation of </a:t>
            </a:r>
          </a:p>
          <a:p>
            <a:pPr marL="1143000" marR="0" indent="0" algn="just">
              <a:lnSpc>
                <a:spcPts val="2000"/>
              </a:lnSpc>
              <a:spcBef>
                <a:spcPts val="0"/>
              </a:spcBef>
              <a:spcAft>
                <a:spcPts val="0"/>
              </a:spcAft>
            </a:pPr>
            <a:r>
              <a:rPr lang="en-US" sz="2100" spc="-5">
                <a:solidFill>
                  <a:srgbClr val="001F5F"/>
                </a:solidFill>
                <a:latin typeface="Calibri" pitchFamily="1" panose="2263545234"/>
              </a:rPr>
              <a:t>his or her choice (this may be different with respect to effective </a:t>
            </a:r>
          </a:p>
          <a:p>
            <a:pPr marL="1143000" marR="0" indent="0" algn="just">
              <a:lnSpc>
                <a:spcPts val="2000"/>
              </a:lnSpc>
              <a:spcBef>
                <a:spcPts val="0"/>
              </a:spcBef>
              <a:spcAft>
                <a:spcPts val="0"/>
              </a:spcAft>
            </a:pPr>
            <a:r>
              <a:rPr lang="en-US" sz="2100" spc="-20">
                <a:solidFill>
                  <a:srgbClr val="001F5F"/>
                </a:solidFill>
                <a:latin typeface="Calibri" pitchFamily="1" panose="2263545234"/>
              </a:rPr>
              <a:t>communication). </a:t>
            </a:r>
          </a:p>
          <a:p>
            <a:pPr marL="640080" marR="0" indent="0" algn="just">
              <a:lnSpc>
                <a:spcPts val="1700"/>
              </a:lnSpc>
              <a:spcBef>
                <a:spcPts val="1205"/>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A school does not have to provide personal attendants, </a:t>
            </a:r>
          </a:p>
          <a:p>
            <a:pPr marL="1143000" marR="0" indent="0" algn="just">
              <a:lnSpc>
                <a:spcPts val="1700"/>
              </a:lnSpc>
              <a:spcBef>
                <a:spcPts val="0"/>
              </a:spcBef>
              <a:spcAft>
                <a:spcPts val="0"/>
              </a:spcAft>
            </a:pPr>
            <a:r>
              <a:rPr lang="en-US" sz="2100" spc="-5">
                <a:solidFill>
                  <a:srgbClr val="001F5F"/>
                </a:solidFill>
                <a:latin typeface="Calibri" pitchFamily="1" panose="2263545234"/>
              </a:rPr>
              <a:t>individually prescribed devices, readers for personal use or study, </a:t>
            </a:r>
          </a:p>
          <a:p>
            <a:pPr marL="1143000" marR="0" indent="0" algn="just">
              <a:lnSpc>
                <a:spcPts val="2000"/>
              </a:lnSpc>
              <a:spcBef>
                <a:spcPts val="5"/>
              </a:spcBef>
              <a:spcAft>
                <a:spcPts val="0"/>
              </a:spcAft>
            </a:pPr>
            <a:r>
              <a:rPr lang="en-US" sz="2100" spc="0">
                <a:solidFill>
                  <a:srgbClr val="001F5F"/>
                </a:solidFill>
                <a:latin typeface="Calibri" pitchFamily="1" panose="2263545234"/>
              </a:rPr>
              <a:t>tutors or other devices or services of a personal nature (unless </a:t>
            </a:r>
          </a:p>
          <a:p>
            <a:pPr marL="1143000" marR="0" indent="0" algn="just">
              <a:lnSpc>
                <a:spcPts val="2000"/>
              </a:lnSpc>
              <a:spcBef>
                <a:spcPts val="0"/>
              </a:spcBef>
              <a:spcAft>
                <a:spcPts val="4680"/>
              </a:spcAft>
            </a:pPr>
            <a:r>
              <a:rPr lang="en-US" sz="2100" spc="-5">
                <a:solidFill>
                  <a:srgbClr val="001F5F"/>
                </a:solidFill>
                <a:latin typeface="Calibri" pitchFamily="1" panose="2263545234"/>
              </a:rPr>
              <a:t>provided to students without disabilities). </a:t>
            </a:r>
          </a:p>
        </p:txBody>
      </p:sp>
      <p:graphicFrame>
        <p:nvGraphicFramePr>
          <p:cNvPr id="287" name="table 28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89" name=""/>
        <p:cNvGrpSpPr/>
        <p:nvPr/>
      </p:nvGrpSpPr>
      <p:grpSpPr/>
      <p:sp>
        <p:nvSpPr>
          <p:cNvPr id="29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98" name="Image.jpg"/>
          <p:cNvPicPr/>
          <p:nvPr/>
        </p:nvPicPr>
        <p:blipFill>
          <a:blip r:embed="rId142"/>
          <a:stretch>
            <a:fillRect/>
          </a:stretch>
        </p:blipFill>
        <p:spPr>
          <a:xfrm>
            <a:off x="6595745" y="6516370"/>
            <a:ext cx="2499360" cy="213360"/>
          </a:xfrm>
          <a:prstGeom prst="rect">
            <a:avLst/>
          </a:prstGeom>
        </p:spPr>
      </p:pic>
      <p:sp>
        <p:nvSpPr>
          <p:cNvPr id="292"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00">
                <a:solidFill>
                  <a:srgbClr val="000080"/>
                </a:solidFill>
                <a:latin typeface="Tahoma" pitchFamily="2" panose="2263545234"/>
              </a:rPr>
              <a:t>28 </a:t>
            </a:r>
          </a:p>
        </p:txBody>
      </p:sp>
      <p:sp>
        <p:nvSpPr>
          <p:cNvPr id="29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94" name=""/>
          <p:cNvSpPr/>
          <p:nvPr>
            <p:ph type="body" idx="10"/>
          </p:nvPr>
        </p:nvSpPr>
        <p:spPr>
          <a:xfrm>
            <a:off x="0" y="676910"/>
            <a:ext cx="9144000" cy="5770880"/>
          </a:xfrm>
          <a:prstGeom prst="rect">
            <a:avLst/>
          </a:prstGeom>
          <a:noFill/>
          <a:ln w="0" cmpd="sng">
            <a:noFill/>
            <a:prstDash val="solid"/>
          </a:ln>
        </p:spPr>
        <p:txBody>
          <a:bodyPr vert="horz" lIns="0" tIns="259715" rIns="0" bIns="0" anchor="t"/>
          <a:lstStyle/>
          <a:p>
            <a:pPr marL="0" marR="0" indent="0" algn="ctr">
              <a:lnSpc>
                <a:spcPts val="4200"/>
              </a:lnSpc>
              <a:spcAft>
                <a:spcPts val="0"/>
              </a:spcAft>
            </a:pPr>
            <a:r>
              <a:rPr lang="en-US" sz="3900" b="1" spc="25">
                <a:solidFill>
                  <a:srgbClr val="001F5F"/>
                </a:solidFill>
                <a:latin typeface="Calibri" pitchFamily="1" panose="2263545234"/>
              </a:rPr>
              <a:t>Fundamental Alteration and Undue </a:t>
            </a:r>
          </a:p>
          <a:p>
            <a:pPr marL="0" marR="0" indent="0" algn="ctr">
              <a:lnSpc>
                <a:spcPts val="4200"/>
              </a:lnSpc>
              <a:spcBef>
                <a:spcPts val="425"/>
              </a:spcBef>
              <a:spcAft>
                <a:spcPts val="0"/>
              </a:spcAft>
            </a:pPr>
            <a:r>
              <a:rPr lang="en-US" sz="3900" b="1" spc="-30">
                <a:solidFill>
                  <a:srgbClr val="001F5F"/>
                </a:solidFill>
                <a:latin typeface="Calibri" pitchFamily="1" panose="2263545234"/>
              </a:rPr>
              <a:t>Burden </a:t>
            </a:r>
          </a:p>
          <a:p>
            <a:pPr marL="640080" marR="0" indent="0" algn="l">
              <a:lnSpc>
                <a:spcPts val="3700"/>
              </a:lnSpc>
              <a:spcBef>
                <a:spcPts val="725"/>
              </a:spcBef>
              <a:spcAft>
                <a:spcPts val="0"/>
              </a:spcAft>
            </a:pPr>
            <a:r>
              <a:rPr lang="en-US" sz="3900" spc="65">
                <a:solidFill>
                  <a:srgbClr val="44759E"/>
                </a:solidFill>
                <a:latin typeface="Arial" pitchFamily="2" panose="2263545234"/>
              </a:rPr>
              <a:t></a:t>
            </a:r>
            <a:r>
              <a:rPr lang="en-US" sz="3200" spc="65">
                <a:solidFill>
                  <a:srgbClr val="001F5F"/>
                </a:solidFill>
                <a:latin typeface="Calibri" pitchFamily="1" panose="2263545234"/>
              </a:rPr>
              <a:t> In determining undue burden, consider all </a:t>
            </a:r>
          </a:p>
          <a:p>
            <a:pPr marL="1143000" marR="0" indent="0" algn="l">
              <a:lnSpc>
                <a:spcPts val="3100"/>
              </a:lnSpc>
              <a:spcBef>
                <a:spcPts val="200"/>
              </a:spcBef>
              <a:spcAft>
                <a:spcPts val="0"/>
              </a:spcAft>
            </a:pPr>
            <a:r>
              <a:rPr lang="en-US" sz="3200" spc="-10">
                <a:solidFill>
                  <a:srgbClr val="001F5F"/>
                </a:solidFill>
                <a:latin typeface="Calibri" pitchFamily="1" panose="2263545234"/>
              </a:rPr>
              <a:t>resources available for use by the school in </a:t>
            </a:r>
          </a:p>
          <a:p>
            <a:pPr marL="1143000" marR="0" indent="0" algn="l">
              <a:lnSpc>
                <a:spcPts val="3100"/>
              </a:lnSpc>
              <a:spcBef>
                <a:spcPts val="580"/>
              </a:spcBef>
              <a:spcAft>
                <a:spcPts val="0"/>
              </a:spcAft>
            </a:pPr>
            <a:r>
              <a:rPr lang="en-US" sz="3200" spc="0">
                <a:solidFill>
                  <a:srgbClr val="001F5F"/>
                </a:solidFill>
                <a:latin typeface="Calibri" pitchFamily="1" panose="2263545234"/>
              </a:rPr>
              <a:t>the funding and operation of the service, </a:t>
            </a:r>
          </a:p>
          <a:p>
            <a:pPr marL="1143000" marR="0" indent="0" algn="l">
              <a:lnSpc>
                <a:spcPts val="3100"/>
              </a:lnSpc>
              <a:spcBef>
                <a:spcPts val="580"/>
              </a:spcBef>
              <a:spcAft>
                <a:spcPts val="0"/>
              </a:spcAft>
            </a:pPr>
            <a:r>
              <a:rPr lang="en-US" sz="3200" spc="-30">
                <a:solidFill>
                  <a:srgbClr val="001F5F"/>
                </a:solidFill>
                <a:latin typeface="Calibri" pitchFamily="1" panose="2263545234"/>
              </a:rPr>
              <a:t>program, or activity. </a:t>
            </a:r>
          </a:p>
          <a:p>
            <a:pPr marL="640080" marR="0" indent="0" algn="l">
              <a:lnSpc>
                <a:spcPts val="3700"/>
              </a:lnSpc>
              <a:spcBef>
                <a:spcPts val="1150"/>
              </a:spcBef>
              <a:spcAft>
                <a:spcPts val="0"/>
              </a:spcAft>
            </a:pPr>
            <a:r>
              <a:rPr lang="en-US" sz="3900" spc="60">
                <a:solidFill>
                  <a:srgbClr val="44759E"/>
                </a:solidFill>
                <a:latin typeface="Arial" pitchFamily="2" panose="2263545234"/>
              </a:rPr>
              <a:t></a:t>
            </a:r>
            <a:r>
              <a:rPr lang="en-US" sz="3200" spc="60">
                <a:solidFill>
                  <a:srgbClr val="001F5F"/>
                </a:solidFill>
                <a:latin typeface="Calibri" pitchFamily="1" panose="2263545234"/>
              </a:rPr>
              <a:t> Administrative inconvenience is not valid </a:t>
            </a:r>
          </a:p>
          <a:p>
            <a:pPr marL="1143000" marR="0" indent="0" algn="l">
              <a:lnSpc>
                <a:spcPts val="3100"/>
              </a:lnSpc>
              <a:spcBef>
                <a:spcPts val="200"/>
              </a:spcBef>
              <a:spcAft>
                <a:spcPts val="10080"/>
              </a:spcAft>
            </a:pPr>
            <a:r>
              <a:rPr lang="en-US" sz="3200" spc="-50">
                <a:solidFill>
                  <a:srgbClr val="001F5F"/>
                </a:solidFill>
                <a:latin typeface="Calibri" pitchFamily="1" panose="2263545234"/>
              </a:rPr>
              <a:t>defense. </a:t>
            </a:r>
          </a:p>
        </p:txBody>
      </p:sp>
      <p:graphicFrame>
        <p:nvGraphicFramePr>
          <p:cNvPr id="297" name="table 29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99" name=""/>
        <p:cNvGrpSpPr/>
        <p:nvPr/>
      </p:nvGrpSpPr>
      <p:grpSpPr/>
      <p:sp>
        <p:nvSpPr>
          <p:cNvPr id="30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08" name="Image.jpg"/>
          <p:cNvPicPr/>
          <p:nvPr/>
        </p:nvPicPr>
        <p:blipFill>
          <a:blip r:embed="rId147"/>
          <a:stretch>
            <a:fillRect/>
          </a:stretch>
        </p:blipFill>
        <p:spPr>
          <a:xfrm>
            <a:off x="6595745" y="6516370"/>
            <a:ext cx="2499360" cy="213360"/>
          </a:xfrm>
          <a:prstGeom prst="rect">
            <a:avLst/>
          </a:prstGeom>
        </p:spPr>
      </p:pic>
      <p:sp>
        <p:nvSpPr>
          <p:cNvPr id="30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29 </a:t>
            </a:r>
          </a:p>
        </p:txBody>
      </p:sp>
      <p:sp>
        <p:nvSpPr>
          <p:cNvPr id="30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04" name=""/>
          <p:cNvSpPr/>
          <p:nvPr>
            <p:ph type="body" idx="10"/>
          </p:nvPr>
        </p:nvSpPr>
        <p:spPr>
          <a:xfrm>
            <a:off x="0" y="676910"/>
            <a:ext cx="9144000" cy="5770880"/>
          </a:xfrm>
          <a:prstGeom prst="rect">
            <a:avLst/>
          </a:prstGeom>
          <a:noFill/>
          <a:ln w="0" cmpd="sng">
            <a:noFill/>
            <a:prstDash val="solid"/>
          </a:ln>
        </p:spPr>
        <p:txBody>
          <a:bodyPr vert="horz" lIns="0" tIns="250190" rIns="0" bIns="0" anchor="t"/>
          <a:lstStyle/>
          <a:p>
            <a:pPr marL="0" marR="0" indent="0" algn="ctr">
              <a:lnSpc>
                <a:spcPts val="3500"/>
              </a:lnSpc>
              <a:spcAft>
                <a:spcPts val="0"/>
              </a:spcAft>
            </a:pPr>
            <a:r>
              <a:rPr lang="en-US" sz="3550" b="1" spc="10">
                <a:solidFill>
                  <a:srgbClr val="001F5F"/>
                </a:solidFill>
                <a:latin typeface="Calibri" pitchFamily="1" panose="2263545234"/>
              </a:rPr>
              <a:t>Determining Question of </a:t>
            </a:r>
          </a:p>
          <a:p>
            <a:pPr marL="0" marR="0" indent="0" algn="ctr">
              <a:lnSpc>
                <a:spcPts val="3500"/>
              </a:lnSpc>
              <a:spcBef>
                <a:spcPts val="630"/>
              </a:spcBef>
              <a:spcAft>
                <a:spcPts val="0"/>
              </a:spcAft>
            </a:pPr>
            <a:r>
              <a:rPr lang="en-US" sz="3550" b="1" spc="0">
                <a:solidFill>
                  <a:srgbClr val="001F5F"/>
                </a:solidFill>
                <a:latin typeface="Calibri" pitchFamily="1" panose="2263545234"/>
              </a:rPr>
              <a:t>Fundamental Alteration </a:t>
            </a:r>
          </a:p>
          <a:p>
            <a:pPr marL="640080" marR="0" indent="502920" algn="l">
              <a:lnSpc>
                <a:spcPts val="3100"/>
              </a:lnSpc>
              <a:spcBef>
                <a:spcPts val="1855"/>
              </a:spcBef>
              <a:spcAft>
                <a:spcPts val="0"/>
              </a:spcAft>
              <a:buFont typeface="Calibri"/>
              <a:buAutoNum startAt="1" type="arabicPeriod"/>
            </a:pPr>
            <a:r>
              <a:rPr lang="en-US" sz="3200" spc="0">
                <a:solidFill>
                  <a:srgbClr val="001F5F"/>
                </a:solidFill>
                <a:latin typeface="Calibri" pitchFamily="1" panose="2263545234"/>
              </a:rPr>
              <a:t>The decision should be made by relevant </a:t>
            </a:r>
          </a:p>
          <a:p>
            <a:pPr marL="1143000" marR="0" indent="0" algn="l">
              <a:lnSpc>
                <a:spcPts val="3100"/>
              </a:lnSpc>
              <a:spcBef>
                <a:spcPts val="195"/>
              </a:spcBef>
              <a:spcAft>
                <a:spcPts val="0"/>
              </a:spcAft>
            </a:pPr>
            <a:r>
              <a:rPr lang="en-US" sz="3200" spc="-15">
                <a:solidFill>
                  <a:srgbClr val="001F5F"/>
                </a:solidFill>
                <a:latin typeface="Calibri" pitchFamily="1" panose="2263545234"/>
              </a:rPr>
              <a:t>officials including faculty. </a:t>
            </a:r>
          </a:p>
          <a:p>
            <a:pPr marL="640080" marR="0" indent="502920" algn="l">
              <a:lnSpc>
                <a:spcPts val="3100"/>
              </a:lnSpc>
              <a:spcBef>
                <a:spcPts val="960"/>
              </a:spcBef>
              <a:spcAft>
                <a:spcPts val="0"/>
              </a:spcAft>
              <a:buFont typeface="Calibri"/>
              <a:buAutoNum type="arabicPeriod"/>
            </a:pPr>
            <a:r>
              <a:rPr lang="en-US" sz="3200" spc="-10">
                <a:solidFill>
                  <a:srgbClr val="001F5F"/>
                </a:solidFill>
                <a:latin typeface="Calibri" pitchFamily="1" panose="2263545234"/>
              </a:rPr>
              <a:t>Consider a series of alternatives, feasibility, </a:t>
            </a:r>
          </a:p>
          <a:p>
            <a:pPr marL="1143000" marR="0" indent="0" algn="l">
              <a:lnSpc>
                <a:spcPts val="3100"/>
              </a:lnSpc>
              <a:spcBef>
                <a:spcPts val="195"/>
              </a:spcBef>
              <a:spcAft>
                <a:spcPts val="0"/>
              </a:spcAft>
            </a:pPr>
            <a:r>
              <a:rPr lang="en-US" sz="3200" spc="-15">
                <a:solidFill>
                  <a:srgbClr val="001F5F"/>
                </a:solidFill>
                <a:latin typeface="Calibri" pitchFamily="1" panose="2263545234"/>
              </a:rPr>
              <a:t>cost, and effect on program. </a:t>
            </a:r>
          </a:p>
          <a:p>
            <a:pPr marL="640080" marR="0" indent="502920" algn="l">
              <a:lnSpc>
                <a:spcPts val="3100"/>
              </a:lnSpc>
              <a:spcBef>
                <a:spcPts val="960"/>
              </a:spcBef>
              <a:spcAft>
                <a:spcPts val="0"/>
              </a:spcAft>
              <a:buFont typeface="Calibri"/>
              <a:buAutoNum type="arabicPeriod"/>
            </a:pPr>
            <a:r>
              <a:rPr lang="en-US" sz="3200" spc="0">
                <a:solidFill>
                  <a:srgbClr val="001F5F"/>
                </a:solidFill>
                <a:latin typeface="Calibri" pitchFamily="1" panose="2263545234"/>
              </a:rPr>
              <a:t>The decision should include a reasoned </a:t>
            </a:r>
          </a:p>
          <a:p>
            <a:pPr marL="1143000" marR="0" indent="0" algn="l">
              <a:lnSpc>
                <a:spcPts val="3100"/>
              </a:lnSpc>
              <a:spcBef>
                <a:spcPts val="205"/>
              </a:spcBef>
              <a:spcAft>
                <a:spcPts val="0"/>
              </a:spcAft>
            </a:pPr>
            <a:r>
              <a:rPr lang="en-US" sz="3200" spc="-10">
                <a:solidFill>
                  <a:srgbClr val="001F5F"/>
                </a:solidFill>
                <a:latin typeface="Calibri" pitchFamily="1" panose="2263545234"/>
              </a:rPr>
              <a:t>deliberation to determine if the </a:t>
            </a:r>
          </a:p>
          <a:p>
            <a:pPr marL="1143000" marR="0" indent="0" algn="l">
              <a:lnSpc>
                <a:spcPts val="3100"/>
              </a:lnSpc>
              <a:spcBef>
                <a:spcPts val="210"/>
              </a:spcBef>
              <a:spcAft>
                <a:spcPts val="0"/>
              </a:spcAft>
            </a:pPr>
            <a:r>
              <a:rPr lang="en-US" sz="3200" spc="-5">
                <a:solidFill>
                  <a:srgbClr val="001F5F"/>
                </a:solidFill>
                <a:latin typeface="Calibri" pitchFamily="1" panose="2263545234"/>
              </a:rPr>
              <a:t>accommodation would lower academic </a:t>
            </a:r>
          </a:p>
          <a:p>
            <a:pPr marL="1143000" marR="0" indent="0" algn="l">
              <a:lnSpc>
                <a:spcPts val="3200"/>
              </a:lnSpc>
              <a:spcBef>
                <a:spcPts val="205"/>
              </a:spcBef>
              <a:spcAft>
                <a:spcPts val="0"/>
              </a:spcAft>
            </a:pPr>
            <a:r>
              <a:rPr lang="en-US" sz="3200" spc="-10">
                <a:solidFill>
                  <a:srgbClr val="001F5F"/>
                </a:solidFill>
                <a:latin typeface="Calibri" pitchFamily="1" panose="2263545234"/>
              </a:rPr>
              <a:t>standards or if there is a substantial program </a:t>
            </a:r>
          </a:p>
          <a:p>
            <a:pPr marL="1143000" marR="0" indent="0" algn="l">
              <a:lnSpc>
                <a:spcPts val="3100"/>
              </a:lnSpc>
              <a:spcBef>
                <a:spcPts val="170"/>
              </a:spcBef>
              <a:spcAft>
                <a:spcPts val="1235"/>
              </a:spcAft>
            </a:pPr>
            <a:r>
              <a:rPr lang="en-US" sz="3200" spc="-10">
                <a:solidFill>
                  <a:srgbClr val="001F5F"/>
                </a:solidFill>
                <a:latin typeface="Calibri" pitchFamily="1" panose="2263545234"/>
              </a:rPr>
              <a:t>alternative that student could access. </a:t>
            </a:r>
          </a:p>
        </p:txBody>
      </p:sp>
      <p:graphicFrame>
        <p:nvGraphicFramePr>
          <p:cNvPr id="307" name="table 30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9" name=""/>
        <p:cNvGrpSpPr/>
        <p:nvPr/>
      </p:nvGrpSpPr>
      <p:grpSpPr/>
      <p:sp>
        <p:nvSpPr>
          <p:cNvPr id="2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9" name="Image.jpg"/>
          <p:cNvPicPr/>
          <p:nvPr/>
        </p:nvPicPr>
        <p:blipFill>
          <a:blip r:embed="rId17"/>
          <a:stretch>
            <a:fillRect/>
          </a:stretch>
        </p:blipFill>
        <p:spPr>
          <a:xfrm>
            <a:off x="6595745" y="6516370"/>
            <a:ext cx="2499360" cy="213360"/>
          </a:xfrm>
          <a:prstGeom prst="rect">
            <a:avLst/>
          </a:prstGeom>
        </p:spPr>
      </p:pic>
      <p:sp>
        <p:nvSpPr>
          <p:cNvPr id="2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68580" indent="0" algn="r">
              <a:lnSpc>
                <a:spcPts val="1600"/>
              </a:lnSpc>
              <a:spcAft>
                <a:spcPts val="860"/>
              </a:spcAft>
            </a:pPr>
            <a:r>
              <a:rPr lang="en-US" sz="1400" spc="0">
                <a:solidFill>
                  <a:srgbClr val="000080"/>
                </a:solidFill>
                <a:latin typeface="Tahoma" pitchFamily="2" panose="2263545234"/>
              </a:rPr>
              <a:t>3 </a:t>
            </a:r>
          </a:p>
        </p:txBody>
      </p:sp>
      <p:sp>
        <p:nvSpPr>
          <p:cNvPr id="2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24" name=""/>
          <p:cNvSpPr/>
          <p:nvPr>
            <p:ph type="body" idx="10"/>
          </p:nvPr>
        </p:nvSpPr>
        <p:spPr>
          <a:xfrm>
            <a:off x="0" y="676910"/>
            <a:ext cx="9144000" cy="1364615"/>
          </a:xfrm>
          <a:prstGeom prst="rect">
            <a:avLst/>
          </a:prstGeom>
          <a:noFill/>
          <a:ln w="0" cmpd="sng">
            <a:noFill/>
            <a:prstDash val="solid"/>
          </a:ln>
        </p:spPr>
        <p:txBody>
          <a:bodyPr vert="horz" lIns="0" tIns="263525" rIns="0" bIns="0" anchor="t"/>
          <a:lstStyle/>
          <a:p>
            <a:pPr marL="0" marR="0" indent="0" algn="ctr">
              <a:lnSpc>
                <a:spcPts val="4300"/>
              </a:lnSpc>
              <a:spcAft>
                <a:spcPts val="4175"/>
              </a:spcAft>
            </a:pPr>
            <a:r>
              <a:rPr lang="en-US" sz="4350" b="1" spc="10">
                <a:solidFill>
                  <a:srgbClr val="001F5F"/>
                </a:solidFill>
                <a:latin typeface="Calibri" pitchFamily="1" panose="2263545234"/>
              </a:rPr>
              <a:t>What’s Up and Coming in 2017 </a:t>
            </a:r>
          </a:p>
        </p:txBody>
      </p:sp>
      <p:sp>
        <p:nvSpPr>
          <p:cNvPr id="25" name=""/>
          <p:cNvSpPr/>
          <p:nvPr>
            <p:ph type="body" idx="10"/>
          </p:nvPr>
        </p:nvSpPr>
        <p:spPr>
          <a:xfrm>
            <a:off x="0" y="2041525"/>
            <a:ext cx="9144000" cy="4406265"/>
          </a:xfrm>
          <a:prstGeom prst="rect">
            <a:avLst/>
          </a:prstGeom>
          <a:noFill/>
          <a:ln w="0" cmpd="sng">
            <a:noFill/>
            <a:prstDash val="solid"/>
          </a:ln>
        </p:spPr>
        <p:txBody>
          <a:bodyPr vert="horz" lIns="0" tIns="168910" rIns="0" bIns="0" anchor="t"/>
          <a:lstStyle/>
          <a:p>
            <a:pPr marL="594360" marR="0" indent="0" algn="just">
              <a:lnSpc>
                <a:spcPts val="2600"/>
              </a:lnSpc>
              <a:spcAft>
                <a:spcPts val="0"/>
              </a:spcAft>
            </a:pPr>
            <a:r>
              <a:rPr lang="en-US" sz="2600" spc="95">
                <a:solidFill>
                  <a:srgbClr val="44759E"/>
                </a:solidFill>
                <a:latin typeface="Calibri" pitchFamily="1" panose="2263545234"/>
              </a:rPr>
              <a:t>-</a:t>
            </a:r>
            <a:r>
              <a:rPr lang="en-US" sz="2600" spc="95">
                <a:solidFill>
                  <a:srgbClr val="001F5F"/>
                </a:solidFill>
                <a:latin typeface="Calibri" pitchFamily="1" panose="2263545234"/>
              </a:rPr>
              <a:t> The New Administration </a:t>
            </a:r>
          </a:p>
          <a:p>
            <a:pPr marL="594360" marR="0" indent="0" algn="just">
              <a:lnSpc>
                <a:spcPts val="2600"/>
              </a:lnSpc>
              <a:spcBef>
                <a:spcPts val="1070"/>
              </a:spcBef>
              <a:spcAft>
                <a:spcPts val="0"/>
              </a:spcAft>
            </a:pPr>
            <a:r>
              <a:rPr lang="en-US" sz="2600" spc="110">
                <a:solidFill>
                  <a:srgbClr val="44759E"/>
                </a:solidFill>
                <a:latin typeface="Calibri" pitchFamily="1" panose="2263545234"/>
              </a:rPr>
              <a:t>-</a:t>
            </a:r>
            <a:r>
              <a:rPr lang="en-US" sz="2600" spc="110">
                <a:solidFill>
                  <a:srgbClr val="001F5F"/>
                </a:solidFill>
                <a:latin typeface="Calibri" pitchFamily="1" panose="2263545234"/>
              </a:rPr>
              <a:t> New ADA Regulations </a:t>
            </a:r>
          </a:p>
          <a:p>
            <a:pPr marL="594360" marR="0" indent="0" algn="just">
              <a:lnSpc>
                <a:spcPts val="2600"/>
              </a:lnSpc>
              <a:spcBef>
                <a:spcPts val="1060"/>
              </a:spcBef>
              <a:spcAft>
                <a:spcPts val="0"/>
              </a:spcAft>
            </a:pPr>
            <a:r>
              <a:rPr lang="en-US" sz="2600" spc="65">
                <a:solidFill>
                  <a:srgbClr val="44759E"/>
                </a:solidFill>
                <a:latin typeface="Calibri" pitchFamily="1" panose="2263545234"/>
              </a:rPr>
              <a:t>-</a:t>
            </a:r>
            <a:r>
              <a:rPr lang="en-US" sz="2600" spc="65">
                <a:solidFill>
                  <a:srgbClr val="001F5F"/>
                </a:solidFill>
                <a:latin typeface="Calibri" pitchFamily="1" panose="2263545234"/>
              </a:rPr>
              <a:t> Introduction of the RISE Act of 2016 </a:t>
            </a:r>
          </a:p>
          <a:p>
            <a:pPr marL="594360" marR="0" indent="0" algn="just">
              <a:lnSpc>
                <a:spcPts val="2600"/>
              </a:lnSpc>
              <a:spcBef>
                <a:spcPts val="1070"/>
              </a:spcBef>
              <a:spcAft>
                <a:spcPts val="0"/>
              </a:spcAft>
            </a:pPr>
            <a:r>
              <a:rPr lang="en-US" sz="2600" spc="50">
                <a:solidFill>
                  <a:srgbClr val="44759E"/>
                </a:solidFill>
                <a:latin typeface="Calibri" pitchFamily="1" panose="2263545234"/>
              </a:rPr>
              <a:t>-</a:t>
            </a:r>
            <a:r>
              <a:rPr lang="en-US" sz="2600" spc="50">
                <a:solidFill>
                  <a:srgbClr val="001F5F"/>
                </a:solidFill>
                <a:latin typeface="Calibri" pitchFamily="1" panose="2263545234"/>
              </a:rPr>
              <a:t> Enforcement of Website Accessibility Laws </a:t>
            </a:r>
          </a:p>
          <a:p>
            <a:pPr marL="594360" marR="0" indent="0" algn="just">
              <a:lnSpc>
                <a:spcPts val="2600"/>
              </a:lnSpc>
              <a:spcBef>
                <a:spcPts val="1060"/>
              </a:spcBef>
              <a:spcAft>
                <a:spcPts val="0"/>
              </a:spcAft>
              <a:tabLst>
                <a:tab pos="1143000" algn="l"/>
              </a:tabLst>
            </a:pPr>
            <a:r>
              <a:rPr lang="en-US" sz="2600" spc="-10">
                <a:solidFill>
                  <a:srgbClr val="44759E"/>
                </a:solidFill>
                <a:latin typeface="Calibri" pitchFamily="1" panose="2263545234"/>
              </a:rPr>
              <a:t>-</a:t>
            </a:r>
            <a:r>
              <a:rPr lang="en-US" sz="100" spc="-10">
                <a:solidFill>
                  <a:srgbClr val="001F5F"/>
                </a:solidFill>
                <a:latin typeface="Calibri" pitchFamily="1" panose="2263545234"/>
              </a:rPr>
              <a:t> </a:t>
            </a:r>
            <a:r>
              <a:rPr lang="en-US" sz="2600" spc="-10">
                <a:solidFill>
                  <a:srgbClr val="001F5F"/>
                </a:solidFill>
                <a:latin typeface="Calibri" pitchFamily="1" panose="2263545234"/>
              </a:rPr>
              <a:t>Introduction of Accessible Instructional Materials </a:t>
            </a:r>
          </a:p>
          <a:p>
            <a:pPr marL="1143000" marR="0" indent="0" algn="just">
              <a:lnSpc>
                <a:spcPts val="2600"/>
              </a:lnSpc>
              <a:spcBef>
                <a:spcPts val="445"/>
              </a:spcBef>
              <a:spcAft>
                <a:spcPts val="0"/>
              </a:spcAft>
            </a:pPr>
            <a:r>
              <a:rPr lang="en-US" sz="2600" spc="5">
                <a:solidFill>
                  <a:srgbClr val="001F5F"/>
                </a:solidFill>
                <a:latin typeface="Calibri" pitchFamily="1" panose="2263545234"/>
              </a:rPr>
              <a:t>in Higher Education Act (AIM HE) </a:t>
            </a:r>
          </a:p>
          <a:p>
            <a:pPr marL="594360" marR="0" indent="0" algn="just">
              <a:lnSpc>
                <a:spcPts val="2600"/>
              </a:lnSpc>
              <a:spcBef>
                <a:spcPts val="1060"/>
              </a:spcBef>
              <a:spcAft>
                <a:spcPts val="0"/>
              </a:spcAft>
            </a:pPr>
            <a:r>
              <a:rPr lang="en-US" sz="2600" spc="45">
                <a:solidFill>
                  <a:srgbClr val="44759E"/>
                </a:solidFill>
                <a:latin typeface="Calibri" pitchFamily="1" panose="2263545234"/>
              </a:rPr>
              <a:t>-</a:t>
            </a:r>
            <a:r>
              <a:rPr lang="en-US" sz="2600" spc="45">
                <a:solidFill>
                  <a:srgbClr val="001F5F"/>
                </a:solidFill>
                <a:latin typeface="Calibri" pitchFamily="1" panose="2263545234"/>
              </a:rPr>
              <a:t> Development of Obligations to Accommodate Service </a:t>
            </a:r>
          </a:p>
          <a:p>
            <a:pPr marL="1143000" marR="0" indent="0" algn="just">
              <a:lnSpc>
                <a:spcPts val="2600"/>
              </a:lnSpc>
              <a:spcBef>
                <a:spcPts val="460"/>
              </a:spcBef>
              <a:spcAft>
                <a:spcPts val="5695"/>
              </a:spcAft>
            </a:pPr>
            <a:r>
              <a:rPr lang="en-US" sz="2600" spc="-5">
                <a:solidFill>
                  <a:srgbClr val="001F5F"/>
                </a:solidFill>
                <a:latin typeface="Calibri" pitchFamily="1" panose="2263545234"/>
              </a:rPr>
              <a:t>Animals </a:t>
            </a:r>
          </a:p>
        </p:txBody>
      </p:sp>
      <p:graphicFrame>
        <p:nvGraphicFramePr>
          <p:cNvPr id="28" name="table 28"/>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09" name=""/>
        <p:cNvGrpSpPr/>
        <p:nvPr/>
      </p:nvGrpSpPr>
      <p:grpSpPr/>
      <p:sp>
        <p:nvSpPr>
          <p:cNvPr id="31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18" name="Image.jpg"/>
          <p:cNvPicPr/>
          <p:nvPr/>
        </p:nvPicPr>
        <p:blipFill>
          <a:blip r:embed="rId152"/>
          <a:stretch>
            <a:fillRect/>
          </a:stretch>
        </p:blipFill>
        <p:spPr>
          <a:xfrm>
            <a:off x="6595745" y="6516370"/>
            <a:ext cx="2499360" cy="213360"/>
          </a:xfrm>
          <a:prstGeom prst="rect">
            <a:avLst/>
          </a:prstGeom>
        </p:spPr>
      </p:pic>
      <p:sp>
        <p:nvSpPr>
          <p:cNvPr id="31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30 </a:t>
            </a:r>
          </a:p>
        </p:txBody>
      </p:sp>
      <p:sp>
        <p:nvSpPr>
          <p:cNvPr id="31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14" name=""/>
          <p:cNvSpPr/>
          <p:nvPr>
            <p:ph type="body" idx="10"/>
          </p:nvPr>
        </p:nvSpPr>
        <p:spPr>
          <a:xfrm>
            <a:off x="0" y="676910"/>
            <a:ext cx="9144000" cy="5770880"/>
          </a:xfrm>
          <a:prstGeom prst="rect">
            <a:avLst/>
          </a:prstGeom>
          <a:noFill/>
          <a:ln w="0" cmpd="sng">
            <a:noFill/>
            <a:prstDash val="solid"/>
          </a:ln>
        </p:spPr>
        <p:txBody>
          <a:bodyPr vert="horz" lIns="0" tIns="263525" rIns="0" bIns="0" anchor="t">
            <a:normAutofit fontScale="95000"/>
          </a:bodyPr>
          <a:lstStyle/>
          <a:p>
            <a:pPr marL="0" marR="0" indent="0" algn="ctr">
              <a:lnSpc>
                <a:spcPts val="4600"/>
              </a:lnSpc>
              <a:spcAft>
                <a:spcPts val="0"/>
              </a:spcAft>
            </a:pPr>
            <a:r>
              <a:rPr lang="en-US" sz="4350" b="1" spc="15">
                <a:solidFill>
                  <a:srgbClr val="001F5F"/>
                </a:solidFill>
                <a:latin typeface="Calibri" pitchFamily="1" panose="2263545234"/>
              </a:rPr>
              <a:t>“Reasonable ” </a:t>
            </a:r>
          </a:p>
          <a:p>
            <a:pPr marL="411480" marR="0" indent="0" algn="l">
              <a:lnSpc>
                <a:spcPts val="3100"/>
              </a:lnSpc>
              <a:spcBef>
                <a:spcPts val="2745"/>
              </a:spcBef>
              <a:spcAft>
                <a:spcPts val="0"/>
              </a:spcAft>
            </a:pPr>
            <a:r>
              <a:rPr lang="en-US" sz="4350" spc="90">
                <a:solidFill>
                  <a:srgbClr val="44759E"/>
                </a:solidFill>
                <a:latin typeface="Arial" pitchFamily="2" panose="2263545234"/>
              </a:rPr>
              <a:t></a:t>
            </a:r>
            <a:r>
              <a:rPr lang="en-US" sz="3200" spc="90">
                <a:solidFill>
                  <a:srgbClr val="001F5F"/>
                </a:solidFill>
                <a:latin typeface="Calibri" pitchFamily="1" panose="2263545234"/>
              </a:rPr>
              <a:t> The hallmark of a “reasonable” </a:t>
            </a:r>
          </a:p>
          <a:p>
            <a:pPr marL="914400" marR="0" indent="0" algn="l">
              <a:lnSpc>
                <a:spcPts val="3100"/>
              </a:lnSpc>
              <a:spcBef>
                <a:spcPts val="0"/>
              </a:spcBef>
              <a:spcAft>
                <a:spcPts val="0"/>
              </a:spcAft>
            </a:pPr>
            <a:r>
              <a:rPr lang="en-US" sz="3200" spc="-15">
                <a:solidFill>
                  <a:srgbClr val="001F5F"/>
                </a:solidFill>
                <a:latin typeface="Calibri" pitchFamily="1" panose="2263545234"/>
              </a:rPr>
              <a:t>accommodation is effectiveness. </a:t>
            </a:r>
          </a:p>
          <a:p>
            <a:pPr marL="411480" marR="0" indent="0" algn="l">
              <a:lnSpc>
                <a:spcPts val="3100"/>
              </a:lnSpc>
              <a:spcBef>
                <a:spcPts val="1255"/>
              </a:spcBef>
              <a:spcAft>
                <a:spcPts val="0"/>
              </a:spcAft>
            </a:pPr>
            <a:r>
              <a:rPr lang="en-US" sz="4350" spc="60">
                <a:solidFill>
                  <a:srgbClr val="44759E"/>
                </a:solidFill>
                <a:latin typeface="Arial" pitchFamily="2" panose="2263545234"/>
              </a:rPr>
              <a:t></a:t>
            </a:r>
            <a:r>
              <a:rPr lang="en-US" sz="3200" spc="60">
                <a:solidFill>
                  <a:srgbClr val="001F5F"/>
                </a:solidFill>
                <a:latin typeface="Calibri" pitchFamily="1" panose="2263545234"/>
              </a:rPr>
              <a:t> The question to ask is what is necessary to </a:t>
            </a:r>
          </a:p>
          <a:p>
            <a:pPr marL="914400" marR="0" indent="0" algn="l">
              <a:lnSpc>
                <a:spcPts val="3100"/>
              </a:lnSpc>
              <a:spcBef>
                <a:spcPts val="0"/>
              </a:spcBef>
              <a:spcAft>
                <a:spcPts val="0"/>
              </a:spcAft>
            </a:pPr>
            <a:r>
              <a:rPr lang="en-US" sz="3200" spc="-5">
                <a:solidFill>
                  <a:srgbClr val="001F5F"/>
                </a:solidFill>
                <a:latin typeface="Calibri" pitchFamily="1" panose="2263545234"/>
              </a:rPr>
              <a:t>ameliorate the effects of the disability so the </a:t>
            </a:r>
          </a:p>
          <a:p>
            <a:pPr marL="914400" marR="0" indent="0" algn="l">
              <a:lnSpc>
                <a:spcPts val="3300"/>
              </a:lnSpc>
              <a:spcBef>
                <a:spcPts val="0"/>
              </a:spcBef>
              <a:spcAft>
                <a:spcPts val="0"/>
              </a:spcAft>
            </a:pPr>
            <a:r>
              <a:rPr lang="en-US" sz="3200" spc="-10">
                <a:solidFill>
                  <a:srgbClr val="001F5F"/>
                </a:solidFill>
                <a:latin typeface="Calibri" pitchFamily="1" panose="2263545234"/>
              </a:rPr>
              <a:t>student has equal access. </a:t>
            </a:r>
          </a:p>
          <a:p>
            <a:pPr marL="411480" marR="0" indent="0" algn="l">
              <a:lnSpc>
                <a:spcPts val="3100"/>
              </a:lnSpc>
              <a:spcBef>
                <a:spcPts val="1250"/>
              </a:spcBef>
              <a:spcAft>
                <a:spcPts val="0"/>
              </a:spcAft>
            </a:pPr>
            <a:r>
              <a:rPr lang="en-US" sz="4350" spc="70">
                <a:solidFill>
                  <a:srgbClr val="44759E"/>
                </a:solidFill>
                <a:latin typeface="Arial" pitchFamily="2" panose="2263545234"/>
              </a:rPr>
              <a:t></a:t>
            </a:r>
            <a:r>
              <a:rPr lang="en-US" sz="3200" spc="70">
                <a:solidFill>
                  <a:srgbClr val="001F5F"/>
                </a:solidFill>
                <a:latin typeface="Calibri" pitchFamily="1" panose="2263545234"/>
              </a:rPr>
              <a:t> Decisions must be made on a case-by-case </a:t>
            </a:r>
          </a:p>
          <a:p>
            <a:pPr marL="914400" marR="0" indent="0" algn="l">
              <a:lnSpc>
                <a:spcPts val="3100"/>
              </a:lnSpc>
              <a:spcBef>
                <a:spcPts val="0"/>
              </a:spcBef>
              <a:spcAft>
                <a:spcPts val="0"/>
              </a:spcAft>
            </a:pPr>
            <a:r>
              <a:rPr lang="en-US" sz="3200" spc="-55">
                <a:solidFill>
                  <a:srgbClr val="001F5F"/>
                </a:solidFill>
                <a:latin typeface="Calibri" pitchFamily="1" panose="2263545234"/>
              </a:rPr>
              <a:t>basis. </a:t>
            </a:r>
          </a:p>
          <a:p>
            <a:pPr marL="411480" marR="0" indent="0" algn="l">
              <a:lnSpc>
                <a:spcPts val="3100"/>
              </a:lnSpc>
              <a:spcBef>
                <a:spcPts val="1250"/>
              </a:spcBef>
              <a:spcAft>
                <a:spcPts val="0"/>
              </a:spcAft>
            </a:pPr>
            <a:r>
              <a:rPr lang="en-US" sz="4350" spc="55">
                <a:solidFill>
                  <a:srgbClr val="44759E"/>
                </a:solidFill>
                <a:latin typeface="Arial" pitchFamily="2" panose="2263545234"/>
              </a:rPr>
              <a:t></a:t>
            </a:r>
            <a:r>
              <a:rPr lang="en-US" sz="3200" spc="55">
                <a:solidFill>
                  <a:srgbClr val="001F5F"/>
                </a:solidFill>
                <a:latin typeface="Calibri" pitchFamily="1" panose="2263545234"/>
              </a:rPr>
              <a:t> Ineffective modification or adjustment will not </a:t>
            </a:r>
          </a:p>
          <a:p>
            <a:pPr marL="914400" marR="0" indent="0" algn="l">
              <a:lnSpc>
                <a:spcPts val="3100"/>
              </a:lnSpc>
              <a:spcBef>
                <a:spcPts val="0"/>
              </a:spcBef>
              <a:spcAft>
                <a:spcPts val="2855"/>
              </a:spcAft>
            </a:pPr>
            <a:r>
              <a:rPr lang="en-US" sz="3200" spc="-10">
                <a:solidFill>
                  <a:srgbClr val="001F5F"/>
                </a:solidFill>
                <a:latin typeface="Calibri" pitchFamily="1" panose="2263545234"/>
              </a:rPr>
              <a:t>accommodate a student’s limitations. </a:t>
            </a:r>
          </a:p>
        </p:txBody>
      </p:sp>
      <p:graphicFrame>
        <p:nvGraphicFramePr>
          <p:cNvPr id="317" name="table 31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19" name=""/>
        <p:cNvGrpSpPr/>
        <p:nvPr/>
      </p:nvGrpSpPr>
      <p:grpSpPr/>
      <p:sp>
        <p:nvSpPr>
          <p:cNvPr id="32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27" name="Image.jpg"/>
          <p:cNvPicPr/>
          <p:nvPr/>
        </p:nvPicPr>
        <p:blipFill>
          <a:blip r:embed="rId157"/>
          <a:stretch>
            <a:fillRect/>
          </a:stretch>
        </p:blipFill>
        <p:spPr>
          <a:xfrm>
            <a:off x="6595745" y="6516370"/>
            <a:ext cx="2499360" cy="213360"/>
          </a:xfrm>
          <a:prstGeom prst="rect">
            <a:avLst/>
          </a:prstGeom>
        </p:spPr>
      </p:pic>
      <p:sp>
        <p:nvSpPr>
          <p:cNvPr id="322" name=""/>
          <p:cNvSpPr/>
          <p:nvPr>
            <p:ph type="body" idx="10"/>
          </p:nvPr>
        </p:nvSpPr>
        <p:spPr>
          <a:xfrm>
            <a:off x="880046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5">
                <a:solidFill>
                  <a:srgbClr val="000080"/>
                </a:solidFill>
                <a:latin typeface="Tahoma" pitchFamily="2" panose="2263545234"/>
              </a:rPr>
              <a:t>31 </a:t>
            </a:r>
          </a:p>
        </p:txBody>
      </p:sp>
      <p:sp>
        <p:nvSpPr>
          <p:cNvPr id="32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24" name=""/>
          <p:cNvSpPr/>
          <p:nvPr>
            <p:ph type="body" idx="10"/>
          </p:nvPr>
        </p:nvSpPr>
        <p:spPr>
          <a:xfrm>
            <a:off x="0" y="676910"/>
            <a:ext cx="9144000" cy="5770880"/>
          </a:xfrm>
          <a:prstGeom prst="rect">
            <a:avLst/>
          </a:prstGeom>
          <a:noFill/>
          <a:ln w="0" cmpd="sng">
            <a:noFill/>
            <a:prstDash val="solid"/>
          </a:ln>
        </p:spPr>
        <p:txBody>
          <a:bodyPr vert="horz" lIns="0" tIns="1555115" rIns="0" bIns="0" anchor="t"/>
          <a:lstStyle/>
          <a:p>
            <a:pPr marL="0" marR="0" indent="0" algn="ctr">
              <a:lnSpc>
                <a:spcPts val="3900"/>
              </a:lnSpc>
              <a:spcAft>
                <a:spcPts val="29135"/>
              </a:spcAft>
            </a:pPr>
            <a:r>
              <a:rPr lang="en-US" sz="3900" b="1" spc="20">
                <a:solidFill>
                  <a:srgbClr val="001F5F"/>
                </a:solidFill>
                <a:latin typeface="Calibri" pitchFamily="1" panose="2263545234"/>
              </a:rPr>
              <a:t>ADA Regulations </a:t>
            </a:r>
          </a:p>
        </p:txBody>
      </p:sp>
      <p:sp>
        <p:nvSpPr>
          <p:cNvPr id="325"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28" name=""/>
        <p:cNvGrpSpPr/>
        <p:nvPr/>
      </p:nvGrpSpPr>
      <p:grpSpPr/>
      <p:sp>
        <p:nvSpPr>
          <p:cNvPr id="33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38" name="Image.jpg"/>
          <p:cNvPicPr/>
          <p:nvPr/>
        </p:nvPicPr>
        <p:blipFill>
          <a:blip r:embed="rId162"/>
          <a:stretch>
            <a:fillRect/>
          </a:stretch>
        </p:blipFill>
        <p:spPr>
          <a:xfrm>
            <a:off x="6595745" y="6516370"/>
            <a:ext cx="2499360" cy="213360"/>
          </a:xfrm>
          <a:prstGeom prst="rect">
            <a:avLst/>
          </a:prstGeom>
        </p:spPr>
      </p:pic>
      <p:sp>
        <p:nvSpPr>
          <p:cNvPr id="33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32 </a:t>
            </a:r>
          </a:p>
        </p:txBody>
      </p:sp>
      <p:sp>
        <p:nvSpPr>
          <p:cNvPr id="33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33" name=""/>
          <p:cNvSpPr/>
          <p:nvPr>
            <p:ph type="body" idx="10"/>
          </p:nvPr>
        </p:nvSpPr>
        <p:spPr>
          <a:xfrm>
            <a:off x="0" y="676910"/>
            <a:ext cx="9144000" cy="1230630"/>
          </a:xfrm>
          <a:prstGeom prst="rect">
            <a:avLst/>
          </a:prstGeom>
          <a:noFill/>
          <a:ln w="0" cmpd="sng">
            <a:noFill/>
            <a:prstDash val="solid"/>
          </a:ln>
        </p:spPr>
        <p:txBody>
          <a:bodyPr vert="horz" lIns="0" tIns="260350" rIns="0" bIns="0" anchor="t"/>
          <a:lstStyle/>
          <a:p>
            <a:pPr marL="0" marR="0" indent="0" algn="ctr">
              <a:lnSpc>
                <a:spcPts val="4300"/>
              </a:lnSpc>
              <a:spcAft>
                <a:spcPts val="3095"/>
              </a:spcAft>
            </a:pPr>
            <a:r>
              <a:rPr lang="en-US" sz="4350" b="1" spc="0">
                <a:solidFill>
                  <a:srgbClr val="001F5F"/>
                </a:solidFill>
                <a:latin typeface="Calibri" pitchFamily="1" panose="2263545234"/>
              </a:rPr>
              <a:t>New ADA Regulations </a:t>
            </a:r>
          </a:p>
        </p:txBody>
      </p:sp>
      <p:sp>
        <p:nvSpPr>
          <p:cNvPr id="334" name=""/>
          <p:cNvSpPr/>
          <p:nvPr>
            <p:ph type="body" idx="10"/>
          </p:nvPr>
        </p:nvSpPr>
        <p:spPr>
          <a:xfrm>
            <a:off x="0" y="1907540"/>
            <a:ext cx="9144000" cy="4540250"/>
          </a:xfrm>
          <a:prstGeom prst="rect">
            <a:avLst/>
          </a:prstGeom>
          <a:noFill/>
          <a:ln w="0" cmpd="sng">
            <a:noFill/>
            <a:prstDash val="solid"/>
          </a:ln>
        </p:spPr>
        <p:txBody>
          <a:bodyPr vert="horz" lIns="0" tIns="323850" rIns="0" bIns="0" anchor="t"/>
          <a:lstStyle/>
          <a:p>
            <a:pPr marL="640080" marR="0" indent="0" algn="just">
              <a:lnSpc>
                <a:spcPts val="2700"/>
              </a:lnSpc>
              <a:spcAft>
                <a:spcPts val="0"/>
              </a:spcAft>
            </a:pPr>
            <a:r>
              <a:rPr lang="en-US" sz="4350" spc="70">
                <a:solidFill>
                  <a:srgbClr val="44759E"/>
                </a:solidFill>
                <a:latin typeface="Arial" pitchFamily="2" panose="2263545234"/>
              </a:rPr>
              <a:t></a:t>
            </a:r>
            <a:r>
              <a:rPr lang="en-US" sz="2350" spc="70">
                <a:solidFill>
                  <a:srgbClr val="001F5F"/>
                </a:solidFill>
                <a:latin typeface="Calibri" pitchFamily="1" panose="2263545234"/>
              </a:rPr>
              <a:t> ADA gave Attorney General authority to issue regulations </a:t>
            </a:r>
          </a:p>
          <a:p>
            <a:pPr marL="1143000" marR="0" indent="0" algn="just">
              <a:lnSpc>
                <a:spcPts val="2300"/>
              </a:lnSpc>
              <a:spcBef>
                <a:spcPts val="0"/>
              </a:spcBef>
              <a:spcAft>
                <a:spcPts val="0"/>
              </a:spcAft>
            </a:pPr>
            <a:r>
              <a:rPr lang="en-US" sz="2350" spc="0">
                <a:solidFill>
                  <a:srgbClr val="001F5F"/>
                </a:solidFill>
                <a:latin typeface="Calibri" pitchFamily="1" panose="2263545234"/>
              </a:rPr>
              <a:t>(42 U.S.C. 12205a) </a:t>
            </a:r>
          </a:p>
          <a:p>
            <a:pPr marL="640080" marR="0" indent="0" algn="just">
              <a:lnSpc>
                <a:spcPts val="2800"/>
              </a:lnSpc>
              <a:spcBef>
                <a:spcPts val="1205"/>
              </a:spcBef>
              <a:spcAft>
                <a:spcPts val="0"/>
              </a:spcAft>
            </a:pPr>
            <a:r>
              <a:rPr lang="en-US" sz="4350" spc="95">
                <a:solidFill>
                  <a:srgbClr val="44759E"/>
                </a:solidFill>
                <a:latin typeface="Arial" pitchFamily="2" panose="2263545234"/>
              </a:rPr>
              <a:t></a:t>
            </a:r>
            <a:r>
              <a:rPr lang="en-US" sz="2350" spc="95">
                <a:solidFill>
                  <a:srgbClr val="001F5F"/>
                </a:solidFill>
                <a:latin typeface="Calibri" pitchFamily="1" panose="2263545234"/>
              </a:rPr>
              <a:t> Went into effect on October 11, 2016 </a:t>
            </a:r>
          </a:p>
          <a:p>
            <a:pPr marL="640080" marR="0" indent="0" algn="just">
              <a:lnSpc>
                <a:spcPts val="2800"/>
              </a:lnSpc>
              <a:spcBef>
                <a:spcPts val="575"/>
              </a:spcBef>
              <a:spcAft>
                <a:spcPts val="0"/>
              </a:spcAft>
            </a:pPr>
            <a:r>
              <a:rPr lang="en-US" sz="4350" spc="145">
                <a:solidFill>
                  <a:srgbClr val="44759E"/>
                </a:solidFill>
                <a:latin typeface="Arial" pitchFamily="2" panose="2263545234"/>
              </a:rPr>
              <a:t></a:t>
            </a:r>
            <a:r>
              <a:rPr lang="en-US" sz="2350" spc="145">
                <a:solidFill>
                  <a:srgbClr val="001F5F"/>
                </a:solidFill>
                <a:latin typeface="Calibri" pitchFamily="1" panose="2263545234"/>
              </a:rPr>
              <a:t> 28 CFR Parts 35 and 36 </a:t>
            </a:r>
          </a:p>
          <a:p>
            <a:pPr marL="640080" marR="0" indent="0" algn="just">
              <a:lnSpc>
                <a:spcPts val="2800"/>
              </a:lnSpc>
              <a:spcBef>
                <a:spcPts val="575"/>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350" spc="0">
                <a:solidFill>
                  <a:srgbClr val="001F5F"/>
                </a:solidFill>
                <a:latin typeface="Calibri" pitchFamily="1" panose="2263545234"/>
              </a:rPr>
              <a:t>Revisions apply to: </a:t>
            </a:r>
          </a:p>
          <a:p>
            <a:pPr marL="1097280" marR="0" indent="502920" algn="just">
              <a:lnSpc>
                <a:spcPts val="2900"/>
              </a:lnSpc>
              <a:spcBef>
                <a:spcPts val="395"/>
              </a:spcBef>
              <a:spcAft>
                <a:spcPts val="0"/>
              </a:spcAft>
              <a:buFont typeface="Symbol"/>
              <a:buChar char="·"/>
            </a:pPr>
            <a:r>
              <a:rPr lang="en-US" sz="2750" b="1" spc="15">
                <a:solidFill>
                  <a:srgbClr val="001F5F"/>
                </a:solidFill>
                <a:latin typeface="Calibri" pitchFamily="1" panose="2263545234"/>
              </a:rPr>
              <a:t>Title II – State and local governments </a:t>
            </a:r>
          </a:p>
          <a:p>
            <a:pPr marL="1097280" marR="0" indent="502920" algn="just">
              <a:lnSpc>
                <a:spcPts val="2900"/>
              </a:lnSpc>
              <a:spcBef>
                <a:spcPts val="1050"/>
              </a:spcBef>
              <a:spcAft>
                <a:spcPts val="0"/>
              </a:spcAft>
              <a:buFont typeface="Symbol"/>
              <a:buChar char="·"/>
            </a:pPr>
            <a:r>
              <a:rPr lang="en-US" sz="2750" b="1" spc="15">
                <a:solidFill>
                  <a:srgbClr val="001F5F"/>
                </a:solidFill>
                <a:latin typeface="Calibri" pitchFamily="1" panose="2263545234"/>
              </a:rPr>
              <a:t>Title III – Public accommodations </a:t>
            </a:r>
          </a:p>
          <a:p>
            <a:pPr marL="640080" marR="0" indent="0" algn="just">
              <a:lnSpc>
                <a:spcPts val="2700"/>
              </a:lnSpc>
              <a:spcBef>
                <a:spcPts val="1250"/>
              </a:spcBef>
              <a:spcAft>
                <a:spcPts val="0"/>
              </a:spcAft>
            </a:pPr>
            <a:r>
              <a:rPr lang="en-US" sz="4350" spc="75">
                <a:solidFill>
                  <a:srgbClr val="44759E"/>
                </a:solidFill>
                <a:latin typeface="Arial" pitchFamily="2" panose="2263545234"/>
              </a:rPr>
              <a:t></a:t>
            </a:r>
            <a:r>
              <a:rPr lang="en-US" sz="2350" spc="75">
                <a:solidFill>
                  <a:srgbClr val="001F5F"/>
                </a:solidFill>
                <a:latin typeface="Calibri" pitchFamily="1" panose="2263545234"/>
              </a:rPr>
              <a:t> Many provisions revised to be consistent with EEOC </a:t>
            </a:r>
          </a:p>
          <a:p>
            <a:pPr marL="1143000" marR="0" indent="0" algn="just">
              <a:lnSpc>
                <a:spcPts val="2300"/>
              </a:lnSpc>
              <a:spcBef>
                <a:spcPts val="0"/>
              </a:spcBef>
              <a:spcAft>
                <a:spcPts val="3265"/>
              </a:spcAft>
            </a:pPr>
            <a:r>
              <a:rPr lang="en-US" sz="2350" spc="0">
                <a:solidFill>
                  <a:srgbClr val="001F5F"/>
                </a:solidFill>
                <a:latin typeface="Calibri" pitchFamily="1" panose="2263545234"/>
              </a:rPr>
              <a:t>regulations (Title I) </a:t>
            </a:r>
          </a:p>
        </p:txBody>
      </p:sp>
      <p:graphicFrame>
        <p:nvGraphicFramePr>
          <p:cNvPr id="337" name="table 33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39" name=""/>
        <p:cNvGrpSpPr/>
        <p:nvPr/>
      </p:nvGrpSpPr>
      <p:grpSpPr/>
      <p:sp>
        <p:nvSpPr>
          <p:cNvPr id="34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49" name="Image.jpg"/>
          <p:cNvPicPr/>
          <p:nvPr/>
        </p:nvPicPr>
        <p:blipFill>
          <a:blip r:embed="rId167"/>
          <a:stretch>
            <a:fillRect/>
          </a:stretch>
        </p:blipFill>
        <p:spPr>
          <a:xfrm>
            <a:off x="6595745" y="6516370"/>
            <a:ext cx="2499360" cy="213360"/>
          </a:xfrm>
          <a:prstGeom prst="rect">
            <a:avLst/>
          </a:prstGeom>
        </p:spPr>
      </p:pic>
      <p:sp>
        <p:nvSpPr>
          <p:cNvPr id="34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5">
                <a:solidFill>
                  <a:srgbClr val="000080"/>
                </a:solidFill>
                <a:latin typeface="Tahoma" pitchFamily="2" panose="2263545234"/>
              </a:rPr>
              <a:t>33 </a:t>
            </a:r>
          </a:p>
        </p:txBody>
      </p:sp>
      <p:sp>
        <p:nvSpPr>
          <p:cNvPr id="34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44" name=""/>
          <p:cNvSpPr/>
          <p:nvPr>
            <p:ph type="body" idx="10"/>
          </p:nvPr>
        </p:nvSpPr>
        <p:spPr>
          <a:xfrm>
            <a:off x="0" y="676910"/>
            <a:ext cx="9144000" cy="1251585"/>
          </a:xfrm>
          <a:prstGeom prst="rect">
            <a:avLst/>
          </a:prstGeom>
          <a:noFill/>
          <a:ln w="0" cmpd="sng">
            <a:noFill/>
            <a:prstDash val="solid"/>
          </a:ln>
        </p:spPr>
        <p:txBody>
          <a:bodyPr vert="horz" lIns="0" tIns="260350" rIns="0" bIns="0" anchor="t"/>
          <a:lstStyle/>
          <a:p>
            <a:pPr marL="0" marR="22860" indent="0" algn="ctr">
              <a:lnSpc>
                <a:spcPts val="4300"/>
              </a:lnSpc>
              <a:spcAft>
                <a:spcPts val="3240"/>
              </a:spcAft>
            </a:pPr>
            <a:r>
              <a:rPr lang="en-US" sz="4350" b="1" spc="0">
                <a:solidFill>
                  <a:srgbClr val="001F5F"/>
                </a:solidFill>
                <a:latin typeface="Calibri" pitchFamily="1" panose="2263545234"/>
              </a:rPr>
              <a:t>New ADA Regulations </a:t>
            </a:r>
          </a:p>
        </p:txBody>
      </p:sp>
      <p:sp>
        <p:nvSpPr>
          <p:cNvPr id="345" name=""/>
          <p:cNvSpPr/>
          <p:nvPr>
            <p:ph type="body" idx="10"/>
          </p:nvPr>
        </p:nvSpPr>
        <p:spPr>
          <a:xfrm>
            <a:off x="0" y="1928495"/>
            <a:ext cx="9144000" cy="4519295"/>
          </a:xfrm>
          <a:prstGeom prst="rect">
            <a:avLst/>
          </a:prstGeom>
          <a:noFill/>
          <a:ln w="0" cmpd="sng">
            <a:noFill/>
            <a:prstDash val="solid"/>
          </a:ln>
        </p:spPr>
        <p:txBody>
          <a:bodyPr vert="horz" lIns="0" tIns="297180" rIns="0" bIns="0" anchor="t"/>
          <a:lstStyle/>
          <a:p>
            <a:pPr marL="640080" marR="22860" indent="0" algn="just">
              <a:lnSpc>
                <a:spcPts val="2900"/>
              </a:lnSpc>
              <a:spcAft>
                <a:spcPts val="0"/>
              </a:spcAft>
            </a:pPr>
            <a:r>
              <a:rPr lang="en-US" sz="4350" spc="50">
                <a:solidFill>
                  <a:srgbClr val="44759E"/>
                </a:solidFill>
                <a:latin typeface="Arial" pitchFamily="2" panose="2263545234"/>
              </a:rPr>
              <a:t></a:t>
            </a:r>
            <a:r>
              <a:rPr lang="en-US" sz="2600" spc="50">
                <a:solidFill>
                  <a:srgbClr val="001F5F"/>
                </a:solidFill>
                <a:latin typeface="Calibri" pitchFamily="1" panose="2263545234"/>
              </a:rPr>
              <a:t> Purpose is to incorporate statutory changes to ADA in </a:t>
            </a:r>
          </a:p>
          <a:p>
            <a:pPr marL="1143000" marR="22860" indent="0" algn="just">
              <a:lnSpc>
                <a:spcPts val="2500"/>
              </a:lnSpc>
              <a:spcBef>
                <a:spcPts val="0"/>
              </a:spcBef>
              <a:spcAft>
                <a:spcPts val="0"/>
              </a:spcAft>
            </a:pPr>
            <a:r>
              <a:rPr lang="en-US" sz="2600" spc="-5">
                <a:solidFill>
                  <a:srgbClr val="001F5F"/>
                </a:solidFill>
                <a:latin typeface="Calibri" pitchFamily="1" panose="2263545234"/>
              </a:rPr>
              <a:t>the ADA Amendments Act of 2008. </a:t>
            </a:r>
          </a:p>
          <a:p>
            <a:pPr marL="640080" marR="22860" indent="0" algn="just">
              <a:lnSpc>
                <a:spcPts val="2900"/>
              </a:lnSpc>
              <a:spcBef>
                <a:spcPts val="1190"/>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600" spc="-5">
                <a:solidFill>
                  <a:srgbClr val="001F5F"/>
                </a:solidFill>
                <a:latin typeface="Calibri" pitchFamily="1" panose="2263545234"/>
              </a:rPr>
              <a:t>Regulations clarify that the definition of “disability” </a:t>
            </a:r>
          </a:p>
          <a:p>
            <a:pPr marL="1143000" marR="22860" indent="0" algn="just">
              <a:lnSpc>
                <a:spcPts val="2500"/>
              </a:lnSpc>
              <a:spcBef>
                <a:spcPts val="0"/>
              </a:spcBef>
              <a:spcAft>
                <a:spcPts val="0"/>
              </a:spcAft>
            </a:pPr>
            <a:r>
              <a:rPr lang="en-US" sz="2600" spc="-5">
                <a:solidFill>
                  <a:srgbClr val="001F5F"/>
                </a:solidFill>
                <a:latin typeface="Calibri" pitchFamily="1" panose="2263545234"/>
              </a:rPr>
              <a:t>must be broadly construed and applied without </a:t>
            </a:r>
          </a:p>
          <a:p>
            <a:pPr marL="1143000" marR="22860" indent="0" algn="just">
              <a:lnSpc>
                <a:spcPts val="2600"/>
              </a:lnSpc>
              <a:spcBef>
                <a:spcPts val="440"/>
              </a:spcBef>
              <a:spcAft>
                <a:spcPts val="0"/>
              </a:spcAft>
            </a:pPr>
            <a:r>
              <a:rPr lang="en-US" sz="2600" spc="-15">
                <a:solidFill>
                  <a:srgbClr val="001F5F"/>
                </a:solidFill>
                <a:latin typeface="Calibri" pitchFamily="1" panose="2263545234"/>
              </a:rPr>
              <a:t>extensive analysis. </a:t>
            </a:r>
          </a:p>
          <a:p>
            <a:pPr marL="640080" marR="22860" indent="0" algn="just">
              <a:lnSpc>
                <a:spcPts val="2900"/>
              </a:lnSpc>
              <a:spcBef>
                <a:spcPts val="1180"/>
              </a:spcBef>
              <a:spcAft>
                <a:spcPts val="0"/>
              </a:spcAft>
            </a:pPr>
            <a:r>
              <a:rPr lang="en-US" sz="4350" spc="55">
                <a:solidFill>
                  <a:srgbClr val="44759E"/>
                </a:solidFill>
                <a:latin typeface="Arial" pitchFamily="2" panose="2263545234"/>
              </a:rPr>
              <a:t></a:t>
            </a:r>
            <a:r>
              <a:rPr lang="en-US" sz="2600" spc="55">
                <a:solidFill>
                  <a:srgbClr val="001F5F"/>
                </a:solidFill>
                <a:latin typeface="Calibri" pitchFamily="1" panose="2263545234"/>
              </a:rPr>
              <a:t> Regulations state that primary focus should be on </a:t>
            </a:r>
          </a:p>
          <a:p>
            <a:pPr marL="1143000" marR="22860" indent="0" algn="just">
              <a:lnSpc>
                <a:spcPts val="2500"/>
              </a:lnSpc>
              <a:spcBef>
                <a:spcPts val="0"/>
              </a:spcBef>
              <a:spcAft>
                <a:spcPts val="0"/>
              </a:spcAft>
            </a:pPr>
            <a:r>
              <a:rPr lang="en-US" sz="2600" spc="-5">
                <a:solidFill>
                  <a:srgbClr val="001F5F"/>
                </a:solidFill>
                <a:latin typeface="Calibri" pitchFamily="1" panose="2263545234"/>
              </a:rPr>
              <a:t>whether institutions are meeting their obligations and </a:t>
            </a:r>
          </a:p>
          <a:p>
            <a:pPr marL="1143000" marR="22860" indent="0" algn="just">
              <a:lnSpc>
                <a:spcPts val="2600"/>
              </a:lnSpc>
              <a:spcBef>
                <a:spcPts val="435"/>
              </a:spcBef>
              <a:spcAft>
                <a:spcPts val="0"/>
              </a:spcAft>
            </a:pPr>
            <a:r>
              <a:rPr lang="en-US" sz="2600" spc="0">
                <a:solidFill>
                  <a:srgbClr val="001F5F"/>
                </a:solidFill>
                <a:latin typeface="Calibri" pitchFamily="1" panose="2263545234"/>
              </a:rPr>
              <a:t>whether discrimination has occurred, not whether the </a:t>
            </a:r>
          </a:p>
          <a:p>
            <a:pPr marL="1143000" marR="22860" indent="0" algn="just">
              <a:lnSpc>
                <a:spcPts val="2600"/>
              </a:lnSpc>
              <a:spcBef>
                <a:spcPts val="470"/>
              </a:spcBef>
              <a:spcAft>
                <a:spcPts val="4450"/>
              </a:spcAft>
            </a:pPr>
            <a:r>
              <a:rPr lang="en-US" sz="2600" spc="-5">
                <a:solidFill>
                  <a:srgbClr val="001F5F"/>
                </a:solidFill>
                <a:latin typeface="Calibri" pitchFamily="1" panose="2263545234"/>
              </a:rPr>
              <a:t>individual meets the definition of disability. </a:t>
            </a:r>
          </a:p>
        </p:txBody>
      </p:sp>
      <p:graphicFrame>
        <p:nvGraphicFramePr>
          <p:cNvPr id="348" name="table 348"/>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50" name=""/>
        <p:cNvGrpSpPr/>
        <p:nvPr/>
      </p:nvGrpSpPr>
      <p:grpSpPr/>
      <p:sp>
        <p:nvSpPr>
          <p:cNvPr id="35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60" name="Image.jpg"/>
          <p:cNvPicPr/>
          <p:nvPr/>
        </p:nvPicPr>
        <p:blipFill>
          <a:blip r:embed="rId172"/>
          <a:stretch>
            <a:fillRect/>
          </a:stretch>
        </p:blipFill>
        <p:spPr>
          <a:xfrm>
            <a:off x="6595745" y="6516370"/>
            <a:ext cx="2499360" cy="213360"/>
          </a:xfrm>
          <a:prstGeom prst="rect">
            <a:avLst/>
          </a:prstGeom>
        </p:spPr>
      </p:pic>
      <p:sp>
        <p:nvSpPr>
          <p:cNvPr id="35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34 </a:t>
            </a:r>
          </a:p>
        </p:txBody>
      </p:sp>
      <p:sp>
        <p:nvSpPr>
          <p:cNvPr id="35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55" name=""/>
          <p:cNvSpPr/>
          <p:nvPr>
            <p:ph type="body" idx="10"/>
          </p:nvPr>
        </p:nvSpPr>
        <p:spPr>
          <a:xfrm>
            <a:off x="0" y="676910"/>
            <a:ext cx="9144000" cy="1230630"/>
          </a:xfrm>
          <a:prstGeom prst="rect">
            <a:avLst/>
          </a:prstGeom>
          <a:noFill/>
          <a:ln w="0" cmpd="sng">
            <a:noFill/>
            <a:prstDash val="solid"/>
          </a:ln>
        </p:spPr>
        <p:txBody>
          <a:bodyPr vert="horz" lIns="0" tIns="260350" rIns="0" bIns="0" anchor="t"/>
          <a:lstStyle/>
          <a:p>
            <a:pPr marL="0" marR="0" indent="0" algn="ctr">
              <a:lnSpc>
                <a:spcPts val="4300"/>
              </a:lnSpc>
              <a:spcAft>
                <a:spcPts val="3095"/>
              </a:spcAft>
            </a:pPr>
            <a:r>
              <a:rPr lang="en-US" sz="4350" b="1" spc="0">
                <a:solidFill>
                  <a:srgbClr val="001F5F"/>
                </a:solidFill>
                <a:latin typeface="Calibri" pitchFamily="1" panose="2263545234"/>
              </a:rPr>
              <a:t>New ADA Regulations </a:t>
            </a:r>
          </a:p>
        </p:txBody>
      </p:sp>
      <p:sp>
        <p:nvSpPr>
          <p:cNvPr id="356" name=""/>
          <p:cNvSpPr/>
          <p:nvPr>
            <p:ph type="body" idx="10"/>
          </p:nvPr>
        </p:nvSpPr>
        <p:spPr>
          <a:xfrm>
            <a:off x="0" y="1907540"/>
            <a:ext cx="9144000" cy="4540250"/>
          </a:xfrm>
          <a:prstGeom prst="rect">
            <a:avLst/>
          </a:prstGeom>
          <a:noFill/>
          <a:ln w="0" cmpd="sng">
            <a:noFill/>
            <a:prstDash val="solid"/>
          </a:ln>
        </p:spPr>
        <p:txBody>
          <a:bodyPr vert="horz" lIns="0" tIns="261620" rIns="0" bIns="0" anchor="t"/>
          <a:lstStyle/>
          <a:p>
            <a:pPr marL="640080" marR="0" indent="0" algn="just">
              <a:lnSpc>
                <a:spcPts val="3100"/>
              </a:lnSpc>
              <a:spcAft>
                <a:spcPts val="0"/>
              </a:spcAft>
            </a:pPr>
            <a:r>
              <a:rPr lang="en-US" sz="4350" spc="35">
                <a:solidFill>
                  <a:srgbClr val="44759E"/>
                </a:solidFill>
                <a:latin typeface="Arial" pitchFamily="2" panose="2263545234"/>
              </a:rPr>
              <a:t></a:t>
            </a:r>
            <a:r>
              <a:rPr lang="en-US" sz="2350" spc="35">
                <a:solidFill>
                  <a:srgbClr val="001F5F"/>
                </a:solidFill>
                <a:latin typeface="Calibri" pitchFamily="1" panose="2263545234"/>
              </a:rPr>
              <a:t> Definition of “Physical or mental impairment” expanded to </a:t>
            </a:r>
          </a:p>
          <a:p>
            <a:pPr marL="1143000" marR="0" indent="0" algn="just">
              <a:lnSpc>
                <a:spcPts val="2300"/>
              </a:lnSpc>
              <a:spcBef>
                <a:spcPts val="0"/>
              </a:spcBef>
              <a:spcAft>
                <a:spcPts val="0"/>
              </a:spcAft>
            </a:pPr>
            <a:r>
              <a:rPr lang="en-US" sz="2350" spc="-25">
                <a:solidFill>
                  <a:srgbClr val="001F5F"/>
                </a:solidFill>
                <a:latin typeface="Calibri" pitchFamily="1" panose="2263545234"/>
              </a:rPr>
              <a:t>include dyslexia and other specific learning disabilities and </a:t>
            </a:r>
          </a:p>
          <a:p>
            <a:pPr marL="1143000" marR="0" indent="0" algn="just">
              <a:lnSpc>
                <a:spcPts val="2400"/>
              </a:lnSpc>
              <a:spcBef>
                <a:spcPts val="405"/>
              </a:spcBef>
              <a:spcAft>
                <a:spcPts val="0"/>
              </a:spcAft>
            </a:pPr>
            <a:r>
              <a:rPr lang="en-US" sz="2350" spc="-30">
                <a:solidFill>
                  <a:srgbClr val="001F5F"/>
                </a:solidFill>
                <a:latin typeface="Calibri" pitchFamily="1" panose="2263545234"/>
              </a:rPr>
              <a:t>Attention Deficit Hyperactivity Disorder </a:t>
            </a:r>
          </a:p>
          <a:p>
            <a:pPr marL="640080" marR="0" indent="0" algn="just">
              <a:lnSpc>
                <a:spcPts val="3100"/>
              </a:lnSpc>
              <a:spcBef>
                <a:spcPts val="690"/>
              </a:spcBef>
              <a:spcAft>
                <a:spcPts val="0"/>
              </a:spcAft>
              <a:tabLst>
                <a:tab pos="1143000" algn="l"/>
              </a:tabLst>
            </a:pPr>
            <a:r>
              <a:rPr lang="en-US" sz="4350" spc="-25">
                <a:solidFill>
                  <a:srgbClr val="44759E"/>
                </a:solidFill>
                <a:latin typeface="Arial" pitchFamily="2" panose="2263545234"/>
              </a:rPr>
              <a:t></a:t>
            </a:r>
            <a:r>
              <a:rPr lang="en-US" sz="100" spc="-25">
                <a:solidFill>
                  <a:srgbClr val="001F5F"/>
                </a:solidFill>
                <a:latin typeface="Calibri" pitchFamily="1" panose="2263545234"/>
              </a:rPr>
              <a:t> </a:t>
            </a:r>
            <a:r>
              <a:rPr lang="en-US" sz="2350" spc="-25">
                <a:solidFill>
                  <a:srgbClr val="001F5F"/>
                </a:solidFill>
                <a:latin typeface="Calibri" pitchFamily="1" panose="2263545234"/>
              </a:rPr>
              <a:t>Definition of “Major life activity” expanded to include </a:t>
            </a:r>
          </a:p>
          <a:p>
            <a:pPr marL="1143000" marR="0" indent="0" algn="just">
              <a:lnSpc>
                <a:spcPts val="2300"/>
              </a:lnSpc>
              <a:spcBef>
                <a:spcPts val="0"/>
              </a:spcBef>
              <a:spcAft>
                <a:spcPts val="0"/>
              </a:spcAft>
            </a:pPr>
            <a:r>
              <a:rPr lang="en-US" sz="2350" spc="-30">
                <a:solidFill>
                  <a:srgbClr val="001F5F"/>
                </a:solidFill>
                <a:latin typeface="Calibri" pitchFamily="1" panose="2263545234"/>
              </a:rPr>
              <a:t>writing and interacting with others. </a:t>
            </a:r>
          </a:p>
          <a:p>
            <a:pPr marL="640080" marR="0" indent="0" algn="just">
              <a:lnSpc>
                <a:spcPts val="2700"/>
              </a:lnSpc>
              <a:spcBef>
                <a:spcPts val="1180"/>
              </a:spcBef>
              <a:spcAft>
                <a:spcPts val="0"/>
              </a:spcAft>
              <a:tabLst>
                <a:tab pos="1143000" algn="l"/>
              </a:tabLst>
            </a:pPr>
            <a:r>
              <a:rPr lang="en-US" sz="4350" spc="-25">
                <a:solidFill>
                  <a:srgbClr val="44759E"/>
                </a:solidFill>
                <a:latin typeface="Arial" pitchFamily="2" panose="2263545234"/>
              </a:rPr>
              <a:t></a:t>
            </a:r>
            <a:r>
              <a:rPr lang="en-US" sz="100" spc="-25">
                <a:solidFill>
                  <a:srgbClr val="001F5F"/>
                </a:solidFill>
                <a:latin typeface="Calibri" pitchFamily="1" panose="2263545234"/>
              </a:rPr>
              <a:t> </a:t>
            </a:r>
            <a:r>
              <a:rPr lang="en-US" sz="2350" spc="-25">
                <a:solidFill>
                  <a:srgbClr val="001F5F"/>
                </a:solidFill>
                <a:latin typeface="Calibri" pitchFamily="1" panose="2263545234"/>
              </a:rPr>
              <a:t>Definition of “Major bodily function” expanded to include </a:t>
            </a:r>
          </a:p>
          <a:p>
            <a:pPr marL="1143000" marR="0" indent="0" algn="just">
              <a:lnSpc>
                <a:spcPts val="2300"/>
              </a:lnSpc>
              <a:spcBef>
                <a:spcPts val="0"/>
              </a:spcBef>
              <a:spcAft>
                <a:spcPts val="0"/>
              </a:spcAft>
            </a:pPr>
            <a:r>
              <a:rPr lang="en-US" sz="2350" spc="-35">
                <a:solidFill>
                  <a:srgbClr val="001F5F"/>
                </a:solidFill>
                <a:latin typeface="Calibri" pitchFamily="1" panose="2263545234"/>
              </a:rPr>
              <a:t>special sense organs and skin, genitourinary, cardiovascular, </a:t>
            </a:r>
          </a:p>
          <a:p>
            <a:pPr marL="1143000" marR="0" indent="0" algn="just">
              <a:lnSpc>
                <a:spcPts val="2400"/>
              </a:lnSpc>
              <a:spcBef>
                <a:spcPts val="410"/>
              </a:spcBef>
              <a:spcAft>
                <a:spcPts val="0"/>
              </a:spcAft>
            </a:pPr>
            <a:r>
              <a:rPr lang="en-US" sz="2350" spc="-35">
                <a:solidFill>
                  <a:srgbClr val="001F5F"/>
                </a:solidFill>
                <a:latin typeface="Calibri" pitchFamily="1" panose="2263545234"/>
              </a:rPr>
              <a:t>hemic, lymphatic, and musculoskeletal. </a:t>
            </a:r>
          </a:p>
          <a:p>
            <a:pPr marL="640080" marR="0" indent="0" algn="just">
              <a:lnSpc>
                <a:spcPts val="2700"/>
              </a:lnSpc>
              <a:spcBef>
                <a:spcPts val="1205"/>
              </a:spcBef>
              <a:spcAft>
                <a:spcPts val="0"/>
              </a:spcAft>
            </a:pPr>
            <a:r>
              <a:rPr lang="en-US" sz="4350" spc="30">
                <a:solidFill>
                  <a:srgbClr val="44759E"/>
                </a:solidFill>
                <a:latin typeface="Arial" pitchFamily="2" panose="2263545234"/>
              </a:rPr>
              <a:t></a:t>
            </a:r>
            <a:r>
              <a:rPr lang="en-US" sz="2350" spc="30">
                <a:solidFill>
                  <a:srgbClr val="001F5F"/>
                </a:solidFill>
                <a:latin typeface="Calibri" pitchFamily="1" panose="2263545234"/>
              </a:rPr>
              <a:t> Revised the regulations to closely conform to EEOC </a:t>
            </a:r>
          </a:p>
          <a:p>
            <a:pPr marL="1143000" marR="0" indent="0" algn="just">
              <a:lnSpc>
                <a:spcPts val="2300"/>
              </a:lnSpc>
              <a:spcBef>
                <a:spcPts val="0"/>
              </a:spcBef>
              <a:spcAft>
                <a:spcPts val="3255"/>
              </a:spcAft>
            </a:pPr>
            <a:r>
              <a:rPr lang="en-US" sz="2350" spc="-50">
                <a:solidFill>
                  <a:srgbClr val="001F5F"/>
                </a:solidFill>
                <a:latin typeface="Calibri" pitchFamily="1" panose="2263545234"/>
              </a:rPr>
              <a:t>regulations. </a:t>
            </a:r>
          </a:p>
        </p:txBody>
      </p:sp>
      <p:graphicFrame>
        <p:nvGraphicFramePr>
          <p:cNvPr id="359" name="table 359"/>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61" name=""/>
        <p:cNvGrpSpPr/>
        <p:nvPr/>
      </p:nvGrpSpPr>
      <p:grpSpPr/>
      <p:sp>
        <p:nvSpPr>
          <p:cNvPr id="36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71" name="Image.jpg"/>
          <p:cNvPicPr/>
          <p:nvPr/>
        </p:nvPicPr>
        <p:blipFill>
          <a:blip r:embed="rId177"/>
          <a:stretch>
            <a:fillRect/>
          </a:stretch>
        </p:blipFill>
        <p:spPr>
          <a:xfrm>
            <a:off x="6595745" y="6516370"/>
            <a:ext cx="2499360" cy="213360"/>
          </a:xfrm>
          <a:prstGeom prst="rect">
            <a:avLst/>
          </a:prstGeom>
        </p:spPr>
      </p:pic>
      <p:sp>
        <p:nvSpPr>
          <p:cNvPr id="364"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0">
                <a:solidFill>
                  <a:srgbClr val="000080"/>
                </a:solidFill>
                <a:latin typeface="Tahoma" pitchFamily="2" panose="2263545234"/>
              </a:rPr>
              <a:t>35 </a:t>
            </a:r>
          </a:p>
        </p:txBody>
      </p:sp>
      <p:sp>
        <p:nvSpPr>
          <p:cNvPr id="36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66" name=""/>
          <p:cNvSpPr/>
          <p:nvPr>
            <p:ph type="body" idx="10"/>
          </p:nvPr>
        </p:nvSpPr>
        <p:spPr>
          <a:xfrm>
            <a:off x="0" y="676910"/>
            <a:ext cx="9144000" cy="1228090"/>
          </a:xfrm>
          <a:prstGeom prst="rect">
            <a:avLst/>
          </a:prstGeom>
          <a:noFill/>
          <a:ln w="0" cmpd="sng">
            <a:noFill/>
            <a:prstDash val="solid"/>
          </a:ln>
        </p:spPr>
        <p:txBody>
          <a:bodyPr vert="horz" lIns="0" tIns="260350" rIns="0" bIns="0" anchor="t"/>
          <a:lstStyle/>
          <a:p>
            <a:pPr marL="0" marR="22860" indent="0" algn="ctr">
              <a:lnSpc>
                <a:spcPts val="4300"/>
              </a:lnSpc>
              <a:spcAft>
                <a:spcPts val="3095"/>
              </a:spcAft>
            </a:pPr>
            <a:r>
              <a:rPr lang="en-US" sz="4350" b="1" spc="0">
                <a:solidFill>
                  <a:srgbClr val="001F5F"/>
                </a:solidFill>
                <a:latin typeface="Calibri" pitchFamily="1" panose="2263545234"/>
              </a:rPr>
              <a:t>New ADA Regulations </a:t>
            </a:r>
          </a:p>
        </p:txBody>
      </p:sp>
      <p:sp>
        <p:nvSpPr>
          <p:cNvPr id="367" name=""/>
          <p:cNvSpPr/>
          <p:nvPr>
            <p:ph type="body" idx="10"/>
          </p:nvPr>
        </p:nvSpPr>
        <p:spPr>
          <a:xfrm>
            <a:off x="0" y="1905000"/>
            <a:ext cx="9144000" cy="4542790"/>
          </a:xfrm>
          <a:prstGeom prst="rect">
            <a:avLst/>
          </a:prstGeom>
          <a:noFill/>
          <a:ln w="0" cmpd="sng">
            <a:noFill/>
            <a:prstDash val="solid"/>
          </a:ln>
        </p:spPr>
        <p:txBody>
          <a:bodyPr vert="horz" lIns="0" tIns="258445" rIns="0" bIns="0" anchor="t"/>
          <a:lstStyle/>
          <a:p>
            <a:pPr marL="640080" marR="22860" indent="0" algn="l">
              <a:lnSpc>
                <a:spcPts val="3100"/>
              </a:lnSpc>
              <a:spcAft>
                <a:spcPts val="0"/>
              </a:spcAft>
            </a:pPr>
            <a:r>
              <a:rPr lang="en-US" sz="4350" spc="114">
                <a:solidFill>
                  <a:srgbClr val="44759E"/>
                </a:solidFill>
                <a:latin typeface="Arial" pitchFamily="2" panose="2263545234"/>
              </a:rPr>
              <a:t></a:t>
            </a:r>
            <a:r>
              <a:rPr lang="en-US" sz="2150" spc="114">
                <a:solidFill>
                  <a:srgbClr val="001F5F"/>
                </a:solidFill>
                <a:latin typeface="Calibri" pitchFamily="1" panose="2263545234"/>
              </a:rPr>
              <a:t> NOTABLE RULES OF CONSTRUCTION. </a:t>
            </a:r>
          </a:p>
          <a:p>
            <a:pPr marL="1051560" marR="22860" indent="548640" algn="l">
              <a:lnSpc>
                <a:spcPts val="2000"/>
              </a:lnSpc>
              <a:spcBef>
                <a:spcPts val="60"/>
              </a:spcBef>
              <a:spcAft>
                <a:spcPts val="0"/>
              </a:spcAft>
              <a:buFont typeface="Symbol"/>
              <a:buChar char="·"/>
            </a:pPr>
            <a:r>
              <a:rPr lang="en-US" sz="1900" spc="0">
                <a:solidFill>
                  <a:srgbClr val="001F5F"/>
                </a:solidFill>
                <a:latin typeface="Calibri" pitchFamily="1" panose="2263545234"/>
              </a:rPr>
              <a:t>“Major” should not be interpreted to create a demanding standard </a:t>
            </a:r>
          </a:p>
          <a:p>
            <a:pPr marL="1051560" marR="22860" indent="548640" algn="l">
              <a:lnSpc>
                <a:spcPts val="2000"/>
              </a:lnSpc>
              <a:spcBef>
                <a:spcPts val="695"/>
              </a:spcBef>
              <a:spcAft>
                <a:spcPts val="0"/>
              </a:spcAft>
              <a:buFont typeface="Symbol"/>
              <a:buChar char="·"/>
            </a:pPr>
            <a:r>
              <a:rPr lang="en-US" sz="1900" spc="0">
                <a:solidFill>
                  <a:srgbClr val="001F5F"/>
                </a:solidFill>
                <a:latin typeface="Calibri" pitchFamily="1" panose="2263545234"/>
              </a:rPr>
              <a:t>“Major life activity” is not determined by reference to whether it is of </a:t>
            </a:r>
          </a:p>
          <a:p>
            <a:pPr marL="1600200" marR="22860" indent="0" algn="l">
              <a:lnSpc>
                <a:spcPts val="1900"/>
              </a:lnSpc>
              <a:spcBef>
                <a:spcPts val="335"/>
              </a:spcBef>
              <a:spcAft>
                <a:spcPts val="0"/>
              </a:spcAft>
            </a:pPr>
            <a:r>
              <a:rPr lang="en-US" sz="1900" spc="-5">
                <a:solidFill>
                  <a:srgbClr val="001F5F"/>
                </a:solidFill>
                <a:latin typeface="Calibri" pitchFamily="1" panose="2263545234"/>
              </a:rPr>
              <a:t>central importance to daily life. </a:t>
            </a:r>
          </a:p>
          <a:p>
            <a:pPr marL="1051560" marR="22860" indent="548640" algn="l">
              <a:lnSpc>
                <a:spcPts val="2000"/>
              </a:lnSpc>
              <a:spcBef>
                <a:spcPts val="690"/>
              </a:spcBef>
              <a:spcAft>
                <a:spcPts val="0"/>
              </a:spcAft>
              <a:buFont typeface="Symbol"/>
              <a:buChar char="·"/>
            </a:pPr>
            <a:r>
              <a:rPr lang="en-US" sz="1900" spc="0">
                <a:solidFill>
                  <a:srgbClr val="001F5F"/>
                </a:solidFill>
                <a:latin typeface="Calibri" pitchFamily="1" panose="2263545234"/>
              </a:rPr>
              <a:t>“Substantially limits” shall be interpreted and applied to require a </a:t>
            </a:r>
          </a:p>
          <a:p>
            <a:pPr marL="1600200" marR="22860" indent="0" algn="l">
              <a:lnSpc>
                <a:spcPts val="1900"/>
              </a:lnSpc>
              <a:spcBef>
                <a:spcPts val="335"/>
              </a:spcBef>
              <a:spcAft>
                <a:spcPts val="0"/>
              </a:spcAft>
            </a:pPr>
            <a:r>
              <a:rPr lang="en-US" sz="1900" spc="0">
                <a:solidFill>
                  <a:srgbClr val="001F5F"/>
                </a:solidFill>
                <a:latin typeface="Calibri" pitchFamily="1" panose="2263545234"/>
              </a:rPr>
              <a:t>degree of functional limitation that is lower than the standard for </a:t>
            </a:r>
          </a:p>
          <a:p>
            <a:pPr marL="1600200" marR="22860" indent="0" algn="l">
              <a:lnSpc>
                <a:spcPts val="1900"/>
              </a:lnSpc>
              <a:spcBef>
                <a:spcPts val="335"/>
              </a:spcBef>
              <a:spcAft>
                <a:spcPts val="0"/>
              </a:spcAft>
            </a:pPr>
            <a:r>
              <a:rPr lang="en-US" sz="1900" spc="0">
                <a:solidFill>
                  <a:srgbClr val="001F5F"/>
                </a:solidFill>
                <a:latin typeface="Calibri" pitchFamily="1" panose="2263545234"/>
              </a:rPr>
              <a:t>substantially limits applied prior to the ADAAA. </a:t>
            </a:r>
          </a:p>
          <a:p>
            <a:pPr marL="1051560" marR="22860" indent="548640" algn="l">
              <a:lnSpc>
                <a:spcPts val="2000"/>
              </a:lnSpc>
              <a:spcBef>
                <a:spcPts val="690"/>
              </a:spcBef>
              <a:spcAft>
                <a:spcPts val="0"/>
              </a:spcAft>
              <a:buFont typeface="Symbol"/>
              <a:buChar char="·"/>
            </a:pPr>
            <a:r>
              <a:rPr lang="en-US" sz="1900" spc="0">
                <a:solidFill>
                  <a:srgbClr val="001F5F"/>
                </a:solidFill>
                <a:latin typeface="Calibri" pitchFamily="1" panose="2263545234"/>
              </a:rPr>
              <a:t>Comparison of individual to others in general population usually does </a:t>
            </a:r>
          </a:p>
          <a:p>
            <a:pPr marL="1600200" marR="22860" indent="0" algn="l">
              <a:lnSpc>
                <a:spcPts val="1900"/>
              </a:lnSpc>
              <a:spcBef>
                <a:spcPts val="335"/>
              </a:spcBef>
              <a:spcAft>
                <a:spcPts val="0"/>
              </a:spcAft>
            </a:pPr>
            <a:r>
              <a:rPr lang="en-US" sz="1900" spc="0">
                <a:solidFill>
                  <a:srgbClr val="001F5F"/>
                </a:solidFill>
                <a:latin typeface="Calibri" pitchFamily="1" panose="2263545234"/>
              </a:rPr>
              <a:t>not require scientific, medical or statistical evidence. But it is not </a:t>
            </a:r>
          </a:p>
          <a:p>
            <a:pPr marL="1600200" marR="22860" indent="0" algn="l">
              <a:lnSpc>
                <a:spcPts val="1900"/>
              </a:lnSpc>
              <a:spcBef>
                <a:spcPts val="335"/>
              </a:spcBef>
              <a:spcAft>
                <a:spcPts val="0"/>
              </a:spcAft>
            </a:pPr>
            <a:r>
              <a:rPr lang="en-US" sz="1900" spc="-25">
                <a:solidFill>
                  <a:srgbClr val="001F5F"/>
                </a:solidFill>
                <a:latin typeface="Calibri" pitchFamily="1" panose="2263545234"/>
              </a:rPr>
              <a:t>prohibited. </a:t>
            </a:r>
          </a:p>
          <a:p>
            <a:pPr marL="1051560" marR="22860" indent="548640" algn="l">
              <a:lnSpc>
                <a:spcPts val="2000"/>
              </a:lnSpc>
              <a:spcBef>
                <a:spcPts val="690"/>
              </a:spcBef>
              <a:spcAft>
                <a:spcPts val="0"/>
              </a:spcAft>
              <a:buFont typeface="Symbol"/>
              <a:buChar char="·"/>
            </a:pPr>
            <a:r>
              <a:rPr lang="en-US" sz="1900" spc="0">
                <a:solidFill>
                  <a:srgbClr val="001F5F"/>
                </a:solidFill>
                <a:latin typeface="Calibri" pitchFamily="1" panose="2263545234"/>
              </a:rPr>
              <a:t>Six month transitory period applicable to “regarded as” standard is not </a:t>
            </a:r>
          </a:p>
          <a:p>
            <a:pPr marL="1600200" marR="22860" indent="0" algn="l">
              <a:lnSpc>
                <a:spcPts val="1900"/>
              </a:lnSpc>
              <a:spcBef>
                <a:spcPts val="335"/>
              </a:spcBef>
              <a:spcAft>
                <a:spcPts val="0"/>
              </a:spcAft>
            </a:pPr>
            <a:r>
              <a:rPr lang="en-US" sz="1900" spc="0">
                <a:solidFill>
                  <a:srgbClr val="001F5F"/>
                </a:solidFill>
                <a:latin typeface="Calibri" pitchFamily="1" panose="2263545234"/>
              </a:rPr>
              <a:t>applicable to the “actual disability” or “record of” prong of the </a:t>
            </a:r>
          </a:p>
          <a:p>
            <a:pPr marL="1600200" marR="22860" indent="0" algn="l">
              <a:lnSpc>
                <a:spcPts val="1900"/>
              </a:lnSpc>
              <a:spcBef>
                <a:spcPts val="335"/>
              </a:spcBef>
              <a:spcAft>
                <a:spcPts val="1465"/>
              </a:spcAft>
            </a:pPr>
            <a:r>
              <a:rPr lang="en-US" sz="1900" spc="-15">
                <a:solidFill>
                  <a:srgbClr val="001F5F"/>
                </a:solidFill>
                <a:latin typeface="Calibri" pitchFamily="1" panose="2263545234"/>
              </a:rPr>
              <a:t>definition. </a:t>
            </a:r>
          </a:p>
        </p:txBody>
      </p:sp>
      <p:graphicFrame>
        <p:nvGraphicFramePr>
          <p:cNvPr id="370" name="table 370"/>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72" name=""/>
        <p:cNvGrpSpPr/>
        <p:nvPr/>
      </p:nvGrpSpPr>
      <p:grpSpPr/>
      <p:sp>
        <p:nvSpPr>
          <p:cNvPr id="37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82" name="Image.jpg"/>
          <p:cNvPicPr/>
          <p:nvPr/>
        </p:nvPicPr>
        <p:blipFill>
          <a:blip r:embed="rId182"/>
          <a:stretch>
            <a:fillRect/>
          </a:stretch>
        </p:blipFill>
        <p:spPr>
          <a:xfrm>
            <a:off x="6595745" y="6516370"/>
            <a:ext cx="2499360" cy="213360"/>
          </a:xfrm>
          <a:prstGeom prst="rect">
            <a:avLst/>
          </a:prstGeom>
        </p:spPr>
      </p:pic>
      <p:sp>
        <p:nvSpPr>
          <p:cNvPr id="375"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36 </a:t>
            </a:r>
          </a:p>
        </p:txBody>
      </p:sp>
      <p:sp>
        <p:nvSpPr>
          <p:cNvPr id="376"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77" name=""/>
          <p:cNvSpPr/>
          <p:nvPr>
            <p:ph type="body" idx="10"/>
          </p:nvPr>
        </p:nvSpPr>
        <p:spPr>
          <a:xfrm>
            <a:off x="0" y="676910"/>
            <a:ext cx="9144000" cy="1327785"/>
          </a:xfrm>
          <a:prstGeom prst="rect">
            <a:avLst/>
          </a:prstGeom>
          <a:noFill/>
          <a:ln w="0" cmpd="sng">
            <a:noFill/>
            <a:prstDash val="solid"/>
          </a:ln>
        </p:spPr>
        <p:txBody>
          <a:bodyPr vert="horz" lIns="0" tIns="260350" rIns="0" bIns="0" anchor="t"/>
          <a:lstStyle/>
          <a:p>
            <a:pPr marL="0" marR="0" indent="0" algn="ctr">
              <a:lnSpc>
                <a:spcPts val="4300"/>
              </a:lnSpc>
              <a:spcAft>
                <a:spcPts val="3885"/>
              </a:spcAft>
            </a:pPr>
            <a:r>
              <a:rPr lang="en-US" sz="4350" b="1" spc="0">
                <a:solidFill>
                  <a:srgbClr val="001F5F"/>
                </a:solidFill>
                <a:latin typeface="Calibri" pitchFamily="1" panose="2263545234"/>
              </a:rPr>
              <a:t>New ADA Regulations </a:t>
            </a:r>
          </a:p>
        </p:txBody>
      </p:sp>
      <p:sp>
        <p:nvSpPr>
          <p:cNvPr id="378" name=""/>
          <p:cNvSpPr/>
          <p:nvPr>
            <p:ph type="body" idx="10"/>
          </p:nvPr>
        </p:nvSpPr>
        <p:spPr>
          <a:xfrm>
            <a:off x="0" y="2004695"/>
            <a:ext cx="9144000" cy="4443095"/>
          </a:xfrm>
          <a:prstGeom prst="rect">
            <a:avLst/>
          </a:prstGeom>
          <a:noFill/>
          <a:ln w="0" cmpd="sng">
            <a:noFill/>
            <a:prstDash val="solid"/>
          </a:ln>
        </p:spPr>
        <p:txBody>
          <a:bodyPr vert="horz" lIns="0" tIns="195580" rIns="0" bIns="0" anchor="t"/>
          <a:lstStyle/>
          <a:p>
            <a:pPr marL="640080" marR="0" indent="0" algn="l">
              <a:lnSpc>
                <a:spcPts val="3700"/>
              </a:lnSpc>
              <a:spcAft>
                <a:spcPts val="0"/>
              </a:spcAft>
            </a:pPr>
            <a:r>
              <a:rPr lang="en-US" sz="4350" spc="125">
                <a:solidFill>
                  <a:srgbClr val="44759E"/>
                </a:solidFill>
                <a:latin typeface="Arial" pitchFamily="2" panose="2263545234"/>
              </a:rPr>
              <a:t></a:t>
            </a:r>
            <a:r>
              <a:rPr lang="en-US" sz="3150" spc="125">
                <a:solidFill>
                  <a:srgbClr val="001F5F"/>
                </a:solidFill>
                <a:latin typeface="Calibri" pitchFamily="1" panose="2263545234"/>
              </a:rPr>
              <a:t> PREDICTABLE ASSESSMENTS. </a:t>
            </a:r>
            <a:r>
              <a:rPr lang="en-US" sz="2600" spc="125">
                <a:solidFill>
                  <a:srgbClr val="001F5F"/>
                </a:solidFill>
                <a:latin typeface="Calibri" pitchFamily="1" panose="2263545234"/>
              </a:rPr>
              <a:t>Some </a:t>
            </a:r>
          </a:p>
          <a:p>
            <a:pPr marL="1143000" marR="0" indent="0" algn="l">
              <a:lnSpc>
                <a:spcPts val="2800"/>
              </a:lnSpc>
              <a:spcBef>
                <a:spcPts val="25"/>
              </a:spcBef>
              <a:spcAft>
                <a:spcPts val="0"/>
              </a:spcAft>
            </a:pPr>
            <a:r>
              <a:rPr lang="en-US" sz="2600" spc="0">
                <a:solidFill>
                  <a:srgbClr val="001F5F"/>
                </a:solidFill>
                <a:latin typeface="Calibri" pitchFamily="1" panose="2263545234"/>
              </a:rPr>
              <a:t>impairments will, in virtually all cases, result in a </a:t>
            </a:r>
          </a:p>
          <a:p>
            <a:pPr marL="1143000" marR="0" indent="0" algn="l">
              <a:lnSpc>
                <a:spcPts val="2800"/>
              </a:lnSpc>
              <a:spcBef>
                <a:spcPts val="240"/>
              </a:spcBef>
              <a:spcAft>
                <a:spcPts val="0"/>
              </a:spcAft>
            </a:pPr>
            <a:r>
              <a:rPr lang="en-US" sz="2600" spc="-15">
                <a:solidFill>
                  <a:srgbClr val="001F5F"/>
                </a:solidFill>
                <a:latin typeface="Calibri" pitchFamily="1" panose="2263545234"/>
              </a:rPr>
              <a:t>determination of coverage: </a:t>
            </a:r>
          </a:p>
          <a:p>
            <a:pPr marL="1143000" marR="0" indent="457200" algn="l">
              <a:lnSpc>
                <a:spcPts val="2500"/>
              </a:lnSpc>
              <a:spcBef>
                <a:spcPts val="665"/>
              </a:spcBef>
              <a:spcAft>
                <a:spcPts val="0"/>
              </a:spcAft>
              <a:buFont typeface="Symbol"/>
              <a:buChar char="·"/>
            </a:pPr>
            <a:r>
              <a:rPr lang="en-US" sz="2350" spc="-25">
                <a:solidFill>
                  <a:srgbClr val="001F5F"/>
                </a:solidFill>
                <a:latin typeface="Calibri" pitchFamily="1" panose="2263545234"/>
              </a:rPr>
              <a:t>deafness, blindness, intellectual disability, partially or </a:t>
            </a:r>
          </a:p>
          <a:p>
            <a:pPr marL="1600200" marR="0" indent="0" algn="l">
              <a:lnSpc>
                <a:spcPts val="2400"/>
              </a:lnSpc>
              <a:spcBef>
                <a:spcPts val="410"/>
              </a:spcBef>
              <a:spcAft>
                <a:spcPts val="0"/>
              </a:spcAft>
            </a:pPr>
            <a:r>
              <a:rPr lang="en-US" sz="2350" spc="-30">
                <a:solidFill>
                  <a:srgbClr val="001F5F"/>
                </a:solidFill>
                <a:latin typeface="Calibri" pitchFamily="1" panose="2263545234"/>
              </a:rPr>
              <a:t>completely missing limbs or mobility impairments </a:t>
            </a:r>
          </a:p>
          <a:p>
            <a:pPr marL="1600200" marR="0" indent="0" algn="l">
              <a:lnSpc>
                <a:spcPts val="2400"/>
              </a:lnSpc>
              <a:spcBef>
                <a:spcPts val="410"/>
              </a:spcBef>
              <a:spcAft>
                <a:spcPts val="0"/>
              </a:spcAft>
            </a:pPr>
            <a:r>
              <a:rPr lang="en-US" sz="2350" spc="-35">
                <a:solidFill>
                  <a:srgbClr val="001F5F"/>
                </a:solidFill>
                <a:latin typeface="Calibri" pitchFamily="1" panose="2263545234"/>
              </a:rPr>
              <a:t>requiring the use of a wheelchair, autism, cancer, </a:t>
            </a:r>
          </a:p>
          <a:p>
            <a:pPr marL="1600200" marR="0" indent="0" algn="l">
              <a:lnSpc>
                <a:spcPts val="2400"/>
              </a:lnSpc>
              <a:spcBef>
                <a:spcPts val="410"/>
              </a:spcBef>
              <a:spcAft>
                <a:spcPts val="0"/>
              </a:spcAft>
            </a:pPr>
            <a:r>
              <a:rPr lang="en-US" sz="2350" spc="-35">
                <a:solidFill>
                  <a:srgbClr val="001F5F"/>
                </a:solidFill>
                <a:latin typeface="Calibri" pitchFamily="1" panose="2263545234"/>
              </a:rPr>
              <a:t>cerebral palsy, diabetes, epilepsy, muscular dystrophy </a:t>
            </a:r>
          </a:p>
          <a:p>
            <a:pPr marL="1600200" marR="0" indent="0" algn="l">
              <a:lnSpc>
                <a:spcPts val="2400"/>
              </a:lnSpc>
              <a:spcBef>
                <a:spcPts val="410"/>
              </a:spcBef>
              <a:spcAft>
                <a:spcPts val="0"/>
              </a:spcAft>
            </a:pPr>
            <a:r>
              <a:rPr lang="en-US" sz="2350" spc="-30">
                <a:solidFill>
                  <a:srgbClr val="001F5F"/>
                </a:solidFill>
                <a:latin typeface="Calibri" pitchFamily="1" panose="2263545234"/>
              </a:rPr>
              <a:t>and multiple sclerosis, HIV, and major depressive </a:t>
            </a:r>
          </a:p>
          <a:p>
            <a:pPr marL="1600200" marR="0" indent="0" algn="l">
              <a:lnSpc>
                <a:spcPts val="2400"/>
              </a:lnSpc>
              <a:spcBef>
                <a:spcPts val="430"/>
              </a:spcBef>
              <a:spcAft>
                <a:spcPts val="0"/>
              </a:spcAft>
            </a:pPr>
            <a:r>
              <a:rPr lang="en-US" sz="2350" spc="-40">
                <a:solidFill>
                  <a:srgbClr val="001F5F"/>
                </a:solidFill>
                <a:latin typeface="Calibri" pitchFamily="1" panose="2263545234"/>
              </a:rPr>
              <a:t>disorder, bipolar disorder, PTSD, TBI, OCD, and </a:t>
            </a:r>
          </a:p>
          <a:p>
            <a:pPr marL="1600200" marR="0" indent="0" algn="l">
              <a:lnSpc>
                <a:spcPts val="2400"/>
              </a:lnSpc>
              <a:spcBef>
                <a:spcPts val="430"/>
              </a:spcBef>
              <a:spcAft>
                <a:spcPts val="2975"/>
              </a:spcAft>
            </a:pPr>
            <a:r>
              <a:rPr lang="en-US" sz="2350" spc="-40">
                <a:solidFill>
                  <a:srgbClr val="001F5F"/>
                </a:solidFill>
                <a:latin typeface="Calibri" pitchFamily="1" panose="2263545234"/>
              </a:rPr>
              <a:t>schizophrenia. </a:t>
            </a:r>
          </a:p>
        </p:txBody>
      </p:sp>
      <p:graphicFrame>
        <p:nvGraphicFramePr>
          <p:cNvPr id="381" name="table 381"/>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83" name=""/>
        <p:cNvGrpSpPr/>
        <p:nvPr/>
      </p:nvGrpSpPr>
      <p:grpSpPr/>
      <p:sp>
        <p:nvSpPr>
          <p:cNvPr id="38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93" name="Image.jpg"/>
          <p:cNvPicPr/>
          <p:nvPr/>
        </p:nvPicPr>
        <p:blipFill>
          <a:blip r:embed="rId187"/>
          <a:stretch>
            <a:fillRect/>
          </a:stretch>
        </p:blipFill>
        <p:spPr>
          <a:xfrm>
            <a:off x="6595745" y="6516370"/>
            <a:ext cx="2499360" cy="213360"/>
          </a:xfrm>
          <a:prstGeom prst="rect">
            <a:avLst/>
          </a:prstGeom>
        </p:spPr>
      </p:pic>
      <p:sp>
        <p:nvSpPr>
          <p:cNvPr id="38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37 </a:t>
            </a:r>
          </a:p>
        </p:txBody>
      </p:sp>
      <p:sp>
        <p:nvSpPr>
          <p:cNvPr id="38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88" name=""/>
          <p:cNvSpPr/>
          <p:nvPr>
            <p:ph type="body" idx="10"/>
          </p:nvPr>
        </p:nvSpPr>
        <p:spPr>
          <a:xfrm>
            <a:off x="0" y="676910"/>
            <a:ext cx="9144000" cy="1312545"/>
          </a:xfrm>
          <a:prstGeom prst="rect">
            <a:avLst/>
          </a:prstGeom>
          <a:noFill/>
          <a:ln w="0" cmpd="sng">
            <a:noFill/>
            <a:prstDash val="solid"/>
          </a:ln>
        </p:spPr>
        <p:txBody>
          <a:bodyPr vert="horz" lIns="0" tIns="260350" rIns="0" bIns="0" anchor="t"/>
          <a:lstStyle/>
          <a:p>
            <a:pPr marL="1874520" marR="0" indent="0" algn="l">
              <a:lnSpc>
                <a:spcPts val="4300"/>
              </a:lnSpc>
              <a:spcAft>
                <a:spcPts val="3740"/>
              </a:spcAft>
            </a:pPr>
            <a:r>
              <a:rPr lang="en-US" sz="4350" b="1" spc="0">
                <a:solidFill>
                  <a:srgbClr val="001F5F"/>
                </a:solidFill>
                <a:latin typeface="Calibri" pitchFamily="1" panose="2263545234"/>
              </a:rPr>
              <a:t>New ADA Regulations </a:t>
            </a:r>
          </a:p>
        </p:txBody>
      </p:sp>
      <p:sp>
        <p:nvSpPr>
          <p:cNvPr id="389" name=""/>
          <p:cNvSpPr/>
          <p:nvPr>
            <p:ph type="body" idx="10"/>
          </p:nvPr>
        </p:nvSpPr>
        <p:spPr>
          <a:xfrm>
            <a:off x="0" y="1989455"/>
            <a:ext cx="9144000" cy="4458335"/>
          </a:xfrm>
          <a:prstGeom prst="rect">
            <a:avLst/>
          </a:prstGeom>
          <a:noFill/>
          <a:ln w="0" cmpd="sng">
            <a:noFill/>
            <a:prstDash val="solid"/>
          </a:ln>
        </p:spPr>
        <p:txBody>
          <a:bodyPr vert="horz" lIns="0" tIns="210820" rIns="0" bIns="0" anchor="t"/>
          <a:lstStyle/>
          <a:p>
            <a:pPr marL="640080" marR="0" indent="0" algn="l">
              <a:lnSpc>
                <a:spcPts val="3700"/>
              </a:lnSpc>
              <a:spcAft>
                <a:spcPts val="0"/>
              </a:spcAft>
            </a:pPr>
            <a:r>
              <a:rPr lang="en-US" sz="4350" spc="85">
                <a:solidFill>
                  <a:srgbClr val="44759E"/>
                </a:solidFill>
                <a:latin typeface="Arial" pitchFamily="2" panose="2263545234"/>
              </a:rPr>
              <a:t></a:t>
            </a:r>
            <a:r>
              <a:rPr lang="en-US" sz="3150" spc="85">
                <a:solidFill>
                  <a:srgbClr val="001F5F"/>
                </a:solidFill>
                <a:latin typeface="Calibri" pitchFamily="1" panose="2263545234"/>
              </a:rPr>
              <a:t> In determining eligibility, consider: </a:t>
            </a:r>
          </a:p>
          <a:p>
            <a:pPr marL="1097280" marR="0" indent="548640" algn="l">
              <a:lnSpc>
                <a:spcPts val="3200"/>
              </a:lnSpc>
              <a:spcBef>
                <a:spcPts val="450"/>
              </a:spcBef>
              <a:spcAft>
                <a:spcPts val="0"/>
              </a:spcAft>
              <a:buFont typeface="Symbol"/>
              <a:buChar char="·"/>
            </a:pPr>
            <a:r>
              <a:rPr lang="en-US" sz="2750" b="1" spc="-5">
                <a:solidFill>
                  <a:srgbClr val="001F5F"/>
                </a:solidFill>
                <a:latin typeface="Calibri" pitchFamily="1" panose="2263545234"/>
              </a:rPr>
              <a:t>Conditions </a:t>
            </a:r>
            <a:r>
              <a:rPr lang="en-US" sz="2800" spc="-5">
                <a:solidFill>
                  <a:srgbClr val="001F5F"/>
                </a:solidFill>
                <a:latin typeface="Calibri" pitchFamily="1" panose="2263545234"/>
              </a:rPr>
              <a:t>under which an individual performs </a:t>
            </a:r>
          </a:p>
          <a:p>
            <a:pPr marL="1645920" marR="0" indent="0" algn="l">
              <a:lnSpc>
                <a:spcPts val="2700"/>
              </a:lnSpc>
              <a:spcBef>
                <a:spcPts val="280"/>
              </a:spcBef>
              <a:spcAft>
                <a:spcPts val="0"/>
              </a:spcAft>
            </a:pPr>
            <a:r>
              <a:rPr lang="en-US" sz="2800" spc="-20">
                <a:solidFill>
                  <a:srgbClr val="001F5F"/>
                </a:solidFill>
                <a:latin typeface="Calibri" pitchFamily="1" panose="2263545234"/>
              </a:rPr>
              <a:t>the major life activity; </a:t>
            </a:r>
          </a:p>
          <a:p>
            <a:pPr marL="1097280" marR="0" indent="548640" algn="l">
              <a:lnSpc>
                <a:spcPts val="3200"/>
              </a:lnSpc>
              <a:spcBef>
                <a:spcPts val="910"/>
              </a:spcBef>
              <a:spcAft>
                <a:spcPts val="0"/>
              </a:spcAft>
              <a:buFont typeface="Symbol"/>
              <a:buChar char="·"/>
            </a:pPr>
            <a:r>
              <a:rPr lang="en-US" sz="2800" spc="-5">
                <a:solidFill>
                  <a:srgbClr val="001F5F"/>
                </a:solidFill>
                <a:latin typeface="Calibri" pitchFamily="1" panose="2263545234"/>
              </a:rPr>
              <a:t>The </a:t>
            </a:r>
            <a:r>
              <a:rPr lang="en-US" sz="2750" b="1" spc="-5">
                <a:solidFill>
                  <a:srgbClr val="001F5F"/>
                </a:solidFill>
                <a:latin typeface="Calibri" pitchFamily="1" panose="2263545234"/>
              </a:rPr>
              <a:t>manner </a:t>
            </a:r>
            <a:r>
              <a:rPr lang="en-US" sz="2800" spc="-5">
                <a:solidFill>
                  <a:srgbClr val="001F5F"/>
                </a:solidFill>
                <a:latin typeface="Calibri" pitchFamily="1" panose="2263545234"/>
              </a:rPr>
              <a:t>in which the individual performs </a:t>
            </a:r>
          </a:p>
          <a:p>
            <a:pPr marL="1645920" marR="0" indent="0" algn="l">
              <a:lnSpc>
                <a:spcPts val="2700"/>
              </a:lnSpc>
              <a:spcBef>
                <a:spcPts val="280"/>
              </a:spcBef>
              <a:spcAft>
                <a:spcPts val="0"/>
              </a:spcAft>
            </a:pPr>
            <a:r>
              <a:rPr lang="en-US" sz="2800" spc="-20">
                <a:solidFill>
                  <a:srgbClr val="001F5F"/>
                </a:solidFill>
                <a:latin typeface="Calibri" pitchFamily="1" panose="2263545234"/>
              </a:rPr>
              <a:t>the major life activity; and </a:t>
            </a:r>
          </a:p>
          <a:p>
            <a:pPr marL="1097280" marR="0" indent="548640" algn="l">
              <a:lnSpc>
                <a:spcPts val="3200"/>
              </a:lnSpc>
              <a:spcBef>
                <a:spcPts val="905"/>
              </a:spcBef>
              <a:spcAft>
                <a:spcPts val="0"/>
              </a:spcAft>
              <a:buFont typeface="Symbol"/>
              <a:buChar char="·"/>
            </a:pPr>
            <a:r>
              <a:rPr lang="en-US" sz="2800" spc="-5">
                <a:solidFill>
                  <a:srgbClr val="001F5F"/>
                </a:solidFill>
                <a:latin typeface="Calibri" pitchFamily="1" panose="2263545234"/>
              </a:rPr>
              <a:t>The </a:t>
            </a:r>
            <a:r>
              <a:rPr lang="en-US" sz="2750" b="1" spc="-5">
                <a:solidFill>
                  <a:srgbClr val="001F5F"/>
                </a:solidFill>
                <a:latin typeface="Calibri" pitchFamily="1" panose="2263545234"/>
              </a:rPr>
              <a:t>duration </a:t>
            </a:r>
            <a:r>
              <a:rPr lang="en-US" sz="2800" spc="-5">
                <a:solidFill>
                  <a:srgbClr val="001F5F"/>
                </a:solidFill>
                <a:latin typeface="Calibri" pitchFamily="1" panose="2263545234"/>
              </a:rPr>
              <a:t>of time it takes the individual to </a:t>
            </a:r>
          </a:p>
          <a:p>
            <a:pPr marL="1645920" marR="0" indent="0" algn="l">
              <a:lnSpc>
                <a:spcPts val="2700"/>
              </a:lnSpc>
              <a:spcBef>
                <a:spcPts val="280"/>
              </a:spcBef>
              <a:spcAft>
                <a:spcPts val="0"/>
              </a:spcAft>
            </a:pPr>
            <a:r>
              <a:rPr lang="en-US" sz="2800" spc="-25">
                <a:solidFill>
                  <a:srgbClr val="001F5F"/>
                </a:solidFill>
                <a:latin typeface="Calibri" pitchFamily="1" panose="2263545234"/>
              </a:rPr>
              <a:t>perform the major life activity. </a:t>
            </a:r>
          </a:p>
          <a:p>
            <a:pPr marL="1097280" marR="0" indent="548640" algn="l">
              <a:lnSpc>
                <a:spcPts val="2900"/>
              </a:lnSpc>
              <a:spcBef>
                <a:spcPts val="1040"/>
              </a:spcBef>
              <a:spcAft>
                <a:spcPts val="0"/>
              </a:spcAft>
              <a:buFont typeface="Symbol"/>
              <a:buChar char="·"/>
            </a:pPr>
            <a:r>
              <a:rPr lang="en-US" sz="2800" spc="-10">
                <a:solidFill>
                  <a:srgbClr val="001F5F"/>
                </a:solidFill>
                <a:latin typeface="Calibri" pitchFamily="1" panose="2263545234"/>
              </a:rPr>
              <a:t>Do not focus on outcomes an individual can </a:t>
            </a:r>
          </a:p>
          <a:p>
            <a:pPr marL="1645920" marR="0" indent="0" algn="l">
              <a:lnSpc>
                <a:spcPts val="2700"/>
              </a:lnSpc>
              <a:spcBef>
                <a:spcPts val="530"/>
              </a:spcBef>
              <a:spcAft>
                <a:spcPts val="445"/>
              </a:spcAft>
            </a:pPr>
            <a:r>
              <a:rPr lang="en-US" sz="2800" spc="-65">
                <a:solidFill>
                  <a:srgbClr val="001F5F"/>
                </a:solidFill>
                <a:latin typeface="Calibri" pitchFamily="1" panose="2263545234"/>
              </a:rPr>
              <a:t>achieve. </a:t>
            </a:r>
          </a:p>
        </p:txBody>
      </p:sp>
      <p:graphicFrame>
        <p:nvGraphicFramePr>
          <p:cNvPr id="392" name="table 392"/>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94" name=""/>
        <p:cNvGrpSpPr/>
        <p:nvPr/>
      </p:nvGrpSpPr>
      <p:grpSpPr/>
      <p:sp>
        <p:nvSpPr>
          <p:cNvPr id="39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04" name="Image.jpg"/>
          <p:cNvPicPr/>
          <p:nvPr/>
        </p:nvPicPr>
        <p:blipFill>
          <a:blip r:embed="rId192"/>
          <a:stretch>
            <a:fillRect/>
          </a:stretch>
        </p:blipFill>
        <p:spPr>
          <a:xfrm>
            <a:off x="6595745" y="6516370"/>
            <a:ext cx="2499360" cy="213360"/>
          </a:xfrm>
          <a:prstGeom prst="rect">
            <a:avLst/>
          </a:prstGeom>
        </p:spPr>
      </p:pic>
      <p:sp>
        <p:nvSpPr>
          <p:cNvPr id="397"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38 </a:t>
            </a:r>
          </a:p>
        </p:txBody>
      </p:sp>
      <p:sp>
        <p:nvSpPr>
          <p:cNvPr id="39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99" name=""/>
          <p:cNvSpPr/>
          <p:nvPr>
            <p:ph type="body" idx="10"/>
          </p:nvPr>
        </p:nvSpPr>
        <p:spPr>
          <a:xfrm>
            <a:off x="0" y="676910"/>
            <a:ext cx="9144000" cy="1312545"/>
          </a:xfrm>
          <a:prstGeom prst="rect">
            <a:avLst/>
          </a:prstGeom>
          <a:noFill/>
          <a:ln w="0" cmpd="sng">
            <a:noFill/>
            <a:prstDash val="solid"/>
          </a:ln>
        </p:spPr>
        <p:txBody>
          <a:bodyPr vert="horz" lIns="0" tIns="260350" rIns="0" bIns="0" anchor="t"/>
          <a:lstStyle/>
          <a:p>
            <a:pPr marL="0" marR="0" indent="0" algn="ctr">
              <a:lnSpc>
                <a:spcPts val="4300"/>
              </a:lnSpc>
              <a:spcAft>
                <a:spcPts val="3740"/>
              </a:spcAft>
            </a:pPr>
            <a:r>
              <a:rPr lang="en-US" sz="4350" b="1" spc="0">
                <a:solidFill>
                  <a:srgbClr val="001F5F"/>
                </a:solidFill>
                <a:latin typeface="Calibri" pitchFamily="1" panose="2263545234"/>
              </a:rPr>
              <a:t>New ADA Regulations </a:t>
            </a:r>
          </a:p>
        </p:txBody>
      </p:sp>
      <p:sp>
        <p:nvSpPr>
          <p:cNvPr id="400" name=""/>
          <p:cNvSpPr/>
          <p:nvPr>
            <p:ph type="body" idx="10"/>
          </p:nvPr>
        </p:nvSpPr>
        <p:spPr>
          <a:xfrm>
            <a:off x="0" y="1989455"/>
            <a:ext cx="9144000" cy="4458335"/>
          </a:xfrm>
          <a:prstGeom prst="rect">
            <a:avLst/>
          </a:prstGeom>
          <a:noFill/>
          <a:ln w="0" cmpd="sng">
            <a:noFill/>
            <a:prstDash val="solid"/>
          </a:ln>
        </p:spPr>
        <p:txBody>
          <a:bodyPr vert="horz" lIns="0" tIns="210820" rIns="0" bIns="0" anchor="t"/>
          <a:lstStyle/>
          <a:p>
            <a:pPr marL="640080" marR="0" indent="0" algn="l">
              <a:lnSpc>
                <a:spcPts val="3700"/>
              </a:lnSpc>
              <a:spcAft>
                <a:spcPts val="0"/>
              </a:spcAft>
            </a:pPr>
            <a:r>
              <a:rPr lang="en-US" sz="4350" spc="65">
                <a:solidFill>
                  <a:srgbClr val="44759E"/>
                </a:solidFill>
                <a:latin typeface="Arial" pitchFamily="2" panose="2263545234"/>
              </a:rPr>
              <a:t></a:t>
            </a:r>
            <a:r>
              <a:rPr lang="en-US" sz="3200" spc="65">
                <a:solidFill>
                  <a:srgbClr val="001F5F"/>
                </a:solidFill>
                <a:latin typeface="Calibri" pitchFamily="1" panose="2263545234"/>
              </a:rPr>
              <a:t> Mitigating Measures – cannot consider at </a:t>
            </a:r>
          </a:p>
          <a:p>
            <a:pPr marL="1097280" marR="0" indent="0" algn="l">
              <a:lnSpc>
                <a:spcPts val="3100"/>
              </a:lnSpc>
              <a:spcBef>
                <a:spcPts val="95"/>
              </a:spcBef>
              <a:spcAft>
                <a:spcPts val="0"/>
              </a:spcAft>
            </a:pPr>
            <a:r>
              <a:rPr lang="en-US" sz="3200" spc="5">
                <a:solidFill>
                  <a:srgbClr val="001F5F"/>
                </a:solidFill>
                <a:latin typeface="Calibri" pitchFamily="1" panose="2263545234"/>
              </a:rPr>
              <a:t>eligibility stage. Regulations now include: </a:t>
            </a:r>
          </a:p>
          <a:p>
            <a:pPr marL="1097280" marR="0" indent="548640" algn="l">
              <a:lnSpc>
                <a:spcPts val="2900"/>
              </a:lnSpc>
              <a:spcBef>
                <a:spcPts val="1065"/>
              </a:spcBef>
              <a:spcAft>
                <a:spcPts val="0"/>
              </a:spcAft>
              <a:buFont typeface="Symbol"/>
              <a:buChar char="·"/>
            </a:pPr>
            <a:r>
              <a:rPr lang="en-US" sz="2800" spc="-15">
                <a:solidFill>
                  <a:srgbClr val="001F5F"/>
                </a:solidFill>
                <a:latin typeface="Calibri" pitchFamily="1" panose="2263545234"/>
              </a:rPr>
              <a:t>Learned behavioral or adaptive neurological </a:t>
            </a:r>
          </a:p>
          <a:p>
            <a:pPr marL="1645920" marR="0" indent="0" algn="l">
              <a:lnSpc>
                <a:spcPts val="2700"/>
              </a:lnSpc>
              <a:spcBef>
                <a:spcPts val="520"/>
              </a:spcBef>
              <a:spcAft>
                <a:spcPts val="0"/>
              </a:spcAft>
            </a:pPr>
            <a:r>
              <a:rPr lang="en-US" sz="2800" spc="-35">
                <a:solidFill>
                  <a:srgbClr val="001F5F"/>
                </a:solidFill>
                <a:latin typeface="Calibri" pitchFamily="1" panose="2263545234"/>
              </a:rPr>
              <a:t>modifications </a:t>
            </a:r>
          </a:p>
          <a:p>
            <a:pPr marL="1097280" marR="0" indent="548640" algn="l">
              <a:lnSpc>
                <a:spcPts val="2900"/>
              </a:lnSpc>
              <a:spcBef>
                <a:spcPts val="1045"/>
              </a:spcBef>
              <a:spcAft>
                <a:spcPts val="0"/>
              </a:spcAft>
              <a:buFont typeface="Symbol"/>
              <a:buChar char="·"/>
            </a:pPr>
            <a:r>
              <a:rPr lang="en-US" sz="2800" spc="-25">
                <a:solidFill>
                  <a:srgbClr val="001F5F"/>
                </a:solidFill>
                <a:latin typeface="Calibri" pitchFamily="1" panose="2263545234"/>
              </a:rPr>
              <a:t>Psychotherapy, behavioral therapy or physical </a:t>
            </a:r>
          </a:p>
          <a:p>
            <a:pPr marL="1645920" marR="0" indent="0" algn="l">
              <a:lnSpc>
                <a:spcPts val="2700"/>
              </a:lnSpc>
              <a:spcBef>
                <a:spcPts val="515"/>
              </a:spcBef>
              <a:spcAft>
                <a:spcPts val="11375"/>
              </a:spcAft>
            </a:pPr>
            <a:r>
              <a:rPr lang="en-US" sz="2800" spc="-60">
                <a:solidFill>
                  <a:srgbClr val="001F5F"/>
                </a:solidFill>
                <a:latin typeface="Calibri" pitchFamily="1" panose="2263545234"/>
              </a:rPr>
              <a:t>therapy </a:t>
            </a:r>
          </a:p>
        </p:txBody>
      </p:sp>
      <p:graphicFrame>
        <p:nvGraphicFramePr>
          <p:cNvPr id="403" name="table 403"/>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05" name=""/>
        <p:cNvGrpSpPr/>
        <p:nvPr/>
      </p:nvGrpSpPr>
      <p:grpSpPr/>
      <p:sp>
        <p:nvSpPr>
          <p:cNvPr id="40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14" name="Image.jpg"/>
          <p:cNvPicPr/>
          <p:nvPr/>
        </p:nvPicPr>
        <p:blipFill>
          <a:blip r:embed="rId197"/>
          <a:stretch>
            <a:fillRect/>
          </a:stretch>
        </p:blipFill>
        <p:spPr>
          <a:xfrm>
            <a:off x="6595745" y="6516370"/>
            <a:ext cx="2499360" cy="213360"/>
          </a:xfrm>
          <a:prstGeom prst="rect">
            <a:avLst/>
          </a:prstGeom>
        </p:spPr>
      </p:pic>
      <p:sp>
        <p:nvSpPr>
          <p:cNvPr id="408" name=""/>
          <p:cNvSpPr/>
          <p:nvPr>
            <p:ph type="body" idx="10"/>
          </p:nvPr>
        </p:nvSpPr>
        <p:spPr>
          <a:xfrm>
            <a:off x="880046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5">
                <a:solidFill>
                  <a:srgbClr val="000080"/>
                </a:solidFill>
                <a:latin typeface="Tahoma" pitchFamily="2" panose="2263545234"/>
              </a:rPr>
              <a:t>39 </a:t>
            </a:r>
          </a:p>
        </p:txBody>
      </p:sp>
      <p:sp>
        <p:nvSpPr>
          <p:cNvPr id="40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10" name=""/>
          <p:cNvSpPr/>
          <p:nvPr>
            <p:ph type="body" idx="10"/>
          </p:nvPr>
        </p:nvSpPr>
        <p:spPr>
          <a:xfrm>
            <a:off x="0" y="676910"/>
            <a:ext cx="9144000" cy="1312545"/>
          </a:xfrm>
          <a:prstGeom prst="rect">
            <a:avLst/>
          </a:prstGeom>
          <a:noFill/>
          <a:ln w="0" cmpd="sng">
            <a:noFill/>
            <a:prstDash val="solid"/>
          </a:ln>
        </p:spPr>
        <p:txBody>
          <a:bodyPr vert="horz" lIns="0" tIns="260350" rIns="0" bIns="0" anchor="t"/>
          <a:lstStyle/>
          <a:p>
            <a:pPr marL="0" marR="0" indent="0" algn="ctr">
              <a:lnSpc>
                <a:spcPts val="4300"/>
              </a:lnSpc>
              <a:spcAft>
                <a:spcPts val="3740"/>
              </a:spcAft>
            </a:pPr>
            <a:r>
              <a:rPr lang="en-US" sz="4350" b="1" spc="0">
                <a:solidFill>
                  <a:srgbClr val="001F5F"/>
                </a:solidFill>
                <a:latin typeface="Calibri" pitchFamily="1" panose="2263545234"/>
              </a:rPr>
              <a:t>New ADA Regulations </a:t>
            </a:r>
          </a:p>
        </p:txBody>
      </p:sp>
      <p:sp>
        <p:nvSpPr>
          <p:cNvPr id="411" name=""/>
          <p:cNvSpPr/>
          <p:nvPr>
            <p:ph type="body" idx="10"/>
          </p:nvPr>
        </p:nvSpPr>
        <p:spPr>
          <a:xfrm>
            <a:off x="0" y="1989455"/>
            <a:ext cx="9144000" cy="4458335"/>
          </a:xfrm>
          <a:prstGeom prst="rect">
            <a:avLst/>
          </a:prstGeom>
          <a:noFill/>
          <a:ln w="0" cmpd="sng">
            <a:noFill/>
            <a:prstDash val="solid"/>
          </a:ln>
        </p:spPr>
        <p:txBody>
          <a:bodyPr vert="horz" lIns="0" tIns="217805" rIns="0" bIns="0" anchor="t"/>
          <a:lstStyle/>
          <a:p>
            <a:pPr marL="640080" marR="0" indent="0" algn="l">
              <a:lnSpc>
                <a:spcPts val="3700"/>
              </a:lnSpc>
              <a:spcAft>
                <a:spcPts val="0"/>
              </a:spcAft>
            </a:pPr>
            <a:r>
              <a:rPr lang="en-US" sz="4350" spc="70">
                <a:solidFill>
                  <a:srgbClr val="44759E"/>
                </a:solidFill>
                <a:latin typeface="Arial" pitchFamily="2" panose="2263545234"/>
              </a:rPr>
              <a:t></a:t>
            </a:r>
            <a:r>
              <a:rPr lang="en-US" sz="3200" spc="70">
                <a:solidFill>
                  <a:srgbClr val="001F5F"/>
                </a:solidFill>
                <a:latin typeface="Calibri" pitchFamily="1" panose="2263545234"/>
              </a:rPr>
              <a:t> No change to requirements to provide </a:t>
            </a:r>
          </a:p>
          <a:p>
            <a:pPr marL="1143000" marR="0" indent="0" algn="l">
              <a:lnSpc>
                <a:spcPts val="3100"/>
              </a:lnSpc>
              <a:spcBef>
                <a:spcPts val="95"/>
              </a:spcBef>
              <a:spcAft>
                <a:spcPts val="0"/>
              </a:spcAft>
            </a:pPr>
            <a:r>
              <a:rPr lang="en-US" sz="3200" spc="0">
                <a:solidFill>
                  <a:srgbClr val="001F5F"/>
                </a:solidFill>
                <a:latin typeface="Calibri" pitchFamily="1" panose="2263545234"/>
              </a:rPr>
              <a:t>modifications or accommodations in higher </a:t>
            </a:r>
          </a:p>
          <a:p>
            <a:pPr marL="1143000" marR="0" indent="0" algn="l">
              <a:lnSpc>
                <a:spcPts val="3100"/>
              </a:lnSpc>
              <a:spcBef>
                <a:spcPts val="580"/>
              </a:spcBef>
              <a:spcAft>
                <a:spcPts val="22345"/>
              </a:spcAft>
            </a:pPr>
            <a:r>
              <a:rPr lang="en-US" sz="3200" spc="10">
                <a:solidFill>
                  <a:srgbClr val="001F5F"/>
                </a:solidFill>
                <a:latin typeface="Calibri" pitchFamily="1" panose="2263545234"/>
              </a:rPr>
              <a:t>education. (Appendix C to Part 35) </a:t>
            </a:r>
          </a:p>
        </p:txBody>
      </p:sp>
      <p:sp>
        <p:nvSpPr>
          <p:cNvPr id="412"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0" name=""/>
        <p:cNvGrpSpPr/>
        <p:nvPr/>
      </p:nvGrpSpPr>
      <p:grpSpPr/>
      <p:sp>
        <p:nvSpPr>
          <p:cNvPr id="3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0" name="Image.jpg"/>
          <p:cNvPicPr/>
          <p:nvPr/>
        </p:nvPicPr>
        <p:blipFill>
          <a:blip r:embed="rId22"/>
          <a:stretch>
            <a:fillRect/>
          </a:stretch>
        </p:blipFill>
        <p:spPr>
          <a:xfrm>
            <a:off x="6595745" y="6516370"/>
            <a:ext cx="2499360" cy="213360"/>
          </a:xfrm>
          <a:prstGeom prst="rect">
            <a:avLst/>
          </a:prstGeom>
        </p:spPr>
      </p:pic>
      <p:sp>
        <p:nvSpPr>
          <p:cNvPr id="3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45720" indent="0" algn="r">
              <a:lnSpc>
                <a:spcPts val="1600"/>
              </a:lnSpc>
              <a:spcAft>
                <a:spcPts val="860"/>
              </a:spcAft>
            </a:pPr>
            <a:r>
              <a:rPr lang="en-US" sz="1400" spc="0">
                <a:solidFill>
                  <a:srgbClr val="000080"/>
                </a:solidFill>
                <a:latin typeface="Tahoma" pitchFamily="2" panose="2263545234"/>
              </a:rPr>
              <a:t>4 </a:t>
            </a:r>
          </a:p>
        </p:txBody>
      </p:sp>
      <p:sp>
        <p:nvSpPr>
          <p:cNvPr id="3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35" name=""/>
          <p:cNvSpPr/>
          <p:nvPr>
            <p:ph type="body" idx="10"/>
          </p:nvPr>
        </p:nvSpPr>
        <p:spPr>
          <a:xfrm>
            <a:off x="0" y="676910"/>
            <a:ext cx="9144000" cy="1193800"/>
          </a:xfrm>
          <a:prstGeom prst="rect">
            <a:avLst/>
          </a:prstGeom>
          <a:noFill/>
          <a:ln w="0" cmpd="sng">
            <a:noFill/>
            <a:prstDash val="solid"/>
          </a:ln>
        </p:spPr>
        <p:txBody>
          <a:bodyPr vert="horz" lIns="0" tIns="260350" rIns="0" bIns="0" anchor="t"/>
          <a:lstStyle/>
          <a:p>
            <a:pPr marL="0" marR="0" indent="0" algn="ctr">
              <a:lnSpc>
                <a:spcPts val="4700"/>
              </a:lnSpc>
              <a:spcAft>
                <a:spcPts val="2450"/>
              </a:spcAft>
            </a:pPr>
            <a:r>
              <a:rPr lang="en-US" sz="4350" b="1" spc="5">
                <a:solidFill>
                  <a:srgbClr val="001F5F"/>
                </a:solidFill>
                <a:latin typeface="Calibri" pitchFamily="1" panose="2263545234"/>
              </a:rPr>
              <a:t>The New Administration </a:t>
            </a:r>
          </a:p>
        </p:txBody>
      </p:sp>
      <p:sp>
        <p:nvSpPr>
          <p:cNvPr id="36" name=""/>
          <p:cNvSpPr/>
          <p:nvPr>
            <p:ph type="body" idx="10"/>
          </p:nvPr>
        </p:nvSpPr>
        <p:spPr>
          <a:xfrm>
            <a:off x="0" y="1870710"/>
            <a:ext cx="9144000" cy="4577080"/>
          </a:xfrm>
          <a:prstGeom prst="rect">
            <a:avLst/>
          </a:prstGeom>
          <a:noFill/>
          <a:ln w="0" cmpd="sng">
            <a:noFill/>
            <a:prstDash val="solid"/>
          </a:ln>
        </p:spPr>
        <p:txBody>
          <a:bodyPr vert="horz" lIns="0" tIns="375920" rIns="0" bIns="0" anchor="t"/>
          <a:lstStyle/>
          <a:p>
            <a:pPr marL="640080" marR="0" indent="0" algn="l">
              <a:lnSpc>
                <a:spcPts val="2100"/>
              </a:lnSpc>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000" spc="0">
                <a:solidFill>
                  <a:srgbClr val="001F5F"/>
                </a:solidFill>
                <a:latin typeface="Calibri" pitchFamily="1" panose="2263545234"/>
              </a:rPr>
              <a:t>What does it mean for higher education in the context of disability </a:t>
            </a:r>
          </a:p>
          <a:p>
            <a:pPr marL="1143000" marR="0" indent="0" algn="l">
              <a:lnSpc>
                <a:spcPts val="1800"/>
              </a:lnSpc>
              <a:spcBef>
                <a:spcPts val="0"/>
              </a:spcBef>
              <a:spcAft>
                <a:spcPts val="0"/>
              </a:spcAft>
            </a:pPr>
            <a:r>
              <a:rPr lang="en-US" sz="2000" spc="-40">
                <a:solidFill>
                  <a:srgbClr val="001F5F"/>
                </a:solidFill>
                <a:latin typeface="Calibri" pitchFamily="1" panose="2263545234"/>
              </a:rPr>
              <a:t>laws? </a:t>
            </a:r>
          </a:p>
          <a:p>
            <a:pPr marL="640080" marR="0" indent="0" algn="l">
              <a:lnSpc>
                <a:spcPts val="2300"/>
              </a:lnSpc>
              <a:spcBef>
                <a:spcPts val="1190"/>
              </a:spcBef>
              <a:spcAft>
                <a:spcPts val="0"/>
              </a:spcAft>
              <a:tabLst>
                <a:tab pos="1143000" algn="l"/>
              </a:tabLst>
            </a:pPr>
            <a:r>
              <a:rPr lang="en-US" sz="4350" spc="-15">
                <a:solidFill>
                  <a:srgbClr val="44759E"/>
                </a:solidFill>
                <a:latin typeface="Arial" pitchFamily="2" panose="2263545234"/>
              </a:rPr>
              <a:t></a:t>
            </a:r>
            <a:r>
              <a:rPr lang="en-US" sz="100" spc="-15">
                <a:solidFill>
                  <a:srgbClr val="001F5F"/>
                </a:solidFill>
                <a:latin typeface="Calibri" pitchFamily="1" panose="2263545234"/>
              </a:rPr>
              <a:t> </a:t>
            </a:r>
            <a:r>
              <a:rPr lang="en-US" sz="2000" spc="-15">
                <a:solidFill>
                  <a:srgbClr val="001F5F"/>
                </a:solidFill>
                <a:latin typeface="Calibri" pitchFamily="1" panose="2263545234"/>
              </a:rPr>
              <a:t>Possibly: </a:t>
            </a:r>
          </a:p>
          <a:p>
            <a:pPr marL="1051560" marR="0" indent="548640" algn="l">
              <a:lnSpc>
                <a:spcPts val="2000"/>
              </a:lnSpc>
              <a:spcBef>
                <a:spcPts val="40"/>
              </a:spcBef>
              <a:spcAft>
                <a:spcPts val="0"/>
              </a:spcAft>
              <a:buFont typeface="Symbol"/>
              <a:buChar char="·"/>
            </a:pPr>
            <a:r>
              <a:rPr lang="en-US" sz="2000" spc="0">
                <a:solidFill>
                  <a:srgbClr val="001F5F"/>
                </a:solidFill>
                <a:latin typeface="Calibri" pitchFamily="1" panose="2263545234"/>
              </a:rPr>
              <a:t>Department of Education’s authority or positions change. Ex: </a:t>
            </a:r>
          </a:p>
          <a:p>
            <a:pPr marL="1600200" marR="0" indent="0" algn="l">
              <a:lnSpc>
                <a:spcPts val="2000"/>
              </a:lnSpc>
              <a:spcBef>
                <a:spcPts val="365"/>
              </a:spcBef>
              <a:spcAft>
                <a:spcPts val="0"/>
              </a:spcAft>
            </a:pPr>
            <a:r>
              <a:rPr lang="en-US" sz="2000" spc="0">
                <a:solidFill>
                  <a:srgbClr val="001F5F"/>
                </a:solidFill>
                <a:latin typeface="Calibri" pitchFamily="1" panose="2263545234"/>
              </a:rPr>
              <a:t>transgender guidance </a:t>
            </a:r>
          </a:p>
          <a:p>
            <a:pPr marL="1051560" marR="0" indent="548640" algn="l">
              <a:lnSpc>
                <a:spcPts val="2000"/>
              </a:lnSpc>
              <a:spcBef>
                <a:spcPts val="740"/>
              </a:spcBef>
              <a:spcAft>
                <a:spcPts val="0"/>
              </a:spcAft>
              <a:buFont typeface="Symbol"/>
              <a:buChar char="·"/>
            </a:pPr>
            <a:r>
              <a:rPr lang="en-US" sz="2000" spc="0">
                <a:solidFill>
                  <a:srgbClr val="001F5F"/>
                </a:solidFill>
                <a:latin typeface="Calibri" pitchFamily="1" panose="2263545234"/>
              </a:rPr>
              <a:t>Department of Education and Office for Civil Rights loses </a:t>
            </a:r>
          </a:p>
          <a:p>
            <a:pPr marL="1600200" marR="0" indent="0" algn="l">
              <a:lnSpc>
                <a:spcPts val="2000"/>
              </a:lnSpc>
              <a:spcBef>
                <a:spcPts val="365"/>
              </a:spcBef>
              <a:spcAft>
                <a:spcPts val="0"/>
              </a:spcAft>
            </a:pPr>
            <a:r>
              <a:rPr lang="en-US" sz="2000" spc="-5">
                <a:solidFill>
                  <a:srgbClr val="001F5F"/>
                </a:solidFill>
                <a:latin typeface="Calibri" pitchFamily="1" panose="2263545234"/>
              </a:rPr>
              <a:t>enforcement authority and/or funding. </a:t>
            </a:r>
          </a:p>
          <a:p>
            <a:pPr marL="1051560" marR="0" indent="548640" algn="l">
              <a:lnSpc>
                <a:spcPts val="2000"/>
              </a:lnSpc>
              <a:spcBef>
                <a:spcPts val="740"/>
              </a:spcBef>
              <a:spcAft>
                <a:spcPts val="0"/>
              </a:spcAft>
              <a:buFont typeface="Symbol"/>
              <a:buChar char="·"/>
            </a:pPr>
            <a:r>
              <a:rPr lang="en-US" sz="2000" spc="0">
                <a:solidFill>
                  <a:srgbClr val="001F5F"/>
                </a:solidFill>
                <a:latin typeface="Calibri" pitchFamily="1" panose="2263545234"/>
              </a:rPr>
              <a:t>This may affect DOE/OCR’s authority to issue guidance, investigate </a:t>
            </a:r>
          </a:p>
          <a:p>
            <a:pPr marL="1600200" marR="0" indent="0" algn="l">
              <a:lnSpc>
                <a:spcPts val="2000"/>
              </a:lnSpc>
              <a:spcBef>
                <a:spcPts val="365"/>
              </a:spcBef>
              <a:spcAft>
                <a:spcPts val="0"/>
              </a:spcAft>
            </a:pPr>
            <a:r>
              <a:rPr lang="en-US" sz="2000" spc="0">
                <a:solidFill>
                  <a:srgbClr val="001F5F"/>
                </a:solidFill>
                <a:latin typeface="Calibri" pitchFamily="1" panose="2263545234"/>
              </a:rPr>
              <a:t>claims, seek resolution agreements and refer to DOJ. </a:t>
            </a:r>
          </a:p>
          <a:p>
            <a:pPr marL="640080" marR="0" indent="0" algn="l">
              <a:lnSpc>
                <a:spcPts val="2100"/>
              </a:lnSpc>
              <a:spcBef>
                <a:spcPts val="1180"/>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000" spc="0">
                <a:solidFill>
                  <a:srgbClr val="001F5F"/>
                </a:solidFill>
                <a:latin typeface="Calibri" pitchFamily="1" panose="2263545234"/>
              </a:rPr>
              <a:t>Until it happens, assume that the DCLs and guidance are still </a:t>
            </a:r>
          </a:p>
          <a:p>
            <a:pPr marL="1143000" marR="0" indent="0" algn="l">
              <a:lnSpc>
                <a:spcPts val="1800"/>
              </a:lnSpc>
              <a:spcBef>
                <a:spcPts val="0"/>
              </a:spcBef>
              <a:spcAft>
                <a:spcPts val="4980"/>
              </a:spcAft>
            </a:pPr>
            <a:r>
              <a:rPr lang="en-US" sz="2000" spc="0">
                <a:solidFill>
                  <a:srgbClr val="001F5F"/>
                </a:solidFill>
                <a:latin typeface="Calibri" pitchFamily="1" panose="2263545234"/>
              </a:rPr>
              <a:t>enforceable and that OCR is still alive and well. </a:t>
            </a:r>
          </a:p>
        </p:txBody>
      </p:sp>
      <p:graphicFrame>
        <p:nvGraphicFramePr>
          <p:cNvPr id="39" name="table 39"/>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15" name=""/>
        <p:cNvGrpSpPr/>
        <p:nvPr/>
      </p:nvGrpSpPr>
      <p:grpSpPr/>
      <p:sp>
        <p:nvSpPr>
          <p:cNvPr id="41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25" name="Image.jpg"/>
          <p:cNvPicPr/>
          <p:nvPr/>
        </p:nvPicPr>
        <p:blipFill>
          <a:blip r:embed="rId202"/>
          <a:stretch>
            <a:fillRect/>
          </a:stretch>
        </p:blipFill>
        <p:spPr>
          <a:xfrm>
            <a:off x="6595745" y="6516370"/>
            <a:ext cx="2499360" cy="213360"/>
          </a:xfrm>
          <a:prstGeom prst="rect">
            <a:avLst/>
          </a:prstGeom>
        </p:spPr>
      </p:pic>
      <p:sp>
        <p:nvSpPr>
          <p:cNvPr id="41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40 </a:t>
            </a:r>
          </a:p>
        </p:txBody>
      </p:sp>
      <p:sp>
        <p:nvSpPr>
          <p:cNvPr id="41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20" name=""/>
          <p:cNvSpPr/>
          <p:nvPr>
            <p:ph type="body" idx="10"/>
          </p:nvPr>
        </p:nvSpPr>
        <p:spPr>
          <a:xfrm>
            <a:off x="0" y="676910"/>
            <a:ext cx="9144000" cy="876935"/>
          </a:xfrm>
          <a:prstGeom prst="rect">
            <a:avLst/>
          </a:prstGeom>
          <a:noFill/>
          <a:ln w="0" cmpd="sng">
            <a:noFill/>
            <a:prstDash val="solid"/>
          </a:ln>
        </p:spPr>
        <p:txBody>
          <a:bodyPr vert="horz" lIns="0" tIns="260350" rIns="0" bIns="0" anchor="t"/>
          <a:lstStyle/>
          <a:p>
            <a:pPr marL="0" marR="0" indent="0" algn="ctr">
              <a:lnSpc>
                <a:spcPts val="4600"/>
              </a:lnSpc>
              <a:spcAft>
                <a:spcPts val="0"/>
              </a:spcAft>
            </a:pPr>
            <a:r>
              <a:rPr lang="en-US" sz="4350" b="1" spc="5">
                <a:solidFill>
                  <a:srgbClr val="001F5F"/>
                </a:solidFill>
                <a:latin typeface="Calibri" pitchFamily="1" panose="2263545234"/>
              </a:rPr>
              <a:t>Section 504 Policies </a:t>
            </a:r>
          </a:p>
        </p:txBody>
      </p:sp>
      <p:sp>
        <p:nvSpPr>
          <p:cNvPr id="421" name=""/>
          <p:cNvSpPr/>
          <p:nvPr>
            <p:ph type="body" idx="10"/>
          </p:nvPr>
        </p:nvSpPr>
        <p:spPr>
          <a:xfrm>
            <a:off x="0" y="1553845"/>
            <a:ext cx="9144000" cy="4893945"/>
          </a:xfrm>
          <a:prstGeom prst="rect">
            <a:avLst/>
          </a:prstGeom>
          <a:noFill/>
          <a:ln w="0" cmpd="sng">
            <a:noFill/>
            <a:prstDash val="solid"/>
          </a:ln>
        </p:spPr>
        <p:txBody>
          <a:bodyPr vert="horz" lIns="0" tIns="394335" rIns="0" bIns="0" anchor="t"/>
          <a:lstStyle/>
          <a:p>
            <a:pPr marL="411480" marR="0" indent="0" algn="just">
              <a:lnSpc>
                <a:spcPts val="1800"/>
              </a:lnSpc>
              <a:spcAft>
                <a:spcPts val="0"/>
              </a:spcAft>
              <a:tabLst>
                <a:tab pos="914400" algn="l"/>
              </a:tabLst>
            </a:pPr>
            <a:r>
              <a:rPr lang="en-US" sz="4350" spc="30">
                <a:solidFill>
                  <a:srgbClr val="44759E"/>
                </a:solidFill>
                <a:latin typeface="Arial" pitchFamily="2" panose="2263545234"/>
              </a:rPr>
              <a:t></a:t>
            </a:r>
            <a:r>
              <a:rPr lang="en-US" sz="100" b="1" spc="30">
                <a:solidFill>
                  <a:srgbClr val="001F5F"/>
                </a:solidFill>
                <a:latin typeface="Calibri" pitchFamily="1" panose="2263545234"/>
              </a:rPr>
              <a:t> </a:t>
            </a:r>
            <a:r>
              <a:rPr lang="en-US" sz="1900" b="1" spc="30">
                <a:solidFill>
                  <a:srgbClr val="001F5F"/>
                </a:solidFill>
                <a:latin typeface="Calibri" pitchFamily="1" panose="2263545234"/>
              </a:rPr>
              <a:t>OCR Case No. 09-12-2317, </a:t>
            </a:r>
            <a:r>
              <a:rPr lang="en-US" sz="2000" b="1" i="1" spc="30">
                <a:solidFill>
                  <a:srgbClr val="001F5F"/>
                </a:solidFill>
                <a:latin typeface="Calibri" pitchFamily="1" panose="2263545234"/>
              </a:rPr>
              <a:t>Laney College </a:t>
            </a:r>
            <a:r>
              <a:rPr lang="en-US" sz="1900" b="1" spc="30">
                <a:solidFill>
                  <a:srgbClr val="001F5F"/>
                </a:solidFill>
                <a:latin typeface="Calibri" pitchFamily="1" panose="2263545234"/>
              </a:rPr>
              <a:t>(February 18, 2014). </a:t>
            </a:r>
          </a:p>
          <a:p>
            <a:pPr marL="411480" marR="0" indent="0" algn="just">
              <a:lnSpc>
                <a:spcPts val="1500"/>
              </a:lnSpc>
              <a:spcBef>
                <a:spcPts val="480"/>
              </a:spcBef>
              <a:spcAft>
                <a:spcPts val="0"/>
              </a:spcAft>
              <a:tabLst>
                <a:tab pos="914400" algn="l"/>
              </a:tabLst>
            </a:pPr>
            <a:r>
              <a:rPr lang="en-US" sz="4350" spc="30">
                <a:solidFill>
                  <a:srgbClr val="44759E"/>
                </a:solidFill>
                <a:latin typeface="Arial" pitchFamily="2" panose="2263545234"/>
              </a:rPr>
              <a:t></a:t>
            </a:r>
            <a:r>
              <a:rPr lang="en-US" sz="100" spc="30">
                <a:solidFill>
                  <a:srgbClr val="001F5F"/>
                </a:solidFill>
                <a:latin typeface="Calibri" pitchFamily="1" panose="2263545234"/>
              </a:rPr>
              <a:t> </a:t>
            </a:r>
            <a:r>
              <a:rPr lang="en-US" sz="1900" spc="30">
                <a:solidFill>
                  <a:srgbClr val="001F5F"/>
                </a:solidFill>
                <a:latin typeface="Calibri" pitchFamily="1" panose="2263545234"/>
              </a:rPr>
              <a:t>OCR’s review of the College’s website in conjunction with the facts </a:t>
            </a:r>
          </a:p>
          <a:p>
            <a:pPr marL="914400" marR="0" indent="0" algn="just">
              <a:lnSpc>
                <a:spcPts val="1500"/>
              </a:lnSpc>
              <a:spcBef>
                <a:spcPts val="0"/>
              </a:spcBef>
              <a:spcAft>
                <a:spcPts val="0"/>
              </a:spcAft>
            </a:pPr>
            <a:r>
              <a:rPr lang="en-US" sz="1900" spc="35">
                <a:solidFill>
                  <a:srgbClr val="001F5F"/>
                </a:solidFill>
                <a:latin typeface="Calibri" pitchFamily="1" panose="2263545234"/>
              </a:rPr>
              <a:t>gathered in this case indicates that the </a:t>
            </a:r>
            <a:r>
              <a:rPr lang="en-US" sz="1900" b="1" spc="35">
                <a:solidFill>
                  <a:srgbClr val="001F5F"/>
                </a:solidFill>
                <a:latin typeface="Calibri" pitchFamily="1" panose="2263545234"/>
              </a:rPr>
              <a:t>College needs a more robust </a:t>
            </a:r>
          </a:p>
          <a:p>
            <a:pPr marL="914400" marR="0" indent="0" algn="just">
              <a:lnSpc>
                <a:spcPts val="1800"/>
              </a:lnSpc>
              <a:spcBef>
                <a:spcPts val="0"/>
              </a:spcBef>
              <a:spcAft>
                <a:spcPts val="0"/>
              </a:spcAft>
            </a:pPr>
            <a:r>
              <a:rPr lang="en-US" sz="1900" b="1" spc="35">
                <a:solidFill>
                  <a:srgbClr val="001F5F"/>
                </a:solidFill>
                <a:latin typeface="Calibri" pitchFamily="1" panose="2263545234"/>
              </a:rPr>
              <a:t>Section 504 plan that clearly spells out, and provides notice to students, </a:t>
            </a:r>
          </a:p>
          <a:p>
            <a:pPr marL="914400" marR="0" indent="0" algn="just">
              <a:lnSpc>
                <a:spcPts val="1800"/>
              </a:lnSpc>
              <a:spcBef>
                <a:spcPts val="0"/>
              </a:spcBef>
              <a:spcAft>
                <a:spcPts val="0"/>
              </a:spcAft>
            </a:pPr>
            <a:r>
              <a:rPr lang="en-US" sz="1900" b="1" spc="40">
                <a:solidFill>
                  <a:srgbClr val="001F5F"/>
                </a:solidFill>
                <a:latin typeface="Calibri" pitchFamily="1" panose="2263545234"/>
              </a:rPr>
              <a:t>of the DSPS process for how to request accommodations, how the </a:t>
            </a:r>
          </a:p>
          <a:p>
            <a:pPr marL="914400" marR="0" indent="0" algn="just">
              <a:lnSpc>
                <a:spcPts val="1800"/>
              </a:lnSpc>
              <a:spcBef>
                <a:spcPts val="0"/>
              </a:spcBef>
              <a:spcAft>
                <a:spcPts val="0"/>
              </a:spcAft>
            </a:pPr>
            <a:r>
              <a:rPr lang="en-US" sz="1900" b="1" spc="35">
                <a:solidFill>
                  <a:srgbClr val="001F5F"/>
                </a:solidFill>
                <a:latin typeface="Calibri" pitchFamily="1" panose="2263545234"/>
              </a:rPr>
              <a:t>College will coordinate with faculty to implement approved </a:t>
            </a:r>
          </a:p>
          <a:p>
            <a:pPr marL="914400" marR="0" indent="0" algn="just">
              <a:lnSpc>
                <a:spcPts val="1800"/>
              </a:lnSpc>
              <a:spcBef>
                <a:spcPts val="0"/>
              </a:spcBef>
              <a:spcAft>
                <a:spcPts val="0"/>
              </a:spcAft>
            </a:pPr>
            <a:r>
              <a:rPr lang="en-US" sz="1900" b="1" spc="40">
                <a:solidFill>
                  <a:srgbClr val="001F5F"/>
                </a:solidFill>
                <a:latin typeface="Calibri" pitchFamily="1" panose="2263545234"/>
              </a:rPr>
              <a:t>accommodations, how students can challenge or appeal the College’s </a:t>
            </a:r>
          </a:p>
          <a:p>
            <a:pPr marL="914400" marR="0" indent="0" algn="just">
              <a:lnSpc>
                <a:spcPts val="1800"/>
              </a:lnSpc>
              <a:spcBef>
                <a:spcPts val="0"/>
              </a:spcBef>
              <a:spcAft>
                <a:spcPts val="0"/>
              </a:spcAft>
            </a:pPr>
            <a:r>
              <a:rPr lang="en-US" sz="1900" b="1" spc="40">
                <a:solidFill>
                  <a:srgbClr val="001F5F"/>
                </a:solidFill>
                <a:latin typeface="Calibri" pitchFamily="1" panose="2263545234"/>
              </a:rPr>
              <a:t>decisions regarding accommodations, and how the College will resolve </a:t>
            </a:r>
          </a:p>
          <a:p>
            <a:pPr marL="914400" marR="0" indent="0" algn="just">
              <a:lnSpc>
                <a:spcPts val="1800"/>
              </a:lnSpc>
              <a:spcBef>
                <a:spcPts val="0"/>
              </a:spcBef>
              <a:spcAft>
                <a:spcPts val="0"/>
              </a:spcAft>
            </a:pPr>
            <a:r>
              <a:rPr lang="en-US" sz="1900" b="1" spc="40">
                <a:solidFill>
                  <a:srgbClr val="001F5F"/>
                </a:solidFill>
                <a:latin typeface="Calibri" pitchFamily="1" panose="2263545234"/>
              </a:rPr>
              <a:t>concerns about whether an accommodation would result in a </a:t>
            </a:r>
          </a:p>
          <a:p>
            <a:pPr marL="914400" marR="0" indent="0" algn="just">
              <a:lnSpc>
                <a:spcPts val="1800"/>
              </a:lnSpc>
              <a:spcBef>
                <a:spcPts val="0"/>
              </a:spcBef>
              <a:spcAft>
                <a:spcPts val="0"/>
              </a:spcAft>
            </a:pPr>
            <a:r>
              <a:rPr lang="en-US" sz="1900" b="1" spc="35">
                <a:solidFill>
                  <a:srgbClr val="001F5F"/>
                </a:solidFill>
                <a:latin typeface="Calibri" pitchFamily="1" panose="2263545234"/>
              </a:rPr>
              <a:t>fundamental alteration of a course content. </a:t>
            </a:r>
          </a:p>
          <a:p>
            <a:pPr marL="411480" marR="0" indent="0" algn="just">
              <a:lnSpc>
                <a:spcPts val="1500"/>
              </a:lnSpc>
              <a:spcBef>
                <a:spcPts val="1195"/>
              </a:spcBef>
              <a:spcAft>
                <a:spcPts val="0"/>
              </a:spcAft>
              <a:tabLst>
                <a:tab pos="914400" algn="l"/>
              </a:tabLst>
            </a:pPr>
            <a:r>
              <a:rPr lang="en-US" sz="4350" spc="30">
                <a:solidFill>
                  <a:srgbClr val="44759E"/>
                </a:solidFill>
                <a:latin typeface="Arial" pitchFamily="2" panose="2263545234"/>
              </a:rPr>
              <a:t></a:t>
            </a:r>
            <a:r>
              <a:rPr lang="en-US" sz="100" spc="30">
                <a:solidFill>
                  <a:srgbClr val="001F5F"/>
                </a:solidFill>
                <a:latin typeface="Calibri" pitchFamily="1" panose="2263545234"/>
              </a:rPr>
              <a:t> </a:t>
            </a:r>
            <a:r>
              <a:rPr lang="en-US" sz="1900" spc="30">
                <a:solidFill>
                  <a:srgbClr val="001F5F"/>
                </a:solidFill>
                <a:latin typeface="Calibri" pitchFamily="1" panose="2263545234"/>
              </a:rPr>
              <a:t>Finally, OCR’s investigation revealed that </a:t>
            </a:r>
            <a:r>
              <a:rPr lang="en-US" sz="1900" b="1" spc="30">
                <a:solidFill>
                  <a:srgbClr val="001F5F"/>
                </a:solidFill>
                <a:latin typeface="Calibri" pitchFamily="1" panose="2263545234"/>
              </a:rPr>
              <a:t>more training is needed for </a:t>
            </a:r>
          </a:p>
          <a:p>
            <a:pPr marL="914400" marR="0" indent="0" algn="just">
              <a:lnSpc>
                <a:spcPts val="1500"/>
              </a:lnSpc>
              <a:spcBef>
                <a:spcPts val="0"/>
              </a:spcBef>
              <a:spcAft>
                <a:spcPts val="0"/>
              </a:spcAft>
            </a:pPr>
            <a:r>
              <a:rPr lang="en-US" sz="1900" b="1" spc="35">
                <a:solidFill>
                  <a:srgbClr val="001F5F"/>
                </a:solidFill>
                <a:latin typeface="Calibri" pitchFamily="1" panose="2263545234"/>
              </a:rPr>
              <a:t>instructors on their responsibilities for implementing approved </a:t>
            </a:r>
          </a:p>
          <a:p>
            <a:pPr marL="914400" marR="0" indent="0" algn="just">
              <a:lnSpc>
                <a:spcPts val="1800"/>
              </a:lnSpc>
              <a:spcBef>
                <a:spcPts val="0"/>
              </a:spcBef>
              <a:spcAft>
                <a:spcPts val="0"/>
              </a:spcAft>
            </a:pPr>
            <a:r>
              <a:rPr lang="en-US" sz="1900" b="1" spc="35">
                <a:solidFill>
                  <a:srgbClr val="001F5F"/>
                </a:solidFill>
                <a:latin typeface="Calibri" pitchFamily="1" panose="2263545234"/>
              </a:rPr>
              <a:t>accommodations for students with disabilities</a:t>
            </a:r>
            <a:r>
              <a:rPr lang="en-US" sz="1900" spc="35">
                <a:solidFill>
                  <a:srgbClr val="001F5F"/>
                </a:solidFill>
                <a:latin typeface="Calibri" pitchFamily="1" panose="2263545234"/>
              </a:rPr>
              <a:t>. Instructors with whom </a:t>
            </a:r>
          </a:p>
          <a:p>
            <a:pPr marL="914400" marR="0" indent="0" algn="just">
              <a:lnSpc>
                <a:spcPts val="1800"/>
              </a:lnSpc>
              <a:spcBef>
                <a:spcPts val="0"/>
              </a:spcBef>
              <a:spcAft>
                <a:spcPts val="0"/>
              </a:spcAft>
            </a:pPr>
            <a:r>
              <a:rPr lang="en-US" sz="1900" spc="35">
                <a:solidFill>
                  <a:srgbClr val="001F5F"/>
                </a:solidFill>
                <a:latin typeface="Calibri" pitchFamily="1" panose="2263545234"/>
              </a:rPr>
              <a:t>OCR interviewed indicated a need for more training on how to implement </a:t>
            </a:r>
          </a:p>
          <a:p>
            <a:pPr marL="914400" marR="0" indent="0" algn="just">
              <a:lnSpc>
                <a:spcPts val="1800"/>
              </a:lnSpc>
              <a:spcBef>
                <a:spcPts val="0"/>
              </a:spcBef>
              <a:spcAft>
                <a:spcPts val="0"/>
              </a:spcAft>
            </a:pPr>
            <a:r>
              <a:rPr lang="en-US" sz="1900" spc="40">
                <a:solidFill>
                  <a:srgbClr val="001F5F"/>
                </a:solidFill>
                <a:latin typeface="Calibri" pitchFamily="1" panose="2263545234"/>
              </a:rPr>
              <a:t>approved accommodations and how to resolve questions or concerns </a:t>
            </a:r>
          </a:p>
          <a:p>
            <a:pPr marL="914400" marR="0" indent="0" algn="just">
              <a:lnSpc>
                <a:spcPts val="1800"/>
              </a:lnSpc>
              <a:spcBef>
                <a:spcPts val="0"/>
              </a:spcBef>
              <a:spcAft>
                <a:spcPts val="4440"/>
              </a:spcAft>
            </a:pPr>
            <a:r>
              <a:rPr lang="en-US" sz="1900" spc="30">
                <a:solidFill>
                  <a:srgbClr val="001F5F"/>
                </a:solidFill>
                <a:latin typeface="Calibri" pitchFamily="1" panose="2263545234"/>
              </a:rPr>
              <a:t>regarding approved accommodations. </a:t>
            </a:r>
          </a:p>
        </p:txBody>
      </p:sp>
      <p:graphicFrame>
        <p:nvGraphicFramePr>
          <p:cNvPr id="424" name="table 424"/>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26" name=""/>
        <p:cNvGrpSpPr/>
        <p:nvPr/>
      </p:nvGrpSpPr>
      <p:grpSpPr/>
      <p:sp>
        <p:nvSpPr>
          <p:cNvPr id="42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34" name="Image.jpg"/>
          <p:cNvPicPr/>
          <p:nvPr/>
        </p:nvPicPr>
        <p:blipFill>
          <a:blip r:embed="rId207"/>
          <a:stretch>
            <a:fillRect/>
          </a:stretch>
        </p:blipFill>
        <p:spPr>
          <a:xfrm>
            <a:off x="6595745" y="6516370"/>
            <a:ext cx="2499360" cy="213360"/>
          </a:xfrm>
          <a:prstGeom prst="rect">
            <a:avLst/>
          </a:prstGeom>
        </p:spPr>
      </p:pic>
      <p:sp>
        <p:nvSpPr>
          <p:cNvPr id="429" name=""/>
          <p:cNvSpPr/>
          <p:nvPr>
            <p:ph type="body" idx="10"/>
          </p:nvPr>
        </p:nvSpPr>
        <p:spPr>
          <a:xfrm>
            <a:off x="879792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14">
                <a:solidFill>
                  <a:srgbClr val="000080"/>
                </a:solidFill>
                <a:latin typeface="Tahoma" pitchFamily="2" panose="2263545234"/>
              </a:rPr>
              <a:t>41 </a:t>
            </a:r>
          </a:p>
        </p:txBody>
      </p:sp>
      <p:sp>
        <p:nvSpPr>
          <p:cNvPr id="43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31" name=""/>
          <p:cNvSpPr/>
          <p:nvPr>
            <p:ph type="body" idx="10"/>
          </p:nvPr>
        </p:nvSpPr>
        <p:spPr>
          <a:xfrm>
            <a:off x="0" y="676910"/>
            <a:ext cx="9144000" cy="5770880"/>
          </a:xfrm>
          <a:prstGeom prst="rect">
            <a:avLst/>
          </a:prstGeom>
          <a:noFill/>
          <a:ln w="0" cmpd="sng">
            <a:noFill/>
            <a:prstDash val="solid"/>
          </a:ln>
        </p:spPr>
        <p:txBody>
          <a:bodyPr vert="horz" lIns="0" tIns="1555115" rIns="0" bIns="0" anchor="t"/>
          <a:lstStyle/>
          <a:p>
            <a:pPr marL="0" marR="0" indent="0" algn="ctr">
              <a:lnSpc>
                <a:spcPts val="4200"/>
              </a:lnSpc>
              <a:spcAft>
                <a:spcPts val="28810"/>
              </a:spcAft>
            </a:pPr>
            <a:r>
              <a:rPr lang="en-US" sz="3900" b="1" spc="15">
                <a:solidFill>
                  <a:srgbClr val="001F5F"/>
                </a:solidFill>
                <a:latin typeface="Calibri" pitchFamily="1" panose="2263545234"/>
              </a:rPr>
              <a:t>RISE Act of 2016 </a:t>
            </a:r>
          </a:p>
        </p:txBody>
      </p:sp>
      <p:sp>
        <p:nvSpPr>
          <p:cNvPr id="432" name=""/>
          <p:cNvSpPr/>
          <p:nvPr>
            <p:ph type="body" idx="10"/>
          </p:nvPr>
        </p:nvSpPr>
        <p:spPr>
          <a:xfrm>
            <a:off x="220980"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35" name=""/>
        <p:cNvGrpSpPr/>
        <p:nvPr/>
      </p:nvGrpSpPr>
      <p:grpSpPr/>
      <p:sp>
        <p:nvSpPr>
          <p:cNvPr id="43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45" name="Image.jpg"/>
          <p:cNvPicPr/>
          <p:nvPr/>
        </p:nvPicPr>
        <p:blipFill>
          <a:blip r:embed="rId212"/>
          <a:stretch>
            <a:fillRect/>
          </a:stretch>
        </p:blipFill>
        <p:spPr>
          <a:xfrm>
            <a:off x="6595745" y="6516370"/>
            <a:ext cx="2499360" cy="213360"/>
          </a:xfrm>
          <a:prstGeom prst="rect">
            <a:avLst/>
          </a:prstGeom>
        </p:spPr>
      </p:pic>
      <p:sp>
        <p:nvSpPr>
          <p:cNvPr id="43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42 </a:t>
            </a:r>
          </a:p>
        </p:txBody>
      </p:sp>
      <p:sp>
        <p:nvSpPr>
          <p:cNvPr id="43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40" name=""/>
          <p:cNvSpPr/>
          <p:nvPr>
            <p:ph type="body" idx="10"/>
          </p:nvPr>
        </p:nvSpPr>
        <p:spPr>
          <a:xfrm>
            <a:off x="0" y="676910"/>
            <a:ext cx="9144000" cy="1236345"/>
          </a:xfrm>
          <a:prstGeom prst="rect">
            <a:avLst/>
          </a:prstGeom>
          <a:noFill/>
          <a:ln w="0" cmpd="sng">
            <a:noFill/>
            <a:prstDash val="solid"/>
          </a:ln>
        </p:spPr>
        <p:txBody>
          <a:bodyPr vert="horz" lIns="0" tIns="261620" rIns="0" bIns="0" anchor="t"/>
          <a:lstStyle/>
          <a:p>
            <a:pPr marL="0" marR="0" indent="0" algn="ctr">
              <a:lnSpc>
                <a:spcPts val="4600"/>
              </a:lnSpc>
              <a:spcAft>
                <a:spcPts val="2825"/>
              </a:spcAft>
            </a:pPr>
            <a:r>
              <a:rPr lang="en-US" sz="4300" b="1" spc="15">
                <a:solidFill>
                  <a:srgbClr val="001F5F"/>
                </a:solidFill>
                <a:latin typeface="Calibri" pitchFamily="1" panose="2263545234"/>
              </a:rPr>
              <a:t>RISE Act of 2016 </a:t>
            </a:r>
          </a:p>
        </p:txBody>
      </p:sp>
      <p:sp>
        <p:nvSpPr>
          <p:cNvPr id="441" name=""/>
          <p:cNvSpPr/>
          <p:nvPr>
            <p:ph type="body" idx="10"/>
          </p:nvPr>
        </p:nvSpPr>
        <p:spPr>
          <a:xfrm>
            <a:off x="0" y="1913255"/>
            <a:ext cx="9144000" cy="4534535"/>
          </a:xfrm>
          <a:prstGeom prst="rect">
            <a:avLst/>
          </a:prstGeom>
          <a:noFill/>
          <a:ln w="0" cmpd="sng">
            <a:noFill/>
            <a:prstDash val="solid"/>
          </a:ln>
        </p:spPr>
        <p:txBody>
          <a:bodyPr vert="horz" lIns="0" tIns="316865" rIns="0" bIns="0" anchor="t"/>
          <a:lstStyle/>
          <a:p>
            <a:pPr marL="640080" marR="0" indent="0" algn="just">
              <a:lnSpc>
                <a:spcPts val="2600"/>
              </a:lnSpc>
              <a:spcAft>
                <a:spcPts val="0"/>
              </a:spcAft>
            </a:pPr>
            <a:r>
              <a:rPr lang="en-US" sz="4300" spc="70">
                <a:solidFill>
                  <a:srgbClr val="44759E"/>
                </a:solidFill>
                <a:latin typeface="Arial" pitchFamily="2" panose="2263545234"/>
              </a:rPr>
              <a:t></a:t>
            </a:r>
            <a:r>
              <a:rPr lang="en-US" sz="2350" spc="70">
                <a:solidFill>
                  <a:srgbClr val="001F5F"/>
                </a:solidFill>
                <a:latin typeface="Calibri" pitchFamily="1" panose="2263545234"/>
              </a:rPr>
              <a:t> Cosponsored by Sens. Bill Cassidy, Orrin Hatch and Bob </a:t>
            </a:r>
          </a:p>
          <a:p>
            <a:pPr marL="1143000" marR="0" indent="0" algn="just">
              <a:lnSpc>
                <a:spcPts val="2600"/>
              </a:lnSpc>
              <a:spcBef>
                <a:spcPts val="0"/>
              </a:spcBef>
              <a:spcAft>
                <a:spcPts val="0"/>
              </a:spcAft>
            </a:pPr>
            <a:r>
              <a:rPr lang="en-US" sz="2350" spc="-35">
                <a:solidFill>
                  <a:srgbClr val="001F5F"/>
                </a:solidFill>
                <a:latin typeface="Calibri" pitchFamily="1" panose="2263545234"/>
              </a:rPr>
              <a:t>Casey. </a:t>
            </a:r>
          </a:p>
          <a:p>
            <a:pPr marL="640080" marR="0" indent="0" algn="just">
              <a:lnSpc>
                <a:spcPts val="2600"/>
              </a:lnSpc>
              <a:spcBef>
                <a:spcPts val="1000"/>
              </a:spcBef>
              <a:spcAft>
                <a:spcPts val="0"/>
              </a:spcAft>
            </a:pPr>
            <a:r>
              <a:rPr lang="en-US" sz="4300" spc="70">
                <a:solidFill>
                  <a:srgbClr val="44759E"/>
                </a:solidFill>
                <a:latin typeface="Arial" pitchFamily="2" panose="2263545234"/>
              </a:rPr>
              <a:t></a:t>
            </a:r>
            <a:r>
              <a:rPr lang="en-US" sz="2350" spc="70">
                <a:solidFill>
                  <a:srgbClr val="001F5F"/>
                </a:solidFill>
                <a:latin typeface="Calibri" pitchFamily="1" panose="2263545234"/>
              </a:rPr>
              <a:t> Referred to Committee on Health, Education, Labor and </a:t>
            </a:r>
          </a:p>
          <a:p>
            <a:pPr marL="1143000" marR="0" indent="0" algn="just">
              <a:lnSpc>
                <a:spcPts val="2600"/>
              </a:lnSpc>
              <a:spcBef>
                <a:spcPts val="0"/>
              </a:spcBef>
              <a:spcAft>
                <a:spcPts val="0"/>
              </a:spcAft>
            </a:pPr>
            <a:r>
              <a:rPr lang="en-US" sz="2350" spc="5">
                <a:solidFill>
                  <a:srgbClr val="001F5F"/>
                </a:solidFill>
                <a:latin typeface="Calibri" pitchFamily="1" panose="2263545234"/>
              </a:rPr>
              <a:t>Pensions on December 8, 2016. </a:t>
            </a:r>
          </a:p>
          <a:p>
            <a:pPr marL="640080" marR="0" indent="0" algn="just">
              <a:lnSpc>
                <a:spcPts val="2600"/>
              </a:lnSpc>
              <a:spcBef>
                <a:spcPts val="995"/>
              </a:spcBef>
              <a:spcAft>
                <a:spcPts val="0"/>
              </a:spcAft>
            </a:pPr>
            <a:r>
              <a:rPr lang="en-US" sz="4300" spc="70">
                <a:solidFill>
                  <a:srgbClr val="44759E"/>
                </a:solidFill>
                <a:latin typeface="Arial" pitchFamily="2" panose="2263545234"/>
              </a:rPr>
              <a:t></a:t>
            </a:r>
            <a:r>
              <a:rPr lang="en-US" sz="2350" spc="70">
                <a:solidFill>
                  <a:srgbClr val="001F5F"/>
                </a:solidFill>
                <a:latin typeface="Calibri" pitchFamily="1" panose="2263545234"/>
              </a:rPr>
              <a:t> 40% of college students that used special education in high </a:t>
            </a:r>
          </a:p>
          <a:p>
            <a:pPr marL="1143000" marR="0" indent="0" algn="just">
              <a:lnSpc>
                <a:spcPts val="2600"/>
              </a:lnSpc>
              <a:spcBef>
                <a:spcPts val="0"/>
              </a:spcBef>
              <a:spcAft>
                <a:spcPts val="0"/>
              </a:spcAft>
            </a:pPr>
            <a:r>
              <a:rPr lang="en-US" sz="2350" spc="15">
                <a:solidFill>
                  <a:srgbClr val="001F5F"/>
                </a:solidFill>
                <a:latin typeface="Calibri" pitchFamily="1" panose="2263545234"/>
              </a:rPr>
              <a:t>school seek accommodations in college and 35% receive </a:t>
            </a:r>
          </a:p>
          <a:p>
            <a:pPr marL="1143000" marR="0" indent="0" algn="just">
              <a:lnSpc>
                <a:spcPts val="2800"/>
              </a:lnSpc>
              <a:spcBef>
                <a:spcPts val="0"/>
              </a:spcBef>
              <a:spcAft>
                <a:spcPts val="0"/>
              </a:spcAft>
            </a:pPr>
            <a:r>
              <a:rPr lang="en-US" sz="2350" spc="-5">
                <a:solidFill>
                  <a:srgbClr val="001F5F"/>
                </a:solidFill>
                <a:latin typeface="Calibri" pitchFamily="1" panose="2263545234"/>
              </a:rPr>
              <a:t>them. </a:t>
            </a:r>
          </a:p>
          <a:p>
            <a:pPr marL="640080" marR="0" indent="0" algn="just">
              <a:lnSpc>
                <a:spcPts val="2600"/>
              </a:lnSpc>
              <a:spcBef>
                <a:spcPts val="995"/>
              </a:spcBef>
              <a:spcAft>
                <a:spcPts val="0"/>
              </a:spcAft>
            </a:pPr>
            <a:r>
              <a:rPr lang="en-US" sz="4300" spc="70">
                <a:solidFill>
                  <a:srgbClr val="44759E"/>
                </a:solidFill>
                <a:latin typeface="Arial" pitchFamily="2" panose="2263545234"/>
              </a:rPr>
              <a:t></a:t>
            </a:r>
            <a:r>
              <a:rPr lang="en-US" sz="2350" spc="70">
                <a:solidFill>
                  <a:srgbClr val="001F5F"/>
                </a:solidFill>
                <a:latin typeface="Calibri" pitchFamily="1" panose="2263545234"/>
              </a:rPr>
              <a:t> One reason for low numbers is that they have to prove they </a:t>
            </a:r>
          </a:p>
          <a:p>
            <a:pPr marL="1143000" marR="0" indent="0" algn="just">
              <a:lnSpc>
                <a:spcPts val="2600"/>
              </a:lnSpc>
              <a:spcBef>
                <a:spcPts val="0"/>
              </a:spcBef>
              <a:spcAft>
                <a:spcPts val="0"/>
              </a:spcAft>
            </a:pPr>
            <a:r>
              <a:rPr lang="en-US" sz="2350" spc="-5">
                <a:solidFill>
                  <a:srgbClr val="001F5F"/>
                </a:solidFill>
                <a:latin typeface="Calibri" pitchFamily="1" panose="2263545234"/>
              </a:rPr>
              <a:t>have a disability. </a:t>
            </a:r>
          </a:p>
          <a:p>
            <a:pPr marL="640080" marR="0" indent="0" algn="just">
              <a:lnSpc>
                <a:spcPts val="2800"/>
              </a:lnSpc>
              <a:spcBef>
                <a:spcPts val="1450"/>
              </a:spcBef>
              <a:spcAft>
                <a:spcPts val="1615"/>
              </a:spcAft>
            </a:pPr>
            <a:r>
              <a:rPr lang="en-US" sz="4300" spc="70">
                <a:solidFill>
                  <a:srgbClr val="44759E"/>
                </a:solidFill>
                <a:latin typeface="Arial" pitchFamily="2" panose="2263545234"/>
              </a:rPr>
              <a:t></a:t>
            </a:r>
            <a:r>
              <a:rPr lang="en-US" sz="2350" spc="70">
                <a:solidFill>
                  <a:srgbClr val="001F5F"/>
                </a:solidFill>
                <a:latin typeface="Calibri" pitchFamily="1" panose="2263545234"/>
              </a:rPr>
              <a:t> Legislation would make the documentation process easier</a:t>
            </a:r>
            <a:r>
              <a:rPr lang="en-US" sz="2850" spc="70">
                <a:solidFill>
                  <a:srgbClr val="001F5F"/>
                </a:solidFill>
                <a:latin typeface="Calibri" pitchFamily="1" panose="2263545234"/>
              </a:rPr>
              <a:t>. </a:t>
            </a:r>
          </a:p>
        </p:txBody>
      </p:sp>
      <p:graphicFrame>
        <p:nvGraphicFramePr>
          <p:cNvPr id="444" name="table 444"/>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46" name=""/>
        <p:cNvGrpSpPr/>
        <p:nvPr/>
      </p:nvGrpSpPr>
      <p:grpSpPr/>
      <p:sp>
        <p:nvSpPr>
          <p:cNvPr id="44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56" name="Image.jpg"/>
          <p:cNvPicPr/>
          <p:nvPr/>
        </p:nvPicPr>
        <p:blipFill>
          <a:blip r:embed="rId217"/>
          <a:stretch>
            <a:fillRect/>
          </a:stretch>
        </p:blipFill>
        <p:spPr>
          <a:xfrm>
            <a:off x="6595745" y="6516370"/>
            <a:ext cx="2499360" cy="213360"/>
          </a:xfrm>
          <a:prstGeom prst="rect">
            <a:avLst/>
          </a:prstGeom>
        </p:spPr>
      </p:pic>
      <p:sp>
        <p:nvSpPr>
          <p:cNvPr id="449"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5">
                <a:solidFill>
                  <a:srgbClr val="000080"/>
                </a:solidFill>
                <a:latin typeface="Tahoma" pitchFamily="2" panose="2263545234"/>
              </a:rPr>
              <a:t>43 </a:t>
            </a:r>
          </a:p>
        </p:txBody>
      </p:sp>
      <p:sp>
        <p:nvSpPr>
          <p:cNvPr id="45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51" name=""/>
          <p:cNvSpPr/>
          <p:nvPr>
            <p:ph type="body" idx="10"/>
          </p:nvPr>
        </p:nvSpPr>
        <p:spPr>
          <a:xfrm>
            <a:off x="0" y="676910"/>
            <a:ext cx="9144000" cy="876935"/>
          </a:xfrm>
          <a:prstGeom prst="rect">
            <a:avLst/>
          </a:prstGeom>
          <a:noFill/>
          <a:ln w="0" cmpd="sng">
            <a:noFill/>
            <a:prstDash val="solid"/>
          </a:ln>
        </p:spPr>
        <p:txBody>
          <a:bodyPr vert="horz" lIns="0" tIns="260350" rIns="0" bIns="0" anchor="t"/>
          <a:lstStyle/>
          <a:p>
            <a:pPr marL="0" marR="22860" indent="0" algn="ctr">
              <a:lnSpc>
                <a:spcPts val="4600"/>
              </a:lnSpc>
              <a:spcAft>
                <a:spcPts val="0"/>
              </a:spcAft>
            </a:pPr>
            <a:r>
              <a:rPr lang="en-US" sz="4350" b="1" spc="0">
                <a:solidFill>
                  <a:srgbClr val="001F5F"/>
                </a:solidFill>
                <a:latin typeface="Calibri" pitchFamily="1" panose="2263545234"/>
              </a:rPr>
              <a:t>Rise Act of 2016 </a:t>
            </a:r>
          </a:p>
        </p:txBody>
      </p:sp>
      <p:sp>
        <p:nvSpPr>
          <p:cNvPr id="452" name=""/>
          <p:cNvSpPr/>
          <p:nvPr>
            <p:ph type="body" idx="10"/>
          </p:nvPr>
        </p:nvSpPr>
        <p:spPr>
          <a:xfrm>
            <a:off x="0" y="1553845"/>
            <a:ext cx="9144000" cy="4893945"/>
          </a:xfrm>
          <a:prstGeom prst="rect">
            <a:avLst/>
          </a:prstGeom>
          <a:noFill/>
          <a:ln w="0" cmpd="sng">
            <a:noFill/>
            <a:prstDash val="solid"/>
          </a:ln>
        </p:spPr>
        <p:txBody>
          <a:bodyPr vert="horz" lIns="0" tIns="144145" rIns="0" bIns="0" anchor="t"/>
          <a:lstStyle/>
          <a:p>
            <a:pPr marL="0" marR="22860" indent="0" algn="ctr">
              <a:lnSpc>
                <a:spcPts val="2700"/>
              </a:lnSpc>
              <a:spcAft>
                <a:spcPts val="0"/>
              </a:spcAft>
            </a:pPr>
            <a:r>
              <a:rPr lang="en-US" sz="4350" spc="25">
                <a:solidFill>
                  <a:srgbClr val="44759E"/>
                </a:solidFill>
                <a:latin typeface="Arial" pitchFamily="2" panose="2263545234"/>
              </a:rPr>
              <a:t></a:t>
            </a:r>
            <a:r>
              <a:rPr lang="en-US" sz="2350" spc="25">
                <a:solidFill>
                  <a:srgbClr val="001F5F"/>
                </a:solidFill>
                <a:latin typeface="Calibri" pitchFamily="1" panose="2263545234"/>
              </a:rPr>
              <a:t> Amends the Higher Education Act to require institutions to </a:t>
            </a:r>
          </a:p>
          <a:p>
            <a:pPr marL="1143000" marR="22860" indent="0" algn="l">
              <a:lnSpc>
                <a:spcPts val="2300"/>
              </a:lnSpc>
              <a:spcBef>
                <a:spcPts val="0"/>
              </a:spcBef>
              <a:spcAft>
                <a:spcPts val="0"/>
              </a:spcAft>
            </a:pPr>
            <a:r>
              <a:rPr lang="en-US" sz="2350" spc="-30">
                <a:solidFill>
                  <a:srgbClr val="001F5F"/>
                </a:solidFill>
                <a:latin typeface="Calibri" pitchFamily="1" panose="2263545234"/>
              </a:rPr>
              <a:t>adopt policies that make it possible for a student to </a:t>
            </a:r>
          </a:p>
          <a:p>
            <a:pPr marL="1143000" marR="22860" indent="0" algn="l">
              <a:lnSpc>
                <a:spcPts val="2400"/>
              </a:lnSpc>
              <a:spcBef>
                <a:spcPts val="405"/>
              </a:spcBef>
              <a:spcAft>
                <a:spcPts val="0"/>
              </a:spcAft>
            </a:pPr>
            <a:r>
              <a:rPr lang="en-US" sz="2350" spc="-30">
                <a:solidFill>
                  <a:srgbClr val="001F5F"/>
                </a:solidFill>
                <a:latin typeface="Calibri" pitchFamily="1" panose="2263545234"/>
              </a:rPr>
              <a:t>document his or her disability by providing: </a:t>
            </a:r>
          </a:p>
          <a:p>
            <a:pPr marL="1051560" marR="22860" indent="548640" algn="l">
              <a:lnSpc>
                <a:spcPts val="1900"/>
              </a:lnSpc>
              <a:spcBef>
                <a:spcPts val="690"/>
              </a:spcBef>
              <a:spcAft>
                <a:spcPts val="0"/>
              </a:spcAft>
              <a:buFont typeface="Symbol"/>
              <a:buChar char="·"/>
            </a:pPr>
            <a:r>
              <a:rPr lang="en-US" sz="1800" spc="0">
                <a:solidFill>
                  <a:srgbClr val="001F5F"/>
                </a:solidFill>
                <a:latin typeface="Calibri" pitchFamily="1" panose="2263545234"/>
              </a:rPr>
              <a:t>Documentation that the student had an IEP, including an IEP that may not </a:t>
            </a:r>
          </a:p>
          <a:p>
            <a:pPr marL="1600200" marR="22860" indent="0" algn="l">
              <a:lnSpc>
                <a:spcPts val="1800"/>
              </a:lnSpc>
              <a:spcBef>
                <a:spcPts val="305"/>
              </a:spcBef>
              <a:spcAft>
                <a:spcPts val="0"/>
              </a:spcAft>
            </a:pPr>
            <a:r>
              <a:rPr lang="en-US" sz="1800" spc="0">
                <a:solidFill>
                  <a:srgbClr val="001F5F"/>
                </a:solidFill>
                <a:latin typeface="Calibri" pitchFamily="1" panose="2263545234"/>
              </a:rPr>
              <a:t>be current or up to date. (An institution would be able to ask a student for </a:t>
            </a:r>
          </a:p>
          <a:p>
            <a:pPr marL="1600200" marR="22860" indent="0" algn="l">
              <a:lnSpc>
                <a:spcPts val="1800"/>
              </a:lnSpc>
              <a:spcBef>
                <a:spcPts val="305"/>
              </a:spcBef>
              <a:spcAft>
                <a:spcPts val="0"/>
              </a:spcAft>
            </a:pPr>
            <a:r>
              <a:rPr lang="en-US" sz="1800" spc="0">
                <a:solidFill>
                  <a:srgbClr val="001F5F"/>
                </a:solidFill>
                <a:latin typeface="Calibri" pitchFamily="1" panose="2263545234"/>
              </a:rPr>
              <a:t>additional documentation if found ineligible for an IEP or exited from the </a:t>
            </a:r>
          </a:p>
          <a:p>
            <a:pPr marL="1600200" marR="22860" indent="0" algn="l">
              <a:lnSpc>
                <a:spcPts val="1800"/>
              </a:lnSpc>
              <a:spcBef>
                <a:spcPts val="305"/>
              </a:spcBef>
              <a:spcAft>
                <a:spcPts val="0"/>
              </a:spcAft>
            </a:pPr>
            <a:r>
              <a:rPr lang="en-US" sz="1800" spc="-5">
                <a:solidFill>
                  <a:srgbClr val="001F5F"/>
                </a:solidFill>
                <a:latin typeface="Calibri" pitchFamily="1" panose="2263545234"/>
              </a:rPr>
              <a:t>special education program.) </a:t>
            </a:r>
          </a:p>
          <a:p>
            <a:pPr marL="1051560" marR="22860" indent="548640" algn="l">
              <a:lnSpc>
                <a:spcPts val="1900"/>
              </a:lnSpc>
              <a:spcBef>
                <a:spcPts val="645"/>
              </a:spcBef>
              <a:spcAft>
                <a:spcPts val="0"/>
              </a:spcAft>
              <a:buFont typeface="Symbol"/>
              <a:buChar char="·"/>
            </a:pPr>
            <a:r>
              <a:rPr lang="en-US" sz="1800" spc="0">
                <a:solidFill>
                  <a:srgbClr val="001F5F"/>
                </a:solidFill>
                <a:latin typeface="Calibri" pitchFamily="1" panose="2263545234"/>
              </a:rPr>
              <a:t>Documentation that a student had a 504 plan. </a:t>
            </a:r>
          </a:p>
          <a:p>
            <a:pPr marL="1051560" marR="22860" indent="548640" algn="l">
              <a:lnSpc>
                <a:spcPts val="1900"/>
              </a:lnSpc>
              <a:spcBef>
                <a:spcPts val="645"/>
              </a:spcBef>
              <a:spcAft>
                <a:spcPts val="0"/>
              </a:spcAft>
              <a:buFont typeface="Symbol"/>
              <a:buChar char="·"/>
            </a:pPr>
            <a:r>
              <a:rPr lang="en-US" sz="1800" spc="0">
                <a:solidFill>
                  <a:srgbClr val="001F5F"/>
                </a:solidFill>
                <a:latin typeface="Calibri" pitchFamily="1" panose="2263545234"/>
              </a:rPr>
              <a:t>A plan or record of service from a private school, an LEA, a SEA or </a:t>
            </a:r>
          </a:p>
          <a:p>
            <a:pPr marL="1600200" marR="22860" indent="0" algn="l">
              <a:lnSpc>
                <a:spcPts val="1800"/>
              </a:lnSpc>
              <a:spcBef>
                <a:spcPts val="310"/>
              </a:spcBef>
              <a:spcAft>
                <a:spcPts val="0"/>
              </a:spcAft>
            </a:pPr>
            <a:r>
              <a:rPr lang="en-US" sz="1800" spc="-5">
                <a:solidFill>
                  <a:srgbClr val="001F5F"/>
                </a:solidFill>
                <a:latin typeface="Calibri" pitchFamily="1" panose="2263545234"/>
              </a:rPr>
              <a:t>institution of higher ed. </a:t>
            </a:r>
          </a:p>
          <a:p>
            <a:pPr marL="1051560" marR="22860" indent="548640" algn="l">
              <a:lnSpc>
                <a:spcPts val="1900"/>
              </a:lnSpc>
              <a:spcBef>
                <a:spcPts val="650"/>
              </a:spcBef>
              <a:spcAft>
                <a:spcPts val="0"/>
              </a:spcAft>
              <a:buFont typeface="Symbol"/>
              <a:buChar char="·"/>
            </a:pPr>
            <a:r>
              <a:rPr lang="en-US" sz="1800" spc="0">
                <a:solidFill>
                  <a:srgbClr val="001F5F"/>
                </a:solidFill>
                <a:latin typeface="Calibri" pitchFamily="1" panose="2263545234"/>
              </a:rPr>
              <a:t>A record or evaluation from a relevant licensed professional. </a:t>
            </a:r>
          </a:p>
          <a:p>
            <a:pPr marL="1051560" marR="22860" indent="548640" algn="l">
              <a:lnSpc>
                <a:spcPts val="1900"/>
              </a:lnSpc>
              <a:spcBef>
                <a:spcPts val="645"/>
              </a:spcBef>
              <a:spcAft>
                <a:spcPts val="0"/>
              </a:spcAft>
              <a:buFont typeface="Symbol"/>
              <a:buChar char="·"/>
            </a:pPr>
            <a:r>
              <a:rPr lang="en-US" sz="1800" spc="0">
                <a:solidFill>
                  <a:srgbClr val="001F5F"/>
                </a:solidFill>
                <a:latin typeface="Calibri" pitchFamily="1" panose="2263545234"/>
              </a:rPr>
              <a:t>A plan or record of disability from another higher ed institution. </a:t>
            </a:r>
          </a:p>
          <a:p>
            <a:pPr marL="1051560" marR="22860" indent="548640" algn="l">
              <a:lnSpc>
                <a:spcPts val="2100"/>
              </a:lnSpc>
              <a:spcBef>
                <a:spcPts val="455"/>
              </a:spcBef>
              <a:spcAft>
                <a:spcPts val="5090"/>
              </a:spcAft>
              <a:buFont typeface="Symbol"/>
              <a:buChar char="·"/>
            </a:pPr>
            <a:r>
              <a:rPr lang="en-US" sz="1800" spc="0">
                <a:solidFill>
                  <a:srgbClr val="001F5F"/>
                </a:solidFill>
                <a:latin typeface="Calibri" pitchFamily="1" panose="2263545234"/>
              </a:rPr>
              <a:t>Documentation of a disability due to service in the uniformed services. </a:t>
            </a:r>
          </a:p>
        </p:txBody>
      </p:sp>
      <p:graphicFrame>
        <p:nvGraphicFramePr>
          <p:cNvPr id="455" name="table 455"/>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57" name=""/>
        <p:cNvGrpSpPr/>
        <p:nvPr/>
      </p:nvGrpSpPr>
      <p:grpSpPr/>
      <p:sp>
        <p:nvSpPr>
          <p:cNvPr id="45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65" name="Image.jpg"/>
          <p:cNvPicPr/>
          <p:nvPr/>
        </p:nvPicPr>
        <p:blipFill>
          <a:blip r:embed="rId222"/>
          <a:stretch>
            <a:fillRect/>
          </a:stretch>
        </p:blipFill>
        <p:spPr>
          <a:xfrm>
            <a:off x="6595745" y="6516370"/>
            <a:ext cx="2499360" cy="213360"/>
          </a:xfrm>
          <a:prstGeom prst="rect">
            <a:avLst/>
          </a:prstGeom>
        </p:spPr>
      </p:pic>
      <p:sp>
        <p:nvSpPr>
          <p:cNvPr id="460" name=""/>
          <p:cNvSpPr/>
          <p:nvPr>
            <p:ph type="body" idx="10"/>
          </p:nvPr>
        </p:nvSpPr>
        <p:spPr>
          <a:xfrm>
            <a:off x="8797925" y="38100"/>
            <a:ext cx="3175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50">
                <a:solidFill>
                  <a:srgbClr val="000080"/>
                </a:solidFill>
                <a:latin typeface="Tahoma" pitchFamily="2" panose="2263545234"/>
              </a:rPr>
              <a:t>44 </a:t>
            </a:r>
          </a:p>
        </p:txBody>
      </p:sp>
      <p:sp>
        <p:nvSpPr>
          <p:cNvPr id="46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62" name=""/>
          <p:cNvSpPr/>
          <p:nvPr>
            <p:ph type="body" idx="10"/>
          </p:nvPr>
        </p:nvSpPr>
        <p:spPr>
          <a:xfrm>
            <a:off x="0" y="676910"/>
            <a:ext cx="9144000" cy="5770880"/>
          </a:xfrm>
          <a:prstGeom prst="rect">
            <a:avLst/>
          </a:prstGeom>
          <a:noFill/>
          <a:ln w="0" cmpd="sng">
            <a:noFill/>
            <a:prstDash val="solid"/>
          </a:ln>
        </p:spPr>
        <p:txBody>
          <a:bodyPr vert="horz" lIns="0" tIns="1555115" rIns="0" bIns="0" anchor="t"/>
          <a:lstStyle/>
          <a:p>
            <a:pPr marL="0" marR="0" indent="0" algn="ctr">
              <a:lnSpc>
                <a:spcPts val="4200"/>
              </a:lnSpc>
              <a:spcAft>
                <a:spcPts val="28810"/>
              </a:spcAft>
            </a:pPr>
            <a:r>
              <a:rPr lang="en-US" sz="3900" b="1" spc="30">
                <a:solidFill>
                  <a:srgbClr val="001F5F"/>
                </a:solidFill>
                <a:latin typeface="Calibri" pitchFamily="1" panose="2263545234"/>
              </a:rPr>
              <a:t>COMMON ISSUES </a:t>
            </a:r>
          </a:p>
        </p:txBody>
      </p:sp>
      <p:sp>
        <p:nvSpPr>
          <p:cNvPr id="463"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66" name=""/>
        <p:cNvGrpSpPr/>
        <p:nvPr/>
      </p:nvGrpSpPr>
      <p:grpSpPr/>
      <p:sp>
        <p:nvSpPr>
          <p:cNvPr id="46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76" name="Image.jpg"/>
          <p:cNvPicPr/>
          <p:nvPr/>
        </p:nvPicPr>
        <p:blipFill>
          <a:blip r:embed="rId227"/>
          <a:stretch>
            <a:fillRect/>
          </a:stretch>
        </p:blipFill>
        <p:spPr>
          <a:xfrm>
            <a:off x="6595745" y="6516370"/>
            <a:ext cx="2499360" cy="213360"/>
          </a:xfrm>
          <a:prstGeom prst="rect">
            <a:avLst/>
          </a:prstGeom>
        </p:spPr>
      </p:pic>
      <p:sp>
        <p:nvSpPr>
          <p:cNvPr id="469"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5">
                <a:solidFill>
                  <a:srgbClr val="000080"/>
                </a:solidFill>
                <a:latin typeface="Tahoma" pitchFamily="2" panose="2263545234"/>
              </a:rPr>
              <a:t>45 </a:t>
            </a:r>
          </a:p>
        </p:txBody>
      </p:sp>
      <p:sp>
        <p:nvSpPr>
          <p:cNvPr id="47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71" name=""/>
          <p:cNvSpPr/>
          <p:nvPr>
            <p:ph type="body" idx="10"/>
          </p:nvPr>
        </p:nvSpPr>
        <p:spPr>
          <a:xfrm>
            <a:off x="0" y="676910"/>
            <a:ext cx="9144000" cy="1154430"/>
          </a:xfrm>
          <a:prstGeom prst="rect">
            <a:avLst/>
          </a:prstGeom>
          <a:noFill/>
          <a:ln w="0" cmpd="sng">
            <a:noFill/>
            <a:prstDash val="solid"/>
          </a:ln>
        </p:spPr>
        <p:txBody>
          <a:bodyPr vert="horz" lIns="0" tIns="260350" rIns="0" bIns="0" anchor="t"/>
          <a:lstStyle/>
          <a:p>
            <a:pPr marL="0" marR="22860" indent="0" algn="ctr">
              <a:lnSpc>
                <a:spcPts val="4700"/>
              </a:lnSpc>
              <a:spcAft>
                <a:spcPts val="2165"/>
              </a:spcAft>
            </a:pPr>
            <a:r>
              <a:rPr lang="en-US" sz="4350" b="1" spc="10">
                <a:solidFill>
                  <a:srgbClr val="001F5F"/>
                </a:solidFill>
                <a:latin typeface="Calibri" pitchFamily="1" panose="2263545234"/>
              </a:rPr>
              <a:t>Admissions </a:t>
            </a:r>
          </a:p>
        </p:txBody>
      </p:sp>
      <p:sp>
        <p:nvSpPr>
          <p:cNvPr id="472" name=""/>
          <p:cNvSpPr/>
          <p:nvPr>
            <p:ph type="body" idx="10"/>
          </p:nvPr>
        </p:nvSpPr>
        <p:spPr>
          <a:xfrm>
            <a:off x="0" y="1831340"/>
            <a:ext cx="9144000" cy="4616450"/>
          </a:xfrm>
          <a:prstGeom prst="rect">
            <a:avLst/>
          </a:prstGeom>
          <a:noFill/>
          <a:ln w="0" cmpd="sng">
            <a:noFill/>
            <a:prstDash val="solid"/>
          </a:ln>
        </p:spPr>
        <p:txBody>
          <a:bodyPr vert="horz" lIns="0" tIns="415925" rIns="0" bIns="0" anchor="t"/>
          <a:lstStyle/>
          <a:p>
            <a:pPr marL="640080" marR="22860" indent="0" algn="just">
              <a:lnSpc>
                <a:spcPts val="1700"/>
              </a:lnSpc>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May not make preadmission inquiry as to whether an applicant </a:t>
            </a:r>
          </a:p>
          <a:p>
            <a:pPr marL="1143000" marR="22860" indent="0" algn="just">
              <a:lnSpc>
                <a:spcPts val="1700"/>
              </a:lnSpc>
              <a:spcBef>
                <a:spcPts val="0"/>
              </a:spcBef>
              <a:spcAft>
                <a:spcPts val="0"/>
              </a:spcAft>
            </a:pPr>
            <a:r>
              <a:rPr lang="en-US" sz="2100" spc="0">
                <a:solidFill>
                  <a:srgbClr val="001F5F"/>
                </a:solidFill>
                <a:latin typeface="Calibri" pitchFamily="1" panose="2263545234"/>
              </a:rPr>
              <a:t>has a disability. May ask about ability to meet essential program </a:t>
            </a:r>
          </a:p>
          <a:p>
            <a:pPr marL="1143000" marR="22860" indent="0" algn="just">
              <a:lnSpc>
                <a:spcPts val="2000"/>
              </a:lnSpc>
              <a:spcBef>
                <a:spcPts val="0"/>
              </a:spcBef>
              <a:spcAft>
                <a:spcPts val="0"/>
              </a:spcAft>
            </a:pPr>
            <a:r>
              <a:rPr lang="en-US" sz="2100" spc="-5">
                <a:solidFill>
                  <a:srgbClr val="001F5F"/>
                </a:solidFill>
                <a:latin typeface="Calibri" pitchFamily="1" panose="2263545234"/>
              </a:rPr>
              <a:t>requirements provided the questions are not intended to reveal </a:t>
            </a:r>
          </a:p>
          <a:p>
            <a:pPr marL="1143000" marR="22860" indent="0" algn="just">
              <a:lnSpc>
                <a:spcPts val="2000"/>
              </a:lnSpc>
              <a:spcBef>
                <a:spcPts val="5"/>
              </a:spcBef>
              <a:spcAft>
                <a:spcPts val="0"/>
              </a:spcAft>
            </a:pPr>
            <a:r>
              <a:rPr lang="en-US" sz="2100" spc="-15">
                <a:solidFill>
                  <a:srgbClr val="001F5F"/>
                </a:solidFill>
                <a:latin typeface="Calibri" pitchFamily="1" panose="2263545234"/>
              </a:rPr>
              <a:t>disability status. </a:t>
            </a:r>
          </a:p>
          <a:p>
            <a:pPr marL="1143000" marR="22860" indent="0" algn="just">
              <a:lnSpc>
                <a:spcPts val="2000"/>
              </a:lnSpc>
              <a:spcBef>
                <a:spcPts val="0"/>
              </a:spcBef>
              <a:spcAft>
                <a:spcPts val="0"/>
              </a:spcAft>
            </a:pPr>
            <a:r>
              <a:rPr lang="en-US" sz="2100" u="sng" spc="-5">
                <a:solidFill>
                  <a:srgbClr val="0000FF"/>
                </a:solidFill>
                <a:latin typeface="Calibri" pitchFamily="1" panose="2263545234"/>
              </a:rPr>
              <a:t>http://www2.ed.gov/about/offices/list/ocr/transitionguide.html</a:t>
            </a:r>
            <a:r>
              <a:rPr lang="en-US" sz="100" spc="-5">
                <a:solidFill>
                  <a:srgbClr val="001F5F"/>
                </a:solidFill>
                <a:latin typeface="Calibri" pitchFamily="1" panose="2263545234"/>
              </a:rPr>
              <a:t> </a:t>
            </a:r>
          </a:p>
          <a:p>
            <a:pPr marL="640080" marR="22860" indent="0" algn="just">
              <a:lnSpc>
                <a:spcPts val="1700"/>
              </a:lnSpc>
              <a:spcBef>
                <a:spcPts val="1180"/>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After admission, may inquiry on a confidential basis as to a </a:t>
            </a:r>
          </a:p>
          <a:p>
            <a:pPr marL="1143000" marR="22860" indent="0" algn="just">
              <a:lnSpc>
                <a:spcPts val="1700"/>
              </a:lnSpc>
              <a:spcBef>
                <a:spcPts val="0"/>
              </a:spcBef>
              <a:spcAft>
                <a:spcPts val="0"/>
              </a:spcAft>
            </a:pPr>
            <a:r>
              <a:rPr lang="en-US" sz="2100" spc="-5">
                <a:solidFill>
                  <a:srgbClr val="001F5F"/>
                </a:solidFill>
                <a:latin typeface="Calibri" pitchFamily="1" panose="2263545234"/>
              </a:rPr>
              <a:t>disability that may need adjustment. </a:t>
            </a:r>
          </a:p>
          <a:p>
            <a:pPr marL="640080" marR="22860" indent="0" algn="just">
              <a:lnSpc>
                <a:spcPts val="1700"/>
              </a:lnSpc>
              <a:spcBef>
                <a:spcPts val="1185"/>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May not apply limitations to the number of individuals who may </a:t>
            </a:r>
          </a:p>
          <a:p>
            <a:pPr marL="1143000" marR="22860" indent="0" algn="just">
              <a:lnSpc>
                <a:spcPts val="1700"/>
              </a:lnSpc>
              <a:spcBef>
                <a:spcPts val="0"/>
              </a:spcBef>
              <a:spcAft>
                <a:spcPts val="0"/>
              </a:spcAft>
            </a:pPr>
            <a:r>
              <a:rPr lang="en-US" sz="2100" spc="-10">
                <a:solidFill>
                  <a:srgbClr val="001F5F"/>
                </a:solidFill>
                <a:latin typeface="Calibri" pitchFamily="1" panose="2263545234"/>
              </a:rPr>
              <a:t>be admitted with disabilities. </a:t>
            </a:r>
          </a:p>
          <a:p>
            <a:pPr marL="640080" marR="22860" indent="0" algn="just">
              <a:lnSpc>
                <a:spcPts val="1700"/>
              </a:lnSpc>
              <a:spcBef>
                <a:spcPts val="1190"/>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May not use any test that has disproportionate, adverse effect on </a:t>
            </a:r>
          </a:p>
          <a:p>
            <a:pPr marL="1143000" marR="22860" indent="0" algn="just">
              <a:lnSpc>
                <a:spcPts val="1700"/>
              </a:lnSpc>
              <a:spcBef>
                <a:spcPts val="0"/>
              </a:spcBef>
              <a:spcAft>
                <a:spcPts val="0"/>
              </a:spcAft>
            </a:pPr>
            <a:r>
              <a:rPr lang="en-US" sz="2100" spc="0">
                <a:solidFill>
                  <a:srgbClr val="001F5F"/>
                </a:solidFill>
                <a:latin typeface="Calibri" pitchFamily="1" panose="2263545234"/>
              </a:rPr>
              <a:t>individuals with disabilities unless it is a predictor of success in </a:t>
            </a:r>
          </a:p>
          <a:p>
            <a:pPr marL="1143000" marR="22860" indent="0" algn="just">
              <a:lnSpc>
                <a:spcPts val="2000"/>
              </a:lnSpc>
              <a:spcBef>
                <a:spcPts val="5"/>
              </a:spcBef>
              <a:spcAft>
                <a:spcPts val="6790"/>
              </a:spcAft>
            </a:pPr>
            <a:r>
              <a:rPr lang="en-US" sz="2100" spc="-5">
                <a:solidFill>
                  <a:srgbClr val="001F5F"/>
                </a:solidFill>
                <a:latin typeface="Calibri" pitchFamily="1" panose="2263545234"/>
              </a:rPr>
              <a:t>the program and alternate tests are not available. </a:t>
            </a:r>
          </a:p>
        </p:txBody>
      </p:sp>
      <p:graphicFrame>
        <p:nvGraphicFramePr>
          <p:cNvPr id="475" name="table 475"/>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77" name=""/>
        <p:cNvGrpSpPr/>
        <p:nvPr/>
      </p:nvGrpSpPr>
      <p:grpSpPr/>
      <p:sp>
        <p:nvSpPr>
          <p:cNvPr id="47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87" name="Image.jpg"/>
          <p:cNvPicPr/>
          <p:nvPr/>
        </p:nvPicPr>
        <p:blipFill>
          <a:blip r:embed="rId232"/>
          <a:stretch>
            <a:fillRect/>
          </a:stretch>
        </p:blipFill>
        <p:spPr>
          <a:xfrm>
            <a:off x="6595745" y="6516370"/>
            <a:ext cx="2499360" cy="213360"/>
          </a:xfrm>
          <a:prstGeom prst="rect">
            <a:avLst/>
          </a:prstGeom>
        </p:spPr>
      </p:pic>
      <p:sp>
        <p:nvSpPr>
          <p:cNvPr id="48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10">
                <a:solidFill>
                  <a:srgbClr val="000080"/>
                </a:solidFill>
                <a:latin typeface="Tahoma" pitchFamily="2" panose="2263545234"/>
              </a:rPr>
              <a:t>46 </a:t>
            </a:r>
          </a:p>
        </p:txBody>
      </p:sp>
      <p:sp>
        <p:nvSpPr>
          <p:cNvPr id="48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82" name=""/>
          <p:cNvSpPr/>
          <p:nvPr>
            <p:ph type="body" idx="10"/>
          </p:nvPr>
        </p:nvSpPr>
        <p:spPr>
          <a:xfrm>
            <a:off x="0" y="676910"/>
            <a:ext cx="9144000" cy="1236980"/>
          </a:xfrm>
          <a:prstGeom prst="rect">
            <a:avLst/>
          </a:prstGeom>
          <a:noFill/>
          <a:ln w="0" cmpd="sng">
            <a:noFill/>
            <a:prstDash val="solid"/>
          </a:ln>
        </p:spPr>
        <p:txBody>
          <a:bodyPr vert="horz" lIns="0" tIns="251460" rIns="0" bIns="0" anchor="t"/>
          <a:lstStyle/>
          <a:p>
            <a:pPr marL="0" marR="0" indent="0" algn="ctr">
              <a:lnSpc>
                <a:spcPts val="3500"/>
              </a:lnSpc>
              <a:spcAft>
                <a:spcPts val="4055"/>
              </a:spcAft>
            </a:pPr>
            <a:r>
              <a:rPr lang="en-US" sz="3500" b="1" spc="30">
                <a:solidFill>
                  <a:srgbClr val="001F5F"/>
                </a:solidFill>
                <a:latin typeface="Calibri" pitchFamily="1" panose="2263545234"/>
              </a:rPr>
              <a:t>The Role of Faculty </a:t>
            </a:r>
          </a:p>
        </p:txBody>
      </p:sp>
      <p:sp>
        <p:nvSpPr>
          <p:cNvPr id="483" name=""/>
          <p:cNvSpPr/>
          <p:nvPr>
            <p:ph type="body" idx="10"/>
          </p:nvPr>
        </p:nvSpPr>
        <p:spPr>
          <a:xfrm>
            <a:off x="0" y="1913890"/>
            <a:ext cx="9144000" cy="4533900"/>
          </a:xfrm>
          <a:prstGeom prst="rect">
            <a:avLst/>
          </a:prstGeom>
          <a:noFill/>
          <a:ln w="0" cmpd="sng">
            <a:noFill/>
            <a:prstDash val="solid"/>
          </a:ln>
        </p:spPr>
        <p:txBody>
          <a:bodyPr vert="horz" lIns="0" tIns="204470" rIns="0" bIns="0" anchor="t"/>
          <a:lstStyle/>
          <a:p>
            <a:pPr marL="640080" marR="0" indent="0" algn="l">
              <a:lnSpc>
                <a:spcPts val="2500"/>
              </a:lnSpc>
              <a:spcAft>
                <a:spcPts val="0"/>
              </a:spcAft>
              <a:tabLst>
                <a:tab pos="1097280" algn="l"/>
              </a:tabLst>
            </a:pPr>
            <a:r>
              <a:rPr lang="en-US" sz="3500" spc="0">
                <a:solidFill>
                  <a:srgbClr val="44759E"/>
                </a:solidFill>
                <a:latin typeface="Arial" pitchFamily="2" panose="2263545234"/>
              </a:rPr>
              <a:t></a:t>
            </a:r>
            <a:r>
              <a:rPr lang="en-US" sz="100" spc="0">
                <a:solidFill>
                  <a:srgbClr val="001F5F"/>
                </a:solidFill>
                <a:latin typeface="Calibri" pitchFamily="1" panose="2263545234"/>
              </a:rPr>
              <a:t> </a:t>
            </a:r>
            <a:r>
              <a:rPr lang="en-US" sz="2000" spc="0">
                <a:solidFill>
                  <a:srgbClr val="001F5F"/>
                </a:solidFill>
                <a:latin typeface="Calibri" pitchFamily="1" panose="2263545234"/>
              </a:rPr>
              <a:t>Training is essential for all faculty members. </a:t>
            </a:r>
          </a:p>
          <a:p>
            <a:pPr marL="640080" marR="0" indent="0" algn="l">
              <a:lnSpc>
                <a:spcPts val="2500"/>
              </a:lnSpc>
              <a:spcBef>
                <a:spcPts val="0"/>
              </a:spcBef>
              <a:spcAft>
                <a:spcPts val="0"/>
              </a:spcAft>
              <a:tabLst>
                <a:tab pos="1097280" algn="l"/>
              </a:tabLst>
            </a:pPr>
            <a:r>
              <a:rPr lang="en-US" sz="3500" spc="0">
                <a:solidFill>
                  <a:srgbClr val="44759E"/>
                </a:solidFill>
                <a:latin typeface="Arial" pitchFamily="2" panose="2263545234"/>
              </a:rPr>
              <a:t></a:t>
            </a:r>
            <a:r>
              <a:rPr lang="en-US" sz="100" spc="0">
                <a:solidFill>
                  <a:srgbClr val="001F5F"/>
                </a:solidFill>
                <a:latin typeface="Calibri" pitchFamily="1" panose="2263545234"/>
              </a:rPr>
              <a:t> </a:t>
            </a:r>
            <a:r>
              <a:rPr lang="en-US" sz="2000" spc="0">
                <a:solidFill>
                  <a:srgbClr val="001F5F"/>
                </a:solidFill>
                <a:latin typeface="Calibri" pitchFamily="1" panose="2263545234"/>
              </a:rPr>
              <a:t>Ensure faculty know: </a:t>
            </a:r>
          </a:p>
          <a:p>
            <a:pPr marL="1051560" marR="0" indent="548640" algn="l">
              <a:lnSpc>
                <a:spcPts val="1600"/>
              </a:lnSpc>
              <a:spcBef>
                <a:spcPts val="0"/>
              </a:spcBef>
              <a:spcAft>
                <a:spcPts val="0"/>
              </a:spcAft>
              <a:buFont typeface="Symbol"/>
              <a:buChar char="·"/>
            </a:pPr>
            <a:r>
              <a:rPr lang="en-US" sz="1700" spc="40">
                <a:solidFill>
                  <a:srgbClr val="001F5F"/>
                </a:solidFill>
                <a:latin typeface="Calibri" pitchFamily="1" panose="2263545234"/>
              </a:rPr>
              <a:t>The process for granting accommodations and where to direct a student </a:t>
            </a:r>
          </a:p>
          <a:p>
            <a:pPr marL="1600200" marR="0" indent="0" algn="l">
              <a:lnSpc>
                <a:spcPts val="1700"/>
              </a:lnSpc>
              <a:spcBef>
                <a:spcPts val="0"/>
              </a:spcBef>
              <a:spcAft>
                <a:spcPts val="0"/>
              </a:spcAft>
            </a:pPr>
            <a:r>
              <a:rPr lang="en-US" sz="1700" spc="35">
                <a:solidFill>
                  <a:srgbClr val="001F5F"/>
                </a:solidFill>
                <a:latin typeface="Calibri" pitchFamily="1" panose="2263545234"/>
              </a:rPr>
              <a:t>making a request for accommodations. </a:t>
            </a:r>
          </a:p>
          <a:p>
            <a:pPr marL="1051560" marR="0" indent="548640" algn="l">
              <a:lnSpc>
                <a:spcPts val="1700"/>
              </a:lnSpc>
              <a:spcBef>
                <a:spcPts val="435"/>
              </a:spcBef>
              <a:spcAft>
                <a:spcPts val="0"/>
              </a:spcAft>
              <a:buFont typeface="Symbol"/>
              <a:buChar char="·"/>
            </a:pPr>
            <a:r>
              <a:rPr lang="en-US" sz="1700" spc="40">
                <a:solidFill>
                  <a:srgbClr val="001F5F"/>
                </a:solidFill>
                <a:latin typeface="Calibri" pitchFamily="1" panose="2263545234"/>
              </a:rPr>
              <a:t>The approved accommodations for students in their classes. </a:t>
            </a:r>
          </a:p>
          <a:p>
            <a:pPr marL="1051560" marR="0" indent="548640" algn="l">
              <a:lnSpc>
                <a:spcPts val="1700"/>
              </a:lnSpc>
              <a:spcBef>
                <a:spcPts val="435"/>
              </a:spcBef>
              <a:spcAft>
                <a:spcPts val="0"/>
              </a:spcAft>
              <a:buFont typeface="Symbol"/>
              <a:buChar char="·"/>
            </a:pPr>
            <a:r>
              <a:rPr lang="en-US" sz="1700" spc="40">
                <a:solidFill>
                  <a:srgbClr val="001F5F"/>
                </a:solidFill>
                <a:latin typeface="Calibri" pitchFamily="1" panose="2263545234"/>
              </a:rPr>
              <a:t>Their obligations under the ADA and Section 504 to provide approved </a:t>
            </a:r>
          </a:p>
          <a:p>
            <a:pPr marL="1600200" marR="0" indent="0" algn="l">
              <a:lnSpc>
                <a:spcPts val="1700"/>
              </a:lnSpc>
              <a:spcBef>
                <a:spcPts val="5"/>
              </a:spcBef>
              <a:spcAft>
                <a:spcPts val="0"/>
              </a:spcAft>
            </a:pPr>
            <a:r>
              <a:rPr lang="en-US" sz="1700" spc="30">
                <a:solidFill>
                  <a:srgbClr val="001F5F"/>
                </a:solidFill>
                <a:latin typeface="Calibri" pitchFamily="1" panose="2263545234"/>
              </a:rPr>
              <a:t>accommodations. </a:t>
            </a:r>
          </a:p>
          <a:p>
            <a:pPr marL="1051560" marR="0" indent="548640" algn="l">
              <a:lnSpc>
                <a:spcPts val="1700"/>
              </a:lnSpc>
              <a:spcBef>
                <a:spcPts val="435"/>
              </a:spcBef>
              <a:spcAft>
                <a:spcPts val="0"/>
              </a:spcAft>
              <a:buFont typeface="Symbol"/>
              <a:buChar char="·"/>
            </a:pPr>
            <a:r>
              <a:rPr lang="en-US" sz="1700" spc="40">
                <a:solidFill>
                  <a:srgbClr val="001F5F"/>
                </a:solidFill>
                <a:latin typeface="Calibri" pitchFamily="1" panose="2263545234"/>
              </a:rPr>
              <a:t>Attempting to change an approved accommodation or dissuade the </a:t>
            </a:r>
          </a:p>
          <a:p>
            <a:pPr marL="1600200" marR="0" indent="0" algn="l">
              <a:lnSpc>
                <a:spcPts val="1700"/>
              </a:lnSpc>
              <a:spcBef>
                <a:spcPts val="5"/>
              </a:spcBef>
              <a:spcAft>
                <a:spcPts val="0"/>
              </a:spcAft>
            </a:pPr>
            <a:r>
              <a:rPr lang="en-US" sz="1700" spc="35">
                <a:solidFill>
                  <a:srgbClr val="001F5F"/>
                </a:solidFill>
                <a:latin typeface="Calibri" pitchFamily="1" panose="2263545234"/>
              </a:rPr>
              <a:t>student from using an accommodation is prohibited by law. </a:t>
            </a:r>
          </a:p>
          <a:p>
            <a:pPr marL="1051560" marR="0" indent="548640" algn="l">
              <a:lnSpc>
                <a:spcPts val="1700"/>
              </a:lnSpc>
              <a:spcBef>
                <a:spcPts val="435"/>
              </a:spcBef>
              <a:spcAft>
                <a:spcPts val="0"/>
              </a:spcAft>
              <a:buFont typeface="Symbol"/>
              <a:buChar char="·"/>
            </a:pPr>
            <a:r>
              <a:rPr lang="en-US" sz="1700" spc="40">
                <a:solidFill>
                  <a:srgbClr val="001F5F"/>
                </a:solidFill>
                <a:latin typeface="Calibri" pitchFamily="1" panose="2263545234"/>
              </a:rPr>
              <a:t>Failure to provide approved accommodations may result in disciplinary </a:t>
            </a:r>
          </a:p>
          <a:p>
            <a:pPr marL="1600200" marR="0" indent="0" algn="l">
              <a:lnSpc>
                <a:spcPts val="1700"/>
              </a:lnSpc>
              <a:spcBef>
                <a:spcPts val="0"/>
              </a:spcBef>
              <a:spcAft>
                <a:spcPts val="0"/>
              </a:spcAft>
            </a:pPr>
            <a:r>
              <a:rPr lang="en-US" sz="1700" spc="10">
                <a:solidFill>
                  <a:srgbClr val="001F5F"/>
                </a:solidFill>
                <a:latin typeface="Calibri" pitchFamily="1" panose="2263545234"/>
              </a:rPr>
              <a:t>action. </a:t>
            </a:r>
          </a:p>
          <a:p>
            <a:pPr marL="1051560" marR="0" indent="548640" algn="l">
              <a:lnSpc>
                <a:spcPts val="1700"/>
              </a:lnSpc>
              <a:spcBef>
                <a:spcPts val="435"/>
              </a:spcBef>
              <a:spcAft>
                <a:spcPts val="0"/>
              </a:spcAft>
              <a:buFont typeface="Symbol"/>
              <a:buChar char="·"/>
            </a:pPr>
            <a:r>
              <a:rPr lang="en-US" sz="1700" spc="35">
                <a:solidFill>
                  <a:srgbClr val="001F5F"/>
                </a:solidFill>
                <a:latin typeface="Calibri" pitchFamily="1" panose="2263545234"/>
              </a:rPr>
              <a:t>Retaliation against any student for seeking accommodations is strictly </a:t>
            </a:r>
          </a:p>
          <a:p>
            <a:pPr marL="1600200" marR="0" indent="0" algn="l">
              <a:lnSpc>
                <a:spcPts val="1700"/>
              </a:lnSpc>
              <a:spcBef>
                <a:spcPts val="5"/>
              </a:spcBef>
              <a:spcAft>
                <a:spcPts val="0"/>
              </a:spcAft>
            </a:pPr>
            <a:r>
              <a:rPr lang="en-US" sz="1700" spc="15">
                <a:solidFill>
                  <a:srgbClr val="001F5F"/>
                </a:solidFill>
                <a:latin typeface="Calibri" pitchFamily="1" panose="2263545234"/>
              </a:rPr>
              <a:t>prohibited. </a:t>
            </a:r>
          </a:p>
          <a:p>
            <a:pPr marL="640080" marR="0" indent="0" algn="l">
              <a:lnSpc>
                <a:spcPts val="2400"/>
              </a:lnSpc>
              <a:spcBef>
                <a:spcPts val="95"/>
              </a:spcBef>
              <a:spcAft>
                <a:spcPts val="0"/>
              </a:spcAft>
              <a:tabLst>
                <a:tab pos="1097280" algn="l"/>
              </a:tabLst>
            </a:pPr>
            <a:r>
              <a:rPr lang="en-US" sz="3500" spc="0">
                <a:solidFill>
                  <a:srgbClr val="44759E"/>
                </a:solidFill>
                <a:latin typeface="Arial" pitchFamily="2" panose="2263545234"/>
              </a:rPr>
              <a:t></a:t>
            </a:r>
            <a:r>
              <a:rPr lang="en-US" sz="100" i="1" spc="0">
                <a:solidFill>
                  <a:srgbClr val="001F5F"/>
                </a:solidFill>
                <a:latin typeface="Calibri" pitchFamily="1" panose="2263545234"/>
              </a:rPr>
              <a:t> </a:t>
            </a:r>
            <a:r>
              <a:rPr lang="en-US" sz="2000" i="1" spc="0">
                <a:solidFill>
                  <a:srgbClr val="001F5F"/>
                </a:solidFill>
                <a:latin typeface="Calibri" pitchFamily="1" panose="2263545234"/>
              </a:rPr>
              <a:t>Resolution Agreement, Eastern Florida State College, OCR Complaint </a:t>
            </a:r>
          </a:p>
          <a:p>
            <a:pPr marL="1143000" marR="0" indent="0" algn="l">
              <a:lnSpc>
                <a:spcPts val="1700"/>
              </a:lnSpc>
              <a:spcBef>
                <a:spcPts val="0"/>
              </a:spcBef>
              <a:spcAft>
                <a:spcPts val="3485"/>
              </a:spcAft>
            </a:pPr>
            <a:r>
              <a:rPr lang="en-US" sz="2000" i="1" spc="-5">
                <a:solidFill>
                  <a:srgbClr val="001F5F"/>
                </a:solidFill>
                <a:latin typeface="Calibri" pitchFamily="1" panose="2263545234"/>
              </a:rPr>
              <a:t>#04-13-2625. </a:t>
            </a:r>
          </a:p>
        </p:txBody>
      </p:sp>
      <p:graphicFrame>
        <p:nvGraphicFramePr>
          <p:cNvPr id="486" name="table 486"/>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88" name=""/>
        <p:cNvGrpSpPr/>
        <p:nvPr/>
      </p:nvGrpSpPr>
      <p:grpSpPr/>
      <p:sp>
        <p:nvSpPr>
          <p:cNvPr id="49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98" name="Image.jpg"/>
          <p:cNvPicPr/>
          <p:nvPr/>
        </p:nvPicPr>
        <p:blipFill>
          <a:blip r:embed="rId237"/>
          <a:stretch>
            <a:fillRect/>
          </a:stretch>
        </p:blipFill>
        <p:spPr>
          <a:xfrm>
            <a:off x="6595745" y="6516370"/>
            <a:ext cx="2499360" cy="213360"/>
          </a:xfrm>
          <a:prstGeom prst="rect">
            <a:avLst/>
          </a:prstGeom>
        </p:spPr>
      </p:pic>
      <p:sp>
        <p:nvSpPr>
          <p:cNvPr id="49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47 </a:t>
            </a:r>
          </a:p>
        </p:txBody>
      </p:sp>
      <p:sp>
        <p:nvSpPr>
          <p:cNvPr id="49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93" name=""/>
          <p:cNvSpPr/>
          <p:nvPr>
            <p:ph type="body" idx="10"/>
          </p:nvPr>
        </p:nvSpPr>
        <p:spPr>
          <a:xfrm>
            <a:off x="0" y="676910"/>
            <a:ext cx="9144000" cy="1501140"/>
          </a:xfrm>
          <a:prstGeom prst="rect">
            <a:avLst/>
          </a:prstGeom>
          <a:noFill/>
          <a:ln w="0" cmpd="sng">
            <a:noFill/>
            <a:prstDash val="solid"/>
          </a:ln>
        </p:spPr>
        <p:txBody>
          <a:bodyPr vert="horz" lIns="0" tIns="251460" rIns="0" bIns="0" anchor="t"/>
          <a:lstStyle/>
          <a:p>
            <a:pPr marL="0" marR="0" indent="0" algn="ctr">
              <a:lnSpc>
                <a:spcPts val="3500"/>
              </a:lnSpc>
              <a:spcAft>
                <a:spcPts val="6145"/>
              </a:spcAft>
            </a:pPr>
            <a:r>
              <a:rPr lang="en-US" sz="3500" b="1" spc="25">
                <a:solidFill>
                  <a:srgbClr val="001F5F"/>
                </a:solidFill>
                <a:latin typeface="Calibri" pitchFamily="1" panose="2263545234"/>
              </a:rPr>
              <a:t>Requests for Flexible Attendance Policies </a:t>
            </a:r>
          </a:p>
        </p:txBody>
      </p:sp>
      <p:sp>
        <p:nvSpPr>
          <p:cNvPr id="494" name=""/>
          <p:cNvSpPr/>
          <p:nvPr>
            <p:ph type="body" idx="10"/>
          </p:nvPr>
        </p:nvSpPr>
        <p:spPr>
          <a:xfrm>
            <a:off x="0" y="2178050"/>
            <a:ext cx="9144000" cy="4269740"/>
          </a:xfrm>
          <a:prstGeom prst="rect">
            <a:avLst/>
          </a:prstGeom>
          <a:noFill/>
          <a:ln w="0" cmpd="sng">
            <a:noFill/>
            <a:prstDash val="solid"/>
          </a:ln>
        </p:spPr>
        <p:txBody>
          <a:bodyPr vert="horz" lIns="0" tIns="28575" rIns="0" bIns="0" anchor="t">
            <a:normAutofit fontScale="85000"/>
          </a:bodyPr>
          <a:lstStyle/>
          <a:p>
            <a:pPr marL="1097280" marR="0" indent="0" algn="just">
              <a:lnSpc>
                <a:spcPts val="2400"/>
              </a:lnSpc>
              <a:spcAft>
                <a:spcPts val="0"/>
              </a:spcAft>
            </a:pPr>
            <a:r>
              <a:rPr lang="en-US" sz="2350" spc="0">
                <a:solidFill>
                  <a:srgbClr val="001F5F"/>
                </a:solidFill>
                <a:latin typeface="Calibri" pitchFamily="1" panose="2263545234"/>
              </a:rPr>
              <a:t>TO CONSIDER: </a:t>
            </a:r>
          </a:p>
          <a:p>
            <a:pPr marL="1097280" marR="0" indent="548640" algn="just">
              <a:lnSpc>
                <a:spcPts val="2500"/>
              </a:lnSpc>
              <a:spcBef>
                <a:spcPts val="880"/>
              </a:spcBef>
              <a:spcAft>
                <a:spcPts val="0"/>
              </a:spcAft>
              <a:buFont typeface="Symbol"/>
              <a:buChar char="·"/>
            </a:pPr>
            <a:r>
              <a:rPr lang="en-US" sz="2350" spc="5">
                <a:solidFill>
                  <a:srgbClr val="001F5F"/>
                </a:solidFill>
                <a:latin typeface="Calibri" pitchFamily="1" panose="2263545234"/>
              </a:rPr>
              <a:t>Level of interactions between student/teacher/class </a:t>
            </a:r>
          </a:p>
          <a:p>
            <a:pPr marL="1097280" marR="0" indent="548640" algn="just">
              <a:lnSpc>
                <a:spcPts val="2500"/>
              </a:lnSpc>
              <a:spcBef>
                <a:spcPts val="875"/>
              </a:spcBef>
              <a:spcAft>
                <a:spcPts val="0"/>
              </a:spcAft>
              <a:buFont typeface="Symbol"/>
              <a:buChar char="·"/>
            </a:pPr>
            <a:r>
              <a:rPr lang="en-US" sz="2350" spc="5">
                <a:solidFill>
                  <a:srgbClr val="001F5F"/>
                </a:solidFill>
                <a:latin typeface="Calibri" pitchFamily="1" panose="2263545234"/>
              </a:rPr>
              <a:t>Student contributions – are they important </a:t>
            </a:r>
          </a:p>
          <a:p>
            <a:pPr marL="1097280" marR="0" indent="548640" algn="just">
              <a:lnSpc>
                <a:spcPts val="2800"/>
              </a:lnSpc>
              <a:spcBef>
                <a:spcPts val="785"/>
              </a:spcBef>
              <a:spcAft>
                <a:spcPts val="0"/>
              </a:spcAft>
              <a:buFont typeface="Symbol"/>
              <a:buChar char="·"/>
            </a:pPr>
            <a:r>
              <a:rPr lang="en-US" sz="2350" spc="5">
                <a:solidFill>
                  <a:srgbClr val="001F5F"/>
                </a:solidFill>
                <a:latin typeface="Calibri" pitchFamily="1" panose="2263545234"/>
              </a:rPr>
              <a:t>Fundamental nature of course </a:t>
            </a:r>
            <a:r>
              <a:rPr lang="en-US" sz="2650" spc="5">
                <a:solidFill>
                  <a:srgbClr val="001F5F"/>
                </a:solidFill>
                <a:latin typeface="Calibri" pitchFamily="1" panose="2263545234"/>
              </a:rPr>
              <a:t>– </a:t>
            </a:r>
            <a:r>
              <a:rPr lang="en-US" sz="2350" spc="5">
                <a:solidFill>
                  <a:srgbClr val="001F5F"/>
                </a:solidFill>
                <a:latin typeface="Calibri" pitchFamily="1" panose="2263545234"/>
              </a:rPr>
              <a:t>class interaction </a:t>
            </a:r>
          </a:p>
          <a:p>
            <a:pPr marL="1097280" marR="0" indent="548640" algn="just">
              <a:lnSpc>
                <a:spcPts val="2500"/>
              </a:lnSpc>
              <a:spcBef>
                <a:spcPts val="605"/>
              </a:spcBef>
              <a:spcAft>
                <a:spcPts val="0"/>
              </a:spcAft>
              <a:buFont typeface="Symbol"/>
              <a:buChar char="·"/>
            </a:pPr>
            <a:r>
              <a:rPr lang="en-US" sz="2350" spc="0">
                <a:solidFill>
                  <a:srgbClr val="001F5F"/>
                </a:solidFill>
                <a:latin typeface="Calibri" pitchFamily="1" panose="2263545234"/>
              </a:rPr>
              <a:t>Loss to others in class by absence </a:t>
            </a:r>
          </a:p>
          <a:p>
            <a:pPr marL="1097280" marR="0" indent="548640" algn="just">
              <a:lnSpc>
                <a:spcPts val="2500"/>
              </a:lnSpc>
              <a:spcBef>
                <a:spcPts val="860"/>
              </a:spcBef>
              <a:spcAft>
                <a:spcPts val="0"/>
              </a:spcAft>
              <a:buFont typeface="Symbol"/>
              <a:buChar char="·"/>
            </a:pPr>
            <a:r>
              <a:rPr lang="en-US" sz="2350" spc="10">
                <a:solidFill>
                  <a:srgbClr val="001F5F"/>
                </a:solidFill>
                <a:latin typeface="Calibri" pitchFamily="1" panose="2263545234"/>
              </a:rPr>
              <a:t>Classes build upon one another </a:t>
            </a:r>
          </a:p>
          <a:p>
            <a:pPr marL="1097280" marR="0" indent="548640" algn="just">
              <a:lnSpc>
                <a:spcPts val="2500"/>
              </a:lnSpc>
              <a:spcBef>
                <a:spcPts val="860"/>
              </a:spcBef>
              <a:spcAft>
                <a:spcPts val="0"/>
              </a:spcAft>
              <a:buFont typeface="Symbol"/>
              <a:buChar char="·"/>
            </a:pPr>
            <a:r>
              <a:rPr lang="en-US" sz="2350" spc="5">
                <a:solidFill>
                  <a:srgbClr val="001F5F"/>
                </a:solidFill>
                <a:latin typeface="Calibri" pitchFamily="1" panose="2263545234"/>
              </a:rPr>
              <a:t>Expectations and/or Course syllabus </a:t>
            </a:r>
          </a:p>
          <a:p>
            <a:pPr marL="1097280" marR="0" indent="548640" algn="just">
              <a:lnSpc>
                <a:spcPts val="2500"/>
              </a:lnSpc>
              <a:spcBef>
                <a:spcPts val="860"/>
              </a:spcBef>
              <a:spcAft>
                <a:spcPts val="0"/>
              </a:spcAft>
              <a:buFont typeface="Symbol"/>
              <a:buChar char="·"/>
            </a:pPr>
            <a:r>
              <a:rPr lang="en-US" sz="2350" spc="5">
                <a:solidFill>
                  <a:srgbClr val="001F5F"/>
                </a:solidFill>
                <a:latin typeface="Calibri" pitchFamily="1" panose="2263545234"/>
              </a:rPr>
              <a:t>Methods used to calculate final grade </a:t>
            </a:r>
          </a:p>
          <a:p>
            <a:pPr marL="1097280" marR="0" indent="548640" algn="just">
              <a:lnSpc>
                <a:spcPts val="2500"/>
              </a:lnSpc>
              <a:spcBef>
                <a:spcPts val="885"/>
              </a:spcBef>
              <a:spcAft>
                <a:spcPts val="3255"/>
              </a:spcAft>
              <a:buFont typeface="Symbol"/>
              <a:buChar char="·"/>
            </a:pPr>
            <a:r>
              <a:rPr lang="en-US" sz="2350" spc="5">
                <a:solidFill>
                  <a:srgbClr val="001F5F"/>
                </a:solidFill>
                <a:latin typeface="Calibri" pitchFamily="1" panose="2263545234"/>
              </a:rPr>
              <a:t>Classroom practices and polices regarding attendance </a:t>
            </a:r>
          </a:p>
        </p:txBody>
      </p:sp>
      <p:graphicFrame>
        <p:nvGraphicFramePr>
          <p:cNvPr id="497" name="table 49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99" name=""/>
        <p:cNvGrpSpPr/>
        <p:nvPr/>
      </p:nvGrpSpPr>
      <p:grpSpPr/>
      <p:sp>
        <p:nvSpPr>
          <p:cNvPr id="50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08" name="Image.jpg"/>
          <p:cNvPicPr/>
          <p:nvPr/>
        </p:nvPicPr>
        <p:blipFill>
          <a:blip r:embed="rId242"/>
          <a:stretch>
            <a:fillRect/>
          </a:stretch>
        </p:blipFill>
        <p:spPr>
          <a:xfrm>
            <a:off x="6595745" y="6516370"/>
            <a:ext cx="2499360" cy="213360"/>
          </a:xfrm>
          <a:prstGeom prst="rect">
            <a:avLst/>
          </a:prstGeom>
        </p:spPr>
      </p:pic>
      <p:sp>
        <p:nvSpPr>
          <p:cNvPr id="502"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15">
                <a:solidFill>
                  <a:srgbClr val="000080"/>
                </a:solidFill>
                <a:latin typeface="Tahoma" pitchFamily="2" panose="2263545234"/>
              </a:rPr>
              <a:t>48 </a:t>
            </a:r>
          </a:p>
        </p:txBody>
      </p:sp>
      <p:sp>
        <p:nvSpPr>
          <p:cNvPr id="50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04" name=""/>
          <p:cNvSpPr/>
          <p:nvPr>
            <p:ph type="body" idx="10"/>
          </p:nvPr>
        </p:nvSpPr>
        <p:spPr>
          <a:xfrm>
            <a:off x="0" y="676910"/>
            <a:ext cx="9144000" cy="5770880"/>
          </a:xfrm>
          <a:prstGeom prst="rect">
            <a:avLst/>
          </a:prstGeom>
          <a:noFill/>
          <a:ln w="0" cmpd="sng">
            <a:noFill/>
            <a:prstDash val="solid"/>
          </a:ln>
        </p:spPr>
        <p:txBody>
          <a:bodyPr vert="horz" lIns="0" tIns="251460" rIns="0" bIns="0" anchor="t"/>
          <a:lstStyle/>
          <a:p>
            <a:pPr marL="0" marR="0" indent="0" algn="ctr">
              <a:lnSpc>
                <a:spcPts val="3500"/>
              </a:lnSpc>
              <a:spcAft>
                <a:spcPts val="0"/>
              </a:spcAft>
            </a:pPr>
            <a:r>
              <a:rPr lang="en-US" sz="3500" b="1" spc="25">
                <a:solidFill>
                  <a:srgbClr val="001F5F"/>
                </a:solidFill>
                <a:latin typeface="Calibri" pitchFamily="1" panose="2263545234"/>
              </a:rPr>
              <a:t>Requests for Flexible Attendance Policies </a:t>
            </a:r>
          </a:p>
          <a:p>
            <a:pPr marL="1371600" marR="0" indent="960120" algn="l">
              <a:lnSpc>
                <a:spcPts val="2600"/>
              </a:lnSpc>
              <a:spcBef>
                <a:spcPts val="2020"/>
              </a:spcBef>
              <a:spcAft>
                <a:spcPts val="0"/>
              </a:spcAft>
              <a:buFont typeface="Calibri"/>
              <a:buAutoNum startAt="1" type="arabicPeriod"/>
              <a:tabLst>
                <a:tab pos="2240280" algn="l"/>
              </a:tabLst>
            </a:pPr>
            <a:r>
              <a:rPr lang="en-US" sz="2600" spc="-25">
                <a:solidFill>
                  <a:srgbClr val="001F5F"/>
                </a:solidFill>
                <a:latin typeface="Calibri" pitchFamily="1" panose="2263545234"/>
              </a:rPr>
              <a:t>Institute well-developed policies and </a:t>
            </a:r>
          </a:p>
          <a:p>
            <a:pPr marL="2240280" marR="0" indent="0" algn="l">
              <a:lnSpc>
                <a:spcPts val="2600"/>
              </a:lnSpc>
              <a:spcBef>
                <a:spcPts val="125"/>
              </a:spcBef>
              <a:spcAft>
                <a:spcPts val="0"/>
              </a:spcAft>
            </a:pPr>
            <a:r>
              <a:rPr lang="en-US" sz="2600" spc="-15">
                <a:solidFill>
                  <a:srgbClr val="001F5F"/>
                </a:solidFill>
                <a:latin typeface="Calibri" pitchFamily="1" panose="2263545234"/>
              </a:rPr>
              <a:t>procedures for considering and </a:t>
            </a:r>
          </a:p>
          <a:p>
            <a:pPr marL="2240280" marR="0" indent="0" algn="l">
              <a:lnSpc>
                <a:spcPts val="2600"/>
              </a:lnSpc>
              <a:spcBef>
                <a:spcPts val="125"/>
              </a:spcBef>
              <a:spcAft>
                <a:spcPts val="0"/>
              </a:spcAft>
            </a:pPr>
            <a:r>
              <a:rPr lang="en-US" sz="2600" spc="-15">
                <a:solidFill>
                  <a:srgbClr val="001F5F"/>
                </a:solidFill>
                <a:latin typeface="Calibri" pitchFamily="1" panose="2263545234"/>
              </a:rPr>
              <a:t>implementing requests. </a:t>
            </a:r>
          </a:p>
          <a:p>
            <a:pPr marL="1371600" marR="0" indent="960120" algn="l">
              <a:lnSpc>
                <a:spcPts val="2600"/>
              </a:lnSpc>
              <a:spcBef>
                <a:spcPts val="750"/>
              </a:spcBef>
              <a:spcAft>
                <a:spcPts val="0"/>
              </a:spcAft>
              <a:buFont typeface="Calibri"/>
              <a:buAutoNum type="arabicPeriod"/>
              <a:tabLst>
                <a:tab pos="2240280" algn="l"/>
              </a:tabLst>
            </a:pPr>
            <a:r>
              <a:rPr lang="en-US" sz="2600" spc="-10">
                <a:solidFill>
                  <a:srgbClr val="001F5F"/>
                </a:solidFill>
                <a:latin typeface="Calibri" pitchFamily="1" panose="2263545234"/>
              </a:rPr>
              <a:t>Consider student’s disability. What is the </a:t>
            </a:r>
          </a:p>
          <a:p>
            <a:pPr marL="2240280" marR="0" indent="0" algn="l">
              <a:lnSpc>
                <a:spcPts val="2600"/>
              </a:lnSpc>
              <a:spcBef>
                <a:spcPts val="125"/>
              </a:spcBef>
              <a:spcAft>
                <a:spcPts val="0"/>
              </a:spcAft>
            </a:pPr>
            <a:r>
              <a:rPr lang="en-US" sz="2600" spc="0">
                <a:solidFill>
                  <a:srgbClr val="001F5F"/>
                </a:solidFill>
                <a:latin typeface="Calibri" pitchFamily="1" panose="2263545234"/>
              </a:rPr>
              <a:t>connection between the disability and the </a:t>
            </a:r>
          </a:p>
          <a:p>
            <a:pPr marL="2240280" marR="0" indent="0" algn="l">
              <a:lnSpc>
                <a:spcPts val="2600"/>
              </a:lnSpc>
              <a:spcBef>
                <a:spcPts val="125"/>
              </a:spcBef>
              <a:spcAft>
                <a:spcPts val="0"/>
              </a:spcAft>
            </a:pPr>
            <a:r>
              <a:rPr lang="en-US" sz="2600" spc="-10">
                <a:solidFill>
                  <a:srgbClr val="001F5F"/>
                </a:solidFill>
                <a:latin typeface="Calibri" pitchFamily="1" panose="2263545234"/>
              </a:rPr>
              <a:t>need for flexible attendance? </a:t>
            </a:r>
          </a:p>
          <a:p>
            <a:pPr marL="1371600" marR="0" indent="960120" algn="l">
              <a:lnSpc>
                <a:spcPts val="2600"/>
              </a:lnSpc>
              <a:spcBef>
                <a:spcPts val="760"/>
              </a:spcBef>
              <a:spcAft>
                <a:spcPts val="0"/>
              </a:spcAft>
              <a:buFont typeface="Calibri"/>
              <a:buAutoNum type="arabicPeriod"/>
              <a:tabLst>
                <a:tab pos="2240280" algn="l"/>
              </a:tabLst>
            </a:pPr>
            <a:r>
              <a:rPr lang="en-US" sz="2600" spc="-25">
                <a:solidFill>
                  <a:srgbClr val="001F5F"/>
                </a:solidFill>
                <a:latin typeface="Calibri" pitchFamily="1" panose="2263545234"/>
              </a:rPr>
              <a:t>Consider fundamental nature of each </a:t>
            </a:r>
          </a:p>
          <a:p>
            <a:pPr marL="2240280" marR="0" indent="0" algn="l">
              <a:lnSpc>
                <a:spcPts val="2600"/>
              </a:lnSpc>
              <a:spcBef>
                <a:spcPts val="130"/>
              </a:spcBef>
              <a:spcAft>
                <a:spcPts val="0"/>
              </a:spcAft>
            </a:pPr>
            <a:r>
              <a:rPr lang="en-US" sz="2600" spc="0">
                <a:solidFill>
                  <a:srgbClr val="001F5F"/>
                </a:solidFill>
                <a:latin typeface="Calibri" pitchFamily="1" panose="2263545234"/>
              </a:rPr>
              <a:t>course. Would a flexible attendance </a:t>
            </a:r>
          </a:p>
          <a:p>
            <a:pPr marL="2240280" marR="0" indent="0" algn="l">
              <a:lnSpc>
                <a:spcPts val="2600"/>
              </a:lnSpc>
              <a:spcBef>
                <a:spcPts val="135"/>
              </a:spcBef>
              <a:spcAft>
                <a:spcPts val="0"/>
              </a:spcAft>
            </a:pPr>
            <a:r>
              <a:rPr lang="en-US" sz="2600" spc="-15">
                <a:solidFill>
                  <a:srgbClr val="001F5F"/>
                </a:solidFill>
                <a:latin typeface="Calibri" pitchFamily="1" panose="2263545234"/>
              </a:rPr>
              <a:t>policy alter that? </a:t>
            </a:r>
          </a:p>
          <a:p>
            <a:pPr marL="1371600" marR="0" indent="960120" algn="l">
              <a:lnSpc>
                <a:spcPts val="2600"/>
              </a:lnSpc>
              <a:spcBef>
                <a:spcPts val="745"/>
              </a:spcBef>
              <a:spcAft>
                <a:spcPts val="0"/>
              </a:spcAft>
              <a:buFont typeface="Calibri"/>
              <a:buAutoNum type="arabicPeriod"/>
              <a:tabLst>
                <a:tab pos="2240280" algn="l"/>
              </a:tabLst>
            </a:pPr>
            <a:r>
              <a:rPr lang="en-US" sz="2600" spc="-20">
                <a:solidFill>
                  <a:srgbClr val="001F5F"/>
                </a:solidFill>
                <a:latin typeface="Calibri" pitchFamily="1" panose="2263545234"/>
              </a:rPr>
              <a:t>Engage in thoughtful consideration, iterative </a:t>
            </a:r>
          </a:p>
          <a:p>
            <a:pPr marL="2240280" marR="0" indent="0" algn="l">
              <a:lnSpc>
                <a:spcPts val="2600"/>
              </a:lnSpc>
              <a:spcBef>
                <a:spcPts val="150"/>
              </a:spcBef>
              <a:spcAft>
                <a:spcPts val="0"/>
              </a:spcAft>
            </a:pPr>
            <a:r>
              <a:rPr lang="en-US" sz="2600" spc="-5">
                <a:solidFill>
                  <a:srgbClr val="001F5F"/>
                </a:solidFill>
                <a:latin typeface="Calibri" pitchFamily="1" panose="2263545234"/>
              </a:rPr>
              <a:t>process with student, and examination of </a:t>
            </a:r>
          </a:p>
          <a:p>
            <a:pPr marL="2240280" marR="0" indent="0" algn="l">
              <a:lnSpc>
                <a:spcPts val="2600"/>
              </a:lnSpc>
              <a:spcBef>
                <a:spcPts val="130"/>
              </a:spcBef>
              <a:spcAft>
                <a:spcPts val="2290"/>
              </a:spcAft>
            </a:pPr>
            <a:r>
              <a:rPr lang="en-US" sz="2600" spc="-15">
                <a:solidFill>
                  <a:srgbClr val="001F5F"/>
                </a:solidFill>
                <a:latin typeface="Calibri" pitchFamily="1" panose="2263545234"/>
              </a:rPr>
              <a:t>possible alternatives. </a:t>
            </a:r>
          </a:p>
        </p:txBody>
      </p:sp>
      <p:graphicFrame>
        <p:nvGraphicFramePr>
          <p:cNvPr id="507" name="table 50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09" name=""/>
        <p:cNvGrpSpPr/>
        <p:nvPr/>
      </p:nvGrpSpPr>
      <p:grpSpPr/>
      <p:sp>
        <p:nvSpPr>
          <p:cNvPr id="51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18" name="Image.jpg"/>
          <p:cNvPicPr/>
          <p:nvPr/>
        </p:nvPicPr>
        <p:blipFill>
          <a:blip r:embed="rId247"/>
          <a:stretch>
            <a:fillRect/>
          </a:stretch>
        </p:blipFill>
        <p:spPr>
          <a:xfrm>
            <a:off x="6595745" y="6516370"/>
            <a:ext cx="2499360" cy="213360"/>
          </a:xfrm>
          <a:prstGeom prst="rect">
            <a:avLst/>
          </a:prstGeom>
        </p:spPr>
      </p:pic>
      <p:sp>
        <p:nvSpPr>
          <p:cNvPr id="51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49 </a:t>
            </a:r>
          </a:p>
        </p:txBody>
      </p:sp>
      <p:sp>
        <p:nvSpPr>
          <p:cNvPr id="51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14" name=""/>
          <p:cNvSpPr/>
          <p:nvPr>
            <p:ph type="body" idx="10"/>
          </p:nvPr>
        </p:nvSpPr>
        <p:spPr>
          <a:xfrm>
            <a:off x="0" y="676910"/>
            <a:ext cx="9144000" cy="5770880"/>
          </a:xfrm>
          <a:prstGeom prst="rect">
            <a:avLst/>
          </a:prstGeom>
          <a:noFill/>
          <a:ln w="0" cmpd="sng">
            <a:noFill/>
            <a:prstDash val="solid"/>
          </a:ln>
        </p:spPr>
        <p:txBody>
          <a:bodyPr vert="horz" lIns="0" tIns="251460" rIns="0" bIns="0" anchor="t"/>
          <a:lstStyle/>
          <a:p>
            <a:pPr marL="0" marR="0" indent="0" algn="ctr">
              <a:lnSpc>
                <a:spcPts val="3500"/>
              </a:lnSpc>
              <a:spcAft>
                <a:spcPts val="0"/>
              </a:spcAft>
            </a:pPr>
            <a:r>
              <a:rPr lang="en-US" sz="3500" b="1" spc="25">
                <a:solidFill>
                  <a:srgbClr val="001F5F"/>
                </a:solidFill>
                <a:latin typeface="Calibri" pitchFamily="1" panose="2263545234"/>
              </a:rPr>
              <a:t>Requests for Flexible Attendance Policies </a:t>
            </a:r>
          </a:p>
          <a:p>
            <a:pPr marL="640080" marR="0" indent="457200" algn="l">
              <a:lnSpc>
                <a:spcPts val="2800"/>
              </a:lnSpc>
              <a:spcBef>
                <a:spcPts val="5955"/>
              </a:spcBef>
              <a:spcAft>
                <a:spcPts val="0"/>
              </a:spcAft>
              <a:buFont typeface="Symbol"/>
              <a:buChar char="·"/>
            </a:pPr>
            <a:r>
              <a:rPr lang="en-US" sz="2700" spc="-5">
                <a:solidFill>
                  <a:srgbClr val="001F5F"/>
                </a:solidFill>
                <a:latin typeface="Calibri" pitchFamily="1" panose="2263545234"/>
              </a:rPr>
              <a:t>OCR has determined in past that it is unreasonable to </a:t>
            </a:r>
          </a:p>
          <a:p>
            <a:pPr marL="1143000" marR="0" indent="0" algn="l">
              <a:lnSpc>
                <a:spcPts val="2800"/>
              </a:lnSpc>
              <a:spcBef>
                <a:spcPts val="15"/>
              </a:spcBef>
              <a:spcAft>
                <a:spcPts val="0"/>
              </a:spcAft>
            </a:pPr>
            <a:r>
              <a:rPr lang="en-US" sz="2700" spc="-10">
                <a:solidFill>
                  <a:srgbClr val="001F5F"/>
                </a:solidFill>
                <a:latin typeface="Calibri" pitchFamily="1" panose="2263545234"/>
              </a:rPr>
              <a:t>require student to negotiate alone with faculty over </a:t>
            </a:r>
          </a:p>
          <a:p>
            <a:pPr marL="1143000" marR="0" indent="0" algn="l">
              <a:lnSpc>
                <a:spcPts val="2800"/>
              </a:lnSpc>
              <a:spcBef>
                <a:spcPts val="0"/>
              </a:spcBef>
              <a:spcAft>
                <a:spcPts val="0"/>
              </a:spcAft>
            </a:pPr>
            <a:r>
              <a:rPr lang="en-US" sz="2700" spc="-20">
                <a:solidFill>
                  <a:srgbClr val="001F5F"/>
                </a:solidFill>
                <a:latin typeface="Calibri" pitchFamily="1" panose="2263545234"/>
              </a:rPr>
              <a:t>the substance of accommodations. </a:t>
            </a:r>
          </a:p>
          <a:p>
            <a:pPr marL="640080" marR="0" indent="457200" algn="l">
              <a:lnSpc>
                <a:spcPts val="2800"/>
              </a:lnSpc>
              <a:spcBef>
                <a:spcPts val="640"/>
              </a:spcBef>
              <a:spcAft>
                <a:spcPts val="0"/>
              </a:spcAft>
              <a:buFont typeface="Symbol"/>
              <a:buChar char="·"/>
            </a:pPr>
            <a:r>
              <a:rPr lang="en-US" sz="2700" spc="-5">
                <a:solidFill>
                  <a:srgbClr val="001F5F"/>
                </a:solidFill>
                <a:latin typeface="Calibri" pitchFamily="1" panose="2263545234"/>
              </a:rPr>
              <a:t>Faculty should not make the determination of </a:t>
            </a:r>
          </a:p>
          <a:p>
            <a:pPr marL="1143000" marR="0" indent="0" algn="l">
              <a:lnSpc>
                <a:spcPts val="2800"/>
              </a:lnSpc>
              <a:spcBef>
                <a:spcPts val="0"/>
              </a:spcBef>
              <a:spcAft>
                <a:spcPts val="0"/>
              </a:spcAft>
            </a:pPr>
            <a:r>
              <a:rPr lang="en-US" sz="2700" spc="-10">
                <a:solidFill>
                  <a:srgbClr val="001F5F"/>
                </a:solidFill>
                <a:latin typeface="Calibri" pitchFamily="1" panose="2263545234"/>
              </a:rPr>
              <a:t>fundamental alteration without input from disability </a:t>
            </a:r>
          </a:p>
          <a:p>
            <a:pPr marL="1143000" marR="0" indent="0" algn="l">
              <a:lnSpc>
                <a:spcPts val="2800"/>
              </a:lnSpc>
              <a:spcBef>
                <a:spcPts val="0"/>
              </a:spcBef>
              <a:spcAft>
                <a:spcPts val="0"/>
              </a:spcAft>
            </a:pPr>
            <a:r>
              <a:rPr lang="en-US" sz="2700" spc="-60">
                <a:solidFill>
                  <a:srgbClr val="001F5F"/>
                </a:solidFill>
                <a:latin typeface="Calibri" pitchFamily="1" panose="2263545234"/>
              </a:rPr>
              <a:t>services. </a:t>
            </a:r>
          </a:p>
          <a:p>
            <a:pPr marL="640080" marR="0" indent="457200" algn="l">
              <a:lnSpc>
                <a:spcPts val="2800"/>
              </a:lnSpc>
              <a:spcBef>
                <a:spcPts val="690"/>
              </a:spcBef>
              <a:spcAft>
                <a:spcPts val="0"/>
              </a:spcAft>
              <a:buFont typeface="Symbol"/>
              <a:buChar char="·"/>
            </a:pPr>
            <a:r>
              <a:rPr lang="en-US" sz="2700" spc="-5">
                <a:solidFill>
                  <a:srgbClr val="001F5F"/>
                </a:solidFill>
                <a:latin typeface="Calibri" pitchFamily="1" panose="2263545234"/>
              </a:rPr>
              <a:t>Faculty member may not know nature of student’s </a:t>
            </a:r>
          </a:p>
          <a:p>
            <a:pPr marL="1143000" marR="0" indent="0" algn="l">
              <a:lnSpc>
                <a:spcPts val="2800"/>
              </a:lnSpc>
              <a:spcBef>
                <a:spcPts val="30"/>
              </a:spcBef>
              <a:spcAft>
                <a:spcPts val="0"/>
              </a:spcAft>
            </a:pPr>
            <a:r>
              <a:rPr lang="en-US" sz="2700" spc="-10">
                <a:solidFill>
                  <a:srgbClr val="001F5F"/>
                </a:solidFill>
                <a:latin typeface="Calibri" pitchFamily="1" panose="2263545234"/>
              </a:rPr>
              <a:t>disability and leaving it to student and faculty may </a:t>
            </a:r>
          </a:p>
          <a:p>
            <a:pPr marL="1143000" marR="0" indent="0" algn="l">
              <a:lnSpc>
                <a:spcPts val="2800"/>
              </a:lnSpc>
              <a:spcBef>
                <a:spcPts val="0"/>
              </a:spcBef>
              <a:spcAft>
                <a:spcPts val="6275"/>
              </a:spcAft>
            </a:pPr>
            <a:r>
              <a:rPr lang="en-US" sz="2700" spc="-20">
                <a:solidFill>
                  <a:srgbClr val="001F5F"/>
                </a:solidFill>
                <a:latin typeface="Calibri" pitchFamily="1" panose="2263545234"/>
              </a:rPr>
              <a:t>force student to share that information. </a:t>
            </a:r>
          </a:p>
        </p:txBody>
      </p:sp>
      <p:graphicFrame>
        <p:nvGraphicFramePr>
          <p:cNvPr id="517" name="table 51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1" name=""/>
        <p:cNvGrpSpPr/>
        <p:nvPr/>
      </p:nvGrpSpPr>
      <p:grpSpPr/>
      <p:sp>
        <p:nvSpPr>
          <p:cNvPr id="4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9" name="Image.jpg"/>
          <p:cNvPicPr/>
          <p:nvPr/>
        </p:nvPicPr>
        <p:blipFill>
          <a:blip r:embed="rId27"/>
          <a:stretch>
            <a:fillRect/>
          </a:stretch>
        </p:blipFill>
        <p:spPr>
          <a:xfrm>
            <a:off x="6595745" y="6516370"/>
            <a:ext cx="2499360" cy="213360"/>
          </a:xfrm>
          <a:prstGeom prst="rect">
            <a:avLst/>
          </a:prstGeom>
        </p:spPr>
      </p:pic>
      <p:sp>
        <p:nvSpPr>
          <p:cNvPr id="44" name=""/>
          <p:cNvSpPr/>
          <p:nvPr>
            <p:ph type="body" idx="10"/>
          </p:nvPr>
        </p:nvSpPr>
        <p:spPr>
          <a:xfrm>
            <a:off x="8852535" y="38100"/>
            <a:ext cx="2286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0">
                <a:solidFill>
                  <a:srgbClr val="000080"/>
                </a:solidFill>
                <a:latin typeface="Tahoma" pitchFamily="2" panose="2263545234"/>
              </a:rPr>
              <a:t>5 </a:t>
            </a:r>
          </a:p>
        </p:txBody>
      </p:sp>
      <p:sp>
        <p:nvSpPr>
          <p:cNvPr id="4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46" name=""/>
          <p:cNvSpPr/>
          <p:nvPr>
            <p:ph type="body" idx="10"/>
          </p:nvPr>
        </p:nvSpPr>
        <p:spPr>
          <a:xfrm>
            <a:off x="0" y="2792730"/>
            <a:ext cx="9144000" cy="3655060"/>
          </a:xfrm>
          <a:prstGeom prst="rect">
            <a:avLst/>
          </a:prstGeom>
          <a:noFill/>
          <a:ln w="0" cmpd="sng">
            <a:noFill/>
            <a:prstDash val="solid"/>
          </a:ln>
        </p:spPr>
        <p:txBody>
          <a:bodyPr vert="horz" lIns="0" tIns="48895" rIns="0" bIns="0" anchor="t"/>
          <a:lstStyle/>
          <a:p>
            <a:pPr marL="0" marR="0" indent="0" algn="ctr">
              <a:lnSpc>
                <a:spcPts val="4200"/>
              </a:lnSpc>
              <a:spcAft>
                <a:spcPts val="24010"/>
              </a:spcAft>
            </a:pPr>
            <a:r>
              <a:rPr lang="en-US" sz="3900" b="1" spc="30">
                <a:solidFill>
                  <a:srgbClr val="001F5F"/>
                </a:solidFill>
                <a:latin typeface="Calibri" pitchFamily="1" panose="2263545234"/>
              </a:rPr>
              <a:t>THE BASICS </a:t>
            </a:r>
          </a:p>
        </p:txBody>
      </p:sp>
      <p:sp>
        <p:nvSpPr>
          <p:cNvPr id="47"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19" name=""/>
        <p:cNvGrpSpPr/>
        <p:nvPr/>
      </p:nvGrpSpPr>
      <p:grpSpPr/>
      <p:sp>
        <p:nvSpPr>
          <p:cNvPr id="52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28" name="Image.jpg"/>
          <p:cNvPicPr/>
          <p:nvPr/>
        </p:nvPicPr>
        <p:blipFill>
          <a:blip r:embed="rId252"/>
          <a:stretch>
            <a:fillRect/>
          </a:stretch>
        </p:blipFill>
        <p:spPr>
          <a:xfrm>
            <a:off x="6595745" y="6516370"/>
            <a:ext cx="2499360" cy="213360"/>
          </a:xfrm>
          <a:prstGeom prst="rect">
            <a:avLst/>
          </a:prstGeom>
        </p:spPr>
      </p:pic>
      <p:sp>
        <p:nvSpPr>
          <p:cNvPr id="52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50 </a:t>
            </a:r>
          </a:p>
        </p:txBody>
      </p:sp>
      <p:sp>
        <p:nvSpPr>
          <p:cNvPr id="52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24" name=""/>
          <p:cNvSpPr/>
          <p:nvPr>
            <p:ph type="body" idx="10"/>
          </p:nvPr>
        </p:nvSpPr>
        <p:spPr>
          <a:xfrm>
            <a:off x="0" y="676910"/>
            <a:ext cx="9144000" cy="5770880"/>
          </a:xfrm>
          <a:prstGeom prst="rect">
            <a:avLst/>
          </a:prstGeom>
          <a:noFill/>
          <a:ln w="0" cmpd="sng">
            <a:noFill/>
            <a:prstDash val="solid"/>
          </a:ln>
        </p:spPr>
        <p:txBody>
          <a:bodyPr vert="horz" lIns="0" tIns="251460" rIns="0" bIns="0" anchor="t"/>
          <a:lstStyle/>
          <a:p>
            <a:pPr marL="0" marR="0" indent="0" algn="ctr">
              <a:lnSpc>
                <a:spcPts val="3500"/>
              </a:lnSpc>
              <a:spcAft>
                <a:spcPts val="0"/>
              </a:spcAft>
            </a:pPr>
            <a:r>
              <a:rPr lang="en-US" sz="3500" b="1" spc="25">
                <a:solidFill>
                  <a:srgbClr val="001F5F"/>
                </a:solidFill>
                <a:latin typeface="Calibri" pitchFamily="1" panose="2263545234"/>
              </a:rPr>
              <a:t>Requests for Flexible Attendance Policies </a:t>
            </a:r>
          </a:p>
          <a:p>
            <a:pPr marL="640080" marR="0" indent="0" algn="l">
              <a:lnSpc>
                <a:spcPts val="2500"/>
              </a:lnSpc>
              <a:spcBef>
                <a:spcPts val="6030"/>
              </a:spcBef>
              <a:spcAft>
                <a:spcPts val="0"/>
              </a:spcAft>
            </a:pPr>
            <a:r>
              <a:rPr lang="en-US" sz="2600" spc="25">
                <a:solidFill>
                  <a:srgbClr val="001F5F"/>
                </a:solidFill>
                <a:latin typeface="Calibri" pitchFamily="1" panose="2263545234"/>
              </a:rPr>
              <a:t>Granting accommodation: </a:t>
            </a:r>
          </a:p>
          <a:p>
            <a:pPr marL="640080" marR="0" indent="0" algn="l">
              <a:lnSpc>
                <a:spcPts val="2400"/>
              </a:lnSpc>
              <a:spcBef>
                <a:spcPts val="805"/>
              </a:spcBef>
              <a:spcAft>
                <a:spcPts val="0"/>
              </a:spcAft>
              <a:tabLst>
                <a:tab pos="1554480" algn="l"/>
              </a:tabLst>
            </a:pPr>
            <a:r>
              <a:rPr lang="en-US" sz="2700" spc="20">
                <a:solidFill>
                  <a:srgbClr val="44759E"/>
                </a:solidFill>
                <a:latin typeface="Arial" pitchFamily="2" panose="2263545234"/>
              </a:rPr>
              <a:t></a:t>
            </a:r>
            <a:r>
              <a:rPr lang="en-US" sz="100" spc="20">
                <a:solidFill>
                  <a:srgbClr val="001F5F"/>
                </a:solidFill>
                <a:latin typeface="Calibri" pitchFamily="1" panose="2263545234"/>
              </a:rPr>
              <a:t> </a:t>
            </a:r>
            <a:r>
              <a:rPr lang="en-US" sz="2600" spc="20">
                <a:solidFill>
                  <a:srgbClr val="001F5F"/>
                </a:solidFill>
                <a:latin typeface="Calibri" pitchFamily="1" panose="2263545234"/>
              </a:rPr>
              <a:t>Be clear with expectations with </a:t>
            </a:r>
          </a:p>
          <a:p>
            <a:pPr marL="1554480" marR="0" indent="0" algn="l">
              <a:lnSpc>
                <a:spcPts val="2400"/>
              </a:lnSpc>
              <a:spcBef>
                <a:spcPts val="0"/>
              </a:spcBef>
              <a:spcAft>
                <a:spcPts val="0"/>
              </a:spcAft>
            </a:pPr>
            <a:r>
              <a:rPr lang="en-US" sz="2600" spc="10">
                <a:solidFill>
                  <a:srgbClr val="001F5F"/>
                </a:solidFill>
                <a:latin typeface="Calibri" pitchFamily="1" panose="2263545234"/>
              </a:rPr>
              <a:t>student and faculty. </a:t>
            </a:r>
          </a:p>
          <a:p>
            <a:pPr marL="640080" marR="0" indent="0" algn="l">
              <a:lnSpc>
                <a:spcPts val="2400"/>
              </a:lnSpc>
              <a:spcBef>
                <a:spcPts val="805"/>
              </a:spcBef>
              <a:spcAft>
                <a:spcPts val="0"/>
              </a:spcAft>
              <a:tabLst>
                <a:tab pos="1554480" algn="l"/>
              </a:tabLst>
            </a:pPr>
            <a:r>
              <a:rPr lang="en-US" sz="2700" spc="20">
                <a:solidFill>
                  <a:srgbClr val="44759E"/>
                </a:solidFill>
                <a:latin typeface="Arial" pitchFamily="2" panose="2263545234"/>
              </a:rPr>
              <a:t></a:t>
            </a:r>
            <a:r>
              <a:rPr lang="en-US" sz="100" spc="20">
                <a:solidFill>
                  <a:srgbClr val="001F5F"/>
                </a:solidFill>
                <a:latin typeface="Calibri" pitchFamily="1" panose="2263545234"/>
              </a:rPr>
              <a:t> </a:t>
            </a:r>
            <a:r>
              <a:rPr lang="en-US" sz="2600" spc="20">
                <a:solidFill>
                  <a:srgbClr val="001F5F"/>
                </a:solidFill>
                <a:latin typeface="Calibri" pitchFamily="1" panose="2263545234"/>
              </a:rPr>
              <a:t>Require student to verify absence </a:t>
            </a:r>
          </a:p>
          <a:p>
            <a:pPr marL="1554480" marR="0" indent="0" algn="l">
              <a:lnSpc>
                <a:spcPts val="2400"/>
              </a:lnSpc>
              <a:spcBef>
                <a:spcPts val="0"/>
              </a:spcBef>
              <a:spcAft>
                <a:spcPts val="0"/>
              </a:spcAft>
            </a:pPr>
            <a:r>
              <a:rPr lang="en-US" sz="2600" spc="20">
                <a:solidFill>
                  <a:srgbClr val="001F5F"/>
                </a:solidFill>
                <a:latin typeface="Calibri" pitchFamily="1" panose="2263545234"/>
              </a:rPr>
              <a:t>and reasons for each one. </a:t>
            </a:r>
          </a:p>
          <a:p>
            <a:pPr marL="640080" marR="0" indent="0" algn="l">
              <a:lnSpc>
                <a:spcPts val="2500"/>
              </a:lnSpc>
              <a:spcBef>
                <a:spcPts val="660"/>
              </a:spcBef>
              <a:spcAft>
                <a:spcPts val="0"/>
              </a:spcAft>
            </a:pPr>
            <a:r>
              <a:rPr lang="en-US" sz="2600" spc="25">
                <a:solidFill>
                  <a:srgbClr val="001F5F"/>
                </a:solidFill>
                <a:latin typeface="Calibri" pitchFamily="1" panose="2263545234"/>
              </a:rPr>
              <a:t>Denying accommodation: </a:t>
            </a:r>
          </a:p>
          <a:p>
            <a:pPr marL="640080" marR="0" indent="0" algn="l">
              <a:lnSpc>
                <a:spcPts val="2400"/>
              </a:lnSpc>
              <a:spcBef>
                <a:spcPts val="810"/>
              </a:spcBef>
              <a:spcAft>
                <a:spcPts val="0"/>
              </a:spcAft>
              <a:tabLst>
                <a:tab pos="1554480" algn="l"/>
              </a:tabLst>
            </a:pPr>
            <a:r>
              <a:rPr lang="en-US" sz="2700" spc="20">
                <a:solidFill>
                  <a:srgbClr val="44759E"/>
                </a:solidFill>
                <a:latin typeface="Arial" pitchFamily="2" panose="2263545234"/>
              </a:rPr>
              <a:t></a:t>
            </a:r>
            <a:r>
              <a:rPr lang="en-US" sz="100" spc="20">
                <a:solidFill>
                  <a:srgbClr val="001F5F"/>
                </a:solidFill>
                <a:latin typeface="Calibri" pitchFamily="1" panose="2263545234"/>
              </a:rPr>
              <a:t> </a:t>
            </a:r>
            <a:r>
              <a:rPr lang="en-US" sz="2600" spc="20">
                <a:solidFill>
                  <a:srgbClr val="001F5F"/>
                </a:solidFill>
                <a:latin typeface="Calibri" pitchFamily="1" panose="2263545234"/>
              </a:rPr>
              <a:t>Document thorough consideration </a:t>
            </a:r>
          </a:p>
          <a:p>
            <a:pPr marL="1554480" marR="0" indent="0" algn="l">
              <a:lnSpc>
                <a:spcPts val="2400"/>
              </a:lnSpc>
              <a:spcBef>
                <a:spcPts val="0"/>
              </a:spcBef>
              <a:spcAft>
                <a:spcPts val="0"/>
              </a:spcAft>
            </a:pPr>
            <a:r>
              <a:rPr lang="en-US" sz="2600" spc="25">
                <a:solidFill>
                  <a:srgbClr val="001F5F"/>
                </a:solidFill>
                <a:latin typeface="Calibri" pitchFamily="1" panose="2263545234"/>
              </a:rPr>
              <a:t>process including discussions with </a:t>
            </a:r>
          </a:p>
          <a:p>
            <a:pPr marL="1554480" marR="0" indent="0" algn="l">
              <a:lnSpc>
                <a:spcPts val="2500"/>
              </a:lnSpc>
              <a:spcBef>
                <a:spcPts val="0"/>
              </a:spcBef>
              <a:spcAft>
                <a:spcPts val="0"/>
              </a:spcAft>
            </a:pPr>
            <a:r>
              <a:rPr lang="en-US" sz="2600" spc="25">
                <a:solidFill>
                  <a:srgbClr val="001F5F"/>
                </a:solidFill>
                <a:latin typeface="Calibri" pitchFamily="1" panose="2263545234"/>
              </a:rPr>
              <a:t>student, factors considered, alternatives </a:t>
            </a:r>
          </a:p>
          <a:p>
            <a:pPr marL="1554480" marR="0" indent="0" algn="l">
              <a:lnSpc>
                <a:spcPts val="2500"/>
              </a:lnSpc>
              <a:spcBef>
                <a:spcPts val="40"/>
              </a:spcBef>
              <a:spcAft>
                <a:spcPts val="0"/>
              </a:spcAft>
            </a:pPr>
            <a:r>
              <a:rPr lang="en-US" sz="2600" spc="25">
                <a:solidFill>
                  <a:srgbClr val="001F5F"/>
                </a:solidFill>
                <a:latin typeface="Calibri" pitchFamily="1" panose="2263545234"/>
              </a:rPr>
              <a:t>presented, problems with requested </a:t>
            </a:r>
          </a:p>
          <a:p>
            <a:pPr marL="1554480" marR="0" indent="0" algn="l">
              <a:lnSpc>
                <a:spcPts val="2500"/>
              </a:lnSpc>
              <a:spcBef>
                <a:spcPts val="0"/>
              </a:spcBef>
              <a:spcAft>
                <a:spcPts val="2655"/>
              </a:spcAft>
            </a:pPr>
            <a:r>
              <a:rPr lang="en-US" sz="2600" spc="25">
                <a:solidFill>
                  <a:srgbClr val="001F5F"/>
                </a:solidFill>
                <a:latin typeface="Calibri" pitchFamily="1" panose="2263545234"/>
              </a:rPr>
              <a:t>accommodations. </a:t>
            </a:r>
          </a:p>
        </p:txBody>
      </p:sp>
      <p:graphicFrame>
        <p:nvGraphicFramePr>
          <p:cNvPr id="527" name="table 52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29" name=""/>
        <p:cNvGrpSpPr/>
        <p:nvPr/>
      </p:nvGrpSpPr>
      <p:grpSpPr/>
      <p:sp>
        <p:nvSpPr>
          <p:cNvPr id="53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39" name="Image.jpg"/>
          <p:cNvPicPr/>
          <p:nvPr/>
        </p:nvPicPr>
        <p:blipFill>
          <a:blip r:embed="rId257"/>
          <a:stretch>
            <a:fillRect/>
          </a:stretch>
        </p:blipFill>
        <p:spPr>
          <a:xfrm>
            <a:off x="6595745" y="6516370"/>
            <a:ext cx="2499360" cy="213360"/>
          </a:xfrm>
          <a:prstGeom prst="rect">
            <a:avLst/>
          </a:prstGeom>
        </p:spPr>
      </p:pic>
      <p:sp>
        <p:nvSpPr>
          <p:cNvPr id="53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70">
                <a:solidFill>
                  <a:srgbClr val="000080"/>
                </a:solidFill>
                <a:latin typeface="Tahoma" pitchFamily="2" panose="2263545234"/>
              </a:rPr>
              <a:t>51 </a:t>
            </a:r>
          </a:p>
        </p:txBody>
      </p:sp>
      <p:sp>
        <p:nvSpPr>
          <p:cNvPr id="53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34" name=""/>
          <p:cNvSpPr/>
          <p:nvPr>
            <p:ph type="body" idx="10"/>
          </p:nvPr>
        </p:nvSpPr>
        <p:spPr>
          <a:xfrm>
            <a:off x="0" y="676910"/>
            <a:ext cx="9144000" cy="1188085"/>
          </a:xfrm>
          <a:prstGeom prst="rect">
            <a:avLst/>
          </a:prstGeom>
          <a:noFill/>
          <a:ln w="0" cmpd="sng">
            <a:noFill/>
            <a:prstDash val="solid"/>
          </a:ln>
        </p:spPr>
        <p:txBody>
          <a:bodyPr vert="horz" lIns="0" tIns="261620" rIns="0" bIns="0" anchor="t"/>
          <a:lstStyle/>
          <a:p>
            <a:pPr marL="0" marR="22860" indent="0" algn="ctr">
              <a:lnSpc>
                <a:spcPts val="4600"/>
              </a:lnSpc>
              <a:spcAft>
                <a:spcPts val="2395"/>
              </a:spcAft>
            </a:pPr>
            <a:r>
              <a:rPr lang="en-US" sz="4300" b="1" spc="15">
                <a:solidFill>
                  <a:srgbClr val="001F5F"/>
                </a:solidFill>
                <a:latin typeface="Calibri" pitchFamily="1" panose="2263545234"/>
              </a:rPr>
              <a:t>ADHD </a:t>
            </a:r>
          </a:p>
        </p:txBody>
      </p:sp>
      <p:sp>
        <p:nvSpPr>
          <p:cNvPr id="535" name=""/>
          <p:cNvSpPr/>
          <p:nvPr>
            <p:ph type="body" idx="10"/>
          </p:nvPr>
        </p:nvSpPr>
        <p:spPr>
          <a:xfrm>
            <a:off x="0" y="1864995"/>
            <a:ext cx="9144000" cy="4582795"/>
          </a:xfrm>
          <a:prstGeom prst="rect">
            <a:avLst/>
          </a:prstGeom>
          <a:noFill/>
          <a:ln w="0" cmpd="sng">
            <a:noFill/>
            <a:prstDash val="solid"/>
          </a:ln>
        </p:spPr>
        <p:txBody>
          <a:bodyPr vert="horz" lIns="0" tIns="374650" rIns="0" bIns="0" anchor="t"/>
          <a:lstStyle/>
          <a:p>
            <a:pPr marL="640080" marR="22860" indent="0" algn="just">
              <a:lnSpc>
                <a:spcPts val="2000"/>
              </a:lnSpc>
              <a:spcAft>
                <a:spcPts val="0"/>
              </a:spcAft>
            </a:pPr>
            <a:r>
              <a:rPr lang="en-US" sz="4300" spc="5">
                <a:solidFill>
                  <a:srgbClr val="44759E"/>
                </a:solidFill>
                <a:latin typeface="Arial" pitchFamily="2" panose="2263545234"/>
              </a:rPr>
              <a:t></a:t>
            </a:r>
            <a:r>
              <a:rPr lang="en-US" sz="2200" spc="5">
                <a:solidFill>
                  <a:srgbClr val="001F5F"/>
                </a:solidFill>
                <a:latin typeface="Calibri" pitchFamily="1" panose="2263545234"/>
              </a:rPr>
              <a:t> A diagnosis of ADHD is evidence that a student may have a </a:t>
            </a:r>
          </a:p>
          <a:p>
            <a:pPr marL="1143000" marR="22860" indent="0" algn="just">
              <a:lnSpc>
                <a:spcPts val="2000"/>
              </a:lnSpc>
              <a:spcBef>
                <a:spcPts val="0"/>
              </a:spcBef>
              <a:spcAft>
                <a:spcPts val="0"/>
              </a:spcAft>
            </a:pPr>
            <a:r>
              <a:rPr lang="en-US" sz="2200" spc="-30">
                <a:solidFill>
                  <a:srgbClr val="001F5F"/>
                </a:solidFill>
                <a:latin typeface="Calibri" pitchFamily="1" panose="2263545234"/>
              </a:rPr>
              <a:t>disability. </a:t>
            </a:r>
            <a:r>
              <a:rPr lang="en-US" sz="2150" b="1" spc="-30">
                <a:solidFill>
                  <a:srgbClr val="001F5F"/>
                </a:solidFill>
                <a:latin typeface="Calibri" pitchFamily="1" panose="2263545234"/>
              </a:rPr>
              <a:t>OCR presumes </a:t>
            </a:r>
            <a:r>
              <a:rPr lang="en-US" sz="2200" spc="-30">
                <a:solidFill>
                  <a:srgbClr val="001F5F"/>
                </a:solidFill>
                <a:latin typeface="Calibri" pitchFamily="1" panose="2263545234"/>
              </a:rPr>
              <a:t>that a student with ADHD is </a:t>
            </a:r>
          </a:p>
          <a:p>
            <a:pPr marL="1143000" marR="22860" indent="0" algn="just">
              <a:lnSpc>
                <a:spcPts val="2300"/>
              </a:lnSpc>
              <a:spcBef>
                <a:spcPts val="0"/>
              </a:spcBef>
              <a:spcAft>
                <a:spcPts val="0"/>
              </a:spcAft>
            </a:pPr>
            <a:r>
              <a:rPr lang="en-US" sz="2200" spc="-45">
                <a:solidFill>
                  <a:srgbClr val="001F5F"/>
                </a:solidFill>
                <a:latin typeface="Calibri" pitchFamily="1" panose="2263545234"/>
              </a:rPr>
              <a:t>substantially limited in one or more major life activities. </a:t>
            </a:r>
          </a:p>
          <a:p>
            <a:pPr marL="640080" marR="22860" indent="0" algn="just">
              <a:lnSpc>
                <a:spcPts val="2000"/>
              </a:lnSpc>
              <a:spcBef>
                <a:spcPts val="1170"/>
              </a:spcBef>
              <a:spcAft>
                <a:spcPts val="0"/>
              </a:spcAft>
              <a:tabLst>
                <a:tab pos="1143000" algn="l"/>
              </a:tabLst>
            </a:pPr>
            <a:r>
              <a:rPr lang="en-US" sz="4300" spc="-35">
                <a:solidFill>
                  <a:srgbClr val="44759E"/>
                </a:solidFill>
                <a:latin typeface="Arial" pitchFamily="2" panose="2263545234"/>
              </a:rPr>
              <a:t></a:t>
            </a:r>
            <a:r>
              <a:rPr lang="en-US" sz="100" spc="-35">
                <a:solidFill>
                  <a:srgbClr val="001F5F"/>
                </a:solidFill>
                <a:latin typeface="Calibri" pitchFamily="1" panose="2263545234"/>
              </a:rPr>
              <a:t> </a:t>
            </a:r>
            <a:r>
              <a:rPr lang="en-US" sz="2200" spc="-35">
                <a:solidFill>
                  <a:srgbClr val="001F5F"/>
                </a:solidFill>
                <a:latin typeface="Calibri" pitchFamily="1" panose="2263545234"/>
              </a:rPr>
              <a:t>U.S. Department of Education, Office for Civil Rights, </a:t>
            </a:r>
            <a:r>
              <a:rPr lang="en-US" sz="2150" i="1" spc="-35">
                <a:solidFill>
                  <a:srgbClr val="001F5F"/>
                </a:solidFill>
                <a:latin typeface="Calibri" pitchFamily="1" panose="2263545234"/>
              </a:rPr>
              <a:t>Students </a:t>
            </a:r>
          </a:p>
          <a:p>
            <a:pPr marL="1143000" marR="22860" indent="0" algn="just">
              <a:lnSpc>
                <a:spcPts val="2000"/>
              </a:lnSpc>
              <a:spcBef>
                <a:spcPts val="0"/>
              </a:spcBef>
              <a:spcAft>
                <a:spcPts val="0"/>
              </a:spcAft>
            </a:pPr>
            <a:r>
              <a:rPr lang="en-US" sz="2150" i="1" spc="0">
                <a:solidFill>
                  <a:srgbClr val="001F5F"/>
                </a:solidFill>
                <a:latin typeface="Calibri" pitchFamily="1" panose="2263545234"/>
              </a:rPr>
              <a:t>with ADHD and Section 504: A Resource Guide </a:t>
            </a:r>
            <a:r>
              <a:rPr lang="en-US" sz="2200" spc="0">
                <a:solidFill>
                  <a:srgbClr val="001F5F"/>
                </a:solidFill>
                <a:latin typeface="Calibri" pitchFamily="1" panose="2263545234"/>
              </a:rPr>
              <a:t>(July 2016). </a:t>
            </a:r>
          </a:p>
          <a:p>
            <a:pPr marL="640080" marR="22860" indent="0" algn="just">
              <a:lnSpc>
                <a:spcPts val="2000"/>
              </a:lnSpc>
              <a:spcBef>
                <a:spcPts val="1005"/>
              </a:spcBef>
              <a:spcAft>
                <a:spcPts val="0"/>
              </a:spcAft>
            </a:pPr>
            <a:r>
              <a:rPr lang="en-US" sz="4300" spc="0">
                <a:solidFill>
                  <a:srgbClr val="44759E"/>
                </a:solidFill>
                <a:latin typeface="Arial" pitchFamily="2" panose="2263545234"/>
              </a:rPr>
              <a:t></a:t>
            </a:r>
            <a:r>
              <a:rPr lang="en-US" sz="2200" u="sng" spc="0">
                <a:solidFill>
                  <a:srgbClr val="0000FF"/>
                </a:solidFill>
                <a:latin typeface="Calibri" pitchFamily="1" panose="2263545234"/>
              </a:rPr>
              <a:t>http://www2.ed.gov/about/offices/list/ocr/letters/colleague-</a:t>
            </a:r>
            <a:r>
              <a:rPr lang="en-US" sz="100">
                <a:solidFill>
                  <a:srgbClr val="000000"/>
                </a:solidFill>
                <a:latin typeface="Tahoma" pitchFamily="2" panose="2263545234"/>
              </a:rPr>
              <a:t> </a:t>
            </a:r>
          </a:p>
          <a:p>
            <a:pPr marL="1143000" marR="22860" indent="0" algn="just">
              <a:lnSpc>
                <a:spcPts val="2000"/>
              </a:lnSpc>
              <a:spcBef>
                <a:spcPts val="0"/>
              </a:spcBef>
              <a:spcAft>
                <a:spcPts val="0"/>
              </a:spcAft>
            </a:pPr>
            <a:r>
              <a:rPr lang="en-US" sz="2200" spc="-50">
                <a:solidFill>
                  <a:srgbClr val="001F5F"/>
                </a:solidFill>
                <a:latin typeface="Calibri" pitchFamily="1" panose="2263545234"/>
              </a:rPr>
              <a:t>201607-504-adhd.pdf </a:t>
            </a:r>
          </a:p>
          <a:p>
            <a:pPr marL="640080" marR="22860" indent="0" algn="just">
              <a:lnSpc>
                <a:spcPts val="2000"/>
              </a:lnSpc>
              <a:spcBef>
                <a:spcPts val="1170"/>
              </a:spcBef>
              <a:spcAft>
                <a:spcPts val="0"/>
              </a:spcAft>
              <a:tabLst>
                <a:tab pos="1143000" algn="l"/>
              </a:tabLst>
            </a:pPr>
            <a:r>
              <a:rPr lang="en-US" sz="4300" spc="-45">
                <a:solidFill>
                  <a:srgbClr val="44759E"/>
                </a:solidFill>
                <a:latin typeface="Arial" pitchFamily="2" panose="2263545234"/>
              </a:rPr>
              <a:t></a:t>
            </a:r>
            <a:r>
              <a:rPr lang="en-US" sz="100" spc="-45">
                <a:solidFill>
                  <a:srgbClr val="001F5F"/>
                </a:solidFill>
                <a:latin typeface="Calibri" pitchFamily="1" panose="2263545234"/>
              </a:rPr>
              <a:t> </a:t>
            </a:r>
            <a:r>
              <a:rPr lang="en-US" sz="2200" spc="-45">
                <a:solidFill>
                  <a:srgbClr val="001F5F"/>
                </a:solidFill>
                <a:latin typeface="Calibri" pitchFamily="1" panose="2263545234"/>
              </a:rPr>
              <a:t>“Even though this letter and Resource Guide focus on the </a:t>
            </a:r>
          </a:p>
          <a:p>
            <a:pPr marL="1143000" marR="22860" indent="0" algn="just">
              <a:lnSpc>
                <a:spcPts val="2000"/>
              </a:lnSpc>
              <a:spcBef>
                <a:spcPts val="0"/>
              </a:spcBef>
              <a:spcAft>
                <a:spcPts val="0"/>
              </a:spcAft>
            </a:pPr>
            <a:r>
              <a:rPr lang="en-US" sz="2200" spc="-50">
                <a:solidFill>
                  <a:srgbClr val="001F5F"/>
                </a:solidFill>
                <a:latin typeface="Calibri" pitchFamily="1" panose="2263545234"/>
              </a:rPr>
              <a:t>elementary and secondary education contexts, educators should </a:t>
            </a:r>
          </a:p>
          <a:p>
            <a:pPr marL="1143000" marR="22860" indent="0" algn="just">
              <a:lnSpc>
                <a:spcPts val="2300"/>
              </a:lnSpc>
              <a:spcBef>
                <a:spcPts val="0"/>
              </a:spcBef>
              <a:spcAft>
                <a:spcPts val="0"/>
              </a:spcAft>
            </a:pPr>
            <a:r>
              <a:rPr lang="en-US" sz="2200" spc="-50">
                <a:solidFill>
                  <a:srgbClr val="001F5F"/>
                </a:solidFill>
                <a:latin typeface="Calibri" pitchFamily="1" panose="2263545234"/>
              </a:rPr>
              <a:t>be aware that ADHD can impact a student’s access to a program </a:t>
            </a:r>
          </a:p>
          <a:p>
            <a:pPr marL="1143000" marR="22860" indent="0" algn="just">
              <a:lnSpc>
                <a:spcPts val="2300"/>
              </a:lnSpc>
              <a:spcBef>
                <a:spcPts val="25"/>
              </a:spcBef>
              <a:spcAft>
                <a:spcPts val="0"/>
              </a:spcAft>
            </a:pPr>
            <a:r>
              <a:rPr lang="en-US" sz="2200" spc="-50">
                <a:solidFill>
                  <a:srgbClr val="001F5F"/>
                </a:solidFill>
                <a:latin typeface="Calibri" pitchFamily="1" panose="2263545234"/>
              </a:rPr>
              <a:t>at the preschool and postsecondary levels, and educators have </a:t>
            </a:r>
          </a:p>
          <a:p>
            <a:pPr marL="1143000" marR="22860" indent="0" algn="just">
              <a:lnSpc>
                <a:spcPts val="2300"/>
              </a:lnSpc>
              <a:spcBef>
                <a:spcPts val="0"/>
              </a:spcBef>
              <a:spcAft>
                <a:spcPts val="0"/>
              </a:spcAft>
            </a:pPr>
            <a:r>
              <a:rPr lang="en-US" sz="2200" spc="-45">
                <a:solidFill>
                  <a:srgbClr val="001F5F"/>
                </a:solidFill>
                <a:latin typeface="Calibri" pitchFamily="1" panose="2263545234"/>
              </a:rPr>
              <a:t>obligations under Federal disability civil rights laws to these </a:t>
            </a:r>
          </a:p>
          <a:p>
            <a:pPr marL="1143000" marR="22860" indent="0" algn="just">
              <a:lnSpc>
                <a:spcPts val="2300"/>
              </a:lnSpc>
              <a:spcBef>
                <a:spcPts val="0"/>
              </a:spcBef>
              <a:spcAft>
                <a:spcPts val="1300"/>
              </a:spcAft>
            </a:pPr>
            <a:r>
              <a:rPr lang="en-US" sz="2200" spc="-60">
                <a:solidFill>
                  <a:srgbClr val="001F5F"/>
                </a:solidFill>
                <a:latin typeface="Calibri" pitchFamily="1" panose="2263545234"/>
              </a:rPr>
              <a:t>students as well.” </a:t>
            </a:r>
          </a:p>
        </p:txBody>
      </p:sp>
      <p:graphicFrame>
        <p:nvGraphicFramePr>
          <p:cNvPr id="538" name="table 538"/>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40" name=""/>
        <p:cNvGrpSpPr/>
        <p:nvPr/>
      </p:nvGrpSpPr>
      <p:grpSpPr/>
      <p:sp>
        <p:nvSpPr>
          <p:cNvPr id="54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48" name="Image.jpg"/>
          <p:cNvPicPr/>
          <p:nvPr/>
        </p:nvPicPr>
        <p:blipFill>
          <a:blip r:embed="rId262"/>
          <a:stretch>
            <a:fillRect/>
          </a:stretch>
        </p:blipFill>
        <p:spPr>
          <a:xfrm>
            <a:off x="6595745" y="6516370"/>
            <a:ext cx="2499360" cy="213360"/>
          </a:xfrm>
          <a:prstGeom prst="rect">
            <a:avLst/>
          </a:prstGeom>
        </p:spPr>
      </p:pic>
      <p:sp>
        <p:nvSpPr>
          <p:cNvPr id="543" name=""/>
          <p:cNvSpPr/>
          <p:nvPr>
            <p:ph type="body" idx="10"/>
          </p:nvPr>
        </p:nvSpPr>
        <p:spPr>
          <a:xfrm>
            <a:off x="8803640"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0">
                <a:solidFill>
                  <a:srgbClr val="000080"/>
                </a:solidFill>
                <a:latin typeface="Tahoma" pitchFamily="2" panose="2263545234"/>
              </a:rPr>
              <a:t>52 </a:t>
            </a:r>
          </a:p>
        </p:txBody>
      </p:sp>
      <p:sp>
        <p:nvSpPr>
          <p:cNvPr id="54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45" name=""/>
          <p:cNvSpPr/>
          <p:nvPr>
            <p:ph type="body" idx="10"/>
          </p:nvPr>
        </p:nvSpPr>
        <p:spPr>
          <a:xfrm>
            <a:off x="0" y="676910"/>
            <a:ext cx="9144000" cy="5770880"/>
          </a:xfrm>
          <a:prstGeom prst="rect">
            <a:avLst/>
          </a:prstGeom>
          <a:noFill/>
          <a:ln w="0" cmpd="sng">
            <a:noFill/>
            <a:prstDash val="solid"/>
          </a:ln>
        </p:spPr>
        <p:txBody>
          <a:bodyPr vert="horz" lIns="0" tIns="1555115" rIns="0" bIns="0" anchor="t"/>
          <a:lstStyle/>
          <a:p>
            <a:pPr marL="0" marR="0" indent="0" algn="ctr">
              <a:lnSpc>
                <a:spcPts val="4200"/>
              </a:lnSpc>
              <a:spcAft>
                <a:spcPts val="28810"/>
              </a:spcAft>
            </a:pPr>
            <a:r>
              <a:rPr lang="en-US" sz="3900" b="1" spc="30">
                <a:solidFill>
                  <a:srgbClr val="001F5F"/>
                </a:solidFill>
                <a:latin typeface="Calibri" pitchFamily="1" panose="2263545234"/>
              </a:rPr>
              <a:t>SERVICE ANIMALS </a:t>
            </a:r>
          </a:p>
        </p:txBody>
      </p:sp>
      <p:sp>
        <p:nvSpPr>
          <p:cNvPr id="546"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49" name=""/>
        <p:cNvGrpSpPr/>
        <p:nvPr/>
      </p:nvGrpSpPr>
      <p:grpSpPr/>
      <p:sp>
        <p:nvSpPr>
          <p:cNvPr id="55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59" name="Image.jpg"/>
          <p:cNvPicPr/>
          <p:nvPr/>
        </p:nvPicPr>
        <p:blipFill>
          <a:blip r:embed="rId267"/>
          <a:stretch>
            <a:fillRect/>
          </a:stretch>
        </p:blipFill>
        <p:spPr>
          <a:xfrm>
            <a:off x="6595745" y="6516370"/>
            <a:ext cx="2499360" cy="213360"/>
          </a:xfrm>
          <a:prstGeom prst="rect">
            <a:avLst/>
          </a:prstGeom>
        </p:spPr>
      </p:pic>
      <p:sp>
        <p:nvSpPr>
          <p:cNvPr id="55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0">
                <a:solidFill>
                  <a:srgbClr val="000080"/>
                </a:solidFill>
                <a:latin typeface="Tahoma" pitchFamily="2" panose="2263545234"/>
              </a:rPr>
              <a:t>53 </a:t>
            </a:r>
          </a:p>
        </p:txBody>
      </p:sp>
      <p:sp>
        <p:nvSpPr>
          <p:cNvPr id="55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54" name=""/>
          <p:cNvSpPr/>
          <p:nvPr>
            <p:ph type="body" idx="10"/>
          </p:nvPr>
        </p:nvSpPr>
        <p:spPr>
          <a:xfrm>
            <a:off x="0" y="676910"/>
            <a:ext cx="9144000" cy="1187450"/>
          </a:xfrm>
          <a:prstGeom prst="rect">
            <a:avLst/>
          </a:prstGeom>
          <a:noFill/>
          <a:ln w="0" cmpd="sng">
            <a:noFill/>
            <a:prstDash val="solid"/>
          </a:ln>
        </p:spPr>
        <p:txBody>
          <a:bodyPr vert="horz" lIns="0" tIns="260350" rIns="0" bIns="0" anchor="t"/>
          <a:lstStyle/>
          <a:p>
            <a:pPr marL="0" marR="22860" indent="0" algn="ctr">
              <a:lnSpc>
                <a:spcPts val="4700"/>
              </a:lnSpc>
              <a:spcAft>
                <a:spcPts val="2380"/>
              </a:spcAft>
            </a:pPr>
            <a:r>
              <a:rPr lang="en-US" sz="4350" b="1" spc="10">
                <a:solidFill>
                  <a:srgbClr val="001F5F"/>
                </a:solidFill>
                <a:latin typeface="Calibri" pitchFamily="1" panose="2263545234"/>
              </a:rPr>
              <a:t>Service Animals </a:t>
            </a:r>
          </a:p>
        </p:txBody>
      </p:sp>
      <p:sp>
        <p:nvSpPr>
          <p:cNvPr id="555" name=""/>
          <p:cNvSpPr/>
          <p:nvPr>
            <p:ph type="body" idx="10"/>
          </p:nvPr>
        </p:nvSpPr>
        <p:spPr>
          <a:xfrm>
            <a:off x="0" y="1864360"/>
            <a:ext cx="9144000" cy="4583430"/>
          </a:xfrm>
          <a:prstGeom prst="rect">
            <a:avLst/>
          </a:prstGeom>
          <a:noFill/>
          <a:ln w="0" cmpd="sng">
            <a:noFill/>
            <a:prstDash val="solid"/>
          </a:ln>
        </p:spPr>
        <p:txBody>
          <a:bodyPr vert="horz" lIns="0" tIns="241300" rIns="0" bIns="0" anchor="t"/>
          <a:lstStyle/>
          <a:p>
            <a:pPr marL="640080" marR="22860" indent="0" algn="l">
              <a:lnSpc>
                <a:spcPts val="3300"/>
              </a:lnSpc>
              <a:spcAft>
                <a:spcPts val="0"/>
              </a:spcAft>
            </a:pPr>
            <a:r>
              <a:rPr lang="en-US" sz="4350" spc="145">
                <a:solidFill>
                  <a:srgbClr val="44759E"/>
                </a:solidFill>
                <a:latin typeface="Arial" pitchFamily="2" panose="2263545234"/>
              </a:rPr>
              <a:t></a:t>
            </a:r>
            <a:r>
              <a:rPr lang="en-US" sz="2450" b="1" spc="145">
                <a:solidFill>
                  <a:srgbClr val="001F5F"/>
                </a:solidFill>
                <a:latin typeface="Calibri" pitchFamily="1" panose="2263545234"/>
              </a:rPr>
              <a:t> REGULATIONS AND FAQS </a:t>
            </a:r>
          </a:p>
          <a:p>
            <a:pPr marL="1051560" marR="22860" indent="548640" algn="l">
              <a:lnSpc>
                <a:spcPts val="2000"/>
              </a:lnSpc>
              <a:spcBef>
                <a:spcPts val="2950"/>
              </a:spcBef>
              <a:spcAft>
                <a:spcPts val="0"/>
              </a:spcAft>
              <a:buFont typeface="Symbol"/>
              <a:buChar char="·"/>
            </a:pPr>
            <a:r>
              <a:rPr lang="en-US" sz="2100" spc="0">
                <a:solidFill>
                  <a:srgbClr val="001F5F"/>
                </a:solidFill>
                <a:latin typeface="Calibri" pitchFamily="1" panose="2263545234"/>
              </a:rPr>
              <a:t>On September 15, 2010, the U.S. Department of Justice (DOJ) </a:t>
            </a:r>
          </a:p>
          <a:p>
            <a:pPr marL="1600200" marR="22860" indent="0" algn="l">
              <a:lnSpc>
                <a:spcPts val="2000"/>
              </a:lnSpc>
              <a:spcBef>
                <a:spcPts val="0"/>
              </a:spcBef>
              <a:spcAft>
                <a:spcPts val="0"/>
              </a:spcAft>
            </a:pPr>
            <a:r>
              <a:rPr lang="en-US" sz="2100" spc="0">
                <a:solidFill>
                  <a:srgbClr val="001F5F"/>
                </a:solidFill>
                <a:latin typeface="Calibri" pitchFamily="1" panose="2263545234"/>
              </a:rPr>
              <a:t>published Final Rules governing the issue of service animals </a:t>
            </a:r>
          </a:p>
          <a:p>
            <a:pPr marL="1600200" marR="22860" indent="0" algn="l">
              <a:lnSpc>
                <a:spcPts val="2000"/>
              </a:lnSpc>
              <a:spcBef>
                <a:spcPts val="0"/>
              </a:spcBef>
              <a:spcAft>
                <a:spcPts val="0"/>
              </a:spcAft>
            </a:pPr>
            <a:r>
              <a:rPr lang="en-US" sz="2100" spc="0">
                <a:solidFill>
                  <a:srgbClr val="001F5F"/>
                </a:solidFill>
                <a:latin typeface="Calibri" pitchFamily="1" panose="2263545234"/>
              </a:rPr>
              <a:t>in school. (28 C.F.R. Part 35) </a:t>
            </a:r>
          </a:p>
          <a:p>
            <a:pPr marL="1051560" marR="22860" indent="548640" algn="l">
              <a:lnSpc>
                <a:spcPts val="2000"/>
              </a:lnSpc>
              <a:spcBef>
                <a:spcPts val="555"/>
              </a:spcBef>
              <a:spcAft>
                <a:spcPts val="0"/>
              </a:spcAft>
              <a:buFont typeface="Symbol"/>
              <a:buChar char="·"/>
            </a:pPr>
            <a:r>
              <a:rPr lang="en-US" sz="2100" spc="0">
                <a:solidFill>
                  <a:srgbClr val="001F5F"/>
                </a:solidFill>
                <a:latin typeface="Calibri" pitchFamily="1" panose="2263545234"/>
              </a:rPr>
              <a:t>On July 20, 2015, the DOJ issued a “Frequently Asked </a:t>
            </a:r>
          </a:p>
          <a:p>
            <a:pPr marL="1600200" marR="22860" indent="0" algn="l">
              <a:lnSpc>
                <a:spcPts val="2000"/>
              </a:lnSpc>
              <a:spcBef>
                <a:spcPts val="0"/>
              </a:spcBef>
              <a:spcAft>
                <a:spcPts val="0"/>
              </a:spcAft>
            </a:pPr>
            <a:r>
              <a:rPr lang="en-US" sz="2100" spc="-5">
                <a:solidFill>
                  <a:srgbClr val="001F5F"/>
                </a:solidFill>
                <a:latin typeface="Calibri" pitchFamily="1" panose="2263545234"/>
              </a:rPr>
              <a:t>Questions About Service Animals and the ADA.” </a:t>
            </a:r>
          </a:p>
          <a:p>
            <a:pPr marL="1600200" marR="22860" indent="0" algn="l">
              <a:lnSpc>
                <a:spcPts val="2000"/>
              </a:lnSpc>
              <a:spcBef>
                <a:spcPts val="25"/>
              </a:spcBef>
              <a:spcAft>
                <a:spcPts val="0"/>
              </a:spcAft>
            </a:pPr>
            <a:r>
              <a:rPr lang="en-US" sz="2200" u="sng" spc="35">
                <a:solidFill>
                  <a:srgbClr val="0000FF"/>
                </a:solidFill>
                <a:latin typeface="Calibri" pitchFamily="1" panose="2263545234"/>
              </a:rPr>
              <a:t>http://www.ada.gov/regs2010/serviceanimalqa.html</a:t>
            </a:r>
            <a:r>
              <a:rPr lang="en-US" sz="2100" spc="35">
                <a:solidFill>
                  <a:srgbClr val="44759E"/>
                </a:solidFill>
                <a:latin typeface="Calibri" pitchFamily="1" panose="2263545234"/>
              </a:rPr>
              <a:t>  </a:t>
            </a:r>
          </a:p>
          <a:p>
            <a:pPr marL="640080" marR="22860" indent="0" algn="l">
              <a:lnSpc>
                <a:spcPts val="2000"/>
              </a:lnSpc>
              <a:spcBef>
                <a:spcPts val="4180"/>
              </a:spcBef>
              <a:spcAft>
                <a:spcPts val="0"/>
              </a:spcAft>
            </a:pPr>
            <a:r>
              <a:rPr lang="en-US" sz="4350" spc="20">
                <a:solidFill>
                  <a:srgbClr val="44759E"/>
                </a:solidFill>
                <a:latin typeface="Arial" pitchFamily="2" panose="2263545234"/>
              </a:rPr>
              <a:t></a:t>
            </a:r>
            <a:r>
              <a:rPr lang="en-US" sz="2450" spc="20">
                <a:solidFill>
                  <a:srgbClr val="001F5F"/>
                </a:solidFill>
                <a:latin typeface="Calibri" pitchFamily="1" panose="2263545234"/>
              </a:rPr>
              <a:t> Schools are required to modify practices or procedures to </a:t>
            </a:r>
          </a:p>
          <a:p>
            <a:pPr marL="1143000" marR="22860" indent="0" algn="l">
              <a:lnSpc>
                <a:spcPts val="2000"/>
              </a:lnSpc>
              <a:spcBef>
                <a:spcPts val="0"/>
              </a:spcBef>
              <a:spcAft>
                <a:spcPts val="0"/>
              </a:spcAft>
            </a:pPr>
            <a:r>
              <a:rPr lang="en-US" sz="2450" spc="-25">
                <a:solidFill>
                  <a:srgbClr val="001F5F"/>
                </a:solidFill>
                <a:latin typeface="Calibri" pitchFamily="1" panose="2263545234"/>
              </a:rPr>
              <a:t>permit the use of service animals on school premises or </a:t>
            </a:r>
          </a:p>
          <a:p>
            <a:pPr marL="1143000" marR="22860" indent="0" algn="l">
              <a:lnSpc>
                <a:spcPts val="2300"/>
              </a:lnSpc>
              <a:spcBef>
                <a:spcPts val="0"/>
              </a:spcBef>
              <a:spcAft>
                <a:spcPts val="3815"/>
              </a:spcAft>
            </a:pPr>
            <a:r>
              <a:rPr lang="en-US" sz="2450" spc="-30">
                <a:solidFill>
                  <a:srgbClr val="001F5F"/>
                </a:solidFill>
                <a:latin typeface="Calibri" pitchFamily="1" panose="2263545234"/>
              </a:rPr>
              <a:t>at school activities for individuals with disabilities. </a:t>
            </a:r>
          </a:p>
        </p:txBody>
      </p:sp>
      <p:graphicFrame>
        <p:nvGraphicFramePr>
          <p:cNvPr id="558" name="table 558"/>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60" name=""/>
        <p:cNvGrpSpPr/>
        <p:nvPr/>
      </p:nvGrpSpPr>
      <p:grpSpPr/>
      <p:sp>
        <p:nvSpPr>
          <p:cNvPr id="56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69" name="Image.jpg"/>
          <p:cNvPicPr/>
          <p:nvPr/>
        </p:nvPicPr>
        <p:blipFill>
          <a:blip r:embed="rId272"/>
          <a:stretch>
            <a:fillRect/>
          </a:stretch>
        </p:blipFill>
        <p:spPr>
          <a:xfrm>
            <a:off x="6595745" y="6516370"/>
            <a:ext cx="2499360" cy="213360"/>
          </a:xfrm>
          <a:prstGeom prst="rect">
            <a:avLst/>
          </a:prstGeom>
        </p:spPr>
      </p:pic>
      <p:sp>
        <p:nvSpPr>
          <p:cNvPr id="56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54 </a:t>
            </a:r>
          </a:p>
        </p:txBody>
      </p:sp>
      <p:sp>
        <p:nvSpPr>
          <p:cNvPr id="56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65" name=""/>
          <p:cNvSpPr/>
          <p:nvPr>
            <p:ph type="body" idx="10"/>
          </p:nvPr>
        </p:nvSpPr>
        <p:spPr>
          <a:xfrm>
            <a:off x="0" y="676910"/>
            <a:ext cx="9144000" cy="5770880"/>
          </a:xfrm>
          <a:prstGeom prst="rect">
            <a:avLst/>
          </a:prstGeom>
          <a:noFill/>
          <a:ln w="0" cmpd="sng">
            <a:noFill/>
            <a:prstDash val="solid"/>
          </a:ln>
        </p:spPr>
        <p:txBody>
          <a:bodyPr vert="horz" lIns="0" tIns="260350" rIns="0" bIns="0" anchor="t"/>
          <a:lstStyle/>
          <a:p>
            <a:pPr marL="0" marR="0" indent="0" algn="ctr">
              <a:lnSpc>
                <a:spcPts val="4700"/>
              </a:lnSpc>
              <a:spcAft>
                <a:spcPts val="0"/>
              </a:spcAft>
            </a:pPr>
            <a:r>
              <a:rPr lang="en-US" sz="4350" b="1" spc="0">
                <a:solidFill>
                  <a:srgbClr val="001F5F"/>
                </a:solidFill>
                <a:latin typeface="Calibri" pitchFamily="1" panose="2263545234"/>
              </a:rPr>
              <a:t>Definition of Service Animal </a:t>
            </a:r>
          </a:p>
          <a:p>
            <a:pPr marL="640080" marR="0" indent="0" algn="l">
              <a:lnSpc>
                <a:spcPts val="2600"/>
              </a:lnSpc>
              <a:spcBef>
                <a:spcPts val="930"/>
              </a:spcBef>
              <a:spcAft>
                <a:spcPts val="0"/>
              </a:spcAft>
            </a:pPr>
            <a:r>
              <a:rPr lang="en-US" sz="2700" b="1" spc="0">
                <a:solidFill>
                  <a:srgbClr val="001F5F"/>
                </a:solidFill>
                <a:latin typeface="Calibri" pitchFamily="1" panose="2263545234"/>
              </a:rPr>
              <a:t>“Service animal” is defined narrowly under the ADA. </a:t>
            </a:r>
          </a:p>
          <a:p>
            <a:pPr marL="640080" marR="0" indent="0" algn="l">
              <a:lnSpc>
                <a:spcPts val="2700"/>
              </a:lnSpc>
              <a:spcBef>
                <a:spcPts val="4375"/>
              </a:spcBef>
              <a:spcAft>
                <a:spcPts val="0"/>
              </a:spcAft>
            </a:pPr>
            <a:r>
              <a:rPr lang="en-US" sz="2700" spc="60">
                <a:solidFill>
                  <a:srgbClr val="44759E"/>
                </a:solidFill>
                <a:latin typeface="Arial" pitchFamily="2" panose="2263545234"/>
              </a:rPr>
              <a:t></a:t>
            </a:r>
            <a:r>
              <a:rPr lang="en-US" sz="2700" spc="60">
                <a:solidFill>
                  <a:srgbClr val="001F5F"/>
                </a:solidFill>
                <a:latin typeface="Calibri" pitchFamily="1" panose="2263545234"/>
              </a:rPr>
              <a:t> A “service animal” is defined as a dog </a:t>
            </a:r>
            <a:r>
              <a:rPr lang="en-US" sz="2700" b="1" spc="60">
                <a:solidFill>
                  <a:srgbClr val="001F5F"/>
                </a:solidFill>
                <a:latin typeface="Calibri" pitchFamily="1" panose="2263545234"/>
              </a:rPr>
              <a:t>that is </a:t>
            </a:r>
          </a:p>
          <a:p>
            <a:pPr marL="1143000" marR="0" indent="0" algn="l">
              <a:lnSpc>
                <a:spcPts val="2700"/>
              </a:lnSpc>
              <a:spcBef>
                <a:spcPts val="0"/>
              </a:spcBef>
              <a:spcAft>
                <a:spcPts val="0"/>
              </a:spcAft>
            </a:pPr>
            <a:r>
              <a:rPr lang="en-US" sz="2700" b="1" spc="0">
                <a:solidFill>
                  <a:srgbClr val="001F5F"/>
                </a:solidFill>
                <a:latin typeface="Calibri" pitchFamily="1" panose="2263545234"/>
              </a:rPr>
              <a:t>individually trained to do work or perform tasks </a:t>
            </a:r>
            <a:r>
              <a:rPr lang="en-US" sz="2700" spc="0">
                <a:solidFill>
                  <a:srgbClr val="001F5F"/>
                </a:solidFill>
                <a:latin typeface="Calibri" pitchFamily="1" panose="2263545234"/>
              </a:rPr>
              <a:t>for </a:t>
            </a:r>
          </a:p>
          <a:p>
            <a:pPr marL="1143000" marR="0" indent="0" algn="l">
              <a:lnSpc>
                <a:spcPts val="2800"/>
              </a:lnSpc>
              <a:spcBef>
                <a:spcPts val="0"/>
              </a:spcBef>
              <a:spcAft>
                <a:spcPts val="0"/>
              </a:spcAft>
            </a:pPr>
            <a:r>
              <a:rPr lang="en-US" sz="2700" spc="-5">
                <a:solidFill>
                  <a:srgbClr val="001F5F"/>
                </a:solidFill>
                <a:latin typeface="Calibri" pitchFamily="1" panose="2263545234"/>
              </a:rPr>
              <a:t>the benefit of an individual with a disability. </a:t>
            </a:r>
          </a:p>
          <a:p>
            <a:pPr marL="640080" marR="0" indent="0" algn="l">
              <a:lnSpc>
                <a:spcPts val="2700"/>
              </a:lnSpc>
              <a:spcBef>
                <a:spcPts val="810"/>
              </a:spcBef>
              <a:spcAft>
                <a:spcPts val="0"/>
              </a:spcAft>
            </a:pPr>
            <a:r>
              <a:rPr lang="en-US" sz="2700" spc="55">
                <a:solidFill>
                  <a:srgbClr val="44759E"/>
                </a:solidFill>
                <a:latin typeface="Arial" pitchFamily="2" panose="2263545234"/>
              </a:rPr>
              <a:t></a:t>
            </a:r>
            <a:r>
              <a:rPr lang="en-US" sz="2700" spc="55">
                <a:solidFill>
                  <a:srgbClr val="001F5F"/>
                </a:solidFill>
                <a:latin typeface="Calibri" pitchFamily="1" panose="2263545234"/>
              </a:rPr>
              <a:t> Miniature horses are included in ADA regulations. </a:t>
            </a:r>
          </a:p>
          <a:p>
            <a:pPr marL="1143000" marR="0" indent="0" algn="l">
              <a:lnSpc>
                <a:spcPts val="2700"/>
              </a:lnSpc>
              <a:spcBef>
                <a:spcPts val="0"/>
              </a:spcBef>
              <a:spcAft>
                <a:spcPts val="0"/>
              </a:spcAft>
            </a:pPr>
            <a:r>
              <a:rPr lang="en-US" sz="2700" spc="0">
                <a:solidFill>
                  <a:srgbClr val="001F5F"/>
                </a:solidFill>
                <a:latin typeface="Calibri" pitchFamily="1" panose="2263545234"/>
              </a:rPr>
              <a:t>While not defined as service animals, schools must </a:t>
            </a:r>
          </a:p>
          <a:p>
            <a:pPr marL="1143000" marR="0" indent="0" algn="l">
              <a:lnSpc>
                <a:spcPts val="2800"/>
              </a:lnSpc>
              <a:spcBef>
                <a:spcPts val="0"/>
              </a:spcBef>
              <a:spcAft>
                <a:spcPts val="0"/>
              </a:spcAft>
            </a:pPr>
            <a:r>
              <a:rPr lang="en-US" sz="2700" spc="-5">
                <a:solidFill>
                  <a:srgbClr val="001F5F"/>
                </a:solidFill>
                <a:latin typeface="Calibri" pitchFamily="1" panose="2263545234"/>
              </a:rPr>
              <a:t>make reasonable modifications to allow the use of </a:t>
            </a:r>
          </a:p>
          <a:p>
            <a:pPr marL="1143000" marR="0" indent="0" algn="l">
              <a:lnSpc>
                <a:spcPts val="2800"/>
              </a:lnSpc>
              <a:spcBef>
                <a:spcPts val="15"/>
              </a:spcBef>
              <a:spcAft>
                <a:spcPts val="0"/>
              </a:spcAft>
            </a:pPr>
            <a:r>
              <a:rPr lang="en-US" sz="2700" spc="0">
                <a:solidFill>
                  <a:srgbClr val="001F5F"/>
                </a:solidFill>
                <a:latin typeface="Calibri" pitchFamily="1" panose="2263545234"/>
              </a:rPr>
              <a:t>miniature horses. Additional assessment factors may </a:t>
            </a:r>
          </a:p>
          <a:p>
            <a:pPr marL="1143000" marR="0" indent="0" algn="l">
              <a:lnSpc>
                <a:spcPts val="2800"/>
              </a:lnSpc>
              <a:spcBef>
                <a:spcPts val="30"/>
              </a:spcBef>
              <a:spcAft>
                <a:spcPts val="6650"/>
              </a:spcAft>
            </a:pPr>
            <a:r>
              <a:rPr lang="en-US" sz="2700" spc="-10">
                <a:solidFill>
                  <a:srgbClr val="001F5F"/>
                </a:solidFill>
                <a:latin typeface="Calibri" pitchFamily="1" panose="2263545234"/>
              </a:rPr>
              <a:t>be considered including size, weight, etc. </a:t>
            </a:r>
          </a:p>
        </p:txBody>
      </p:sp>
      <p:graphicFrame>
        <p:nvGraphicFramePr>
          <p:cNvPr id="568" name="table 568"/>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70" name=""/>
        <p:cNvGrpSpPr/>
        <p:nvPr/>
      </p:nvGrpSpPr>
      <p:grpSpPr/>
      <p:sp>
        <p:nvSpPr>
          <p:cNvPr id="57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78" name="Image.jpg"/>
          <p:cNvPicPr/>
          <p:nvPr/>
        </p:nvPicPr>
        <p:blipFill>
          <a:blip r:embed="rId277"/>
          <a:stretch>
            <a:fillRect/>
          </a:stretch>
        </p:blipFill>
        <p:spPr>
          <a:xfrm>
            <a:off x="6595745" y="6516370"/>
            <a:ext cx="2499360" cy="213360"/>
          </a:xfrm>
          <a:prstGeom prst="rect">
            <a:avLst/>
          </a:prstGeom>
        </p:spPr>
      </p:pic>
      <p:sp>
        <p:nvSpPr>
          <p:cNvPr id="573" name=""/>
          <p:cNvSpPr/>
          <p:nvPr>
            <p:ph type="body" idx="10"/>
          </p:nvPr>
        </p:nvSpPr>
        <p:spPr>
          <a:xfrm>
            <a:off x="8803640"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0">
                <a:solidFill>
                  <a:srgbClr val="000080"/>
                </a:solidFill>
                <a:latin typeface="Tahoma" pitchFamily="2" panose="2263545234"/>
              </a:rPr>
              <a:t>55 </a:t>
            </a:r>
          </a:p>
        </p:txBody>
      </p:sp>
      <p:sp>
        <p:nvSpPr>
          <p:cNvPr id="57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75" name=""/>
          <p:cNvSpPr/>
          <p:nvPr>
            <p:ph type="body" idx="10"/>
          </p:nvPr>
        </p:nvSpPr>
        <p:spPr>
          <a:xfrm>
            <a:off x="0" y="676910"/>
            <a:ext cx="9144000" cy="5770880"/>
          </a:xfrm>
          <a:prstGeom prst="rect">
            <a:avLst/>
          </a:prstGeom>
          <a:noFill/>
          <a:ln w="0" cmpd="sng">
            <a:noFill/>
            <a:prstDash val="solid"/>
          </a:ln>
        </p:spPr>
        <p:txBody>
          <a:bodyPr vert="horz" lIns="0" tIns="251460" rIns="0" bIns="0" anchor="t"/>
          <a:lstStyle/>
          <a:p>
            <a:pPr marL="0" marR="0" indent="0" algn="ctr">
              <a:lnSpc>
                <a:spcPts val="3800"/>
              </a:lnSpc>
              <a:spcAft>
                <a:spcPts val="0"/>
              </a:spcAft>
            </a:pPr>
            <a:r>
              <a:rPr lang="en-US" sz="3500" b="1" spc="35">
                <a:solidFill>
                  <a:srgbClr val="001F5F"/>
                </a:solidFill>
                <a:latin typeface="Calibri" pitchFamily="1" panose="2263545234"/>
              </a:rPr>
              <a:t>Service Animals Access to Public Areas </a:t>
            </a:r>
          </a:p>
          <a:p>
            <a:pPr marL="0" marR="0" indent="0" algn="ctr">
              <a:lnSpc>
                <a:spcPts val="3700"/>
              </a:lnSpc>
              <a:spcBef>
                <a:spcPts val="5915"/>
              </a:spcBef>
              <a:spcAft>
                <a:spcPts val="0"/>
              </a:spcAft>
            </a:pPr>
            <a:r>
              <a:rPr lang="en-US" sz="3500" spc="65">
                <a:solidFill>
                  <a:srgbClr val="44759E"/>
                </a:solidFill>
                <a:latin typeface="Arial" pitchFamily="2" panose="2263545234"/>
              </a:rPr>
              <a:t></a:t>
            </a:r>
            <a:r>
              <a:rPr lang="en-US" sz="3200" spc="65">
                <a:solidFill>
                  <a:srgbClr val="001F5F"/>
                </a:solidFill>
                <a:latin typeface="Calibri" pitchFamily="1" panose="2263545234"/>
              </a:rPr>
              <a:t> Service animals must be allowed in all areas </a:t>
            </a:r>
          </a:p>
          <a:p>
            <a:pPr marL="1143000" marR="0" indent="0" algn="l">
              <a:lnSpc>
                <a:spcPts val="3100"/>
              </a:lnSpc>
              <a:spcBef>
                <a:spcPts val="300"/>
              </a:spcBef>
              <a:spcAft>
                <a:spcPts val="0"/>
              </a:spcAft>
            </a:pPr>
            <a:r>
              <a:rPr lang="en-US" sz="3200" spc="-5">
                <a:solidFill>
                  <a:srgbClr val="001F5F"/>
                </a:solidFill>
                <a:latin typeface="Calibri" pitchFamily="1" panose="2263545234"/>
              </a:rPr>
              <a:t>where the public is allowed except where </a:t>
            </a:r>
          </a:p>
          <a:p>
            <a:pPr marL="1143000" marR="0" indent="0" algn="l">
              <a:lnSpc>
                <a:spcPts val="3100"/>
              </a:lnSpc>
              <a:spcBef>
                <a:spcPts val="580"/>
              </a:spcBef>
              <a:spcAft>
                <a:spcPts val="0"/>
              </a:spcAft>
            </a:pPr>
            <a:r>
              <a:rPr lang="en-US" sz="3200" spc="0">
                <a:solidFill>
                  <a:srgbClr val="001F5F"/>
                </a:solidFill>
                <a:latin typeface="Calibri" pitchFamily="1" panose="2263545234"/>
              </a:rPr>
              <a:t>the dog would present </a:t>
            </a:r>
            <a:r>
              <a:rPr lang="en-US" sz="3150" b="1" spc="0">
                <a:solidFill>
                  <a:srgbClr val="001F5F"/>
                </a:solidFill>
                <a:latin typeface="Calibri" pitchFamily="1" panose="2263545234"/>
              </a:rPr>
              <a:t>a legitimate safety </a:t>
            </a:r>
          </a:p>
          <a:p>
            <a:pPr marL="1143000" marR="0" indent="0" algn="l">
              <a:lnSpc>
                <a:spcPts val="3100"/>
              </a:lnSpc>
              <a:spcBef>
                <a:spcPts val="580"/>
              </a:spcBef>
              <a:spcAft>
                <a:spcPts val="0"/>
              </a:spcAft>
            </a:pPr>
            <a:r>
              <a:rPr lang="en-US" sz="3150" b="1" spc="0">
                <a:solidFill>
                  <a:srgbClr val="001F5F"/>
                </a:solidFill>
                <a:latin typeface="Calibri" pitchFamily="1" panose="2263545234"/>
              </a:rPr>
              <a:t>risk </a:t>
            </a:r>
            <a:r>
              <a:rPr lang="en-US" sz="3200" spc="0">
                <a:solidFill>
                  <a:srgbClr val="001F5F"/>
                </a:solidFill>
                <a:latin typeface="Calibri" pitchFamily="1" panose="2263545234"/>
              </a:rPr>
              <a:t>or would </a:t>
            </a:r>
            <a:r>
              <a:rPr lang="en-US" sz="3150" b="1" spc="0">
                <a:solidFill>
                  <a:srgbClr val="001F5F"/>
                </a:solidFill>
                <a:latin typeface="Calibri" pitchFamily="1" panose="2263545234"/>
              </a:rPr>
              <a:t>fundamentally alter </a:t>
            </a:r>
            <a:r>
              <a:rPr lang="en-US" sz="3200" spc="0">
                <a:solidFill>
                  <a:srgbClr val="001F5F"/>
                </a:solidFill>
                <a:latin typeface="Calibri" pitchFamily="1" panose="2263545234"/>
              </a:rPr>
              <a:t>the nature </a:t>
            </a:r>
          </a:p>
          <a:p>
            <a:pPr marL="1143000" marR="0" indent="0" algn="l">
              <a:lnSpc>
                <a:spcPts val="3100"/>
              </a:lnSpc>
              <a:spcBef>
                <a:spcPts val="580"/>
              </a:spcBef>
              <a:spcAft>
                <a:spcPts val="14665"/>
              </a:spcAft>
            </a:pPr>
            <a:r>
              <a:rPr lang="en-US" sz="3200" spc="-10">
                <a:solidFill>
                  <a:srgbClr val="001F5F"/>
                </a:solidFill>
                <a:latin typeface="Calibri" pitchFamily="1" panose="2263545234"/>
              </a:rPr>
              <a:t>of a public entity’s services. </a:t>
            </a:r>
          </a:p>
        </p:txBody>
      </p:sp>
      <p:sp>
        <p:nvSpPr>
          <p:cNvPr id="576"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79" name=""/>
        <p:cNvGrpSpPr/>
        <p:nvPr/>
      </p:nvGrpSpPr>
      <p:grpSpPr/>
      <p:sp>
        <p:nvSpPr>
          <p:cNvPr id="58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89" name="Image.jpg"/>
          <p:cNvPicPr/>
          <p:nvPr/>
        </p:nvPicPr>
        <p:blipFill>
          <a:blip r:embed="rId282"/>
          <a:stretch>
            <a:fillRect/>
          </a:stretch>
        </p:blipFill>
        <p:spPr>
          <a:xfrm>
            <a:off x="6595745" y="6516370"/>
            <a:ext cx="2499360" cy="213360"/>
          </a:xfrm>
          <a:prstGeom prst="rect">
            <a:avLst/>
          </a:prstGeom>
        </p:spPr>
      </p:pic>
      <p:sp>
        <p:nvSpPr>
          <p:cNvPr id="58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56 </a:t>
            </a:r>
          </a:p>
        </p:txBody>
      </p:sp>
      <p:sp>
        <p:nvSpPr>
          <p:cNvPr id="58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84" name=""/>
          <p:cNvSpPr/>
          <p:nvPr>
            <p:ph type="body" idx="10"/>
          </p:nvPr>
        </p:nvSpPr>
        <p:spPr>
          <a:xfrm>
            <a:off x="0" y="676910"/>
            <a:ext cx="9144000" cy="1409700"/>
          </a:xfrm>
          <a:prstGeom prst="rect">
            <a:avLst/>
          </a:prstGeom>
          <a:noFill/>
          <a:ln w="0" cmpd="sng">
            <a:noFill/>
            <a:prstDash val="solid"/>
          </a:ln>
        </p:spPr>
        <p:txBody>
          <a:bodyPr vert="horz" lIns="0" tIns="263525" rIns="0" bIns="0" anchor="t"/>
          <a:lstStyle/>
          <a:p>
            <a:pPr marL="0" marR="0" indent="0" algn="ctr">
              <a:lnSpc>
                <a:spcPts val="4600"/>
              </a:lnSpc>
              <a:spcAft>
                <a:spcPts val="4180"/>
              </a:spcAft>
            </a:pPr>
            <a:r>
              <a:rPr lang="en-US" sz="4350" b="1" spc="5">
                <a:solidFill>
                  <a:srgbClr val="001F5F"/>
                </a:solidFill>
                <a:latin typeface="Calibri" pitchFamily="1" panose="2263545234"/>
              </a:rPr>
              <a:t>The Service Animal’s Work </a:t>
            </a:r>
          </a:p>
        </p:txBody>
      </p:sp>
      <p:sp>
        <p:nvSpPr>
          <p:cNvPr id="585" name=""/>
          <p:cNvSpPr/>
          <p:nvPr>
            <p:ph type="body" idx="10"/>
          </p:nvPr>
        </p:nvSpPr>
        <p:spPr>
          <a:xfrm>
            <a:off x="0" y="2086610"/>
            <a:ext cx="9144000" cy="4361180"/>
          </a:xfrm>
          <a:prstGeom prst="rect">
            <a:avLst/>
          </a:prstGeom>
          <a:noFill/>
          <a:ln w="0" cmpd="sng">
            <a:noFill/>
            <a:prstDash val="solid"/>
          </a:ln>
        </p:spPr>
        <p:txBody>
          <a:bodyPr vert="horz" lIns="0" tIns="56515" rIns="0" bIns="0" anchor="t">
            <a:normAutofit fontScale="95000"/>
          </a:bodyPr>
          <a:lstStyle/>
          <a:p>
            <a:pPr marL="640080" marR="0" indent="0" algn="just">
              <a:lnSpc>
                <a:spcPts val="2300"/>
              </a:lnSpc>
              <a:spcAft>
                <a:spcPts val="0"/>
              </a:spcAft>
            </a:pPr>
            <a:r>
              <a:rPr lang="en-US" sz="2050" b="1" spc="10">
                <a:solidFill>
                  <a:srgbClr val="001F5F"/>
                </a:solidFill>
                <a:latin typeface="Calibri" pitchFamily="1" panose="2263545234"/>
              </a:rPr>
              <a:t>The dog’s work must be related to individual’s disability</a:t>
            </a:r>
            <a:r>
              <a:rPr lang="en-US" sz="2250" spc="10">
                <a:solidFill>
                  <a:srgbClr val="001F5F"/>
                </a:solidFill>
                <a:latin typeface="Calibri" pitchFamily="1" panose="2263545234"/>
              </a:rPr>
              <a:t>. </a:t>
            </a:r>
          </a:p>
          <a:p>
            <a:pPr marL="640080" marR="0" indent="502920" algn="just">
              <a:lnSpc>
                <a:spcPts val="1800"/>
              </a:lnSpc>
              <a:spcBef>
                <a:spcPts val="260"/>
              </a:spcBef>
              <a:spcAft>
                <a:spcPts val="0"/>
              </a:spcAft>
              <a:buFont typeface="Calibri"/>
              <a:buAutoNum startAt="1" type="alphaLcPeriod"/>
            </a:pPr>
            <a:r>
              <a:rPr lang="en-US" sz="1900" spc="30">
                <a:solidFill>
                  <a:srgbClr val="001F5F"/>
                </a:solidFill>
                <a:latin typeface="Calibri" pitchFamily="1" panose="2263545234"/>
              </a:rPr>
              <a:t>Dog must perform work directly related to the individual’s disability. </a:t>
            </a:r>
          </a:p>
          <a:p>
            <a:pPr marL="1188720" marR="0" indent="0" algn="just">
              <a:lnSpc>
                <a:spcPts val="1800"/>
              </a:lnSpc>
              <a:spcBef>
                <a:spcPts val="0"/>
              </a:spcBef>
              <a:spcAft>
                <a:spcPts val="0"/>
              </a:spcAft>
            </a:pPr>
            <a:r>
              <a:rPr lang="en-US" sz="1900" spc="30">
                <a:solidFill>
                  <a:srgbClr val="001F5F"/>
                </a:solidFill>
                <a:latin typeface="Calibri" pitchFamily="1" panose="2263545234"/>
              </a:rPr>
              <a:t>The regulations provide a non-exhaustive list of work or tasks including </a:t>
            </a:r>
          </a:p>
          <a:p>
            <a:pPr marL="1188720" marR="0" indent="0" algn="just">
              <a:lnSpc>
                <a:spcPts val="1800"/>
              </a:lnSpc>
              <a:spcBef>
                <a:spcPts val="0"/>
              </a:spcBef>
              <a:spcAft>
                <a:spcPts val="0"/>
              </a:spcAft>
            </a:pPr>
            <a:r>
              <a:rPr lang="en-US" sz="1900" spc="35">
                <a:solidFill>
                  <a:srgbClr val="001F5F"/>
                </a:solidFill>
                <a:latin typeface="Calibri" pitchFamily="1" panose="2263545234"/>
              </a:rPr>
              <a:t>assisting navigation for individuals with sight problems; alerting the deaf </a:t>
            </a:r>
          </a:p>
          <a:p>
            <a:pPr marL="1188720" marR="0" indent="0" algn="just">
              <a:lnSpc>
                <a:spcPts val="1800"/>
              </a:lnSpc>
              <a:spcBef>
                <a:spcPts val="0"/>
              </a:spcBef>
              <a:spcAft>
                <a:spcPts val="0"/>
              </a:spcAft>
            </a:pPr>
            <a:r>
              <a:rPr lang="en-US" sz="1900" spc="30">
                <a:solidFill>
                  <a:srgbClr val="001F5F"/>
                </a:solidFill>
                <a:latin typeface="Calibri" pitchFamily="1" panose="2263545234"/>
              </a:rPr>
              <a:t>or hard of hearing about the presence of people or sounds; pulling a </a:t>
            </a:r>
          </a:p>
          <a:p>
            <a:pPr marL="1188720" marR="0" indent="0" algn="just">
              <a:lnSpc>
                <a:spcPts val="1800"/>
              </a:lnSpc>
              <a:spcBef>
                <a:spcPts val="0"/>
              </a:spcBef>
              <a:spcAft>
                <a:spcPts val="0"/>
              </a:spcAft>
            </a:pPr>
            <a:r>
              <a:rPr lang="en-US" sz="1900" spc="30">
                <a:solidFill>
                  <a:srgbClr val="001F5F"/>
                </a:solidFill>
                <a:latin typeface="Calibri" pitchFamily="1" panose="2263545234"/>
              </a:rPr>
              <a:t>wheelchair, assisting during a seizure, providing nonviolent protection </a:t>
            </a:r>
          </a:p>
          <a:p>
            <a:pPr marL="1188720" marR="0" indent="0" algn="just">
              <a:lnSpc>
                <a:spcPts val="1800"/>
              </a:lnSpc>
              <a:spcBef>
                <a:spcPts val="0"/>
              </a:spcBef>
              <a:spcAft>
                <a:spcPts val="0"/>
              </a:spcAft>
            </a:pPr>
            <a:r>
              <a:rPr lang="en-US" sz="1900" spc="30">
                <a:solidFill>
                  <a:srgbClr val="001F5F"/>
                </a:solidFill>
                <a:latin typeface="Calibri" pitchFamily="1" panose="2263545234"/>
              </a:rPr>
              <a:t>or rescue work, retrieving items, providing physical support balance and </a:t>
            </a:r>
          </a:p>
          <a:p>
            <a:pPr marL="1188720" marR="0" indent="0" algn="just">
              <a:lnSpc>
                <a:spcPts val="1800"/>
              </a:lnSpc>
              <a:spcBef>
                <a:spcPts val="0"/>
              </a:spcBef>
              <a:spcAft>
                <a:spcPts val="0"/>
              </a:spcAft>
            </a:pPr>
            <a:r>
              <a:rPr lang="en-US" sz="1900" spc="30">
                <a:solidFill>
                  <a:srgbClr val="001F5F"/>
                </a:solidFill>
                <a:latin typeface="Calibri" pitchFamily="1" panose="2263545234"/>
              </a:rPr>
              <a:t>stability, alerting individuals about the presence of allergens, and </a:t>
            </a:r>
          </a:p>
          <a:p>
            <a:pPr marL="1188720" marR="0" indent="0" algn="just">
              <a:lnSpc>
                <a:spcPts val="1800"/>
              </a:lnSpc>
              <a:spcBef>
                <a:spcPts val="0"/>
              </a:spcBef>
              <a:spcAft>
                <a:spcPts val="0"/>
              </a:spcAft>
            </a:pPr>
            <a:r>
              <a:rPr lang="en-US" sz="1900" spc="30">
                <a:solidFill>
                  <a:srgbClr val="001F5F"/>
                </a:solidFill>
                <a:latin typeface="Calibri" pitchFamily="1" panose="2263545234"/>
              </a:rPr>
              <a:t>helping persons with psychiatric or neurological disabilities by </a:t>
            </a:r>
          </a:p>
          <a:p>
            <a:pPr marL="1188720" marR="0" indent="0" algn="just">
              <a:lnSpc>
                <a:spcPts val="1800"/>
              </a:lnSpc>
              <a:spcBef>
                <a:spcPts val="0"/>
              </a:spcBef>
              <a:spcAft>
                <a:spcPts val="0"/>
              </a:spcAft>
            </a:pPr>
            <a:r>
              <a:rPr lang="en-US" sz="1900" spc="30">
                <a:solidFill>
                  <a:srgbClr val="001F5F"/>
                </a:solidFill>
                <a:latin typeface="Calibri" pitchFamily="1" panose="2263545234"/>
              </a:rPr>
              <a:t>preventing or interrupting impulsive or destructive behaviors. </a:t>
            </a:r>
          </a:p>
          <a:p>
            <a:pPr marL="640080" marR="0" indent="502920" algn="just">
              <a:lnSpc>
                <a:spcPts val="1800"/>
              </a:lnSpc>
              <a:spcBef>
                <a:spcPts val="480"/>
              </a:spcBef>
              <a:spcAft>
                <a:spcPts val="0"/>
              </a:spcAft>
              <a:buFont typeface="Calibri"/>
              <a:buAutoNum type="alphaLcPeriod"/>
            </a:pPr>
            <a:r>
              <a:rPr lang="en-US" sz="1900" spc="40">
                <a:solidFill>
                  <a:srgbClr val="001F5F"/>
                </a:solidFill>
                <a:latin typeface="Calibri" pitchFamily="1" panose="2263545234"/>
              </a:rPr>
              <a:t>Tasks that psychiatric service animal might perform: interrupting, </a:t>
            </a:r>
          </a:p>
          <a:p>
            <a:pPr marL="1188720" marR="0" indent="0" algn="just">
              <a:lnSpc>
                <a:spcPts val="1800"/>
              </a:lnSpc>
              <a:spcBef>
                <a:spcPts val="0"/>
              </a:spcBef>
              <a:spcAft>
                <a:spcPts val="0"/>
              </a:spcAft>
            </a:pPr>
            <a:r>
              <a:rPr lang="en-US" sz="1900" spc="45">
                <a:solidFill>
                  <a:srgbClr val="001F5F"/>
                </a:solidFill>
                <a:latin typeface="Calibri" pitchFamily="1" panose="2263545234"/>
              </a:rPr>
              <a:t>calming, grounding, reminding, and performing safety checks. Ex: a </a:t>
            </a:r>
          </a:p>
          <a:p>
            <a:pPr marL="1188720" marR="0" indent="0" algn="just">
              <a:lnSpc>
                <a:spcPts val="1800"/>
              </a:lnSpc>
              <a:spcBef>
                <a:spcPts val="0"/>
              </a:spcBef>
              <a:spcAft>
                <a:spcPts val="0"/>
              </a:spcAft>
            </a:pPr>
            <a:r>
              <a:rPr lang="en-US" sz="1900" spc="30">
                <a:solidFill>
                  <a:srgbClr val="001F5F"/>
                </a:solidFill>
                <a:latin typeface="Calibri" pitchFamily="1" panose="2263545234"/>
              </a:rPr>
              <a:t>dog that has been trained to sense an anxiety attack or lesson it’s </a:t>
            </a:r>
          </a:p>
          <a:p>
            <a:pPr marL="1188720" marR="0" indent="0" algn="just">
              <a:lnSpc>
                <a:spcPts val="1800"/>
              </a:lnSpc>
              <a:spcBef>
                <a:spcPts val="25"/>
              </a:spcBef>
              <a:spcAft>
                <a:spcPts val="5760"/>
              </a:spcAft>
            </a:pPr>
            <a:r>
              <a:rPr lang="en-US" sz="1900" spc="30">
                <a:solidFill>
                  <a:srgbClr val="001F5F"/>
                </a:solidFill>
                <a:latin typeface="Calibri" pitchFamily="1" panose="2263545234"/>
              </a:rPr>
              <a:t>impact may qualify as a service animal. </a:t>
            </a:r>
          </a:p>
        </p:txBody>
      </p:sp>
      <p:graphicFrame>
        <p:nvGraphicFramePr>
          <p:cNvPr id="588" name="table 588"/>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90" name=""/>
        <p:cNvGrpSpPr/>
        <p:nvPr/>
      </p:nvGrpSpPr>
      <p:grpSpPr/>
      <p:sp>
        <p:nvSpPr>
          <p:cNvPr id="59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00" name="Image.jpg"/>
          <p:cNvPicPr/>
          <p:nvPr/>
        </p:nvPicPr>
        <p:blipFill>
          <a:blip r:embed="rId287"/>
          <a:stretch>
            <a:fillRect/>
          </a:stretch>
        </p:blipFill>
        <p:spPr>
          <a:xfrm>
            <a:off x="6595745" y="6516370"/>
            <a:ext cx="2499360" cy="213360"/>
          </a:xfrm>
          <a:prstGeom prst="rect">
            <a:avLst/>
          </a:prstGeom>
        </p:spPr>
      </p:pic>
      <p:sp>
        <p:nvSpPr>
          <p:cNvPr id="59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57 </a:t>
            </a:r>
          </a:p>
        </p:txBody>
      </p:sp>
      <p:sp>
        <p:nvSpPr>
          <p:cNvPr id="59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95" name=""/>
          <p:cNvSpPr/>
          <p:nvPr>
            <p:ph type="body" idx="10"/>
          </p:nvPr>
        </p:nvSpPr>
        <p:spPr>
          <a:xfrm>
            <a:off x="0" y="676910"/>
            <a:ext cx="9144000" cy="1141730"/>
          </a:xfrm>
          <a:prstGeom prst="rect">
            <a:avLst/>
          </a:prstGeom>
          <a:noFill/>
          <a:ln w="0" cmpd="sng">
            <a:noFill/>
            <a:prstDash val="solid"/>
          </a:ln>
        </p:spPr>
        <p:txBody>
          <a:bodyPr vert="horz" lIns="0" tIns="260350" rIns="0" bIns="0" anchor="t"/>
          <a:lstStyle/>
          <a:p>
            <a:pPr marL="0" marR="0" indent="0" algn="ctr">
              <a:lnSpc>
                <a:spcPts val="4300"/>
              </a:lnSpc>
              <a:spcAft>
                <a:spcPts val="2375"/>
              </a:spcAft>
            </a:pPr>
            <a:r>
              <a:rPr lang="en-US" sz="4350" b="1" spc="10">
                <a:solidFill>
                  <a:srgbClr val="001F5F"/>
                </a:solidFill>
                <a:latin typeface="Calibri" pitchFamily="1" panose="2263545234"/>
              </a:rPr>
              <a:t>Inquiries about Service Animals </a:t>
            </a:r>
          </a:p>
        </p:txBody>
      </p:sp>
      <p:sp>
        <p:nvSpPr>
          <p:cNvPr id="596" name=""/>
          <p:cNvSpPr/>
          <p:nvPr>
            <p:ph type="body" idx="10"/>
          </p:nvPr>
        </p:nvSpPr>
        <p:spPr>
          <a:xfrm>
            <a:off x="0" y="1818640"/>
            <a:ext cx="9144000" cy="4629150"/>
          </a:xfrm>
          <a:prstGeom prst="rect">
            <a:avLst/>
          </a:prstGeom>
          <a:noFill/>
          <a:ln w="0" cmpd="sng">
            <a:noFill/>
            <a:prstDash val="solid"/>
          </a:ln>
        </p:spPr>
        <p:txBody>
          <a:bodyPr vert="horz" lIns="0" tIns="434340" rIns="0" bIns="0" anchor="t"/>
          <a:lstStyle/>
          <a:p>
            <a:pPr marL="640080" marR="0" indent="0" algn="l">
              <a:lnSpc>
                <a:spcPts val="1700"/>
              </a:lnSpc>
              <a:spcAft>
                <a:spcPts val="0"/>
              </a:spcAft>
              <a:tabLst>
                <a:tab pos="1143000" algn="l"/>
              </a:tabLst>
            </a:pPr>
            <a:r>
              <a:rPr lang="en-US" sz="435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Schools may ask only two questions about service dogs: </a:t>
            </a:r>
          </a:p>
          <a:p>
            <a:pPr marL="1143000" marR="0" indent="457200" algn="l">
              <a:lnSpc>
                <a:spcPts val="1500"/>
              </a:lnSpc>
              <a:spcBef>
                <a:spcPts val="0"/>
              </a:spcBef>
              <a:spcAft>
                <a:spcPts val="0"/>
              </a:spcAft>
              <a:buFont typeface="Calibri"/>
              <a:buAutoNum startAt="1" type="alphaLcPeriod"/>
            </a:pPr>
            <a:r>
              <a:rPr lang="en-US" sz="1700" spc="0">
                <a:solidFill>
                  <a:srgbClr val="001F5F"/>
                </a:solidFill>
                <a:latin typeface="Calibri" pitchFamily="1" panose="2263545234"/>
              </a:rPr>
              <a:t>whether the animal is a service animal required because of a disability; </a:t>
            </a:r>
          </a:p>
          <a:p>
            <a:pPr marL="1143000" marR="0" indent="457200" algn="l">
              <a:lnSpc>
                <a:spcPts val="1700"/>
              </a:lnSpc>
              <a:spcBef>
                <a:spcPts val="300"/>
              </a:spcBef>
              <a:spcAft>
                <a:spcPts val="0"/>
              </a:spcAft>
              <a:buFont typeface="Calibri"/>
              <a:buAutoNum type="alphaLcPeriod"/>
            </a:pPr>
            <a:r>
              <a:rPr lang="en-US" sz="1700" spc="0">
                <a:solidFill>
                  <a:srgbClr val="001F5F"/>
                </a:solidFill>
                <a:latin typeface="Calibri" pitchFamily="1" panose="2263545234"/>
              </a:rPr>
              <a:t>what work or task the animal has been trained to perform. </a:t>
            </a:r>
          </a:p>
          <a:p>
            <a:pPr marL="640080" marR="0" indent="0" algn="l">
              <a:lnSpc>
                <a:spcPts val="1500"/>
              </a:lnSpc>
              <a:spcBef>
                <a:spcPts val="1155"/>
              </a:spcBef>
              <a:spcAft>
                <a:spcPts val="0"/>
              </a:spcAft>
              <a:tabLst>
                <a:tab pos="1143000" algn="l"/>
              </a:tabLst>
            </a:pPr>
            <a:r>
              <a:rPr lang="en-US" sz="435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Schools may not require the dog to demonstrate the task, inquire about </a:t>
            </a:r>
          </a:p>
          <a:p>
            <a:pPr marL="1143000" marR="0" indent="0" algn="l">
              <a:lnSpc>
                <a:spcPts val="1500"/>
              </a:lnSpc>
              <a:spcBef>
                <a:spcPts val="0"/>
              </a:spcBef>
              <a:spcAft>
                <a:spcPts val="0"/>
              </a:spcAft>
            </a:pPr>
            <a:r>
              <a:rPr lang="en-US" sz="1900" spc="35">
                <a:solidFill>
                  <a:srgbClr val="001F5F"/>
                </a:solidFill>
                <a:latin typeface="Calibri" pitchFamily="1" panose="2263545234"/>
              </a:rPr>
              <a:t>the nature of the disability or require documentation of certification, </a:t>
            </a:r>
          </a:p>
          <a:p>
            <a:pPr marL="1143000" marR="0" indent="0" algn="l">
              <a:lnSpc>
                <a:spcPts val="1800"/>
              </a:lnSpc>
              <a:spcBef>
                <a:spcPts val="0"/>
              </a:spcBef>
              <a:spcAft>
                <a:spcPts val="0"/>
              </a:spcAft>
            </a:pPr>
            <a:r>
              <a:rPr lang="en-US" sz="1900" spc="50">
                <a:solidFill>
                  <a:srgbClr val="001F5F"/>
                </a:solidFill>
                <a:latin typeface="Calibri" pitchFamily="1" panose="2263545234"/>
              </a:rPr>
              <a:t>training or licensing. No vest, harness or ID tag is required. </a:t>
            </a:r>
          </a:p>
          <a:p>
            <a:pPr marL="640080" marR="0" indent="0" algn="l">
              <a:lnSpc>
                <a:spcPts val="1500"/>
              </a:lnSpc>
              <a:spcBef>
                <a:spcPts val="1180"/>
              </a:spcBef>
              <a:spcAft>
                <a:spcPts val="0"/>
              </a:spcAft>
              <a:tabLst>
                <a:tab pos="1143000" algn="l"/>
              </a:tabLst>
            </a:pPr>
            <a:r>
              <a:rPr lang="en-US" sz="4350" spc="40">
                <a:solidFill>
                  <a:srgbClr val="44759E"/>
                </a:solidFill>
                <a:latin typeface="Arial" pitchFamily="2" panose="2263545234"/>
              </a:rPr>
              <a:t></a:t>
            </a:r>
            <a:r>
              <a:rPr lang="en-US" sz="100" spc="40">
                <a:solidFill>
                  <a:srgbClr val="001F5F"/>
                </a:solidFill>
                <a:latin typeface="Calibri" pitchFamily="1" panose="2263545234"/>
              </a:rPr>
              <a:t> </a:t>
            </a:r>
            <a:r>
              <a:rPr lang="en-US" sz="1900" spc="40">
                <a:solidFill>
                  <a:srgbClr val="001F5F"/>
                </a:solidFill>
                <a:latin typeface="Calibri" pitchFamily="1" panose="2263545234"/>
              </a:rPr>
              <a:t>A service animal does not have to be professionally trained. Individuals </a:t>
            </a:r>
          </a:p>
          <a:p>
            <a:pPr marL="1143000" marR="0" indent="0" algn="l">
              <a:lnSpc>
                <a:spcPts val="1500"/>
              </a:lnSpc>
              <a:spcBef>
                <a:spcPts val="0"/>
              </a:spcBef>
              <a:spcAft>
                <a:spcPts val="0"/>
              </a:spcAft>
            </a:pPr>
            <a:r>
              <a:rPr lang="en-US" sz="1900" spc="35">
                <a:solidFill>
                  <a:srgbClr val="001F5F"/>
                </a:solidFill>
                <a:latin typeface="Calibri" pitchFamily="1" panose="2263545234"/>
              </a:rPr>
              <a:t>with disabilities have the right to train the dog themselves. </a:t>
            </a:r>
          </a:p>
          <a:p>
            <a:pPr marL="640080" marR="0" indent="0" algn="l">
              <a:lnSpc>
                <a:spcPts val="1500"/>
              </a:lnSpc>
              <a:spcBef>
                <a:spcPts val="1180"/>
              </a:spcBef>
              <a:spcAft>
                <a:spcPts val="0"/>
              </a:spcAft>
              <a:tabLst>
                <a:tab pos="1143000" algn="l"/>
              </a:tabLst>
            </a:pPr>
            <a:r>
              <a:rPr lang="en-US" sz="435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A service animal in training is not considered a service animal under the </a:t>
            </a:r>
          </a:p>
          <a:p>
            <a:pPr marL="1143000" marR="0" indent="0" algn="l">
              <a:lnSpc>
                <a:spcPts val="1500"/>
              </a:lnSpc>
              <a:spcBef>
                <a:spcPts val="0"/>
              </a:spcBef>
              <a:spcAft>
                <a:spcPts val="0"/>
              </a:spcAft>
            </a:pPr>
            <a:r>
              <a:rPr lang="en-US" sz="1900" spc="35">
                <a:solidFill>
                  <a:srgbClr val="001F5F"/>
                </a:solidFill>
                <a:latin typeface="Calibri" pitchFamily="1" panose="2263545234"/>
              </a:rPr>
              <a:t>ADA (however, see Wisconsin Public Accommodation Law, sec. 106.52, </a:t>
            </a:r>
          </a:p>
          <a:p>
            <a:pPr marL="1143000" marR="0" indent="0" algn="l">
              <a:lnSpc>
                <a:spcPts val="1800"/>
              </a:lnSpc>
              <a:spcBef>
                <a:spcPts val="0"/>
              </a:spcBef>
              <a:spcAft>
                <a:spcPts val="10920"/>
              </a:spcAft>
            </a:pPr>
            <a:r>
              <a:rPr lang="en-US" sz="1900" spc="35">
                <a:solidFill>
                  <a:srgbClr val="001F5F"/>
                </a:solidFill>
                <a:latin typeface="Calibri" pitchFamily="1" panose="2263545234"/>
              </a:rPr>
              <a:t>Wis. Stats., which covers service animal trainers). </a:t>
            </a:r>
          </a:p>
        </p:txBody>
      </p:sp>
      <p:graphicFrame>
        <p:nvGraphicFramePr>
          <p:cNvPr id="599" name="table 599"/>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01" name=""/>
        <p:cNvGrpSpPr/>
        <p:nvPr/>
      </p:nvGrpSpPr>
      <p:grpSpPr/>
      <p:sp>
        <p:nvSpPr>
          <p:cNvPr id="60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11" name="Image.jpg"/>
          <p:cNvPicPr/>
          <p:nvPr/>
        </p:nvPicPr>
        <p:blipFill>
          <a:blip r:embed="rId292"/>
          <a:stretch>
            <a:fillRect/>
          </a:stretch>
        </p:blipFill>
        <p:spPr>
          <a:xfrm>
            <a:off x="6595745" y="6516370"/>
            <a:ext cx="2499360" cy="213360"/>
          </a:xfrm>
          <a:prstGeom prst="rect">
            <a:avLst/>
          </a:prstGeom>
        </p:spPr>
      </p:pic>
      <p:sp>
        <p:nvSpPr>
          <p:cNvPr id="604"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00">
                <a:solidFill>
                  <a:srgbClr val="000080"/>
                </a:solidFill>
                <a:latin typeface="Tahoma" pitchFamily="2" panose="2263545234"/>
              </a:rPr>
              <a:t>58 </a:t>
            </a:r>
          </a:p>
        </p:txBody>
      </p:sp>
      <p:sp>
        <p:nvSpPr>
          <p:cNvPr id="60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06" name=""/>
          <p:cNvSpPr/>
          <p:nvPr>
            <p:ph type="body" idx="10"/>
          </p:nvPr>
        </p:nvSpPr>
        <p:spPr>
          <a:xfrm>
            <a:off x="0" y="676910"/>
            <a:ext cx="9144000" cy="1443355"/>
          </a:xfrm>
          <a:prstGeom prst="rect">
            <a:avLst/>
          </a:prstGeom>
          <a:noFill/>
          <a:ln w="0" cmpd="sng">
            <a:noFill/>
            <a:prstDash val="solid"/>
          </a:ln>
        </p:spPr>
        <p:txBody>
          <a:bodyPr vert="horz" lIns="0" tIns="259715" rIns="0" bIns="0" anchor="t"/>
          <a:lstStyle/>
          <a:p>
            <a:pPr marL="0" marR="0" indent="0" algn="ctr">
              <a:lnSpc>
                <a:spcPts val="3900"/>
              </a:lnSpc>
              <a:spcAft>
                <a:spcPts val="5205"/>
              </a:spcAft>
            </a:pPr>
            <a:r>
              <a:rPr lang="en-US" sz="3900" b="1" spc="20">
                <a:solidFill>
                  <a:srgbClr val="001F5F"/>
                </a:solidFill>
                <a:latin typeface="Calibri" pitchFamily="1" panose="2263545234"/>
              </a:rPr>
              <a:t>Removing a Service Animal </a:t>
            </a:r>
          </a:p>
        </p:txBody>
      </p:sp>
      <p:sp>
        <p:nvSpPr>
          <p:cNvPr id="607" name=""/>
          <p:cNvSpPr/>
          <p:nvPr>
            <p:ph type="body" idx="10"/>
          </p:nvPr>
        </p:nvSpPr>
        <p:spPr>
          <a:xfrm>
            <a:off x="0" y="2120265"/>
            <a:ext cx="9144000" cy="4327525"/>
          </a:xfrm>
          <a:prstGeom prst="rect">
            <a:avLst/>
          </a:prstGeom>
          <a:noFill/>
          <a:ln w="0" cmpd="sng">
            <a:noFill/>
            <a:prstDash val="solid"/>
          </a:ln>
        </p:spPr>
        <p:txBody>
          <a:bodyPr vert="horz" lIns="0" tIns="29210" rIns="0" bIns="0" anchor="t"/>
          <a:lstStyle/>
          <a:p>
            <a:pPr marL="640080" marR="0" indent="0" algn="just">
              <a:lnSpc>
                <a:spcPts val="2000"/>
              </a:lnSpc>
              <a:spcAft>
                <a:spcPts val="0"/>
              </a:spcAft>
            </a:pPr>
            <a:r>
              <a:rPr lang="en-US" sz="2000" b="1" spc="0">
                <a:solidFill>
                  <a:srgbClr val="001F5F"/>
                </a:solidFill>
                <a:latin typeface="Calibri" pitchFamily="1" panose="2263545234"/>
              </a:rPr>
              <a:t>Schools may ask an individual to remove a service dog in these situations. </a:t>
            </a:r>
          </a:p>
          <a:p>
            <a:pPr marL="640080" marR="0" indent="0" algn="just">
              <a:lnSpc>
                <a:spcPts val="1800"/>
              </a:lnSpc>
              <a:spcBef>
                <a:spcPts val="610"/>
              </a:spcBef>
              <a:spcAft>
                <a:spcPts val="0"/>
              </a:spcAft>
              <a:tabLst>
                <a:tab pos="1143000" algn="l"/>
              </a:tabLst>
            </a:pPr>
            <a:r>
              <a:rPr lang="en-US" sz="200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If the dog is out of control and the handler does not take action to </a:t>
            </a:r>
          </a:p>
          <a:p>
            <a:pPr marL="1143000" marR="0" indent="0" algn="just">
              <a:lnSpc>
                <a:spcPts val="1800"/>
              </a:lnSpc>
              <a:spcBef>
                <a:spcPts val="0"/>
              </a:spcBef>
              <a:spcAft>
                <a:spcPts val="0"/>
              </a:spcAft>
            </a:pPr>
            <a:r>
              <a:rPr lang="en-US" sz="1900" spc="30">
                <a:solidFill>
                  <a:srgbClr val="001F5F"/>
                </a:solidFill>
                <a:latin typeface="Calibri" pitchFamily="1" panose="2263545234"/>
              </a:rPr>
              <a:t>control it (e.g., barks repeatedly); </a:t>
            </a:r>
          </a:p>
          <a:p>
            <a:pPr marL="640080" marR="0" indent="0" algn="just">
              <a:lnSpc>
                <a:spcPts val="1800"/>
              </a:lnSpc>
              <a:spcBef>
                <a:spcPts val="610"/>
              </a:spcBef>
              <a:spcAft>
                <a:spcPts val="0"/>
              </a:spcAft>
              <a:tabLst>
                <a:tab pos="1143000" algn="l"/>
              </a:tabLst>
            </a:pPr>
            <a:r>
              <a:rPr lang="en-US" sz="200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If the dog would cause a fundamental alteration to the service or </a:t>
            </a:r>
          </a:p>
          <a:p>
            <a:pPr marL="1143000" marR="0" indent="0" algn="just">
              <a:lnSpc>
                <a:spcPts val="1800"/>
              </a:lnSpc>
              <a:spcBef>
                <a:spcPts val="0"/>
              </a:spcBef>
              <a:spcAft>
                <a:spcPts val="0"/>
              </a:spcAft>
            </a:pPr>
            <a:r>
              <a:rPr lang="en-US" sz="1900" spc="35">
                <a:solidFill>
                  <a:srgbClr val="001F5F"/>
                </a:solidFill>
                <a:latin typeface="Calibri" pitchFamily="1" panose="2263545234"/>
              </a:rPr>
              <a:t>program. DOJ clarifies that in most situations, this will not occur. </a:t>
            </a:r>
          </a:p>
          <a:p>
            <a:pPr marL="640080" marR="0" indent="0" algn="just">
              <a:lnSpc>
                <a:spcPts val="1800"/>
              </a:lnSpc>
              <a:spcBef>
                <a:spcPts val="610"/>
              </a:spcBef>
              <a:spcAft>
                <a:spcPts val="0"/>
              </a:spcAft>
              <a:tabLst>
                <a:tab pos="1143000" algn="l"/>
              </a:tabLst>
            </a:pPr>
            <a:r>
              <a:rPr lang="en-US" sz="200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If the dog poses a direct threat to the health or safety of others (dogs </a:t>
            </a:r>
          </a:p>
          <a:p>
            <a:pPr marL="1143000" marR="0" indent="0" algn="just">
              <a:lnSpc>
                <a:spcPts val="1800"/>
              </a:lnSpc>
              <a:spcBef>
                <a:spcPts val="0"/>
              </a:spcBef>
              <a:spcAft>
                <a:spcPts val="0"/>
              </a:spcAft>
            </a:pPr>
            <a:r>
              <a:rPr lang="en-US" sz="1900" spc="35">
                <a:solidFill>
                  <a:srgbClr val="001F5F"/>
                </a:solidFill>
                <a:latin typeface="Calibri" pitchFamily="1" panose="2263545234"/>
              </a:rPr>
              <a:t>cannot be excluded based upon breed reputation but dogs trained to be </a:t>
            </a:r>
          </a:p>
          <a:p>
            <a:pPr marL="1143000" marR="0" indent="0" algn="just">
              <a:lnSpc>
                <a:spcPts val="1800"/>
              </a:lnSpc>
              <a:spcBef>
                <a:spcPts val="0"/>
              </a:spcBef>
              <a:spcAft>
                <a:spcPts val="0"/>
              </a:spcAft>
            </a:pPr>
            <a:r>
              <a:rPr lang="en-US" sz="1900" spc="35">
                <a:solidFill>
                  <a:srgbClr val="001F5F"/>
                </a:solidFill>
                <a:latin typeface="Calibri" pitchFamily="1" panose="2263545234"/>
              </a:rPr>
              <a:t>attack dogs may be excluded); or </a:t>
            </a:r>
          </a:p>
          <a:p>
            <a:pPr marL="640080" marR="0" indent="0" algn="just">
              <a:lnSpc>
                <a:spcPts val="1800"/>
              </a:lnSpc>
              <a:spcBef>
                <a:spcPts val="610"/>
              </a:spcBef>
              <a:spcAft>
                <a:spcPts val="0"/>
              </a:spcAft>
              <a:tabLst>
                <a:tab pos="1143000" algn="l"/>
              </a:tabLst>
            </a:pPr>
            <a:r>
              <a:rPr lang="en-US" sz="2000" spc="30">
                <a:solidFill>
                  <a:srgbClr val="44759E"/>
                </a:solidFill>
                <a:latin typeface="Arial" pitchFamily="2" panose="2263545234"/>
              </a:rPr>
              <a:t></a:t>
            </a:r>
            <a:r>
              <a:rPr lang="en-US" sz="100" spc="30">
                <a:solidFill>
                  <a:srgbClr val="001F5F"/>
                </a:solidFill>
                <a:latin typeface="Calibri" pitchFamily="1" panose="2263545234"/>
              </a:rPr>
              <a:t> </a:t>
            </a:r>
            <a:r>
              <a:rPr lang="en-US" sz="1900" spc="30">
                <a:solidFill>
                  <a:srgbClr val="001F5F"/>
                </a:solidFill>
                <a:latin typeface="Calibri" pitchFamily="1" panose="2263545234"/>
              </a:rPr>
              <a:t>If the dog is not housebroken. </a:t>
            </a:r>
          </a:p>
          <a:p>
            <a:pPr marL="640080" marR="0" indent="0" algn="just">
              <a:lnSpc>
                <a:spcPts val="2000"/>
              </a:lnSpc>
              <a:spcBef>
                <a:spcPts val="2635"/>
              </a:spcBef>
              <a:spcAft>
                <a:spcPts val="0"/>
              </a:spcAft>
            </a:pPr>
            <a:r>
              <a:rPr lang="en-US" sz="2000" b="1" spc="-20">
                <a:solidFill>
                  <a:srgbClr val="001F5F"/>
                </a:solidFill>
                <a:latin typeface="Calibri" pitchFamily="1" panose="2263545234"/>
              </a:rPr>
              <a:t>Allergies and fear. </a:t>
            </a:r>
          </a:p>
          <a:p>
            <a:pPr marL="640080" marR="0" indent="0" algn="just">
              <a:lnSpc>
                <a:spcPts val="1800"/>
              </a:lnSpc>
              <a:spcBef>
                <a:spcPts val="610"/>
              </a:spcBef>
              <a:spcAft>
                <a:spcPts val="0"/>
              </a:spcAft>
              <a:tabLst>
                <a:tab pos="1143000" algn="l"/>
              </a:tabLst>
            </a:pPr>
            <a:r>
              <a:rPr lang="en-US" sz="2000" spc="40">
                <a:solidFill>
                  <a:srgbClr val="44759E"/>
                </a:solidFill>
                <a:latin typeface="Arial" pitchFamily="2" panose="2263545234"/>
              </a:rPr>
              <a:t></a:t>
            </a:r>
            <a:r>
              <a:rPr lang="en-US" sz="100" spc="40">
                <a:solidFill>
                  <a:srgbClr val="001F5F"/>
                </a:solidFill>
                <a:latin typeface="Calibri" pitchFamily="1" panose="2263545234"/>
              </a:rPr>
              <a:t> </a:t>
            </a:r>
            <a:r>
              <a:rPr lang="en-US" sz="1900" spc="40">
                <a:solidFill>
                  <a:srgbClr val="001F5F"/>
                </a:solidFill>
                <a:latin typeface="Calibri" pitchFamily="1" panose="2263545234"/>
              </a:rPr>
              <a:t>Allergies and generalized fear are not reasons to deny a service dog. If </a:t>
            </a:r>
          </a:p>
          <a:p>
            <a:pPr marL="1143000" marR="0" indent="0" algn="just">
              <a:lnSpc>
                <a:spcPts val="1800"/>
              </a:lnSpc>
              <a:spcBef>
                <a:spcPts val="0"/>
              </a:spcBef>
              <a:spcAft>
                <a:spcPts val="0"/>
              </a:spcAft>
            </a:pPr>
            <a:r>
              <a:rPr lang="en-US" sz="1900" spc="35">
                <a:solidFill>
                  <a:srgbClr val="001F5F"/>
                </a:solidFill>
                <a:latin typeface="Calibri" pitchFamily="1" panose="2263545234"/>
              </a:rPr>
              <a:t>another individual’s allergies qualify as a disability then officials will </a:t>
            </a:r>
          </a:p>
          <a:p>
            <a:pPr marL="1143000" marR="0" indent="0" algn="just">
              <a:lnSpc>
                <a:spcPts val="1800"/>
              </a:lnSpc>
              <a:spcBef>
                <a:spcPts val="0"/>
              </a:spcBef>
              <a:spcAft>
                <a:spcPts val="3455"/>
              </a:spcAft>
            </a:pPr>
            <a:r>
              <a:rPr lang="en-US" sz="1900" spc="35">
                <a:solidFill>
                  <a:srgbClr val="001F5F"/>
                </a:solidFill>
                <a:latin typeface="Calibri" pitchFamily="1" panose="2263545234"/>
              </a:rPr>
              <a:t>have an obligation to accommodate both individuals. </a:t>
            </a:r>
          </a:p>
        </p:txBody>
      </p:sp>
      <p:graphicFrame>
        <p:nvGraphicFramePr>
          <p:cNvPr id="610" name="table 610"/>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12" name=""/>
        <p:cNvGrpSpPr/>
        <p:nvPr/>
      </p:nvGrpSpPr>
      <p:grpSpPr/>
      <p:sp>
        <p:nvSpPr>
          <p:cNvPr id="61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22" name="Image.jpg"/>
          <p:cNvPicPr/>
          <p:nvPr/>
        </p:nvPicPr>
        <p:blipFill>
          <a:blip r:embed="rId297"/>
          <a:stretch>
            <a:fillRect/>
          </a:stretch>
        </p:blipFill>
        <p:spPr>
          <a:xfrm>
            <a:off x="6595745" y="6516370"/>
            <a:ext cx="2499360" cy="213360"/>
          </a:xfrm>
          <a:prstGeom prst="rect">
            <a:avLst/>
          </a:prstGeom>
        </p:spPr>
      </p:pic>
      <p:sp>
        <p:nvSpPr>
          <p:cNvPr id="615"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85">
                <a:solidFill>
                  <a:srgbClr val="000080"/>
                </a:solidFill>
                <a:latin typeface="Tahoma" pitchFamily="2" panose="2263545234"/>
              </a:rPr>
              <a:t>59 </a:t>
            </a:r>
          </a:p>
        </p:txBody>
      </p:sp>
      <p:sp>
        <p:nvSpPr>
          <p:cNvPr id="616"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17" name=""/>
          <p:cNvSpPr/>
          <p:nvPr>
            <p:ph type="body" idx="10"/>
          </p:nvPr>
        </p:nvSpPr>
        <p:spPr>
          <a:xfrm>
            <a:off x="0" y="676910"/>
            <a:ext cx="9144000" cy="1154430"/>
          </a:xfrm>
          <a:prstGeom prst="rect">
            <a:avLst/>
          </a:prstGeom>
          <a:noFill/>
          <a:ln w="0" cmpd="sng">
            <a:noFill/>
            <a:prstDash val="solid"/>
          </a:ln>
        </p:spPr>
        <p:txBody>
          <a:bodyPr vert="horz" lIns="0" tIns="260350" rIns="0" bIns="0" anchor="t"/>
          <a:lstStyle/>
          <a:p>
            <a:pPr marL="0" marR="0" indent="0" algn="ctr">
              <a:lnSpc>
                <a:spcPts val="4300"/>
              </a:lnSpc>
              <a:spcAft>
                <a:spcPts val="2520"/>
              </a:spcAft>
            </a:pPr>
            <a:r>
              <a:rPr lang="en-US" sz="4350" b="1" spc="5">
                <a:solidFill>
                  <a:srgbClr val="001F5F"/>
                </a:solidFill>
                <a:latin typeface="Calibri" pitchFamily="1" panose="2263545234"/>
              </a:rPr>
              <a:t>Handling a Service Animal </a:t>
            </a:r>
          </a:p>
        </p:txBody>
      </p:sp>
      <p:sp>
        <p:nvSpPr>
          <p:cNvPr id="618" name=""/>
          <p:cNvSpPr/>
          <p:nvPr>
            <p:ph type="body" idx="10"/>
          </p:nvPr>
        </p:nvSpPr>
        <p:spPr>
          <a:xfrm>
            <a:off x="0" y="1831340"/>
            <a:ext cx="9144000" cy="4616450"/>
          </a:xfrm>
          <a:prstGeom prst="rect">
            <a:avLst/>
          </a:prstGeom>
          <a:noFill/>
          <a:ln w="0" cmpd="sng">
            <a:noFill/>
            <a:prstDash val="solid"/>
          </a:ln>
        </p:spPr>
        <p:txBody>
          <a:bodyPr vert="horz" lIns="0" tIns="415925" rIns="0" bIns="0" anchor="t"/>
          <a:lstStyle/>
          <a:p>
            <a:pPr marL="640080" marR="0" indent="0" algn="just">
              <a:lnSpc>
                <a:spcPts val="2000"/>
              </a:lnSpc>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A service animal must be under a handler’s control. </a:t>
            </a:r>
          </a:p>
          <a:p>
            <a:pPr marL="640080" marR="0" indent="0" algn="just">
              <a:lnSpc>
                <a:spcPts val="1700"/>
              </a:lnSpc>
              <a:spcBef>
                <a:spcPts val="530"/>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The handler is responsible for caring for and supervising the </a:t>
            </a:r>
          </a:p>
          <a:p>
            <a:pPr marL="1143000" marR="0" indent="0" algn="just">
              <a:lnSpc>
                <a:spcPts val="1700"/>
              </a:lnSpc>
              <a:spcBef>
                <a:spcPts val="0"/>
              </a:spcBef>
              <a:spcAft>
                <a:spcPts val="0"/>
              </a:spcAft>
            </a:pPr>
            <a:r>
              <a:rPr lang="en-US" sz="2100" spc="-5">
                <a:solidFill>
                  <a:srgbClr val="001F5F"/>
                </a:solidFill>
                <a:latin typeface="Calibri" pitchFamily="1" panose="2263545234"/>
              </a:rPr>
              <a:t>animal including toileting, feeding, grooming and veterinary care. </a:t>
            </a:r>
          </a:p>
          <a:p>
            <a:pPr marL="640080" marR="0" indent="0" algn="just">
              <a:lnSpc>
                <a:spcPts val="1700"/>
              </a:lnSpc>
              <a:spcBef>
                <a:spcPts val="1180"/>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“In the school (K-12) context </a:t>
            </a:r>
            <a:r>
              <a:rPr lang="en-US" sz="2200" i="1" spc="0">
                <a:solidFill>
                  <a:srgbClr val="001F5F"/>
                </a:solidFill>
                <a:latin typeface="Calibri" pitchFamily="1" panose="2263545234"/>
              </a:rPr>
              <a:t>and in similar settings</a:t>
            </a:r>
            <a:r>
              <a:rPr lang="en-US" sz="2100" spc="0">
                <a:solidFill>
                  <a:srgbClr val="001F5F"/>
                </a:solidFill>
                <a:latin typeface="Calibri" pitchFamily="1" panose="2263545234"/>
              </a:rPr>
              <a:t>, the school or </a:t>
            </a:r>
          </a:p>
          <a:p>
            <a:pPr marL="1143000" marR="0" indent="0" algn="just">
              <a:lnSpc>
                <a:spcPts val="1700"/>
              </a:lnSpc>
              <a:spcBef>
                <a:spcPts val="0"/>
              </a:spcBef>
              <a:spcAft>
                <a:spcPts val="0"/>
              </a:spcAft>
            </a:pPr>
            <a:r>
              <a:rPr lang="en-US" sz="2100" spc="-5">
                <a:solidFill>
                  <a:srgbClr val="001F5F"/>
                </a:solidFill>
                <a:latin typeface="Calibri" pitchFamily="1" panose="2263545234"/>
              </a:rPr>
              <a:t>similar entity may need to provide some assistance to enable a </a:t>
            </a:r>
          </a:p>
          <a:p>
            <a:pPr marL="1143000" marR="0" indent="0" algn="just">
              <a:lnSpc>
                <a:spcPts val="2000"/>
              </a:lnSpc>
              <a:spcBef>
                <a:spcPts val="5"/>
              </a:spcBef>
              <a:spcAft>
                <a:spcPts val="0"/>
              </a:spcAft>
            </a:pPr>
            <a:r>
              <a:rPr lang="en-US" sz="2100" spc="-5">
                <a:solidFill>
                  <a:srgbClr val="001F5F"/>
                </a:solidFill>
                <a:latin typeface="Calibri" pitchFamily="1" panose="2263545234"/>
              </a:rPr>
              <a:t>particular student to handle his or her service animal.” </a:t>
            </a:r>
          </a:p>
          <a:p>
            <a:pPr marL="640080" marR="0" indent="0" algn="just">
              <a:lnSpc>
                <a:spcPts val="1700"/>
              </a:lnSpc>
              <a:spcBef>
                <a:spcPts val="1180"/>
              </a:spcBef>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Service animal must be harnessed, leashed or tethered while in </a:t>
            </a:r>
          </a:p>
          <a:p>
            <a:pPr marL="1143000" marR="0" indent="0" algn="just">
              <a:lnSpc>
                <a:spcPts val="1700"/>
              </a:lnSpc>
              <a:spcBef>
                <a:spcPts val="0"/>
              </a:spcBef>
              <a:spcAft>
                <a:spcPts val="0"/>
              </a:spcAft>
            </a:pPr>
            <a:r>
              <a:rPr lang="en-US" sz="2100" spc="0">
                <a:solidFill>
                  <a:srgbClr val="001F5F"/>
                </a:solidFill>
                <a:latin typeface="Calibri" pitchFamily="1" panose="2263545234"/>
              </a:rPr>
              <a:t>public places unless it interferes with the animals work or the </a:t>
            </a:r>
          </a:p>
          <a:p>
            <a:pPr marL="1143000" marR="0" indent="0" algn="just">
              <a:lnSpc>
                <a:spcPts val="2000"/>
              </a:lnSpc>
              <a:spcBef>
                <a:spcPts val="0"/>
              </a:spcBef>
              <a:spcAft>
                <a:spcPts val="0"/>
              </a:spcAft>
            </a:pPr>
            <a:r>
              <a:rPr lang="en-US" sz="2100" spc="-5">
                <a:solidFill>
                  <a:srgbClr val="001F5F"/>
                </a:solidFill>
                <a:latin typeface="Calibri" pitchFamily="1" panose="2263545234"/>
              </a:rPr>
              <a:t>individual’s disability prevents the individual’s use of these </a:t>
            </a:r>
          </a:p>
          <a:p>
            <a:pPr marL="1143000" marR="0" indent="0" algn="just">
              <a:lnSpc>
                <a:spcPts val="2000"/>
              </a:lnSpc>
              <a:spcBef>
                <a:spcPts val="5"/>
              </a:spcBef>
              <a:spcAft>
                <a:spcPts val="0"/>
              </a:spcAft>
            </a:pPr>
            <a:r>
              <a:rPr lang="en-US" sz="2100" spc="0">
                <a:solidFill>
                  <a:srgbClr val="001F5F"/>
                </a:solidFill>
                <a:latin typeface="Calibri" pitchFamily="1" panose="2263545234"/>
              </a:rPr>
              <a:t>devices. In that case, voice, signal or other means of control may </a:t>
            </a:r>
          </a:p>
          <a:p>
            <a:pPr marL="1143000" marR="0" indent="0" algn="just">
              <a:lnSpc>
                <a:spcPts val="2000"/>
              </a:lnSpc>
              <a:spcBef>
                <a:spcPts val="0"/>
              </a:spcBef>
              <a:spcAft>
                <a:spcPts val="8920"/>
              </a:spcAft>
            </a:pPr>
            <a:r>
              <a:rPr lang="en-US" sz="2100" spc="-30">
                <a:solidFill>
                  <a:srgbClr val="001F5F"/>
                </a:solidFill>
                <a:latin typeface="Calibri" pitchFamily="1" panose="2263545234"/>
              </a:rPr>
              <a:t>be used. </a:t>
            </a:r>
          </a:p>
        </p:txBody>
      </p:sp>
      <p:graphicFrame>
        <p:nvGraphicFramePr>
          <p:cNvPr id="621" name="table 621"/>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0" name=""/>
        <p:cNvGrpSpPr/>
        <p:nvPr/>
      </p:nvGrpSpPr>
      <p:grpSpPr/>
      <p:sp>
        <p:nvSpPr>
          <p:cNvPr id="5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9" name="Image.jpg"/>
          <p:cNvPicPr/>
          <p:nvPr/>
        </p:nvPicPr>
        <p:blipFill>
          <a:blip r:embed="rId32"/>
          <a:stretch>
            <a:fillRect/>
          </a:stretch>
        </p:blipFill>
        <p:spPr>
          <a:xfrm>
            <a:off x="6595745" y="6516370"/>
            <a:ext cx="2499360" cy="213360"/>
          </a:xfrm>
          <a:prstGeom prst="rect">
            <a:avLst/>
          </a:prstGeom>
        </p:spPr>
      </p:pic>
      <p:sp>
        <p:nvSpPr>
          <p:cNvPr id="53" name=""/>
          <p:cNvSpPr/>
          <p:nvPr>
            <p:ph type="body" idx="10"/>
          </p:nvPr>
        </p:nvSpPr>
        <p:spPr>
          <a:xfrm>
            <a:off x="8849360" y="38100"/>
            <a:ext cx="2286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0">
                <a:solidFill>
                  <a:srgbClr val="000080"/>
                </a:solidFill>
                <a:latin typeface="Tahoma" pitchFamily="2" panose="2263545234"/>
              </a:rPr>
              <a:t>6 </a:t>
            </a:r>
          </a:p>
        </p:txBody>
      </p:sp>
      <p:sp>
        <p:nvSpPr>
          <p:cNvPr id="5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55" name=""/>
          <p:cNvSpPr/>
          <p:nvPr>
            <p:ph type="body" idx="10"/>
          </p:nvPr>
        </p:nvSpPr>
        <p:spPr>
          <a:xfrm>
            <a:off x="0" y="676910"/>
            <a:ext cx="9144000" cy="1312545"/>
          </a:xfrm>
          <a:prstGeom prst="rect">
            <a:avLst/>
          </a:prstGeom>
          <a:noFill/>
          <a:ln w="0" cmpd="sng">
            <a:noFill/>
            <a:prstDash val="solid"/>
          </a:ln>
        </p:spPr>
        <p:txBody>
          <a:bodyPr vert="horz" lIns="0" tIns="260350" rIns="0" bIns="0" anchor="t">
            <a:normAutofit fontScale="95000"/>
          </a:bodyPr>
          <a:lstStyle/>
          <a:p>
            <a:pPr marL="0" marR="0" indent="0" algn="ctr">
              <a:lnSpc>
                <a:spcPts val="4700"/>
              </a:lnSpc>
              <a:spcAft>
                <a:spcPts val="3385"/>
              </a:spcAft>
            </a:pPr>
            <a:r>
              <a:rPr lang="en-US" sz="4350" b="1" spc="95">
                <a:solidFill>
                  <a:srgbClr val="001F5F"/>
                </a:solidFill>
                <a:latin typeface="Calibri" pitchFamily="1" panose="2263545234"/>
              </a:rPr>
              <a:t>The Laws </a:t>
            </a:r>
          </a:p>
        </p:txBody>
      </p:sp>
      <p:sp>
        <p:nvSpPr>
          <p:cNvPr id="56" name=""/>
          <p:cNvSpPr/>
          <p:nvPr>
            <p:ph type="body" idx="10"/>
          </p:nvPr>
        </p:nvSpPr>
        <p:spPr>
          <a:xfrm>
            <a:off x="0" y="1989455"/>
            <a:ext cx="9144000" cy="4458335"/>
          </a:xfrm>
          <a:prstGeom prst="rect">
            <a:avLst/>
          </a:prstGeom>
          <a:noFill/>
          <a:ln w="0" cmpd="sng">
            <a:noFill/>
            <a:prstDash val="solid"/>
          </a:ln>
        </p:spPr>
        <p:txBody>
          <a:bodyPr vert="horz" lIns="0" tIns="210820" rIns="0" bIns="0" anchor="t">
            <a:normAutofit fontScale="95000"/>
          </a:bodyPr>
          <a:lstStyle/>
          <a:p>
            <a:pPr marL="640080" marR="0" indent="0" algn="just">
              <a:lnSpc>
                <a:spcPts val="3700"/>
              </a:lnSpc>
              <a:spcAft>
                <a:spcPts val="0"/>
              </a:spcAft>
            </a:pPr>
            <a:r>
              <a:rPr lang="en-US" sz="4350" spc="85">
                <a:solidFill>
                  <a:srgbClr val="44759E"/>
                </a:solidFill>
                <a:latin typeface="Arial" pitchFamily="2" panose="2263545234"/>
              </a:rPr>
              <a:t></a:t>
            </a:r>
            <a:r>
              <a:rPr lang="en-US" sz="3150" spc="85">
                <a:solidFill>
                  <a:srgbClr val="001F5F"/>
                </a:solidFill>
                <a:latin typeface="Calibri" pitchFamily="1" panose="2263545234"/>
              </a:rPr>
              <a:t> Individuals with Disabilities Education Act </a:t>
            </a:r>
          </a:p>
          <a:p>
            <a:pPr marL="640080" marR="0" indent="0" algn="just">
              <a:lnSpc>
                <a:spcPts val="3700"/>
              </a:lnSpc>
              <a:spcBef>
                <a:spcPts val="715"/>
              </a:spcBef>
              <a:spcAft>
                <a:spcPts val="0"/>
              </a:spcAft>
            </a:pPr>
            <a:r>
              <a:rPr lang="en-US" sz="4350" spc="105">
                <a:solidFill>
                  <a:srgbClr val="44759E"/>
                </a:solidFill>
                <a:latin typeface="Arial" pitchFamily="2" panose="2263545234"/>
              </a:rPr>
              <a:t></a:t>
            </a:r>
            <a:r>
              <a:rPr lang="en-US" sz="3150" spc="105">
                <a:solidFill>
                  <a:srgbClr val="001F5F"/>
                </a:solidFill>
                <a:latin typeface="Calibri" pitchFamily="1" panose="2263545234"/>
              </a:rPr>
              <a:t> Americans with Disabilities Act </a:t>
            </a:r>
          </a:p>
          <a:p>
            <a:pPr marL="640080" marR="0" indent="0" algn="just">
              <a:lnSpc>
                <a:spcPts val="3700"/>
              </a:lnSpc>
              <a:spcBef>
                <a:spcPts val="710"/>
              </a:spcBef>
              <a:spcAft>
                <a:spcPts val="0"/>
              </a:spcAft>
            </a:pPr>
            <a:r>
              <a:rPr lang="en-US" sz="4350" spc="90">
                <a:solidFill>
                  <a:srgbClr val="44759E"/>
                </a:solidFill>
                <a:latin typeface="Arial" pitchFamily="2" panose="2263545234"/>
              </a:rPr>
              <a:t></a:t>
            </a:r>
            <a:r>
              <a:rPr lang="en-US" sz="3150" spc="90">
                <a:solidFill>
                  <a:srgbClr val="001F5F"/>
                </a:solidFill>
                <a:latin typeface="Calibri" pitchFamily="1" panose="2263545234"/>
              </a:rPr>
              <a:t> Section 504 of the Rehabilitation Act </a:t>
            </a:r>
          </a:p>
          <a:p>
            <a:pPr marL="640080" marR="0" indent="0" algn="just">
              <a:lnSpc>
                <a:spcPts val="3700"/>
              </a:lnSpc>
              <a:spcBef>
                <a:spcPts val="715"/>
              </a:spcBef>
              <a:spcAft>
                <a:spcPts val="15715"/>
              </a:spcAft>
            </a:pPr>
            <a:r>
              <a:rPr lang="en-US" sz="4350" spc="235">
                <a:solidFill>
                  <a:srgbClr val="44759E"/>
                </a:solidFill>
                <a:latin typeface="Arial" pitchFamily="2" panose="2263545234"/>
              </a:rPr>
              <a:t></a:t>
            </a:r>
            <a:r>
              <a:rPr lang="en-US" sz="3150" spc="235">
                <a:solidFill>
                  <a:srgbClr val="001F5F"/>
                </a:solidFill>
                <a:latin typeface="Calibri" pitchFamily="1" panose="2263545234"/>
              </a:rPr>
              <a:t> State Laws </a:t>
            </a:r>
          </a:p>
        </p:txBody>
      </p:sp>
      <p:sp>
        <p:nvSpPr>
          <p:cNvPr id="57" name=""/>
          <p:cNvSpPr/>
          <p:nvPr>
            <p:ph type="body" idx="10"/>
          </p:nvPr>
        </p:nvSpPr>
        <p:spPr>
          <a:xfrm>
            <a:off x="220980"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23" name=""/>
        <p:cNvGrpSpPr/>
        <p:nvPr/>
      </p:nvGrpSpPr>
      <p:grpSpPr/>
      <p:sp>
        <p:nvSpPr>
          <p:cNvPr id="62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32" name="Image.jpg"/>
          <p:cNvPicPr/>
          <p:nvPr/>
        </p:nvPicPr>
        <p:blipFill>
          <a:blip r:embed="rId302"/>
          <a:stretch>
            <a:fillRect/>
          </a:stretch>
        </p:blipFill>
        <p:spPr>
          <a:xfrm>
            <a:off x="6595745" y="6516370"/>
            <a:ext cx="2499360" cy="213360"/>
          </a:xfrm>
          <a:prstGeom prst="rect">
            <a:avLst/>
          </a:prstGeom>
        </p:spPr>
      </p:pic>
      <p:sp>
        <p:nvSpPr>
          <p:cNvPr id="62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60 </a:t>
            </a:r>
          </a:p>
        </p:txBody>
      </p:sp>
      <p:sp>
        <p:nvSpPr>
          <p:cNvPr id="62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28" name=""/>
          <p:cNvSpPr/>
          <p:nvPr>
            <p:ph type="body" idx="10"/>
          </p:nvPr>
        </p:nvSpPr>
        <p:spPr>
          <a:xfrm>
            <a:off x="0" y="676910"/>
            <a:ext cx="9144000" cy="5770880"/>
          </a:xfrm>
          <a:prstGeom prst="rect">
            <a:avLst/>
          </a:prstGeom>
          <a:noFill/>
          <a:ln w="0" cmpd="sng">
            <a:noFill/>
            <a:prstDash val="solid"/>
          </a:ln>
        </p:spPr>
        <p:txBody>
          <a:bodyPr vert="horz" lIns="0" tIns="251460" rIns="0" bIns="0" anchor="t"/>
          <a:lstStyle/>
          <a:p>
            <a:pPr marL="0" marR="0" indent="0" algn="ctr">
              <a:lnSpc>
                <a:spcPts val="3500"/>
              </a:lnSpc>
              <a:spcAft>
                <a:spcPts val="0"/>
              </a:spcAft>
            </a:pPr>
            <a:r>
              <a:rPr lang="en-US" sz="3500" b="1" spc="35">
                <a:solidFill>
                  <a:srgbClr val="001F5F"/>
                </a:solidFill>
                <a:latin typeface="Calibri" pitchFamily="1" panose="2263545234"/>
              </a:rPr>
              <a:t>Vaccination and Licensing Requirements </a:t>
            </a:r>
          </a:p>
          <a:p>
            <a:pPr marL="640080" marR="0" indent="0" algn="l">
              <a:lnSpc>
                <a:spcPts val="2300"/>
              </a:lnSpc>
              <a:spcBef>
                <a:spcPts val="2300"/>
              </a:spcBef>
              <a:spcAft>
                <a:spcPts val="0"/>
              </a:spcAft>
            </a:pPr>
            <a:r>
              <a:rPr lang="en-US" sz="3500" spc="95">
                <a:solidFill>
                  <a:srgbClr val="44759E"/>
                </a:solidFill>
                <a:latin typeface="Arial" pitchFamily="2" panose="2263545234"/>
              </a:rPr>
              <a:t></a:t>
            </a:r>
            <a:r>
              <a:rPr lang="en-US" sz="2600" spc="95">
                <a:solidFill>
                  <a:srgbClr val="001F5F"/>
                </a:solidFill>
                <a:latin typeface="Calibri" pitchFamily="1" panose="2263545234"/>
              </a:rPr>
              <a:t> Service animals are not exempt from local animal </a:t>
            </a:r>
          </a:p>
          <a:p>
            <a:pPr marL="1143000" marR="0" indent="0" algn="l">
              <a:lnSpc>
                <a:spcPts val="2300"/>
              </a:lnSpc>
              <a:spcBef>
                <a:spcPts val="0"/>
              </a:spcBef>
              <a:spcAft>
                <a:spcPts val="0"/>
              </a:spcAft>
            </a:pPr>
            <a:r>
              <a:rPr lang="en-US" sz="2600" spc="30">
                <a:solidFill>
                  <a:srgbClr val="001F5F"/>
                </a:solidFill>
                <a:latin typeface="Calibri" pitchFamily="1" panose="2263545234"/>
              </a:rPr>
              <a:t>control or public health requirements such as </a:t>
            </a:r>
          </a:p>
          <a:p>
            <a:pPr marL="1143000" marR="0" indent="0" algn="l">
              <a:lnSpc>
                <a:spcPts val="2500"/>
              </a:lnSpc>
              <a:spcBef>
                <a:spcPts val="5"/>
              </a:spcBef>
              <a:spcAft>
                <a:spcPts val="0"/>
              </a:spcAft>
            </a:pPr>
            <a:r>
              <a:rPr lang="en-US" sz="2600" spc="25">
                <a:solidFill>
                  <a:srgbClr val="001F5F"/>
                </a:solidFill>
                <a:latin typeface="Calibri" pitchFamily="1" panose="2263545234"/>
              </a:rPr>
              <a:t>vaccination requirements. </a:t>
            </a:r>
          </a:p>
          <a:p>
            <a:pPr marL="0" marR="0" indent="0" algn="ctr">
              <a:lnSpc>
                <a:spcPts val="2300"/>
              </a:lnSpc>
              <a:spcBef>
                <a:spcPts val="1015"/>
              </a:spcBef>
              <a:spcAft>
                <a:spcPts val="0"/>
              </a:spcAft>
            </a:pPr>
            <a:r>
              <a:rPr lang="en-US" sz="3500" spc="90">
                <a:solidFill>
                  <a:srgbClr val="44759E"/>
                </a:solidFill>
                <a:latin typeface="Arial" pitchFamily="2" panose="2263545234"/>
              </a:rPr>
              <a:t></a:t>
            </a:r>
            <a:r>
              <a:rPr lang="en-US" sz="2600" spc="90">
                <a:solidFill>
                  <a:srgbClr val="001F5F"/>
                </a:solidFill>
                <a:latin typeface="Calibri" pitchFamily="1" panose="2263545234"/>
              </a:rPr>
              <a:t> Service animals are subject to local dog licensing and </a:t>
            </a:r>
          </a:p>
          <a:p>
            <a:pPr marL="1143000" marR="0" indent="0" algn="l">
              <a:lnSpc>
                <a:spcPts val="2300"/>
              </a:lnSpc>
              <a:spcBef>
                <a:spcPts val="0"/>
              </a:spcBef>
              <a:spcAft>
                <a:spcPts val="0"/>
              </a:spcAft>
            </a:pPr>
            <a:r>
              <a:rPr lang="en-US" sz="2600" spc="15">
                <a:solidFill>
                  <a:srgbClr val="001F5F"/>
                </a:solidFill>
                <a:latin typeface="Calibri" pitchFamily="1" panose="2263545234"/>
              </a:rPr>
              <a:t>registration requirements. </a:t>
            </a:r>
          </a:p>
          <a:p>
            <a:pPr marL="1143000" marR="0" indent="457200" algn="l">
              <a:lnSpc>
                <a:spcPts val="2100"/>
              </a:lnSpc>
              <a:spcBef>
                <a:spcPts val="770"/>
              </a:spcBef>
              <a:spcAft>
                <a:spcPts val="0"/>
              </a:spcAft>
              <a:buFont typeface="Symbol"/>
              <a:buChar char="·"/>
            </a:pPr>
            <a:r>
              <a:rPr lang="en-US" sz="2350" spc="15">
                <a:solidFill>
                  <a:srgbClr val="001F5F"/>
                </a:solidFill>
                <a:latin typeface="Calibri" pitchFamily="1" panose="2263545234"/>
              </a:rPr>
              <a:t>This is distinct from being registered </a:t>
            </a:r>
            <a:r>
              <a:rPr lang="en-US" sz="2350" i="1" spc="15">
                <a:solidFill>
                  <a:srgbClr val="001F5F"/>
                </a:solidFill>
                <a:latin typeface="Calibri" pitchFamily="1" panose="2263545234"/>
              </a:rPr>
              <a:t>as a service animal</a:t>
            </a:r>
            <a:r>
              <a:rPr lang="en-US" sz="2350" spc="15">
                <a:solidFill>
                  <a:srgbClr val="001F5F"/>
                </a:solidFill>
                <a:latin typeface="Calibri" pitchFamily="1" panose="2263545234"/>
              </a:rPr>
              <a:t>, </a:t>
            </a:r>
          </a:p>
          <a:p>
            <a:pPr marL="1645920" marR="0" indent="0" algn="l">
              <a:lnSpc>
                <a:spcPts val="2100"/>
              </a:lnSpc>
              <a:spcBef>
                <a:spcPts val="0"/>
              </a:spcBef>
              <a:spcAft>
                <a:spcPts val="0"/>
              </a:spcAft>
            </a:pPr>
            <a:r>
              <a:rPr lang="en-US" sz="2350" spc="0">
                <a:solidFill>
                  <a:srgbClr val="001F5F"/>
                </a:solidFill>
                <a:latin typeface="Calibri" pitchFamily="1" panose="2263545234"/>
              </a:rPr>
              <a:t>which may not be required. </a:t>
            </a:r>
          </a:p>
          <a:p>
            <a:pPr marL="1143000" marR="0" indent="457200" algn="l">
              <a:lnSpc>
                <a:spcPts val="2200"/>
              </a:lnSpc>
              <a:spcBef>
                <a:spcPts val="575"/>
              </a:spcBef>
              <a:spcAft>
                <a:spcPts val="0"/>
              </a:spcAft>
              <a:buFont typeface="Symbol"/>
              <a:buChar char="·"/>
            </a:pPr>
            <a:r>
              <a:rPr lang="en-US" sz="2350" spc="15">
                <a:solidFill>
                  <a:srgbClr val="001F5F"/>
                </a:solidFill>
                <a:latin typeface="Calibri" pitchFamily="1" panose="2263545234"/>
              </a:rPr>
              <a:t>Municipalities that prohibit certain breeds of dogs must </a:t>
            </a:r>
          </a:p>
          <a:p>
            <a:pPr marL="1645920" marR="0" indent="0" algn="l">
              <a:lnSpc>
                <a:spcPts val="2200"/>
              </a:lnSpc>
              <a:spcBef>
                <a:spcPts val="0"/>
              </a:spcBef>
              <a:spcAft>
                <a:spcPts val="0"/>
              </a:spcAft>
            </a:pPr>
            <a:r>
              <a:rPr lang="en-US" sz="2350" spc="5">
                <a:solidFill>
                  <a:srgbClr val="001F5F"/>
                </a:solidFill>
                <a:latin typeface="Calibri" pitchFamily="1" panose="2263545234"/>
              </a:rPr>
              <a:t>make an exception for a service animal of a prohibited </a:t>
            </a:r>
          </a:p>
          <a:p>
            <a:pPr marL="1645920" marR="0" indent="0" algn="l">
              <a:lnSpc>
                <a:spcPts val="2200"/>
              </a:lnSpc>
              <a:spcBef>
                <a:spcPts val="0"/>
              </a:spcBef>
              <a:spcAft>
                <a:spcPts val="0"/>
              </a:spcAft>
            </a:pPr>
            <a:r>
              <a:rPr lang="en-US" sz="2350" spc="10">
                <a:solidFill>
                  <a:srgbClr val="001F5F"/>
                </a:solidFill>
                <a:latin typeface="Calibri" pitchFamily="1" panose="2263545234"/>
              </a:rPr>
              <a:t>breed unless the dog poses a direct threat to the health </a:t>
            </a:r>
          </a:p>
          <a:p>
            <a:pPr marL="1645920" marR="0" indent="0" algn="l">
              <a:lnSpc>
                <a:spcPts val="2300"/>
              </a:lnSpc>
              <a:spcBef>
                <a:spcPts val="0"/>
              </a:spcBef>
              <a:spcAft>
                <a:spcPts val="0"/>
              </a:spcAft>
            </a:pPr>
            <a:r>
              <a:rPr lang="en-US" sz="2350" spc="35">
                <a:solidFill>
                  <a:srgbClr val="001F5F"/>
                </a:solidFill>
                <a:latin typeface="Calibri" pitchFamily="1" panose="2263545234"/>
              </a:rPr>
              <a:t>or safety of others. The “direct threat” determination </a:t>
            </a:r>
          </a:p>
          <a:p>
            <a:pPr marL="1645920" marR="0" indent="0" algn="l">
              <a:lnSpc>
                <a:spcPts val="2200"/>
              </a:lnSpc>
              <a:spcBef>
                <a:spcPts val="0"/>
              </a:spcBef>
              <a:spcAft>
                <a:spcPts val="0"/>
              </a:spcAft>
            </a:pPr>
            <a:r>
              <a:rPr lang="en-US" sz="2350" spc="10">
                <a:solidFill>
                  <a:srgbClr val="001F5F"/>
                </a:solidFill>
                <a:latin typeface="Calibri" pitchFamily="1" panose="2263545234"/>
              </a:rPr>
              <a:t>is on a case-by-case basis considering the animals actual </a:t>
            </a:r>
          </a:p>
          <a:p>
            <a:pPr marL="1645920" marR="0" indent="0" algn="l">
              <a:lnSpc>
                <a:spcPts val="2200"/>
              </a:lnSpc>
              <a:spcBef>
                <a:spcPts val="20"/>
              </a:spcBef>
              <a:spcAft>
                <a:spcPts val="0"/>
              </a:spcAft>
            </a:pPr>
            <a:r>
              <a:rPr lang="en-US" sz="2350" spc="5">
                <a:solidFill>
                  <a:srgbClr val="001F5F"/>
                </a:solidFill>
                <a:latin typeface="Calibri" pitchFamily="1" panose="2263545234"/>
              </a:rPr>
              <a:t>behavior or history and not generalizations about the </a:t>
            </a:r>
          </a:p>
          <a:p>
            <a:pPr marL="1645920" marR="0" indent="0" algn="l">
              <a:lnSpc>
                <a:spcPts val="2200"/>
              </a:lnSpc>
              <a:spcBef>
                <a:spcPts val="0"/>
              </a:spcBef>
              <a:spcAft>
                <a:spcPts val="2330"/>
              </a:spcAft>
            </a:pPr>
            <a:r>
              <a:rPr lang="en-US" sz="2350" spc="-60">
                <a:solidFill>
                  <a:srgbClr val="001F5F"/>
                </a:solidFill>
                <a:latin typeface="Calibri" pitchFamily="1" panose="2263545234"/>
              </a:rPr>
              <a:t>breed. </a:t>
            </a:r>
          </a:p>
        </p:txBody>
      </p:sp>
      <p:graphicFrame>
        <p:nvGraphicFramePr>
          <p:cNvPr id="631" name="table 631"/>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33" name=""/>
        <p:cNvGrpSpPr/>
        <p:nvPr/>
      </p:nvGrpSpPr>
      <p:grpSpPr/>
      <p:sp>
        <p:nvSpPr>
          <p:cNvPr id="63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43" name="Image.jpg"/>
          <p:cNvPicPr/>
          <p:nvPr/>
        </p:nvPicPr>
        <p:blipFill>
          <a:blip r:embed="rId307"/>
          <a:stretch>
            <a:fillRect/>
          </a:stretch>
        </p:blipFill>
        <p:spPr>
          <a:xfrm>
            <a:off x="6595745" y="6516370"/>
            <a:ext cx="2499360" cy="213360"/>
          </a:xfrm>
          <a:prstGeom prst="rect">
            <a:avLst/>
          </a:prstGeom>
        </p:spPr>
      </p:pic>
      <p:sp>
        <p:nvSpPr>
          <p:cNvPr id="63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0">
                <a:solidFill>
                  <a:srgbClr val="000080"/>
                </a:solidFill>
                <a:latin typeface="Tahoma" pitchFamily="2" panose="2263545234"/>
              </a:rPr>
              <a:t>61 </a:t>
            </a:r>
          </a:p>
        </p:txBody>
      </p:sp>
      <p:sp>
        <p:nvSpPr>
          <p:cNvPr id="63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38" name=""/>
          <p:cNvSpPr/>
          <p:nvPr>
            <p:ph type="body" idx="10"/>
          </p:nvPr>
        </p:nvSpPr>
        <p:spPr>
          <a:xfrm>
            <a:off x="0" y="676910"/>
            <a:ext cx="9144000" cy="815340"/>
          </a:xfrm>
          <a:prstGeom prst="rect">
            <a:avLst/>
          </a:prstGeom>
          <a:noFill/>
          <a:ln w="0" cmpd="sng">
            <a:noFill/>
            <a:prstDash val="solid"/>
          </a:ln>
        </p:spPr>
        <p:txBody>
          <a:bodyPr vert="horz" lIns="0" tIns="259715" rIns="0" bIns="0" anchor="t"/>
          <a:lstStyle/>
          <a:p>
            <a:pPr marL="0" marR="22860" indent="0" algn="ctr">
              <a:lnSpc>
                <a:spcPts val="4200"/>
              </a:lnSpc>
              <a:spcAft>
                <a:spcPts val="0"/>
              </a:spcAft>
            </a:pPr>
            <a:r>
              <a:rPr lang="en-US" sz="3900" b="1" spc="40">
                <a:solidFill>
                  <a:srgbClr val="001F5F"/>
                </a:solidFill>
                <a:latin typeface="Calibri" pitchFamily="1" panose="2263545234"/>
              </a:rPr>
              <a:t>Additional Notes on Service Animals </a:t>
            </a:r>
          </a:p>
        </p:txBody>
      </p:sp>
      <p:sp>
        <p:nvSpPr>
          <p:cNvPr id="639" name=""/>
          <p:cNvSpPr/>
          <p:nvPr>
            <p:ph type="body" idx="10"/>
          </p:nvPr>
        </p:nvSpPr>
        <p:spPr>
          <a:xfrm>
            <a:off x="0" y="1492250"/>
            <a:ext cx="9144000" cy="4955540"/>
          </a:xfrm>
          <a:prstGeom prst="rect">
            <a:avLst/>
          </a:prstGeom>
          <a:noFill/>
          <a:ln w="0" cmpd="sng">
            <a:noFill/>
            <a:prstDash val="solid"/>
          </a:ln>
        </p:spPr>
        <p:txBody>
          <a:bodyPr vert="horz" lIns="0" tIns="229870" rIns="0" bIns="0" anchor="t"/>
          <a:lstStyle/>
          <a:p>
            <a:pPr marL="548640" marR="22860" indent="548640" algn="just">
              <a:lnSpc>
                <a:spcPts val="2000"/>
              </a:lnSpc>
              <a:spcAft>
                <a:spcPts val="0"/>
              </a:spcAft>
              <a:buFont typeface="Symbol"/>
              <a:buChar char="·"/>
            </a:pPr>
            <a:r>
              <a:rPr lang="en-US" sz="2100" spc="-5">
                <a:solidFill>
                  <a:srgbClr val="001F5F"/>
                </a:solidFill>
                <a:latin typeface="Calibri" pitchFamily="1" panose="2263545234"/>
              </a:rPr>
              <a:t>Service animals must be allowed in food service lines and </a:t>
            </a:r>
          </a:p>
          <a:p>
            <a:pPr marL="1097280" marR="22860" indent="0" algn="just">
              <a:lnSpc>
                <a:spcPts val="2000"/>
              </a:lnSpc>
              <a:spcBef>
                <a:spcPts val="5"/>
              </a:spcBef>
              <a:spcAft>
                <a:spcPts val="0"/>
              </a:spcAft>
            </a:pPr>
            <a:r>
              <a:rPr lang="en-US" sz="2100" spc="-15">
                <a:solidFill>
                  <a:srgbClr val="001F5F"/>
                </a:solidFill>
                <a:latin typeface="Calibri" pitchFamily="1" panose="2263545234"/>
              </a:rPr>
              <a:t>communal food preparation areas. </a:t>
            </a:r>
          </a:p>
          <a:p>
            <a:pPr marL="548640" marR="22860" indent="548640" algn="just">
              <a:lnSpc>
                <a:spcPts val="2000"/>
              </a:lnSpc>
              <a:spcBef>
                <a:spcPts val="530"/>
              </a:spcBef>
              <a:spcAft>
                <a:spcPts val="0"/>
              </a:spcAft>
              <a:buFont typeface="Symbol"/>
              <a:buChar char="·"/>
            </a:pPr>
            <a:r>
              <a:rPr lang="en-US" sz="2100" spc="-5">
                <a:solidFill>
                  <a:srgbClr val="001F5F"/>
                </a:solidFill>
                <a:latin typeface="Calibri" pitchFamily="1" panose="2263545234"/>
              </a:rPr>
              <a:t>An individual cannot be charged an additional fee for a service </a:t>
            </a:r>
          </a:p>
          <a:p>
            <a:pPr marL="1097280" marR="22860" indent="0" algn="just">
              <a:lnSpc>
                <a:spcPts val="2000"/>
              </a:lnSpc>
              <a:spcBef>
                <a:spcPts val="0"/>
              </a:spcBef>
              <a:spcAft>
                <a:spcPts val="0"/>
              </a:spcAft>
            </a:pPr>
            <a:r>
              <a:rPr lang="en-US" sz="2100" spc="-50">
                <a:solidFill>
                  <a:srgbClr val="001F5F"/>
                </a:solidFill>
                <a:latin typeface="Calibri" pitchFamily="1" panose="2263545234"/>
              </a:rPr>
              <a:t>animal. </a:t>
            </a:r>
          </a:p>
          <a:p>
            <a:pPr marL="548640" marR="22860" indent="548640" algn="just">
              <a:lnSpc>
                <a:spcPts val="2000"/>
              </a:lnSpc>
              <a:spcBef>
                <a:spcPts val="530"/>
              </a:spcBef>
              <a:spcAft>
                <a:spcPts val="0"/>
              </a:spcAft>
              <a:buFont typeface="Symbol"/>
              <a:buChar char="·"/>
            </a:pPr>
            <a:r>
              <a:rPr lang="en-US" sz="2100" spc="-10">
                <a:solidFill>
                  <a:srgbClr val="001F5F"/>
                </a:solidFill>
                <a:latin typeface="Calibri" pitchFamily="1" panose="2263545234"/>
              </a:rPr>
              <a:t>Multiple service animals may be allowed. </a:t>
            </a:r>
          </a:p>
          <a:p>
            <a:pPr marL="548640" marR="22860" indent="548640" algn="just">
              <a:lnSpc>
                <a:spcPts val="2000"/>
              </a:lnSpc>
              <a:spcBef>
                <a:spcPts val="530"/>
              </a:spcBef>
              <a:spcAft>
                <a:spcPts val="0"/>
              </a:spcAft>
              <a:buFont typeface="Symbol"/>
              <a:buChar char="·"/>
            </a:pPr>
            <a:r>
              <a:rPr lang="en-US" sz="2100" spc="-5">
                <a:solidFill>
                  <a:srgbClr val="001F5F"/>
                </a:solidFill>
                <a:latin typeface="Calibri" pitchFamily="1" panose="2263545234"/>
              </a:rPr>
              <a:t>Service animals must be allowed in public areas of hospitals. </a:t>
            </a:r>
          </a:p>
          <a:p>
            <a:pPr marL="548640" marR="22860" indent="548640" algn="just">
              <a:lnSpc>
                <a:spcPts val="2000"/>
              </a:lnSpc>
              <a:spcBef>
                <a:spcPts val="530"/>
              </a:spcBef>
              <a:spcAft>
                <a:spcPts val="0"/>
              </a:spcAft>
              <a:buFont typeface="Symbol"/>
              <a:buChar char="·"/>
            </a:pPr>
            <a:r>
              <a:rPr lang="en-US" sz="2100" spc="-5">
                <a:solidFill>
                  <a:srgbClr val="001F5F"/>
                </a:solidFill>
                <a:latin typeface="Calibri" pitchFamily="1" panose="2263545234"/>
              </a:rPr>
              <a:t>Individuals may not allow the service animal to sit or be fed at the </a:t>
            </a:r>
          </a:p>
          <a:p>
            <a:pPr marL="1097280" marR="22860" indent="0" algn="just">
              <a:lnSpc>
                <a:spcPts val="2000"/>
              </a:lnSpc>
              <a:spcBef>
                <a:spcPts val="0"/>
              </a:spcBef>
              <a:spcAft>
                <a:spcPts val="0"/>
              </a:spcAft>
            </a:pPr>
            <a:r>
              <a:rPr lang="en-US" sz="2100" spc="-60">
                <a:solidFill>
                  <a:srgbClr val="001F5F"/>
                </a:solidFill>
                <a:latin typeface="Calibri" pitchFamily="1" panose="2263545234"/>
              </a:rPr>
              <a:t>table. </a:t>
            </a:r>
          </a:p>
          <a:p>
            <a:pPr marL="548640" marR="22860" indent="548640" algn="just">
              <a:lnSpc>
                <a:spcPts val="2000"/>
              </a:lnSpc>
              <a:spcBef>
                <a:spcPts val="535"/>
              </a:spcBef>
              <a:spcAft>
                <a:spcPts val="0"/>
              </a:spcAft>
              <a:buFont typeface="Symbol"/>
              <a:buChar char="·"/>
            </a:pPr>
            <a:r>
              <a:rPr lang="en-US" sz="2100" spc="-5">
                <a:solidFill>
                  <a:srgbClr val="001F5F"/>
                </a:solidFill>
                <a:latin typeface="Calibri" pitchFamily="1" panose="2263545234"/>
              </a:rPr>
              <a:t>ADA does not override public health rules that prohibit dogs in </a:t>
            </a:r>
          </a:p>
          <a:p>
            <a:pPr marL="1097280" marR="22860" indent="0" algn="just">
              <a:lnSpc>
                <a:spcPts val="2000"/>
              </a:lnSpc>
              <a:spcBef>
                <a:spcPts val="0"/>
              </a:spcBef>
              <a:spcAft>
                <a:spcPts val="0"/>
              </a:spcAft>
            </a:pPr>
            <a:r>
              <a:rPr lang="en-US" sz="2100" spc="0">
                <a:solidFill>
                  <a:srgbClr val="001F5F"/>
                </a:solidFill>
                <a:latin typeface="Calibri" pitchFamily="1" panose="2263545234"/>
              </a:rPr>
              <a:t>swimming pools. A service animal must be allowed on the pool </a:t>
            </a:r>
          </a:p>
          <a:p>
            <a:pPr marL="1097280" marR="22860" indent="0" algn="just">
              <a:lnSpc>
                <a:spcPts val="2000"/>
              </a:lnSpc>
              <a:spcBef>
                <a:spcPts val="0"/>
              </a:spcBef>
              <a:spcAft>
                <a:spcPts val="0"/>
              </a:spcAft>
            </a:pPr>
            <a:r>
              <a:rPr lang="en-US" sz="2100" spc="-15">
                <a:solidFill>
                  <a:srgbClr val="001F5F"/>
                </a:solidFill>
                <a:latin typeface="Calibri" pitchFamily="1" panose="2263545234"/>
              </a:rPr>
              <a:t>deck or other public area. </a:t>
            </a:r>
          </a:p>
          <a:p>
            <a:pPr marL="548640" marR="22860" indent="548640" algn="just">
              <a:lnSpc>
                <a:spcPts val="2000"/>
              </a:lnSpc>
              <a:spcBef>
                <a:spcPts val="530"/>
              </a:spcBef>
              <a:spcAft>
                <a:spcPts val="0"/>
              </a:spcAft>
              <a:buFont typeface="Symbol"/>
              <a:buChar char="·"/>
            </a:pPr>
            <a:r>
              <a:rPr lang="en-US" sz="2100" spc="-5">
                <a:solidFill>
                  <a:srgbClr val="001F5F"/>
                </a:solidFill>
                <a:latin typeface="Calibri" pitchFamily="1" panose="2263545234"/>
              </a:rPr>
              <a:t>Religious organizations such as churches, temples, mosques etc. </a:t>
            </a:r>
          </a:p>
          <a:p>
            <a:pPr marL="1097280" marR="22860" indent="0" algn="just">
              <a:lnSpc>
                <a:spcPts val="2000"/>
              </a:lnSpc>
              <a:spcBef>
                <a:spcPts val="5"/>
              </a:spcBef>
              <a:spcAft>
                <a:spcPts val="0"/>
              </a:spcAft>
            </a:pPr>
            <a:r>
              <a:rPr lang="en-US" sz="2100" spc="0">
                <a:solidFill>
                  <a:srgbClr val="001F5F"/>
                </a:solidFill>
                <a:latin typeface="Calibri" pitchFamily="1" panose="2263545234"/>
              </a:rPr>
              <a:t>are exempt from the requirements of the ADA. State law may </a:t>
            </a:r>
          </a:p>
          <a:p>
            <a:pPr marL="1097280" marR="22860" indent="0" algn="just">
              <a:lnSpc>
                <a:spcPts val="2000"/>
              </a:lnSpc>
              <a:spcBef>
                <a:spcPts val="25"/>
              </a:spcBef>
              <a:spcAft>
                <a:spcPts val="4440"/>
              </a:spcAft>
            </a:pPr>
            <a:r>
              <a:rPr lang="en-US" sz="2100" spc="-50">
                <a:solidFill>
                  <a:srgbClr val="001F5F"/>
                </a:solidFill>
                <a:latin typeface="Calibri" pitchFamily="1" panose="2263545234"/>
              </a:rPr>
              <a:t>apply, however. </a:t>
            </a:r>
          </a:p>
        </p:txBody>
      </p:sp>
      <p:graphicFrame>
        <p:nvGraphicFramePr>
          <p:cNvPr id="642" name="table 642"/>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44" name=""/>
        <p:cNvGrpSpPr/>
        <p:nvPr/>
      </p:nvGrpSpPr>
      <p:grpSpPr/>
      <p:sp>
        <p:nvSpPr>
          <p:cNvPr id="64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52" name="Image.jpg"/>
          <p:cNvPicPr/>
          <p:nvPr/>
        </p:nvPicPr>
        <p:blipFill>
          <a:blip r:embed="rId312"/>
          <a:stretch>
            <a:fillRect/>
          </a:stretch>
        </p:blipFill>
        <p:spPr>
          <a:xfrm>
            <a:off x="6595745" y="6516370"/>
            <a:ext cx="2499360" cy="213360"/>
          </a:xfrm>
          <a:prstGeom prst="rect">
            <a:avLst/>
          </a:prstGeom>
        </p:spPr>
      </p:pic>
      <p:sp>
        <p:nvSpPr>
          <p:cNvPr id="647" name=""/>
          <p:cNvSpPr/>
          <p:nvPr>
            <p:ph type="body" idx="10"/>
          </p:nvPr>
        </p:nvSpPr>
        <p:spPr>
          <a:xfrm>
            <a:off x="880046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5">
                <a:solidFill>
                  <a:srgbClr val="000080"/>
                </a:solidFill>
                <a:latin typeface="Tahoma" pitchFamily="2" panose="2263545234"/>
              </a:rPr>
              <a:t>62 </a:t>
            </a:r>
          </a:p>
        </p:txBody>
      </p:sp>
      <p:sp>
        <p:nvSpPr>
          <p:cNvPr id="64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49" name=""/>
          <p:cNvSpPr/>
          <p:nvPr>
            <p:ph type="body" idx="10"/>
          </p:nvPr>
        </p:nvSpPr>
        <p:spPr>
          <a:xfrm>
            <a:off x="0" y="676910"/>
            <a:ext cx="9144000" cy="5770880"/>
          </a:xfrm>
          <a:prstGeom prst="rect">
            <a:avLst/>
          </a:prstGeom>
          <a:noFill/>
          <a:ln w="0" cmpd="sng">
            <a:noFill/>
            <a:prstDash val="solid"/>
          </a:ln>
        </p:spPr>
        <p:txBody>
          <a:bodyPr vert="horz" lIns="0" tIns="1555115" rIns="0" bIns="0" anchor="t"/>
          <a:lstStyle/>
          <a:p>
            <a:pPr marL="0" marR="0" indent="0" algn="ctr">
              <a:lnSpc>
                <a:spcPts val="4200"/>
              </a:lnSpc>
              <a:spcAft>
                <a:spcPts val="28810"/>
              </a:spcAft>
            </a:pPr>
            <a:r>
              <a:rPr lang="en-US" sz="3900" b="1" spc="20">
                <a:solidFill>
                  <a:srgbClr val="001F5F"/>
                </a:solidFill>
                <a:latin typeface="Calibri" pitchFamily="1" panose="2263545234"/>
              </a:rPr>
              <a:t>ASSISTANCE ANIMALS </a:t>
            </a:r>
          </a:p>
        </p:txBody>
      </p:sp>
      <p:sp>
        <p:nvSpPr>
          <p:cNvPr id="650"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53" name=""/>
        <p:cNvGrpSpPr/>
        <p:nvPr/>
      </p:nvGrpSpPr>
      <p:grpSpPr/>
      <p:sp>
        <p:nvSpPr>
          <p:cNvPr id="65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63" name="Image.jpg"/>
          <p:cNvPicPr/>
          <p:nvPr/>
        </p:nvPicPr>
        <p:blipFill>
          <a:blip r:embed="rId317"/>
          <a:stretch>
            <a:fillRect/>
          </a:stretch>
        </p:blipFill>
        <p:spPr>
          <a:xfrm>
            <a:off x="6595745" y="6516370"/>
            <a:ext cx="2499360" cy="213360"/>
          </a:xfrm>
          <a:prstGeom prst="rect">
            <a:avLst/>
          </a:prstGeom>
        </p:spPr>
      </p:pic>
      <p:sp>
        <p:nvSpPr>
          <p:cNvPr id="65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5">
                <a:solidFill>
                  <a:srgbClr val="000080"/>
                </a:solidFill>
                <a:latin typeface="Tahoma" pitchFamily="2" panose="2263545234"/>
              </a:rPr>
              <a:t>63 </a:t>
            </a:r>
          </a:p>
        </p:txBody>
      </p:sp>
      <p:sp>
        <p:nvSpPr>
          <p:cNvPr id="65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58" name=""/>
          <p:cNvSpPr/>
          <p:nvPr>
            <p:ph type="body" idx="10"/>
          </p:nvPr>
        </p:nvSpPr>
        <p:spPr>
          <a:xfrm>
            <a:off x="0" y="676910"/>
            <a:ext cx="9144000" cy="1203960"/>
          </a:xfrm>
          <a:prstGeom prst="rect">
            <a:avLst/>
          </a:prstGeom>
          <a:noFill/>
          <a:ln w="0" cmpd="sng">
            <a:noFill/>
            <a:prstDash val="solid"/>
          </a:ln>
        </p:spPr>
        <p:txBody>
          <a:bodyPr vert="horz" lIns="0" tIns="259715" rIns="0" bIns="0" anchor="t"/>
          <a:lstStyle/>
          <a:p>
            <a:pPr marL="0" marR="22860" indent="0" algn="ctr">
              <a:lnSpc>
                <a:spcPts val="3900"/>
              </a:lnSpc>
              <a:spcAft>
                <a:spcPts val="3335"/>
              </a:spcAft>
            </a:pPr>
            <a:r>
              <a:rPr lang="en-US" sz="3900" b="1" spc="25">
                <a:solidFill>
                  <a:srgbClr val="001F5F"/>
                </a:solidFill>
                <a:latin typeface="Calibri" pitchFamily="1" panose="2263545234"/>
              </a:rPr>
              <a:t>Fair Housing Act- Assistance Animals </a:t>
            </a:r>
          </a:p>
        </p:txBody>
      </p:sp>
      <p:sp>
        <p:nvSpPr>
          <p:cNvPr id="659" name=""/>
          <p:cNvSpPr/>
          <p:nvPr>
            <p:ph type="body" idx="10"/>
          </p:nvPr>
        </p:nvSpPr>
        <p:spPr>
          <a:xfrm>
            <a:off x="0" y="1880870"/>
            <a:ext cx="9144000" cy="4566920"/>
          </a:xfrm>
          <a:prstGeom prst="rect">
            <a:avLst/>
          </a:prstGeom>
          <a:noFill/>
          <a:ln w="0" cmpd="sng">
            <a:noFill/>
            <a:prstDash val="solid"/>
          </a:ln>
        </p:spPr>
        <p:txBody>
          <a:bodyPr vert="horz" lIns="0" tIns="353060" rIns="0" bIns="0" anchor="t"/>
          <a:lstStyle/>
          <a:p>
            <a:pPr marL="640080" marR="22860" indent="0" algn="just">
              <a:lnSpc>
                <a:spcPts val="1800"/>
              </a:lnSpc>
              <a:spcAft>
                <a:spcPts val="0"/>
              </a:spcAft>
              <a:tabLst>
                <a:tab pos="109728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The Fair Housing Act, 42 U.S.C. § 3601 </a:t>
            </a:r>
            <a:r>
              <a:rPr lang="en-US" sz="2200" i="1" spc="0">
                <a:solidFill>
                  <a:srgbClr val="001F5F"/>
                </a:solidFill>
                <a:latin typeface="Calibri" pitchFamily="1" panose="2263545234"/>
              </a:rPr>
              <a:t>et seq. </a:t>
            </a:r>
            <a:r>
              <a:rPr lang="en-US" sz="2100" spc="0">
                <a:solidFill>
                  <a:srgbClr val="001F5F"/>
                </a:solidFill>
                <a:latin typeface="Calibri" pitchFamily="1" panose="2263545234"/>
              </a:rPr>
              <a:t>(FHA), requires </a:t>
            </a:r>
          </a:p>
          <a:p>
            <a:pPr marL="1143000" marR="22860" indent="0" algn="just">
              <a:lnSpc>
                <a:spcPts val="1800"/>
              </a:lnSpc>
              <a:spcBef>
                <a:spcPts val="0"/>
              </a:spcBef>
              <a:spcAft>
                <a:spcPts val="0"/>
              </a:spcAft>
            </a:pPr>
            <a:r>
              <a:rPr lang="en-US" sz="2100" spc="-5">
                <a:solidFill>
                  <a:srgbClr val="001F5F"/>
                </a:solidFill>
                <a:latin typeface="Calibri" pitchFamily="1" panose="2263545234"/>
              </a:rPr>
              <a:t>housing providers to make reasonable accommodations to no </a:t>
            </a:r>
          </a:p>
          <a:p>
            <a:pPr marL="1143000" marR="22860" indent="0" algn="just">
              <a:lnSpc>
                <a:spcPts val="2000"/>
              </a:lnSpc>
              <a:spcBef>
                <a:spcPts val="0"/>
              </a:spcBef>
              <a:spcAft>
                <a:spcPts val="0"/>
              </a:spcAft>
            </a:pPr>
            <a:r>
              <a:rPr lang="en-US" sz="2100" spc="-5">
                <a:solidFill>
                  <a:srgbClr val="001F5F"/>
                </a:solidFill>
                <a:latin typeface="Calibri" pitchFamily="1" panose="2263545234"/>
              </a:rPr>
              <a:t>pets policies for individuals with disabilities to live with assistance </a:t>
            </a:r>
          </a:p>
          <a:p>
            <a:pPr marL="1143000" marR="22860" indent="0" algn="just">
              <a:lnSpc>
                <a:spcPts val="2000"/>
              </a:lnSpc>
              <a:spcBef>
                <a:spcPts val="0"/>
              </a:spcBef>
              <a:spcAft>
                <a:spcPts val="0"/>
              </a:spcAft>
            </a:pPr>
            <a:r>
              <a:rPr lang="en-US" sz="2100" spc="-25">
                <a:solidFill>
                  <a:srgbClr val="001F5F"/>
                </a:solidFill>
                <a:latin typeface="Calibri" pitchFamily="1" panose="2263545234"/>
              </a:rPr>
              <a:t>animals. </a:t>
            </a:r>
          </a:p>
          <a:p>
            <a:pPr marL="640080" marR="22860" indent="0" algn="just">
              <a:lnSpc>
                <a:spcPts val="1800"/>
              </a:lnSpc>
              <a:spcBef>
                <a:spcPts val="1095"/>
              </a:spcBef>
              <a:spcAft>
                <a:spcPts val="0"/>
              </a:spcAft>
              <a:tabLst>
                <a:tab pos="109728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April 19, 2013 District Court in Nebraska determined that student </a:t>
            </a:r>
          </a:p>
          <a:p>
            <a:pPr marL="1143000" marR="22860" indent="0" algn="just">
              <a:lnSpc>
                <a:spcPts val="1800"/>
              </a:lnSpc>
              <a:spcBef>
                <a:spcPts val="0"/>
              </a:spcBef>
              <a:spcAft>
                <a:spcPts val="0"/>
              </a:spcAft>
            </a:pPr>
            <a:r>
              <a:rPr lang="en-US" sz="2100" spc="0">
                <a:solidFill>
                  <a:srgbClr val="001F5F"/>
                </a:solidFill>
                <a:latin typeface="Calibri" pitchFamily="1" panose="2263545234"/>
              </a:rPr>
              <a:t>room was a “dwelling” under the FHA. </a:t>
            </a:r>
            <a:r>
              <a:rPr lang="en-US" sz="2200" i="1" spc="0">
                <a:solidFill>
                  <a:srgbClr val="001F5F"/>
                </a:solidFill>
                <a:latin typeface="Calibri" pitchFamily="1" panose="2263545234"/>
              </a:rPr>
              <a:t>United States v. University </a:t>
            </a:r>
          </a:p>
          <a:p>
            <a:pPr marL="1143000" marR="22860" indent="0" algn="just">
              <a:lnSpc>
                <a:spcPts val="2000"/>
              </a:lnSpc>
              <a:spcBef>
                <a:spcPts val="0"/>
              </a:spcBef>
              <a:spcAft>
                <a:spcPts val="0"/>
              </a:spcAft>
            </a:pPr>
            <a:r>
              <a:rPr lang="en-US" sz="2200" i="1" spc="-10">
                <a:solidFill>
                  <a:srgbClr val="001F5F"/>
                </a:solidFill>
                <a:latin typeface="Calibri" pitchFamily="1" panose="2263545234"/>
              </a:rPr>
              <a:t>of Nebraska at Kearney, 940 F. Supp. 2d 974 </a:t>
            </a:r>
            <a:r>
              <a:rPr lang="en-US" sz="2100" spc="-10">
                <a:solidFill>
                  <a:srgbClr val="001F5F"/>
                </a:solidFill>
                <a:latin typeface="Calibri" pitchFamily="1" panose="2263545234"/>
              </a:rPr>
              <a:t>(D. C. Neb. 2013). </a:t>
            </a:r>
          </a:p>
          <a:p>
            <a:pPr marL="640080" marR="22860" indent="0" algn="just">
              <a:lnSpc>
                <a:spcPts val="1800"/>
              </a:lnSpc>
              <a:spcBef>
                <a:spcPts val="1080"/>
              </a:spcBef>
              <a:spcAft>
                <a:spcPts val="0"/>
              </a:spcAft>
              <a:tabLst>
                <a:tab pos="109728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U.S. Department of Housing and Urban Development (HUD) </a:t>
            </a:r>
          </a:p>
          <a:p>
            <a:pPr marL="1143000" marR="22860" indent="0" algn="just">
              <a:lnSpc>
                <a:spcPts val="1800"/>
              </a:lnSpc>
              <a:spcBef>
                <a:spcPts val="0"/>
              </a:spcBef>
              <a:spcAft>
                <a:spcPts val="0"/>
              </a:spcAft>
            </a:pPr>
            <a:r>
              <a:rPr lang="en-US" sz="2100" spc="0">
                <a:solidFill>
                  <a:srgbClr val="001F5F"/>
                </a:solidFill>
                <a:latin typeface="Calibri" pitchFamily="1" panose="2263545234"/>
              </a:rPr>
              <a:t>issued a memorandum to clarify the differences between service </a:t>
            </a:r>
          </a:p>
          <a:p>
            <a:pPr marL="1143000" marR="22860" indent="0" algn="just">
              <a:lnSpc>
                <a:spcPts val="2000"/>
              </a:lnSpc>
              <a:spcBef>
                <a:spcPts val="0"/>
              </a:spcBef>
              <a:spcAft>
                <a:spcPts val="0"/>
              </a:spcAft>
            </a:pPr>
            <a:r>
              <a:rPr lang="en-US" sz="2100" spc="-5">
                <a:solidFill>
                  <a:srgbClr val="001F5F"/>
                </a:solidFill>
                <a:latin typeface="Calibri" pitchFamily="1" panose="2263545234"/>
              </a:rPr>
              <a:t>animals under the ADA and assistance animals under the FHA. </a:t>
            </a:r>
          </a:p>
          <a:p>
            <a:pPr marL="1143000" marR="22860" indent="0" algn="just">
              <a:lnSpc>
                <a:spcPts val="2000"/>
              </a:lnSpc>
              <a:spcBef>
                <a:spcPts val="20"/>
              </a:spcBef>
              <a:spcAft>
                <a:spcPts val="0"/>
              </a:spcAft>
            </a:pPr>
            <a:r>
              <a:rPr lang="en-US" sz="2100" u="sng" spc="-5">
                <a:solidFill>
                  <a:srgbClr val="0000FF"/>
                </a:solidFill>
                <a:latin typeface="Calibri" pitchFamily="1" panose="2263545234"/>
              </a:rPr>
              <a:t>https://portal.hud.gov/hudportal/documents/huddoc?id=servani</a:t>
            </a:r>
            <a:r>
              <a:rPr lang="en-US" sz="100" spc="-5">
                <a:solidFill>
                  <a:srgbClr val="001F5F"/>
                </a:solidFill>
                <a:latin typeface="Calibri" pitchFamily="1" panose="2263545234"/>
              </a:rPr>
              <a:t> </a:t>
            </a:r>
          </a:p>
          <a:p>
            <a:pPr marL="1143000" marR="22860" indent="0" algn="just">
              <a:lnSpc>
                <a:spcPts val="2000"/>
              </a:lnSpc>
              <a:spcBef>
                <a:spcPts val="0"/>
              </a:spcBef>
              <a:spcAft>
                <a:spcPts val="7320"/>
              </a:spcAft>
            </a:pPr>
            <a:r>
              <a:rPr lang="en-US" sz="2100" spc="-5">
                <a:solidFill>
                  <a:srgbClr val="001F5F"/>
                </a:solidFill>
                <a:latin typeface="Calibri" pitchFamily="1" panose="2263545234"/>
              </a:rPr>
              <a:t>mals_ntcfheo2013-01.pdf </a:t>
            </a:r>
          </a:p>
        </p:txBody>
      </p:sp>
      <p:graphicFrame>
        <p:nvGraphicFramePr>
          <p:cNvPr id="662" name="table 662"/>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64" name=""/>
        <p:cNvGrpSpPr/>
        <p:nvPr/>
      </p:nvGrpSpPr>
      <p:grpSpPr/>
      <p:sp>
        <p:nvSpPr>
          <p:cNvPr id="66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74" name="Image.jpg"/>
          <p:cNvPicPr/>
          <p:nvPr/>
        </p:nvPicPr>
        <p:blipFill>
          <a:blip r:embed="rId322"/>
          <a:stretch>
            <a:fillRect/>
          </a:stretch>
        </p:blipFill>
        <p:spPr>
          <a:xfrm>
            <a:off x="6595745" y="6516370"/>
            <a:ext cx="2499360" cy="213360"/>
          </a:xfrm>
          <a:prstGeom prst="rect">
            <a:avLst/>
          </a:prstGeom>
        </p:spPr>
      </p:pic>
      <p:sp>
        <p:nvSpPr>
          <p:cNvPr id="667"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64 </a:t>
            </a:r>
          </a:p>
        </p:txBody>
      </p:sp>
      <p:sp>
        <p:nvSpPr>
          <p:cNvPr id="66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69" name=""/>
          <p:cNvSpPr/>
          <p:nvPr>
            <p:ph type="body" idx="10"/>
          </p:nvPr>
        </p:nvSpPr>
        <p:spPr>
          <a:xfrm>
            <a:off x="0" y="676910"/>
            <a:ext cx="9144000" cy="1172210"/>
          </a:xfrm>
          <a:prstGeom prst="rect">
            <a:avLst/>
          </a:prstGeom>
          <a:noFill/>
          <a:ln w="0" cmpd="sng">
            <a:noFill/>
            <a:prstDash val="solid"/>
          </a:ln>
        </p:spPr>
        <p:txBody>
          <a:bodyPr vert="horz" lIns="0" tIns="260350" rIns="0" bIns="0" anchor="t"/>
          <a:lstStyle/>
          <a:p>
            <a:pPr marL="0" marR="0" indent="0" algn="ctr">
              <a:lnSpc>
                <a:spcPts val="4700"/>
              </a:lnSpc>
              <a:spcAft>
                <a:spcPts val="2305"/>
              </a:spcAft>
            </a:pPr>
            <a:r>
              <a:rPr lang="en-US" sz="4350" b="1" spc="5">
                <a:solidFill>
                  <a:srgbClr val="001F5F"/>
                </a:solidFill>
                <a:latin typeface="Calibri" pitchFamily="1" panose="2263545234"/>
              </a:rPr>
              <a:t>Assistance Animals </a:t>
            </a:r>
          </a:p>
        </p:txBody>
      </p:sp>
      <p:sp>
        <p:nvSpPr>
          <p:cNvPr id="670" name=""/>
          <p:cNvSpPr/>
          <p:nvPr>
            <p:ph type="body" idx="10"/>
          </p:nvPr>
        </p:nvSpPr>
        <p:spPr>
          <a:xfrm>
            <a:off x="0" y="1849120"/>
            <a:ext cx="9144000" cy="4598670"/>
          </a:xfrm>
          <a:prstGeom prst="rect">
            <a:avLst/>
          </a:prstGeom>
          <a:noFill/>
          <a:ln w="0" cmpd="sng">
            <a:noFill/>
            <a:prstDash val="solid"/>
          </a:ln>
        </p:spPr>
        <p:txBody>
          <a:bodyPr vert="horz" lIns="0" tIns="388620" rIns="0" bIns="0" anchor="t"/>
          <a:lstStyle/>
          <a:p>
            <a:pPr marL="640080" marR="0" indent="0" algn="just">
              <a:lnSpc>
                <a:spcPts val="2000"/>
              </a:lnSpc>
              <a:spcAft>
                <a:spcPts val="0"/>
              </a:spcAft>
            </a:pPr>
            <a:r>
              <a:rPr lang="en-US" sz="4350" spc="20">
                <a:solidFill>
                  <a:srgbClr val="44759E"/>
                </a:solidFill>
                <a:latin typeface="Arial" pitchFamily="2" panose="2263545234"/>
              </a:rPr>
              <a:t></a:t>
            </a:r>
            <a:r>
              <a:rPr lang="en-US" sz="2450" spc="20">
                <a:solidFill>
                  <a:srgbClr val="001F5F"/>
                </a:solidFill>
                <a:latin typeface="Calibri" pitchFamily="1" panose="2263545234"/>
              </a:rPr>
              <a:t> The definition of “assistance animals” is broader than the </a:t>
            </a:r>
          </a:p>
          <a:p>
            <a:pPr marL="1143000" marR="0" indent="0" algn="just">
              <a:lnSpc>
                <a:spcPts val="2000"/>
              </a:lnSpc>
              <a:spcBef>
                <a:spcPts val="0"/>
              </a:spcBef>
              <a:spcAft>
                <a:spcPts val="0"/>
              </a:spcAft>
            </a:pPr>
            <a:r>
              <a:rPr lang="en-US" sz="2450" spc="-20">
                <a:solidFill>
                  <a:srgbClr val="001F5F"/>
                </a:solidFill>
                <a:latin typeface="Calibri" pitchFamily="1" panose="2263545234"/>
              </a:rPr>
              <a:t>definition of “service animal” under the ADA. An </a:t>
            </a:r>
          </a:p>
          <a:p>
            <a:pPr marL="1143000" marR="0" indent="0" algn="just">
              <a:lnSpc>
                <a:spcPts val="2300"/>
              </a:lnSpc>
              <a:spcBef>
                <a:spcPts val="0"/>
              </a:spcBef>
              <a:spcAft>
                <a:spcPts val="0"/>
              </a:spcAft>
            </a:pPr>
            <a:r>
              <a:rPr lang="en-US" sz="2450" spc="-30">
                <a:solidFill>
                  <a:srgbClr val="001F5F"/>
                </a:solidFill>
                <a:latin typeface="Calibri" pitchFamily="1" panose="2263545234"/>
              </a:rPr>
              <a:t>assistance animal works, provides assistance, or performs </a:t>
            </a:r>
          </a:p>
          <a:p>
            <a:pPr marL="1143000" marR="0" indent="0" algn="just">
              <a:lnSpc>
                <a:spcPts val="2300"/>
              </a:lnSpc>
              <a:spcBef>
                <a:spcPts val="0"/>
              </a:spcBef>
              <a:spcAft>
                <a:spcPts val="0"/>
              </a:spcAft>
            </a:pPr>
            <a:r>
              <a:rPr lang="en-US" sz="2450" spc="-30">
                <a:solidFill>
                  <a:srgbClr val="001F5F"/>
                </a:solidFill>
                <a:latin typeface="Calibri" pitchFamily="1" panose="2263545234"/>
              </a:rPr>
              <a:t>tasks for a person with a disability or provides support </a:t>
            </a:r>
          </a:p>
          <a:p>
            <a:pPr marL="1143000" marR="0" indent="0" algn="just">
              <a:lnSpc>
                <a:spcPts val="2300"/>
              </a:lnSpc>
              <a:spcBef>
                <a:spcPts val="0"/>
              </a:spcBef>
              <a:spcAft>
                <a:spcPts val="0"/>
              </a:spcAft>
            </a:pPr>
            <a:r>
              <a:rPr lang="en-US" sz="2450" spc="-30">
                <a:solidFill>
                  <a:srgbClr val="001F5F"/>
                </a:solidFill>
                <a:latin typeface="Calibri" pitchFamily="1" panose="2263545234"/>
              </a:rPr>
              <a:t>that alleviates one or more identified symptoms or </a:t>
            </a:r>
          </a:p>
          <a:p>
            <a:pPr marL="1143000" marR="0" indent="0" algn="just">
              <a:lnSpc>
                <a:spcPts val="2300"/>
              </a:lnSpc>
              <a:spcBef>
                <a:spcPts val="0"/>
              </a:spcBef>
              <a:spcAft>
                <a:spcPts val="0"/>
              </a:spcAft>
            </a:pPr>
            <a:r>
              <a:rPr lang="en-US" sz="2450" spc="-45">
                <a:solidFill>
                  <a:srgbClr val="001F5F"/>
                </a:solidFill>
                <a:latin typeface="Calibri" pitchFamily="1" panose="2263545234"/>
              </a:rPr>
              <a:t>effects of a person’s disability. </a:t>
            </a:r>
          </a:p>
          <a:p>
            <a:pPr marL="640080" marR="0" indent="0" algn="just">
              <a:lnSpc>
                <a:spcPts val="2000"/>
              </a:lnSpc>
              <a:spcBef>
                <a:spcPts val="1205"/>
              </a:spcBef>
              <a:spcAft>
                <a:spcPts val="0"/>
              </a:spcAft>
            </a:pPr>
            <a:r>
              <a:rPr lang="en-US" sz="4350" spc="25">
                <a:solidFill>
                  <a:srgbClr val="44759E"/>
                </a:solidFill>
                <a:latin typeface="Arial" pitchFamily="2" panose="2263545234"/>
              </a:rPr>
              <a:t></a:t>
            </a:r>
            <a:r>
              <a:rPr lang="en-US" sz="2450" spc="25">
                <a:solidFill>
                  <a:srgbClr val="001F5F"/>
                </a:solidFill>
                <a:latin typeface="Calibri" pitchFamily="1" panose="2263545234"/>
              </a:rPr>
              <a:t> Neither the FHA nor Section 504 require an assistance </a:t>
            </a:r>
          </a:p>
          <a:p>
            <a:pPr marL="1143000" marR="0" indent="0" algn="just">
              <a:lnSpc>
                <a:spcPts val="2000"/>
              </a:lnSpc>
              <a:spcBef>
                <a:spcPts val="0"/>
              </a:spcBef>
              <a:spcAft>
                <a:spcPts val="0"/>
              </a:spcAft>
            </a:pPr>
            <a:r>
              <a:rPr lang="en-US" sz="2450" spc="-30">
                <a:solidFill>
                  <a:srgbClr val="001F5F"/>
                </a:solidFill>
                <a:latin typeface="Calibri" pitchFamily="1" panose="2263545234"/>
              </a:rPr>
              <a:t>animal to be trained or certified. </a:t>
            </a:r>
          </a:p>
          <a:p>
            <a:pPr marL="640080" marR="0" indent="0" algn="just">
              <a:lnSpc>
                <a:spcPts val="2000"/>
              </a:lnSpc>
              <a:spcBef>
                <a:spcPts val="1205"/>
              </a:spcBef>
              <a:spcAft>
                <a:spcPts val="0"/>
              </a:spcAft>
            </a:pPr>
            <a:r>
              <a:rPr lang="en-US" sz="4350" spc="25">
                <a:solidFill>
                  <a:srgbClr val="44759E"/>
                </a:solidFill>
                <a:latin typeface="Arial" pitchFamily="2" panose="2263545234"/>
              </a:rPr>
              <a:t></a:t>
            </a:r>
            <a:r>
              <a:rPr lang="en-US" sz="2450" spc="25">
                <a:solidFill>
                  <a:srgbClr val="001F5F"/>
                </a:solidFill>
                <a:latin typeface="Calibri" pitchFamily="1" panose="2263545234"/>
              </a:rPr>
              <a:t> An assistance animal is often a dog but may be another </a:t>
            </a:r>
          </a:p>
          <a:p>
            <a:pPr marL="1143000" marR="0" indent="0" algn="just">
              <a:lnSpc>
                <a:spcPts val="2000"/>
              </a:lnSpc>
              <a:spcBef>
                <a:spcPts val="0"/>
              </a:spcBef>
              <a:spcAft>
                <a:spcPts val="0"/>
              </a:spcAft>
            </a:pPr>
            <a:r>
              <a:rPr lang="en-US" sz="2450" spc="-15">
                <a:solidFill>
                  <a:srgbClr val="001F5F"/>
                </a:solidFill>
                <a:latin typeface="Calibri" pitchFamily="1" panose="2263545234"/>
              </a:rPr>
              <a:t>type of animal. No specific regulation. </a:t>
            </a:r>
          </a:p>
          <a:p>
            <a:pPr marL="640080" marR="0" indent="0" algn="just">
              <a:lnSpc>
                <a:spcPts val="2000"/>
              </a:lnSpc>
              <a:spcBef>
                <a:spcPts val="1205"/>
              </a:spcBef>
              <a:spcAft>
                <a:spcPts val="0"/>
              </a:spcAft>
            </a:pPr>
            <a:r>
              <a:rPr lang="en-US" sz="4350" spc="25">
                <a:solidFill>
                  <a:srgbClr val="44759E"/>
                </a:solidFill>
                <a:latin typeface="Arial" pitchFamily="2" panose="2263545234"/>
              </a:rPr>
              <a:t></a:t>
            </a:r>
            <a:r>
              <a:rPr lang="en-US" sz="2450" spc="25">
                <a:solidFill>
                  <a:srgbClr val="001F5F"/>
                </a:solidFill>
                <a:latin typeface="Calibri" pitchFamily="1" panose="2263545234"/>
              </a:rPr>
              <a:t> Individuals may not be required to pay a deposit normally </a:t>
            </a:r>
          </a:p>
          <a:p>
            <a:pPr marL="1143000" marR="0" indent="0" algn="just">
              <a:lnSpc>
                <a:spcPts val="2000"/>
              </a:lnSpc>
              <a:spcBef>
                <a:spcPts val="0"/>
              </a:spcBef>
              <a:spcAft>
                <a:spcPts val="3145"/>
              </a:spcAft>
            </a:pPr>
            <a:r>
              <a:rPr lang="en-US" sz="2450" spc="-40">
                <a:solidFill>
                  <a:srgbClr val="001F5F"/>
                </a:solidFill>
                <a:latin typeface="Calibri" pitchFamily="1" panose="2263545234"/>
              </a:rPr>
              <a:t>charged to other pet owners. </a:t>
            </a:r>
          </a:p>
        </p:txBody>
      </p:sp>
      <p:graphicFrame>
        <p:nvGraphicFramePr>
          <p:cNvPr id="673" name="table 673"/>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75" name=""/>
        <p:cNvGrpSpPr/>
        <p:nvPr/>
      </p:nvGrpSpPr>
      <p:grpSpPr/>
      <p:sp>
        <p:nvSpPr>
          <p:cNvPr id="67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84" name="Image.jpg"/>
          <p:cNvPicPr/>
          <p:nvPr/>
        </p:nvPicPr>
        <p:blipFill>
          <a:blip r:embed="rId327"/>
          <a:stretch>
            <a:fillRect/>
          </a:stretch>
        </p:blipFill>
        <p:spPr>
          <a:xfrm>
            <a:off x="6595745" y="6516370"/>
            <a:ext cx="2499360" cy="213360"/>
          </a:xfrm>
          <a:prstGeom prst="rect">
            <a:avLst/>
          </a:prstGeom>
        </p:spPr>
      </p:pic>
      <p:sp>
        <p:nvSpPr>
          <p:cNvPr id="67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0">
                <a:solidFill>
                  <a:srgbClr val="000080"/>
                </a:solidFill>
                <a:latin typeface="Tahoma" pitchFamily="2" panose="2263545234"/>
              </a:rPr>
              <a:t>65 </a:t>
            </a:r>
          </a:p>
        </p:txBody>
      </p:sp>
      <p:sp>
        <p:nvSpPr>
          <p:cNvPr id="67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80" name=""/>
          <p:cNvSpPr/>
          <p:nvPr>
            <p:ph type="body" idx="10"/>
          </p:nvPr>
        </p:nvSpPr>
        <p:spPr>
          <a:xfrm>
            <a:off x="0" y="676910"/>
            <a:ext cx="9144000" cy="5770880"/>
          </a:xfrm>
          <a:prstGeom prst="rect">
            <a:avLst/>
          </a:prstGeom>
          <a:noFill/>
          <a:ln w="0" cmpd="sng">
            <a:noFill/>
            <a:prstDash val="solid"/>
          </a:ln>
        </p:spPr>
        <p:txBody>
          <a:bodyPr vert="horz" lIns="0" tIns="259715" rIns="0" bIns="0" anchor="t"/>
          <a:lstStyle/>
          <a:p>
            <a:pPr marL="0" marR="22860" indent="0" algn="ctr">
              <a:lnSpc>
                <a:spcPts val="3900"/>
              </a:lnSpc>
              <a:spcAft>
                <a:spcPts val="0"/>
              </a:spcAft>
            </a:pPr>
            <a:r>
              <a:rPr lang="en-US" sz="3900" b="1" spc="25">
                <a:solidFill>
                  <a:srgbClr val="001F5F"/>
                </a:solidFill>
                <a:latin typeface="Calibri" pitchFamily="1" panose="2263545234"/>
              </a:rPr>
              <a:t>Considerations Regarding Assistance </a:t>
            </a:r>
          </a:p>
          <a:p>
            <a:pPr marL="0" marR="22860" indent="0" algn="ctr">
              <a:lnSpc>
                <a:spcPts val="3900"/>
              </a:lnSpc>
              <a:spcBef>
                <a:spcPts val="750"/>
              </a:spcBef>
              <a:spcAft>
                <a:spcPts val="0"/>
              </a:spcAft>
            </a:pPr>
            <a:r>
              <a:rPr lang="en-US" sz="3900" b="1" spc="25">
                <a:solidFill>
                  <a:srgbClr val="001F5F"/>
                </a:solidFill>
                <a:latin typeface="Calibri" pitchFamily="1" panose="2263545234"/>
              </a:rPr>
              <a:t>Animals </a:t>
            </a:r>
          </a:p>
          <a:p>
            <a:pPr marL="640080" marR="22860" indent="0" algn="l">
              <a:lnSpc>
                <a:spcPts val="2100"/>
              </a:lnSpc>
              <a:spcBef>
                <a:spcPts val="1290"/>
              </a:spcBef>
              <a:spcAft>
                <a:spcPts val="0"/>
              </a:spcAft>
            </a:pPr>
            <a:r>
              <a:rPr lang="en-US" sz="3900" spc="25">
                <a:solidFill>
                  <a:srgbClr val="44759E"/>
                </a:solidFill>
                <a:latin typeface="Arial" pitchFamily="2" panose="2263545234"/>
              </a:rPr>
              <a:t></a:t>
            </a:r>
            <a:r>
              <a:rPr lang="en-US" sz="2450" spc="25">
                <a:solidFill>
                  <a:srgbClr val="001F5F"/>
                </a:solidFill>
                <a:latin typeface="Calibri" pitchFamily="1" panose="2263545234"/>
              </a:rPr>
              <a:t> Does the person seeking to use and live with the animal </a:t>
            </a:r>
          </a:p>
          <a:p>
            <a:pPr marL="1143000" marR="22860" indent="0" algn="l">
              <a:lnSpc>
                <a:spcPts val="2100"/>
              </a:lnSpc>
              <a:spcBef>
                <a:spcPts val="0"/>
              </a:spcBef>
              <a:spcAft>
                <a:spcPts val="0"/>
              </a:spcAft>
            </a:pPr>
            <a:r>
              <a:rPr lang="en-US" sz="2450" spc="-40">
                <a:solidFill>
                  <a:srgbClr val="001F5F"/>
                </a:solidFill>
                <a:latin typeface="Calibri" pitchFamily="1" panose="2263545234"/>
              </a:rPr>
              <a:t>have a disability? </a:t>
            </a:r>
          </a:p>
          <a:p>
            <a:pPr marL="640080" marR="22860" indent="0" algn="l">
              <a:lnSpc>
                <a:spcPts val="2100"/>
              </a:lnSpc>
              <a:spcBef>
                <a:spcPts val="1100"/>
              </a:spcBef>
              <a:spcAft>
                <a:spcPts val="0"/>
              </a:spcAft>
            </a:pPr>
            <a:r>
              <a:rPr lang="en-US" sz="3900" spc="30">
                <a:solidFill>
                  <a:srgbClr val="44759E"/>
                </a:solidFill>
                <a:latin typeface="Arial" pitchFamily="2" panose="2263545234"/>
              </a:rPr>
              <a:t></a:t>
            </a:r>
            <a:r>
              <a:rPr lang="en-US" sz="2450" spc="30">
                <a:solidFill>
                  <a:srgbClr val="001F5F"/>
                </a:solidFill>
                <a:latin typeface="Calibri" pitchFamily="1" panose="2263545234"/>
              </a:rPr>
              <a:t> Does the person making the request have a disability-</a:t>
            </a:r>
            <a:r>
              <a:rPr lang="en-US" sz="100">
                <a:solidFill>
                  <a:srgbClr val="000000"/>
                </a:solidFill>
                <a:latin typeface="Tahoma" pitchFamily="2" panose="2263545234"/>
              </a:rPr>
              <a:t> </a:t>
            </a:r>
          </a:p>
          <a:p>
            <a:pPr marL="1143000" marR="22860" indent="0" algn="l">
              <a:lnSpc>
                <a:spcPts val="2100"/>
              </a:lnSpc>
              <a:spcBef>
                <a:spcPts val="0"/>
              </a:spcBef>
              <a:spcAft>
                <a:spcPts val="0"/>
              </a:spcAft>
            </a:pPr>
            <a:r>
              <a:rPr lang="en-US" sz="2450" spc="-25">
                <a:solidFill>
                  <a:srgbClr val="001F5F"/>
                </a:solidFill>
                <a:latin typeface="Calibri" pitchFamily="1" panose="2263545234"/>
              </a:rPr>
              <a:t>related need for an assistance animal? In other words, </a:t>
            </a:r>
          </a:p>
          <a:p>
            <a:pPr marL="1143000" marR="22860" indent="0" algn="l">
              <a:lnSpc>
                <a:spcPts val="2300"/>
              </a:lnSpc>
              <a:spcBef>
                <a:spcPts val="10"/>
              </a:spcBef>
              <a:spcAft>
                <a:spcPts val="0"/>
              </a:spcAft>
            </a:pPr>
            <a:r>
              <a:rPr lang="en-US" sz="2450" spc="-30">
                <a:solidFill>
                  <a:srgbClr val="001F5F"/>
                </a:solidFill>
                <a:latin typeface="Calibri" pitchFamily="1" panose="2263545234"/>
              </a:rPr>
              <a:t>does the animal work, provide assistance, perform tasks </a:t>
            </a:r>
          </a:p>
          <a:p>
            <a:pPr marL="1143000" marR="22860" indent="0" algn="l">
              <a:lnSpc>
                <a:spcPts val="2300"/>
              </a:lnSpc>
              <a:spcBef>
                <a:spcPts val="0"/>
              </a:spcBef>
              <a:spcAft>
                <a:spcPts val="0"/>
              </a:spcAft>
            </a:pPr>
            <a:r>
              <a:rPr lang="en-US" sz="2450" spc="-30">
                <a:solidFill>
                  <a:srgbClr val="001F5F"/>
                </a:solidFill>
                <a:latin typeface="Calibri" pitchFamily="1" panose="2263545234"/>
              </a:rPr>
              <a:t>or services for the benefit of a person with a disability, or </a:t>
            </a:r>
          </a:p>
          <a:p>
            <a:pPr marL="1143000" marR="22860" indent="0" algn="l">
              <a:lnSpc>
                <a:spcPts val="2300"/>
              </a:lnSpc>
              <a:spcBef>
                <a:spcPts val="0"/>
              </a:spcBef>
              <a:spcAft>
                <a:spcPts val="0"/>
              </a:spcAft>
            </a:pPr>
            <a:r>
              <a:rPr lang="en-US" sz="2450" spc="-30">
                <a:solidFill>
                  <a:srgbClr val="001F5F"/>
                </a:solidFill>
                <a:latin typeface="Calibri" pitchFamily="1" panose="2263545234"/>
              </a:rPr>
              <a:t>provide emotional support that alleviates one or more of </a:t>
            </a:r>
          </a:p>
          <a:p>
            <a:pPr marL="1143000" marR="22860" indent="0" algn="l">
              <a:lnSpc>
                <a:spcPts val="2300"/>
              </a:lnSpc>
              <a:spcBef>
                <a:spcPts val="0"/>
              </a:spcBef>
              <a:spcAft>
                <a:spcPts val="0"/>
              </a:spcAft>
            </a:pPr>
            <a:r>
              <a:rPr lang="en-US" sz="2450" spc="-35">
                <a:solidFill>
                  <a:srgbClr val="001F5F"/>
                </a:solidFill>
                <a:latin typeface="Calibri" pitchFamily="1" panose="2263545234"/>
              </a:rPr>
              <a:t>the identified symptoms or effects of a person’s existing </a:t>
            </a:r>
          </a:p>
          <a:p>
            <a:pPr marL="1143000" marR="22860" indent="0" algn="l">
              <a:lnSpc>
                <a:spcPts val="2300"/>
              </a:lnSpc>
              <a:spcBef>
                <a:spcPts val="0"/>
              </a:spcBef>
              <a:spcAft>
                <a:spcPts val="0"/>
              </a:spcAft>
            </a:pPr>
            <a:r>
              <a:rPr lang="en-US" sz="2450" spc="-40">
                <a:solidFill>
                  <a:srgbClr val="001F5F"/>
                </a:solidFill>
                <a:latin typeface="Calibri" pitchFamily="1" panose="2263545234"/>
              </a:rPr>
              <a:t>disability? </a:t>
            </a:r>
          </a:p>
          <a:p>
            <a:pPr marL="640080" marR="22860" indent="0" algn="l">
              <a:lnSpc>
                <a:spcPts val="2100"/>
              </a:lnSpc>
              <a:spcBef>
                <a:spcPts val="1100"/>
              </a:spcBef>
              <a:spcAft>
                <a:spcPts val="0"/>
              </a:spcAft>
            </a:pPr>
            <a:r>
              <a:rPr lang="en-US" sz="3900" spc="25">
                <a:solidFill>
                  <a:srgbClr val="44759E"/>
                </a:solidFill>
                <a:latin typeface="Arial" pitchFamily="2" panose="2263545234"/>
              </a:rPr>
              <a:t></a:t>
            </a:r>
            <a:r>
              <a:rPr lang="en-US" sz="2450" spc="25">
                <a:solidFill>
                  <a:srgbClr val="001F5F"/>
                </a:solidFill>
                <a:latin typeface="Calibri" pitchFamily="1" panose="2263545234"/>
              </a:rPr>
              <a:t> If the answer to both is yes, then the housing provider </a:t>
            </a:r>
          </a:p>
          <a:p>
            <a:pPr marL="1143000" marR="22860" indent="0" algn="l">
              <a:lnSpc>
                <a:spcPts val="2100"/>
              </a:lnSpc>
              <a:spcBef>
                <a:spcPts val="0"/>
              </a:spcBef>
              <a:spcAft>
                <a:spcPts val="0"/>
              </a:spcAft>
            </a:pPr>
            <a:r>
              <a:rPr lang="en-US" sz="2450" spc="-30">
                <a:solidFill>
                  <a:srgbClr val="001F5F"/>
                </a:solidFill>
                <a:latin typeface="Calibri" pitchFamily="1" panose="2263545234"/>
              </a:rPr>
              <a:t>must allow assistance animal in all areas of the premises </a:t>
            </a:r>
          </a:p>
          <a:p>
            <a:pPr marL="1143000" marR="22860" indent="0" algn="l">
              <a:lnSpc>
                <a:spcPts val="2300"/>
              </a:lnSpc>
              <a:spcBef>
                <a:spcPts val="0"/>
              </a:spcBef>
              <a:spcAft>
                <a:spcPts val="3745"/>
              </a:spcAft>
            </a:pPr>
            <a:r>
              <a:rPr lang="en-US" sz="2450" spc="-35">
                <a:solidFill>
                  <a:srgbClr val="001F5F"/>
                </a:solidFill>
                <a:latin typeface="Calibri" pitchFamily="1" panose="2263545234"/>
              </a:rPr>
              <a:t>where persons are normally allowed to go. </a:t>
            </a:r>
          </a:p>
        </p:txBody>
      </p:sp>
      <p:graphicFrame>
        <p:nvGraphicFramePr>
          <p:cNvPr id="683" name="table 683"/>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85" name=""/>
        <p:cNvGrpSpPr/>
        <p:nvPr/>
      </p:nvGrpSpPr>
      <p:grpSpPr/>
      <p:sp>
        <p:nvSpPr>
          <p:cNvPr id="68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95" name="Image.jpg"/>
          <p:cNvPicPr/>
          <p:nvPr/>
        </p:nvPicPr>
        <p:blipFill>
          <a:blip r:embed="rId332"/>
          <a:stretch>
            <a:fillRect/>
          </a:stretch>
        </p:blipFill>
        <p:spPr>
          <a:xfrm>
            <a:off x="6595745" y="6516370"/>
            <a:ext cx="2499360" cy="213360"/>
          </a:xfrm>
          <a:prstGeom prst="rect">
            <a:avLst/>
          </a:prstGeom>
        </p:spPr>
      </p:pic>
      <p:sp>
        <p:nvSpPr>
          <p:cNvPr id="68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66 </a:t>
            </a:r>
          </a:p>
        </p:txBody>
      </p:sp>
      <p:sp>
        <p:nvSpPr>
          <p:cNvPr id="68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90" name=""/>
          <p:cNvSpPr/>
          <p:nvPr>
            <p:ph type="body" idx="10"/>
          </p:nvPr>
        </p:nvSpPr>
        <p:spPr>
          <a:xfrm>
            <a:off x="0" y="676910"/>
            <a:ext cx="9144000" cy="1188085"/>
          </a:xfrm>
          <a:prstGeom prst="rect">
            <a:avLst/>
          </a:prstGeom>
          <a:noFill/>
          <a:ln w="0" cmpd="sng">
            <a:noFill/>
            <a:prstDash val="solid"/>
          </a:ln>
        </p:spPr>
        <p:txBody>
          <a:bodyPr vert="horz" lIns="0" tIns="260350" rIns="0" bIns="0" anchor="t"/>
          <a:lstStyle/>
          <a:p>
            <a:pPr marL="0" marR="0" indent="0" algn="ctr">
              <a:lnSpc>
                <a:spcPts val="4300"/>
              </a:lnSpc>
              <a:spcAft>
                <a:spcPts val="2735"/>
              </a:spcAft>
            </a:pPr>
            <a:r>
              <a:rPr lang="en-US" sz="4350" b="1" spc="10">
                <a:solidFill>
                  <a:srgbClr val="001F5F"/>
                </a:solidFill>
                <a:latin typeface="Calibri" pitchFamily="1" panose="2263545234"/>
              </a:rPr>
              <a:t>Inquiries about Disability </a:t>
            </a:r>
          </a:p>
        </p:txBody>
      </p:sp>
      <p:sp>
        <p:nvSpPr>
          <p:cNvPr id="691" name=""/>
          <p:cNvSpPr/>
          <p:nvPr>
            <p:ph type="body" idx="10"/>
          </p:nvPr>
        </p:nvSpPr>
        <p:spPr>
          <a:xfrm>
            <a:off x="0" y="1864995"/>
            <a:ext cx="9144000" cy="4582795"/>
          </a:xfrm>
          <a:prstGeom prst="rect">
            <a:avLst/>
          </a:prstGeom>
          <a:noFill/>
          <a:ln w="0" cmpd="sng">
            <a:noFill/>
            <a:prstDash val="solid"/>
          </a:ln>
        </p:spPr>
        <p:txBody>
          <a:bodyPr vert="horz" lIns="0" tIns="367030" rIns="0" bIns="0" anchor="t"/>
          <a:lstStyle/>
          <a:p>
            <a:pPr marL="640080" marR="0" indent="0" algn="just">
              <a:lnSpc>
                <a:spcPts val="2200"/>
              </a:lnSpc>
              <a:spcAft>
                <a:spcPts val="0"/>
              </a:spcAft>
            </a:pPr>
            <a:r>
              <a:rPr lang="en-US" sz="4350" spc="90">
                <a:solidFill>
                  <a:srgbClr val="44759E"/>
                </a:solidFill>
                <a:latin typeface="Arial" pitchFamily="2" panose="2263545234"/>
              </a:rPr>
              <a:t></a:t>
            </a:r>
            <a:r>
              <a:rPr lang="en-US" sz="2600" spc="90">
                <a:solidFill>
                  <a:srgbClr val="001F5F"/>
                </a:solidFill>
                <a:latin typeface="Calibri" pitchFamily="1" panose="2263545234"/>
              </a:rPr>
              <a:t> If a disability is not readily apparent, a housing </a:t>
            </a:r>
          </a:p>
          <a:p>
            <a:pPr marL="1143000" marR="0" indent="0" algn="just">
              <a:lnSpc>
                <a:spcPts val="2200"/>
              </a:lnSpc>
              <a:spcBef>
                <a:spcPts val="0"/>
              </a:spcBef>
              <a:spcAft>
                <a:spcPts val="0"/>
              </a:spcAft>
            </a:pPr>
            <a:r>
              <a:rPr lang="en-US" sz="2600" spc="25">
                <a:solidFill>
                  <a:srgbClr val="001F5F"/>
                </a:solidFill>
                <a:latin typeface="Calibri" pitchFamily="1" panose="2263545234"/>
              </a:rPr>
              <a:t>provider may ask an individual to provide reliable </a:t>
            </a:r>
          </a:p>
          <a:p>
            <a:pPr marL="1143000" marR="0" indent="0" algn="just">
              <a:lnSpc>
                <a:spcPts val="2500"/>
              </a:lnSpc>
              <a:spcBef>
                <a:spcPts val="25"/>
              </a:spcBef>
              <a:spcAft>
                <a:spcPts val="0"/>
              </a:spcAft>
            </a:pPr>
            <a:r>
              <a:rPr lang="en-US" sz="2600" spc="30">
                <a:solidFill>
                  <a:srgbClr val="001F5F"/>
                </a:solidFill>
                <a:latin typeface="Calibri" pitchFamily="1" panose="2263545234"/>
              </a:rPr>
              <a:t>documentation of a disability and their disability-</a:t>
            </a:r>
            <a:r>
              <a:rPr lang="en-US" sz="100">
                <a:solidFill>
                  <a:srgbClr val="000000"/>
                </a:solidFill>
                <a:latin typeface="Tahoma" pitchFamily="2" panose="2263545234"/>
              </a:rPr>
              <a:t> </a:t>
            </a:r>
          </a:p>
          <a:p>
            <a:pPr marL="1143000" marR="0" indent="0" algn="just">
              <a:lnSpc>
                <a:spcPts val="2500"/>
              </a:lnSpc>
              <a:spcBef>
                <a:spcPts val="0"/>
              </a:spcBef>
              <a:spcAft>
                <a:spcPts val="0"/>
              </a:spcAft>
            </a:pPr>
            <a:r>
              <a:rPr lang="en-US" sz="2600" spc="40">
                <a:solidFill>
                  <a:srgbClr val="001F5F"/>
                </a:solidFill>
                <a:latin typeface="Calibri" pitchFamily="1" panose="2263545234"/>
              </a:rPr>
              <a:t>related need for an assistance animal. If the disability </a:t>
            </a:r>
          </a:p>
          <a:p>
            <a:pPr marL="1143000" marR="0" indent="0" algn="just">
              <a:lnSpc>
                <a:spcPts val="2500"/>
              </a:lnSpc>
              <a:spcBef>
                <a:spcPts val="0"/>
              </a:spcBef>
              <a:spcAft>
                <a:spcPts val="0"/>
              </a:spcAft>
            </a:pPr>
            <a:r>
              <a:rPr lang="en-US" sz="2600" spc="30">
                <a:solidFill>
                  <a:srgbClr val="001F5F"/>
                </a:solidFill>
                <a:latin typeface="Calibri" pitchFamily="1" panose="2263545234"/>
              </a:rPr>
              <a:t>is apparent or readily known, but the disability-</a:t>
            </a:r>
            <a:r>
              <a:rPr lang="en-US" sz="100">
                <a:solidFill>
                  <a:srgbClr val="000000"/>
                </a:solidFill>
                <a:latin typeface="Tahoma" pitchFamily="2" panose="2263545234"/>
              </a:rPr>
              <a:t> </a:t>
            </a:r>
          </a:p>
          <a:p>
            <a:pPr marL="1143000" marR="0" indent="0" algn="just">
              <a:lnSpc>
                <a:spcPts val="2500"/>
              </a:lnSpc>
              <a:spcBef>
                <a:spcPts val="30"/>
              </a:spcBef>
              <a:spcAft>
                <a:spcPts val="0"/>
              </a:spcAft>
            </a:pPr>
            <a:r>
              <a:rPr lang="en-US" sz="2600" spc="30">
                <a:solidFill>
                  <a:srgbClr val="001F5F"/>
                </a:solidFill>
                <a:latin typeface="Calibri" pitchFamily="1" panose="2263545234"/>
              </a:rPr>
              <a:t>related need is not, the housing provider may ask for </a:t>
            </a:r>
          </a:p>
          <a:p>
            <a:pPr marL="1143000" marR="0" indent="0" algn="just">
              <a:lnSpc>
                <a:spcPts val="2500"/>
              </a:lnSpc>
              <a:spcBef>
                <a:spcPts val="0"/>
              </a:spcBef>
              <a:spcAft>
                <a:spcPts val="0"/>
              </a:spcAft>
            </a:pPr>
            <a:r>
              <a:rPr lang="en-US" sz="2600" spc="30">
                <a:solidFill>
                  <a:srgbClr val="001F5F"/>
                </a:solidFill>
                <a:latin typeface="Calibri" pitchFamily="1" panose="2263545234"/>
              </a:rPr>
              <a:t>documentation of the disability-related need for an </a:t>
            </a:r>
          </a:p>
          <a:p>
            <a:pPr marL="1143000" marR="0" indent="0" algn="just">
              <a:lnSpc>
                <a:spcPts val="2500"/>
              </a:lnSpc>
              <a:spcBef>
                <a:spcPts val="0"/>
              </a:spcBef>
              <a:spcAft>
                <a:spcPts val="0"/>
              </a:spcAft>
            </a:pPr>
            <a:r>
              <a:rPr lang="en-US" sz="2600" spc="15">
                <a:solidFill>
                  <a:srgbClr val="001F5F"/>
                </a:solidFill>
                <a:latin typeface="Calibri" pitchFamily="1" panose="2263545234"/>
              </a:rPr>
              <a:t>assistance animal. </a:t>
            </a:r>
          </a:p>
          <a:p>
            <a:pPr marL="640080" marR="0" indent="0" algn="just">
              <a:lnSpc>
                <a:spcPts val="2200"/>
              </a:lnSpc>
              <a:spcBef>
                <a:spcPts val="1235"/>
              </a:spcBef>
              <a:spcAft>
                <a:spcPts val="0"/>
              </a:spcAft>
            </a:pPr>
            <a:r>
              <a:rPr lang="en-US" sz="4350" spc="90">
                <a:solidFill>
                  <a:srgbClr val="44759E"/>
                </a:solidFill>
                <a:latin typeface="Arial" pitchFamily="2" panose="2263545234"/>
              </a:rPr>
              <a:t></a:t>
            </a:r>
            <a:r>
              <a:rPr lang="en-US" sz="2600" spc="90">
                <a:solidFill>
                  <a:srgbClr val="001F5F"/>
                </a:solidFill>
                <a:latin typeface="Calibri" pitchFamily="1" panose="2263545234"/>
              </a:rPr>
              <a:t> A housing provider may not ask a tenant to provide </a:t>
            </a:r>
          </a:p>
          <a:p>
            <a:pPr marL="1143000" marR="0" indent="0" algn="just">
              <a:lnSpc>
                <a:spcPts val="2200"/>
              </a:lnSpc>
              <a:spcBef>
                <a:spcPts val="0"/>
              </a:spcBef>
              <a:spcAft>
                <a:spcPts val="0"/>
              </a:spcAft>
            </a:pPr>
            <a:r>
              <a:rPr lang="en-US" sz="2600" spc="30">
                <a:solidFill>
                  <a:srgbClr val="001F5F"/>
                </a:solidFill>
                <a:latin typeface="Calibri" pitchFamily="1" panose="2263545234"/>
              </a:rPr>
              <a:t>access to medical records or medical providers or to </a:t>
            </a:r>
          </a:p>
          <a:p>
            <a:pPr marL="1143000" marR="0" indent="0" algn="just">
              <a:lnSpc>
                <a:spcPts val="2500"/>
              </a:lnSpc>
              <a:spcBef>
                <a:spcPts val="0"/>
              </a:spcBef>
              <a:spcAft>
                <a:spcPts val="0"/>
              </a:spcAft>
            </a:pPr>
            <a:r>
              <a:rPr lang="en-US" sz="2600" spc="25">
                <a:solidFill>
                  <a:srgbClr val="001F5F"/>
                </a:solidFill>
                <a:latin typeface="Calibri" pitchFamily="1" panose="2263545234"/>
              </a:rPr>
              <a:t>provide detailed or extensive information or </a:t>
            </a:r>
          </a:p>
          <a:p>
            <a:pPr marL="1143000" marR="0" indent="0" algn="just">
              <a:lnSpc>
                <a:spcPts val="2500"/>
              </a:lnSpc>
              <a:spcBef>
                <a:spcPts val="0"/>
              </a:spcBef>
              <a:spcAft>
                <a:spcPts val="2020"/>
              </a:spcAft>
            </a:pPr>
            <a:r>
              <a:rPr lang="en-US" sz="2600" spc="15">
                <a:solidFill>
                  <a:srgbClr val="001F5F"/>
                </a:solidFill>
                <a:latin typeface="Calibri" pitchFamily="1" panose="2263545234"/>
              </a:rPr>
              <a:t>documentation. </a:t>
            </a:r>
          </a:p>
        </p:txBody>
      </p:sp>
      <p:graphicFrame>
        <p:nvGraphicFramePr>
          <p:cNvPr id="694" name="table 694"/>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96" name=""/>
        <p:cNvGrpSpPr/>
        <p:nvPr/>
      </p:nvGrpSpPr>
      <p:grpSpPr/>
      <p:sp>
        <p:nvSpPr>
          <p:cNvPr id="69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706" name="Image.jpg"/>
          <p:cNvPicPr/>
          <p:nvPr/>
        </p:nvPicPr>
        <p:blipFill>
          <a:blip r:embed="rId337"/>
          <a:stretch>
            <a:fillRect/>
          </a:stretch>
        </p:blipFill>
        <p:spPr>
          <a:xfrm>
            <a:off x="6595745" y="6516370"/>
            <a:ext cx="2499360" cy="213360"/>
          </a:xfrm>
          <a:prstGeom prst="rect">
            <a:avLst/>
          </a:prstGeom>
        </p:spPr>
      </p:pic>
      <p:sp>
        <p:nvSpPr>
          <p:cNvPr id="699"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67 </a:t>
            </a:r>
          </a:p>
        </p:txBody>
      </p:sp>
      <p:sp>
        <p:nvSpPr>
          <p:cNvPr id="70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01" name=""/>
          <p:cNvSpPr/>
          <p:nvPr>
            <p:ph type="body" idx="10"/>
          </p:nvPr>
        </p:nvSpPr>
        <p:spPr>
          <a:xfrm>
            <a:off x="0" y="676910"/>
            <a:ext cx="9144000" cy="1188085"/>
          </a:xfrm>
          <a:prstGeom prst="rect">
            <a:avLst/>
          </a:prstGeom>
          <a:noFill/>
          <a:ln w="0" cmpd="sng">
            <a:noFill/>
            <a:prstDash val="solid"/>
          </a:ln>
        </p:spPr>
        <p:txBody>
          <a:bodyPr vert="horz" lIns="0" tIns="260350" rIns="0" bIns="0" anchor="t"/>
          <a:lstStyle/>
          <a:p>
            <a:pPr marL="0" marR="0" indent="0" algn="ctr">
              <a:lnSpc>
                <a:spcPts val="4300"/>
              </a:lnSpc>
              <a:spcAft>
                <a:spcPts val="2735"/>
              </a:spcAft>
            </a:pPr>
            <a:r>
              <a:rPr lang="en-US" sz="4350" b="1" spc="0">
                <a:solidFill>
                  <a:srgbClr val="001F5F"/>
                </a:solidFill>
                <a:latin typeface="Calibri" pitchFamily="1" panose="2263545234"/>
              </a:rPr>
              <a:t>Denying Assistance Animals </a:t>
            </a:r>
          </a:p>
        </p:txBody>
      </p:sp>
      <p:sp>
        <p:nvSpPr>
          <p:cNvPr id="702" name=""/>
          <p:cNvSpPr/>
          <p:nvPr>
            <p:ph type="body" idx="10"/>
          </p:nvPr>
        </p:nvSpPr>
        <p:spPr>
          <a:xfrm>
            <a:off x="0" y="1864995"/>
            <a:ext cx="9144000" cy="4582795"/>
          </a:xfrm>
          <a:prstGeom prst="rect">
            <a:avLst/>
          </a:prstGeom>
          <a:noFill/>
          <a:ln w="0" cmpd="sng">
            <a:noFill/>
            <a:prstDash val="solid"/>
          </a:ln>
        </p:spPr>
        <p:txBody>
          <a:bodyPr vert="horz" lIns="0" tIns="367030" rIns="0" bIns="0" anchor="t"/>
          <a:lstStyle/>
          <a:p>
            <a:pPr marL="640080" marR="0" indent="0" algn="just">
              <a:lnSpc>
                <a:spcPts val="2200"/>
              </a:lnSpc>
              <a:spcAft>
                <a:spcPts val="0"/>
              </a:spcAft>
            </a:pPr>
            <a:r>
              <a:rPr lang="en-US" sz="4350" spc="90">
                <a:solidFill>
                  <a:srgbClr val="44759E"/>
                </a:solidFill>
                <a:latin typeface="Arial" pitchFamily="2" panose="2263545234"/>
              </a:rPr>
              <a:t></a:t>
            </a:r>
            <a:r>
              <a:rPr lang="en-US" sz="2600" spc="90">
                <a:solidFill>
                  <a:srgbClr val="001F5F"/>
                </a:solidFill>
                <a:latin typeface="Calibri" pitchFamily="1" panose="2263545234"/>
              </a:rPr>
              <a:t> Request for assistance animal may be denied based </a:t>
            </a:r>
          </a:p>
          <a:p>
            <a:pPr marL="1143000" marR="0" indent="0" algn="just">
              <a:lnSpc>
                <a:spcPts val="2200"/>
              </a:lnSpc>
              <a:spcBef>
                <a:spcPts val="0"/>
              </a:spcBef>
              <a:spcAft>
                <a:spcPts val="0"/>
              </a:spcAft>
            </a:pPr>
            <a:r>
              <a:rPr lang="en-US" sz="2600" spc="-20">
                <a:solidFill>
                  <a:srgbClr val="001F5F"/>
                </a:solidFill>
                <a:latin typeface="Calibri" pitchFamily="1" panose="2263545234"/>
              </a:rPr>
              <a:t>upon: </a:t>
            </a:r>
          </a:p>
          <a:p>
            <a:pPr marL="1097280" marR="0" indent="548640" algn="just">
              <a:lnSpc>
                <a:spcPts val="2500"/>
              </a:lnSpc>
              <a:spcBef>
                <a:spcPts val="335"/>
              </a:spcBef>
              <a:spcAft>
                <a:spcPts val="0"/>
              </a:spcAft>
              <a:buFont typeface="Symbol"/>
              <a:buChar char="·"/>
            </a:pPr>
            <a:r>
              <a:rPr lang="en-US" sz="2350" spc="-15">
                <a:solidFill>
                  <a:srgbClr val="001F5F"/>
                </a:solidFill>
                <a:latin typeface="Calibri" pitchFamily="1" panose="2263545234"/>
              </a:rPr>
              <a:t>Undue burden </a:t>
            </a:r>
          </a:p>
          <a:p>
            <a:pPr marL="1097280" marR="0" indent="548640" algn="just">
              <a:lnSpc>
                <a:spcPts val="2500"/>
              </a:lnSpc>
              <a:spcBef>
                <a:spcPts val="310"/>
              </a:spcBef>
              <a:spcAft>
                <a:spcPts val="0"/>
              </a:spcAft>
              <a:buFont typeface="Symbol"/>
              <a:buChar char="·"/>
            </a:pPr>
            <a:r>
              <a:rPr lang="en-US" sz="2350" spc="-5">
                <a:solidFill>
                  <a:srgbClr val="001F5F"/>
                </a:solidFill>
                <a:latin typeface="Calibri" pitchFamily="1" panose="2263545234"/>
              </a:rPr>
              <a:t>Fundamental alteration </a:t>
            </a:r>
          </a:p>
          <a:p>
            <a:pPr marL="1097280" marR="0" indent="548640" algn="just">
              <a:lnSpc>
                <a:spcPts val="2500"/>
              </a:lnSpc>
              <a:spcBef>
                <a:spcPts val="310"/>
              </a:spcBef>
              <a:spcAft>
                <a:spcPts val="0"/>
              </a:spcAft>
              <a:buFont typeface="Symbol"/>
              <a:buChar char="·"/>
            </a:pPr>
            <a:r>
              <a:rPr lang="en-US" sz="2350" spc="5">
                <a:solidFill>
                  <a:srgbClr val="001F5F"/>
                </a:solidFill>
                <a:latin typeface="Calibri" pitchFamily="1" panose="2263545234"/>
              </a:rPr>
              <a:t>Direct threat to health or safety of others </a:t>
            </a:r>
          </a:p>
          <a:p>
            <a:pPr marL="1097280" marR="0" indent="548640" algn="just">
              <a:lnSpc>
                <a:spcPts val="2500"/>
              </a:lnSpc>
              <a:spcBef>
                <a:spcPts val="310"/>
              </a:spcBef>
              <a:spcAft>
                <a:spcPts val="0"/>
              </a:spcAft>
              <a:buFont typeface="Symbol"/>
              <a:buChar char="·"/>
            </a:pPr>
            <a:r>
              <a:rPr lang="en-US" sz="2350" spc="5">
                <a:solidFill>
                  <a:srgbClr val="001F5F"/>
                </a:solidFill>
                <a:latin typeface="Calibri" pitchFamily="1" panose="2263545234"/>
              </a:rPr>
              <a:t>Substantial physical damage to property </a:t>
            </a:r>
          </a:p>
          <a:p>
            <a:pPr marL="640080" marR="0" indent="0" algn="just">
              <a:lnSpc>
                <a:spcPts val="2200"/>
              </a:lnSpc>
              <a:spcBef>
                <a:spcPts val="1205"/>
              </a:spcBef>
              <a:spcAft>
                <a:spcPts val="0"/>
              </a:spcAft>
            </a:pPr>
            <a:r>
              <a:rPr lang="en-US" sz="4350" spc="90">
                <a:solidFill>
                  <a:srgbClr val="44759E"/>
                </a:solidFill>
                <a:latin typeface="Arial" pitchFamily="2" panose="2263545234"/>
              </a:rPr>
              <a:t></a:t>
            </a:r>
            <a:r>
              <a:rPr lang="en-US" sz="2600" spc="90">
                <a:solidFill>
                  <a:srgbClr val="001F5F"/>
                </a:solidFill>
                <a:latin typeface="Calibri" pitchFamily="1" panose="2263545234"/>
              </a:rPr>
              <a:t> Request may not be denied based upon breed, size, </a:t>
            </a:r>
          </a:p>
          <a:p>
            <a:pPr marL="1143000" marR="0" indent="0" algn="just">
              <a:lnSpc>
                <a:spcPts val="2200"/>
              </a:lnSpc>
              <a:spcBef>
                <a:spcPts val="0"/>
              </a:spcBef>
              <a:spcAft>
                <a:spcPts val="0"/>
              </a:spcAft>
            </a:pPr>
            <a:r>
              <a:rPr lang="en-US" sz="2600" spc="20">
                <a:solidFill>
                  <a:srgbClr val="001F5F"/>
                </a:solidFill>
                <a:latin typeface="Calibri" pitchFamily="1" panose="2263545234"/>
              </a:rPr>
              <a:t>or weight limitations. </a:t>
            </a:r>
          </a:p>
          <a:p>
            <a:pPr marL="640080" marR="0" indent="0" algn="just">
              <a:lnSpc>
                <a:spcPts val="2100"/>
              </a:lnSpc>
              <a:spcBef>
                <a:spcPts val="1210"/>
              </a:spcBef>
              <a:spcAft>
                <a:spcPts val="0"/>
              </a:spcAft>
            </a:pPr>
            <a:r>
              <a:rPr lang="en-US" sz="4350" spc="100">
                <a:solidFill>
                  <a:srgbClr val="44759E"/>
                </a:solidFill>
                <a:latin typeface="Arial" pitchFamily="2" panose="2263545234"/>
              </a:rPr>
              <a:t></a:t>
            </a:r>
            <a:r>
              <a:rPr lang="en-US" sz="2600" spc="100">
                <a:solidFill>
                  <a:srgbClr val="001F5F"/>
                </a:solidFill>
                <a:latin typeface="Calibri" pitchFamily="1" panose="2263545234"/>
              </a:rPr>
              <a:t> Denials must be based upon objective evidence </a:t>
            </a:r>
          </a:p>
          <a:p>
            <a:pPr marL="1143000" marR="0" indent="0" algn="just">
              <a:lnSpc>
                <a:spcPts val="2200"/>
              </a:lnSpc>
              <a:spcBef>
                <a:spcPts val="0"/>
              </a:spcBef>
              <a:spcAft>
                <a:spcPts val="0"/>
              </a:spcAft>
            </a:pPr>
            <a:r>
              <a:rPr lang="en-US" sz="2700" spc="-5">
                <a:solidFill>
                  <a:srgbClr val="001F5F"/>
                </a:solidFill>
                <a:latin typeface="Calibri" pitchFamily="1" panose="2263545234"/>
              </a:rPr>
              <a:t>about the animal’s actual conduct, not on mere </a:t>
            </a:r>
          </a:p>
          <a:p>
            <a:pPr marL="1143000" marR="0" indent="0" algn="just">
              <a:lnSpc>
                <a:spcPts val="2500"/>
              </a:lnSpc>
              <a:spcBef>
                <a:spcPts val="95"/>
              </a:spcBef>
              <a:spcAft>
                <a:spcPts val="2810"/>
              </a:spcAft>
            </a:pPr>
            <a:r>
              <a:rPr lang="en-US" sz="2600" spc="30">
                <a:solidFill>
                  <a:srgbClr val="001F5F"/>
                </a:solidFill>
                <a:latin typeface="Calibri" pitchFamily="1" panose="2263545234"/>
              </a:rPr>
              <a:t>speculation or fear about the animal. </a:t>
            </a:r>
          </a:p>
        </p:txBody>
      </p:sp>
      <p:graphicFrame>
        <p:nvGraphicFramePr>
          <p:cNvPr id="705" name="table 705"/>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707" name=""/>
        <p:cNvGrpSpPr/>
        <p:nvPr/>
      </p:nvGrpSpPr>
      <p:grpSpPr/>
      <p:sp>
        <p:nvSpPr>
          <p:cNvPr id="70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717" name="Image.jpg"/>
          <p:cNvPicPr/>
          <p:nvPr/>
        </p:nvPicPr>
        <p:blipFill>
          <a:blip r:embed="rId342"/>
          <a:stretch>
            <a:fillRect/>
          </a:stretch>
        </p:blipFill>
        <p:spPr>
          <a:xfrm>
            <a:off x="6595745" y="6516370"/>
            <a:ext cx="2499360" cy="213360"/>
          </a:xfrm>
          <a:prstGeom prst="rect">
            <a:avLst/>
          </a:prstGeom>
        </p:spPr>
      </p:pic>
      <p:sp>
        <p:nvSpPr>
          <p:cNvPr id="71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68 </a:t>
            </a:r>
          </a:p>
        </p:txBody>
      </p:sp>
      <p:sp>
        <p:nvSpPr>
          <p:cNvPr id="71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12" name=""/>
          <p:cNvSpPr/>
          <p:nvPr>
            <p:ph type="body" idx="10"/>
          </p:nvPr>
        </p:nvSpPr>
        <p:spPr>
          <a:xfrm>
            <a:off x="0" y="676910"/>
            <a:ext cx="9144000" cy="1206500"/>
          </a:xfrm>
          <a:prstGeom prst="rect">
            <a:avLst/>
          </a:prstGeom>
          <a:noFill/>
          <a:ln w="0" cmpd="sng">
            <a:noFill/>
            <a:prstDash val="solid"/>
          </a:ln>
        </p:spPr>
        <p:txBody>
          <a:bodyPr vert="horz" lIns="0" tIns="259715" rIns="0" bIns="0" anchor="t"/>
          <a:lstStyle/>
          <a:p>
            <a:pPr marL="0" marR="0" indent="0" algn="ctr">
              <a:lnSpc>
                <a:spcPts val="4200"/>
              </a:lnSpc>
              <a:spcAft>
                <a:spcPts val="3010"/>
              </a:spcAft>
            </a:pPr>
            <a:r>
              <a:rPr lang="en-US" sz="3900" b="1" spc="35">
                <a:solidFill>
                  <a:srgbClr val="001F5F"/>
                </a:solidFill>
                <a:latin typeface="Calibri" pitchFamily="1" panose="2263545234"/>
              </a:rPr>
              <a:t>Assistance Animal or Service Animal? </a:t>
            </a:r>
          </a:p>
        </p:txBody>
      </p:sp>
      <p:sp>
        <p:nvSpPr>
          <p:cNvPr id="713" name=""/>
          <p:cNvSpPr/>
          <p:nvPr>
            <p:ph type="body" idx="10"/>
          </p:nvPr>
        </p:nvSpPr>
        <p:spPr>
          <a:xfrm>
            <a:off x="0" y="1883410"/>
            <a:ext cx="9144000" cy="4564380"/>
          </a:xfrm>
          <a:prstGeom prst="rect">
            <a:avLst/>
          </a:prstGeom>
          <a:noFill/>
          <a:ln w="0" cmpd="sng">
            <a:noFill/>
            <a:prstDash val="solid"/>
          </a:ln>
        </p:spPr>
        <p:txBody>
          <a:bodyPr vert="horz" lIns="0" tIns="350520" rIns="0" bIns="0" anchor="t"/>
          <a:lstStyle/>
          <a:p>
            <a:pPr marL="640080" marR="0" indent="0" algn="just">
              <a:lnSpc>
                <a:spcPts val="1800"/>
              </a:lnSpc>
              <a:spcAft>
                <a:spcPts val="0"/>
              </a:spcAft>
              <a:tabLst>
                <a:tab pos="114300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When faced with a request to modify policies to allow an animal, </a:t>
            </a:r>
          </a:p>
          <a:p>
            <a:pPr marL="1143000" marR="0" indent="0" algn="just">
              <a:lnSpc>
                <a:spcPts val="1800"/>
              </a:lnSpc>
              <a:spcBef>
                <a:spcPts val="0"/>
              </a:spcBef>
              <a:spcAft>
                <a:spcPts val="0"/>
              </a:spcAft>
            </a:pPr>
            <a:r>
              <a:rPr lang="en-US" sz="2100" spc="0">
                <a:solidFill>
                  <a:srgbClr val="001F5F"/>
                </a:solidFill>
                <a:latin typeface="Calibri" pitchFamily="1" panose="2263545234"/>
              </a:rPr>
              <a:t>determine first if it is a service animal. If so, you may only ask </a:t>
            </a:r>
          </a:p>
          <a:p>
            <a:pPr marL="1143000" marR="0" indent="0" algn="just">
              <a:lnSpc>
                <a:spcPts val="2000"/>
              </a:lnSpc>
              <a:spcBef>
                <a:spcPts val="0"/>
              </a:spcBef>
              <a:spcAft>
                <a:spcPts val="0"/>
              </a:spcAft>
            </a:pPr>
            <a:r>
              <a:rPr lang="en-US" sz="2100" spc="10">
                <a:solidFill>
                  <a:srgbClr val="001F5F"/>
                </a:solidFill>
                <a:latin typeface="Calibri" pitchFamily="1" panose="2263545234"/>
              </a:rPr>
              <a:t>two questions under the ADA. If not, you may continue onto </a:t>
            </a:r>
          </a:p>
          <a:p>
            <a:pPr marL="1143000" marR="0" indent="0" algn="just">
              <a:lnSpc>
                <a:spcPts val="2000"/>
              </a:lnSpc>
              <a:spcBef>
                <a:spcPts val="5"/>
              </a:spcBef>
              <a:spcAft>
                <a:spcPts val="0"/>
              </a:spcAft>
            </a:pPr>
            <a:r>
              <a:rPr lang="en-US" sz="2100" spc="-10">
                <a:solidFill>
                  <a:srgbClr val="001F5F"/>
                </a:solidFill>
                <a:latin typeface="Calibri" pitchFamily="1" panose="2263545234"/>
              </a:rPr>
              <a:t>inquiry regarding assistance animal. </a:t>
            </a:r>
          </a:p>
          <a:p>
            <a:pPr marL="640080" marR="0" indent="0" algn="just">
              <a:lnSpc>
                <a:spcPts val="1800"/>
              </a:lnSpc>
              <a:spcBef>
                <a:spcPts val="1075"/>
              </a:spcBef>
              <a:spcAft>
                <a:spcPts val="0"/>
              </a:spcAft>
              <a:tabLst>
                <a:tab pos="114300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In situations where the ADA and FHA/Section 504 apply </a:t>
            </a:r>
          </a:p>
          <a:p>
            <a:pPr marL="1143000" marR="0" indent="0" algn="just">
              <a:lnSpc>
                <a:spcPts val="1800"/>
              </a:lnSpc>
              <a:spcBef>
                <a:spcPts val="0"/>
              </a:spcBef>
              <a:spcAft>
                <a:spcPts val="0"/>
              </a:spcAft>
            </a:pPr>
            <a:r>
              <a:rPr lang="en-US" sz="2100" spc="-5">
                <a:solidFill>
                  <a:srgbClr val="001F5F"/>
                </a:solidFill>
                <a:latin typeface="Calibri" pitchFamily="1" panose="2263545234"/>
              </a:rPr>
              <a:t>simultaneously, housing providers must meet their obligations </a:t>
            </a:r>
          </a:p>
          <a:p>
            <a:pPr marL="1143000" marR="0" indent="0" algn="just">
              <a:lnSpc>
                <a:spcPts val="2000"/>
              </a:lnSpc>
              <a:spcBef>
                <a:spcPts val="0"/>
              </a:spcBef>
              <a:spcAft>
                <a:spcPts val="0"/>
              </a:spcAft>
            </a:pPr>
            <a:r>
              <a:rPr lang="en-US" sz="2100" spc="-5">
                <a:solidFill>
                  <a:srgbClr val="001F5F"/>
                </a:solidFill>
                <a:latin typeface="Calibri" pitchFamily="1" panose="2263545234"/>
              </a:rPr>
              <a:t>under both the reasonable accommodation standard of the FHA </a:t>
            </a:r>
          </a:p>
          <a:p>
            <a:pPr marL="1143000" marR="0" indent="0" algn="just">
              <a:lnSpc>
                <a:spcPts val="2000"/>
              </a:lnSpc>
              <a:spcBef>
                <a:spcPts val="10"/>
              </a:spcBef>
              <a:spcAft>
                <a:spcPts val="0"/>
              </a:spcAft>
            </a:pPr>
            <a:r>
              <a:rPr lang="en-US" sz="2100" spc="-5">
                <a:solidFill>
                  <a:srgbClr val="001F5F"/>
                </a:solidFill>
                <a:latin typeface="Calibri" pitchFamily="1" panose="2263545234"/>
              </a:rPr>
              <a:t>and the service animal provisions of the ADA. </a:t>
            </a:r>
          </a:p>
          <a:p>
            <a:pPr marL="640080" marR="0" indent="0" algn="just">
              <a:lnSpc>
                <a:spcPts val="1800"/>
              </a:lnSpc>
              <a:spcBef>
                <a:spcPts val="1075"/>
              </a:spcBef>
              <a:spcAft>
                <a:spcPts val="0"/>
              </a:spcAft>
              <a:tabLst>
                <a:tab pos="114300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Issues may arise when individuals attempt to bring assistance </a:t>
            </a:r>
          </a:p>
          <a:p>
            <a:pPr marL="1143000" marR="0" indent="0" algn="just">
              <a:lnSpc>
                <a:spcPts val="1800"/>
              </a:lnSpc>
              <a:spcBef>
                <a:spcPts val="0"/>
              </a:spcBef>
              <a:spcAft>
                <a:spcPts val="0"/>
              </a:spcAft>
            </a:pPr>
            <a:r>
              <a:rPr lang="en-US" sz="2100" spc="-5">
                <a:solidFill>
                  <a:srgbClr val="001F5F"/>
                </a:solidFill>
                <a:latin typeface="Calibri" pitchFamily="1" panose="2263545234"/>
              </a:rPr>
              <a:t>animals out of housing and into public places of accommodation </a:t>
            </a:r>
          </a:p>
          <a:p>
            <a:pPr marL="1143000" marR="0" indent="0" algn="just">
              <a:lnSpc>
                <a:spcPts val="2000"/>
              </a:lnSpc>
              <a:spcBef>
                <a:spcPts val="5"/>
              </a:spcBef>
              <a:spcAft>
                <a:spcPts val="0"/>
              </a:spcAft>
            </a:pPr>
            <a:r>
              <a:rPr lang="en-US" sz="2100" spc="0">
                <a:solidFill>
                  <a:srgbClr val="001F5F"/>
                </a:solidFill>
                <a:latin typeface="Calibri" pitchFamily="1" panose="2263545234"/>
              </a:rPr>
              <a:t>covered by the ADA rather than the FHA. Issues also arise in </a:t>
            </a:r>
          </a:p>
          <a:p>
            <a:pPr marL="1143000" marR="0" indent="0" algn="just">
              <a:lnSpc>
                <a:spcPts val="2000"/>
              </a:lnSpc>
              <a:spcBef>
                <a:spcPts val="0"/>
              </a:spcBef>
              <a:spcAft>
                <a:spcPts val="0"/>
              </a:spcAft>
            </a:pPr>
            <a:r>
              <a:rPr lang="en-US" sz="2100" spc="0">
                <a:solidFill>
                  <a:srgbClr val="001F5F"/>
                </a:solidFill>
                <a:latin typeface="Calibri" pitchFamily="1" panose="2263545234"/>
              </a:rPr>
              <a:t>trying to determine when an animal is an emotional support </a:t>
            </a:r>
          </a:p>
          <a:p>
            <a:pPr marL="1143000" marR="0" indent="0" algn="just">
              <a:lnSpc>
                <a:spcPts val="2000"/>
              </a:lnSpc>
              <a:spcBef>
                <a:spcPts val="0"/>
              </a:spcBef>
              <a:spcAft>
                <a:spcPts val="5210"/>
              </a:spcAft>
            </a:pPr>
            <a:r>
              <a:rPr lang="en-US" sz="2100" spc="-5">
                <a:solidFill>
                  <a:srgbClr val="001F5F"/>
                </a:solidFill>
                <a:latin typeface="Calibri" pitchFamily="1" panose="2263545234"/>
              </a:rPr>
              <a:t>animal or a pet that provides support. </a:t>
            </a:r>
          </a:p>
        </p:txBody>
      </p:sp>
      <p:graphicFrame>
        <p:nvGraphicFramePr>
          <p:cNvPr id="716" name="table 716"/>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718" name=""/>
        <p:cNvGrpSpPr/>
        <p:nvPr/>
      </p:nvGrpSpPr>
      <p:grpSpPr/>
      <p:sp>
        <p:nvSpPr>
          <p:cNvPr id="72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728" name="Image.jpg"/>
          <p:cNvPicPr/>
          <p:nvPr/>
        </p:nvPicPr>
        <p:blipFill>
          <a:blip r:embed="rId347"/>
          <a:stretch>
            <a:fillRect/>
          </a:stretch>
        </p:blipFill>
        <p:spPr>
          <a:xfrm>
            <a:off x="6595745" y="6516370"/>
            <a:ext cx="2499360" cy="213360"/>
          </a:xfrm>
          <a:prstGeom prst="rect">
            <a:avLst/>
          </a:prstGeom>
        </p:spPr>
      </p:pic>
      <p:sp>
        <p:nvSpPr>
          <p:cNvPr id="72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69 </a:t>
            </a:r>
          </a:p>
        </p:txBody>
      </p:sp>
      <p:sp>
        <p:nvSpPr>
          <p:cNvPr id="72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23" name=""/>
          <p:cNvSpPr/>
          <p:nvPr>
            <p:ph type="body" idx="10"/>
          </p:nvPr>
        </p:nvSpPr>
        <p:spPr>
          <a:xfrm>
            <a:off x="0" y="676910"/>
            <a:ext cx="9144000" cy="1123950"/>
          </a:xfrm>
          <a:prstGeom prst="rect">
            <a:avLst/>
          </a:prstGeom>
          <a:noFill/>
          <a:ln w="0" cmpd="sng">
            <a:noFill/>
            <a:prstDash val="solid"/>
          </a:ln>
        </p:spPr>
        <p:txBody>
          <a:bodyPr vert="horz" lIns="0" tIns="260350" rIns="0" bIns="0" anchor="t">
            <a:normAutofit fontScale="95000"/>
          </a:bodyPr>
          <a:lstStyle/>
          <a:p>
            <a:pPr marL="0" marR="0" indent="0" algn="ctr">
              <a:lnSpc>
                <a:spcPts val="4300"/>
              </a:lnSpc>
              <a:spcAft>
                <a:spcPts val="2230"/>
              </a:spcAft>
            </a:pPr>
            <a:r>
              <a:rPr lang="en-US" sz="4350" b="1" spc="105">
                <a:solidFill>
                  <a:srgbClr val="001F5F"/>
                </a:solidFill>
                <a:latin typeface="Calibri" pitchFamily="1" panose="2263545234"/>
              </a:rPr>
              <a:t>September 2015 Consent Decree </a:t>
            </a:r>
          </a:p>
        </p:txBody>
      </p:sp>
      <p:sp>
        <p:nvSpPr>
          <p:cNvPr id="724" name=""/>
          <p:cNvSpPr/>
          <p:nvPr>
            <p:ph type="body" idx="10"/>
          </p:nvPr>
        </p:nvSpPr>
        <p:spPr>
          <a:xfrm>
            <a:off x="0" y="1800860"/>
            <a:ext cx="9144000" cy="4646930"/>
          </a:xfrm>
          <a:prstGeom prst="rect">
            <a:avLst/>
          </a:prstGeom>
          <a:noFill/>
          <a:ln w="0" cmpd="sng">
            <a:noFill/>
            <a:prstDash val="solid"/>
          </a:ln>
        </p:spPr>
        <p:txBody>
          <a:bodyPr vert="horz" lIns="0" tIns="458470" rIns="0" bIns="0" anchor="t">
            <a:normAutofit fontScale="95000"/>
          </a:bodyPr>
          <a:lstStyle/>
          <a:p>
            <a:pPr marL="640080" marR="0" indent="0" algn="just">
              <a:lnSpc>
                <a:spcPts val="1300"/>
              </a:lnSpc>
              <a:spcAft>
                <a:spcPts val="0"/>
              </a:spcAft>
              <a:tabLst>
                <a:tab pos="109728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The University of Nebraska at Kearney (UNK) and the Board of Regents of the </a:t>
            </a:r>
          </a:p>
          <a:p>
            <a:pPr marL="1143000" marR="0" indent="0" algn="just">
              <a:lnSpc>
                <a:spcPts val="1300"/>
              </a:lnSpc>
              <a:spcBef>
                <a:spcPts val="0"/>
              </a:spcBef>
              <a:spcAft>
                <a:spcPts val="0"/>
              </a:spcAft>
            </a:pPr>
            <a:r>
              <a:rPr lang="en-US" sz="1700" spc="0">
                <a:solidFill>
                  <a:srgbClr val="001F5F"/>
                </a:solidFill>
                <a:latin typeface="Calibri" pitchFamily="1" panose="2263545234"/>
              </a:rPr>
              <a:t>University of Nebraska recently agreed to pay $140,000 to two former students </a:t>
            </a:r>
          </a:p>
          <a:p>
            <a:pPr marL="1143000" marR="0" indent="0" algn="just">
              <a:lnSpc>
                <a:spcPts val="1600"/>
              </a:lnSpc>
              <a:spcBef>
                <a:spcPts val="5"/>
              </a:spcBef>
              <a:spcAft>
                <a:spcPts val="0"/>
              </a:spcAft>
            </a:pPr>
            <a:r>
              <a:rPr lang="en-US" sz="1700" spc="5">
                <a:solidFill>
                  <a:srgbClr val="001F5F"/>
                </a:solidFill>
                <a:latin typeface="Calibri" pitchFamily="1" panose="2263545234"/>
              </a:rPr>
              <a:t>to settle a fair housing lawsuit involving assistance animals in student housing. </a:t>
            </a:r>
          </a:p>
          <a:p>
            <a:pPr marL="1143000" marR="0" indent="0" algn="just">
              <a:lnSpc>
                <a:spcPts val="1700"/>
              </a:lnSpc>
              <a:spcBef>
                <a:spcPts val="0"/>
              </a:spcBef>
              <a:spcAft>
                <a:spcPts val="0"/>
              </a:spcAft>
            </a:pPr>
            <a:r>
              <a:rPr lang="en-US" sz="1850" u="sng" spc="-25">
                <a:solidFill>
                  <a:srgbClr val="0000FF"/>
                </a:solidFill>
                <a:latin typeface="Calibri" pitchFamily="1" panose="2263545234"/>
              </a:rPr>
              <a:t>https://www.justice.gov/opa/pr/justice-department-and-university-nebraska-</a:t>
            </a:r>
            <a:r>
              <a:rPr lang="en-US" sz="100">
                <a:solidFill>
                  <a:srgbClr val="000000"/>
                </a:solidFill>
                <a:latin typeface="Tahoma" pitchFamily="2" panose="2263545234"/>
              </a:rPr>
              <a:t> </a:t>
            </a:r>
          </a:p>
          <a:p>
            <a:pPr marL="1143000" marR="0" indent="0" algn="just">
              <a:lnSpc>
                <a:spcPts val="1700"/>
              </a:lnSpc>
              <a:spcBef>
                <a:spcPts val="5"/>
              </a:spcBef>
              <a:spcAft>
                <a:spcPts val="0"/>
              </a:spcAft>
            </a:pPr>
            <a:r>
              <a:rPr lang="en-US" sz="1850" u="sng" spc="-20">
                <a:solidFill>
                  <a:srgbClr val="0000FF"/>
                </a:solidFill>
                <a:latin typeface="Calibri" pitchFamily="1" panose="2263545234"/>
              </a:rPr>
              <a:t>kearney-settle-lawsuit-over-rights-students</a:t>
            </a:r>
            <a:r>
              <a:rPr lang="en-US" sz="1700" spc="-20">
                <a:solidFill>
                  <a:srgbClr val="44759E"/>
                </a:solidFill>
                <a:latin typeface="Calibri" pitchFamily="1" panose="2263545234"/>
              </a:rPr>
              <a:t>  </a:t>
            </a:r>
          </a:p>
          <a:p>
            <a:pPr marL="640080" marR="0" indent="0" algn="just">
              <a:lnSpc>
                <a:spcPts val="1300"/>
              </a:lnSpc>
              <a:spcBef>
                <a:spcPts val="1160"/>
              </a:spcBef>
              <a:spcAft>
                <a:spcPts val="0"/>
              </a:spcAft>
              <a:tabLst>
                <a:tab pos="109728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In its complaint, the Justice Department alleged that the university violated fair </a:t>
            </a:r>
          </a:p>
          <a:p>
            <a:pPr marL="1143000" marR="0" indent="0" algn="just">
              <a:lnSpc>
                <a:spcPts val="1300"/>
              </a:lnSpc>
              <a:spcBef>
                <a:spcPts val="0"/>
              </a:spcBef>
              <a:spcAft>
                <a:spcPts val="0"/>
              </a:spcAft>
            </a:pPr>
            <a:r>
              <a:rPr lang="en-US" sz="1700" spc="5">
                <a:solidFill>
                  <a:srgbClr val="001F5F"/>
                </a:solidFill>
                <a:latin typeface="Calibri" pitchFamily="1" panose="2263545234"/>
              </a:rPr>
              <a:t>housing law when, in 2010, it denied requests to allow two students with </a:t>
            </a:r>
          </a:p>
          <a:p>
            <a:pPr marL="1143000" marR="0" indent="0" algn="just">
              <a:lnSpc>
                <a:spcPts val="1700"/>
              </a:lnSpc>
              <a:spcBef>
                <a:spcPts val="5"/>
              </a:spcBef>
              <a:spcAft>
                <a:spcPts val="0"/>
              </a:spcAft>
            </a:pPr>
            <a:r>
              <a:rPr lang="en-US" sz="1700" spc="5">
                <a:solidFill>
                  <a:srgbClr val="001F5F"/>
                </a:solidFill>
                <a:latin typeface="Calibri" pitchFamily="1" panose="2263545234"/>
              </a:rPr>
              <a:t>psychological disabilities to keep an emotional support dog with them in a 102- </a:t>
            </a:r>
          </a:p>
          <a:p>
            <a:pPr marL="1143000" marR="0" indent="0" algn="just">
              <a:lnSpc>
                <a:spcPts val="1700"/>
              </a:lnSpc>
              <a:spcBef>
                <a:spcPts val="5"/>
              </a:spcBef>
              <a:spcAft>
                <a:spcPts val="0"/>
              </a:spcAft>
            </a:pPr>
            <a:r>
              <a:rPr lang="en-US" sz="1700" spc="5">
                <a:solidFill>
                  <a:srgbClr val="001F5F"/>
                </a:solidFill>
                <a:latin typeface="Calibri" pitchFamily="1" panose="2263545234"/>
              </a:rPr>
              <a:t>unit apartment complex that the university operates for students near its </a:t>
            </a:r>
          </a:p>
          <a:p>
            <a:pPr marL="1143000" marR="0" indent="0" algn="just">
              <a:lnSpc>
                <a:spcPts val="1700"/>
              </a:lnSpc>
              <a:spcBef>
                <a:spcPts val="0"/>
              </a:spcBef>
              <a:spcAft>
                <a:spcPts val="0"/>
              </a:spcAft>
            </a:pPr>
            <a:r>
              <a:rPr lang="en-US" sz="1700" spc="5">
                <a:solidFill>
                  <a:srgbClr val="001F5F"/>
                </a:solidFill>
                <a:latin typeface="Calibri" pitchFamily="1" panose="2263545234"/>
              </a:rPr>
              <a:t>campus. One of the students filed a complaint with HUD, which investigated </a:t>
            </a:r>
          </a:p>
          <a:p>
            <a:pPr marL="1143000" marR="0" indent="0" algn="just">
              <a:lnSpc>
                <a:spcPts val="1700"/>
              </a:lnSpc>
              <a:spcBef>
                <a:spcPts val="5"/>
              </a:spcBef>
              <a:spcAft>
                <a:spcPts val="0"/>
              </a:spcAft>
            </a:pPr>
            <a:r>
              <a:rPr lang="en-US" sz="1700" spc="0">
                <a:solidFill>
                  <a:srgbClr val="001F5F"/>
                </a:solidFill>
                <a:latin typeface="Calibri" pitchFamily="1" panose="2263545234"/>
              </a:rPr>
              <a:t>and referred the matter to the Justice Department. </a:t>
            </a:r>
          </a:p>
          <a:p>
            <a:pPr marL="640080" marR="0" indent="0" algn="just">
              <a:lnSpc>
                <a:spcPts val="1300"/>
              </a:lnSpc>
              <a:spcBef>
                <a:spcPts val="1160"/>
              </a:spcBef>
              <a:spcAft>
                <a:spcPts val="0"/>
              </a:spcAft>
              <a:tabLst>
                <a:tab pos="109728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Under the settlement, the university agreed to change its housing policy to </a:t>
            </a:r>
          </a:p>
          <a:p>
            <a:pPr marL="1143000" marR="0" indent="0" algn="just">
              <a:lnSpc>
                <a:spcPts val="1300"/>
              </a:lnSpc>
              <a:spcBef>
                <a:spcPts val="0"/>
              </a:spcBef>
              <a:spcAft>
                <a:spcPts val="0"/>
              </a:spcAft>
            </a:pPr>
            <a:r>
              <a:rPr lang="en-US" sz="1700" spc="0">
                <a:solidFill>
                  <a:srgbClr val="001F5F"/>
                </a:solidFill>
                <a:latin typeface="Calibri" pitchFamily="1" panose="2263545234"/>
              </a:rPr>
              <a:t>allow persons with psychological disabilities to keep animals with them in </a:t>
            </a:r>
          </a:p>
          <a:p>
            <a:pPr marL="1143000" marR="0" indent="0" algn="just">
              <a:lnSpc>
                <a:spcPts val="1700"/>
              </a:lnSpc>
              <a:spcBef>
                <a:spcPts val="5"/>
              </a:spcBef>
              <a:spcAft>
                <a:spcPts val="0"/>
              </a:spcAft>
            </a:pPr>
            <a:r>
              <a:rPr lang="en-US" sz="1700" spc="5">
                <a:solidFill>
                  <a:srgbClr val="001F5F"/>
                </a:solidFill>
                <a:latin typeface="Calibri" pitchFamily="1" panose="2263545234"/>
              </a:rPr>
              <a:t>university housing where such animals provide necessary therapeutic benefits </a:t>
            </a:r>
          </a:p>
          <a:p>
            <a:pPr marL="1143000" marR="0" indent="0" algn="just">
              <a:lnSpc>
                <a:spcPts val="1700"/>
              </a:lnSpc>
              <a:spcBef>
                <a:spcPts val="5"/>
              </a:spcBef>
              <a:spcAft>
                <a:spcPts val="0"/>
              </a:spcAft>
            </a:pPr>
            <a:r>
              <a:rPr lang="en-US" sz="1700" spc="10">
                <a:solidFill>
                  <a:srgbClr val="001F5F"/>
                </a:solidFill>
                <a:latin typeface="Calibri" pitchFamily="1" panose="2263545234"/>
              </a:rPr>
              <a:t>to such students. The animals are limited to the individual’s privately assigned </a:t>
            </a:r>
          </a:p>
          <a:p>
            <a:pPr marL="1143000" marR="0" indent="0" algn="just">
              <a:lnSpc>
                <a:spcPts val="1700"/>
              </a:lnSpc>
              <a:spcBef>
                <a:spcPts val="0"/>
              </a:spcBef>
              <a:spcAft>
                <a:spcPts val="5185"/>
              </a:spcAft>
            </a:pPr>
            <a:r>
              <a:rPr lang="en-US" sz="1700" spc="0">
                <a:solidFill>
                  <a:srgbClr val="001F5F"/>
                </a:solidFill>
                <a:latin typeface="Calibri" pitchFamily="1" panose="2263545234"/>
              </a:rPr>
              <a:t>individual living accommodation (room, suite, apartment). </a:t>
            </a:r>
          </a:p>
        </p:txBody>
      </p:sp>
      <p:graphicFrame>
        <p:nvGraphicFramePr>
          <p:cNvPr id="727" name="table 72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0" name=""/>
        <p:cNvGrpSpPr/>
        <p:nvPr/>
      </p:nvGrpSpPr>
      <p:grpSpPr/>
      <p:sp>
        <p:nvSpPr>
          <p:cNvPr id="6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70" name="Image.jpg"/>
          <p:cNvPicPr/>
          <p:nvPr/>
        </p:nvPicPr>
        <p:blipFill>
          <a:blip r:embed="rId37"/>
          <a:stretch>
            <a:fillRect/>
          </a:stretch>
        </p:blipFill>
        <p:spPr>
          <a:xfrm>
            <a:off x="6595745" y="6516370"/>
            <a:ext cx="2499360" cy="213360"/>
          </a:xfrm>
          <a:prstGeom prst="rect">
            <a:avLst/>
          </a:prstGeom>
        </p:spPr>
      </p:pic>
      <p:sp>
        <p:nvSpPr>
          <p:cNvPr id="6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68580" indent="0" algn="r">
              <a:lnSpc>
                <a:spcPts val="1600"/>
              </a:lnSpc>
              <a:spcAft>
                <a:spcPts val="860"/>
              </a:spcAft>
            </a:pPr>
            <a:r>
              <a:rPr lang="en-US" sz="1400" spc="0">
                <a:solidFill>
                  <a:srgbClr val="000080"/>
                </a:solidFill>
                <a:latin typeface="Tahoma" pitchFamily="2" panose="2263545234"/>
              </a:rPr>
              <a:t>7 </a:t>
            </a:r>
          </a:p>
        </p:txBody>
      </p:sp>
      <p:sp>
        <p:nvSpPr>
          <p:cNvPr id="6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65" name=""/>
          <p:cNvSpPr/>
          <p:nvPr>
            <p:ph type="body" idx="10"/>
          </p:nvPr>
        </p:nvSpPr>
        <p:spPr>
          <a:xfrm>
            <a:off x="0" y="676910"/>
            <a:ext cx="9144000" cy="1312545"/>
          </a:xfrm>
          <a:prstGeom prst="rect">
            <a:avLst/>
          </a:prstGeom>
          <a:noFill/>
          <a:ln w="0" cmpd="sng">
            <a:noFill/>
            <a:prstDash val="solid"/>
          </a:ln>
        </p:spPr>
        <p:txBody>
          <a:bodyPr vert="horz" lIns="0" tIns="260350" rIns="0" bIns="0" anchor="t"/>
          <a:lstStyle/>
          <a:p>
            <a:pPr marL="0" marR="0" indent="0" algn="ctr">
              <a:lnSpc>
                <a:spcPts val="4300"/>
              </a:lnSpc>
              <a:spcAft>
                <a:spcPts val="3740"/>
              </a:spcAft>
            </a:pPr>
            <a:r>
              <a:rPr lang="en-US" sz="4350" b="1" spc="0">
                <a:solidFill>
                  <a:srgbClr val="001F5F"/>
                </a:solidFill>
                <a:latin typeface="Calibri" pitchFamily="1" panose="2263545234"/>
              </a:rPr>
              <a:t>Federal Statutes and Regulations </a:t>
            </a:r>
          </a:p>
        </p:txBody>
      </p:sp>
      <p:sp>
        <p:nvSpPr>
          <p:cNvPr id="66" name=""/>
          <p:cNvSpPr/>
          <p:nvPr>
            <p:ph type="body" idx="10"/>
          </p:nvPr>
        </p:nvSpPr>
        <p:spPr>
          <a:xfrm>
            <a:off x="0" y="1989455"/>
            <a:ext cx="9144000" cy="4458335"/>
          </a:xfrm>
          <a:prstGeom prst="rect">
            <a:avLst/>
          </a:prstGeom>
          <a:noFill/>
          <a:ln w="0" cmpd="sng">
            <a:noFill/>
            <a:prstDash val="solid"/>
          </a:ln>
        </p:spPr>
        <p:txBody>
          <a:bodyPr vert="horz" lIns="0" tIns="210820" rIns="0" bIns="0" anchor="t"/>
          <a:lstStyle/>
          <a:p>
            <a:pPr marL="0" marR="0" indent="0" algn="ctr">
              <a:lnSpc>
                <a:spcPts val="3700"/>
              </a:lnSpc>
              <a:spcAft>
                <a:spcPts val="0"/>
              </a:spcAft>
            </a:pPr>
            <a:r>
              <a:rPr lang="en-US" sz="4350" spc="80">
                <a:solidFill>
                  <a:srgbClr val="44759E"/>
                </a:solidFill>
                <a:latin typeface="Arial" pitchFamily="2" panose="2263545234"/>
              </a:rPr>
              <a:t></a:t>
            </a:r>
            <a:r>
              <a:rPr lang="en-US" sz="3150" b="1" spc="80">
                <a:solidFill>
                  <a:srgbClr val="001F5F"/>
                </a:solidFill>
                <a:latin typeface="Calibri" pitchFamily="1" panose="2263545234"/>
              </a:rPr>
              <a:t> Individuals with Disabilities Education Act </a:t>
            </a:r>
          </a:p>
          <a:p>
            <a:pPr marL="0" marR="0" indent="0" algn="ctr">
              <a:lnSpc>
                <a:spcPts val="3100"/>
              </a:lnSpc>
              <a:spcBef>
                <a:spcPts val="100"/>
              </a:spcBef>
              <a:spcAft>
                <a:spcPts val="0"/>
              </a:spcAft>
            </a:pPr>
            <a:r>
              <a:rPr lang="en-US" sz="3150" b="1" spc="5">
                <a:solidFill>
                  <a:srgbClr val="001F5F"/>
                </a:solidFill>
                <a:latin typeface="Calibri" pitchFamily="1" panose="2263545234"/>
              </a:rPr>
              <a:t>(“IDEA”). </a:t>
            </a:r>
            <a:r>
              <a:rPr lang="en-US" sz="3150" spc="5">
                <a:solidFill>
                  <a:srgbClr val="001F5F"/>
                </a:solidFill>
                <a:latin typeface="Calibri" pitchFamily="1" panose="2263545234"/>
              </a:rPr>
              <a:t>(20 U.S.C. §1400; 34 CFR 300). </a:t>
            </a:r>
          </a:p>
          <a:p>
            <a:pPr marL="1097280" marR="0" indent="502920" algn="l">
              <a:lnSpc>
                <a:spcPts val="2900"/>
              </a:lnSpc>
              <a:spcBef>
                <a:spcPts val="1065"/>
              </a:spcBef>
              <a:spcAft>
                <a:spcPts val="0"/>
              </a:spcAft>
              <a:buFont typeface="Symbol"/>
              <a:buChar char="·"/>
            </a:pPr>
            <a:r>
              <a:rPr lang="en-US" sz="2800" spc="-5">
                <a:solidFill>
                  <a:srgbClr val="001F5F"/>
                </a:solidFill>
                <a:latin typeface="Calibri" pitchFamily="1" panose="2263545234"/>
              </a:rPr>
              <a:t>Affirmative law requiring special education and </a:t>
            </a:r>
          </a:p>
          <a:p>
            <a:pPr marL="1645920" marR="0" indent="0" algn="l">
              <a:lnSpc>
                <a:spcPts val="2700"/>
              </a:lnSpc>
              <a:spcBef>
                <a:spcPts val="520"/>
              </a:spcBef>
              <a:spcAft>
                <a:spcPts val="0"/>
              </a:spcAft>
            </a:pPr>
            <a:r>
              <a:rPr lang="en-US" sz="2800" spc="-10">
                <a:solidFill>
                  <a:srgbClr val="001F5F"/>
                </a:solidFill>
                <a:latin typeface="Calibri" pitchFamily="1" panose="2263545234"/>
              </a:rPr>
              <a:t>related services for individuals ages 3-21 who </a:t>
            </a:r>
          </a:p>
          <a:p>
            <a:pPr marL="1645920" marR="0" indent="0" algn="l">
              <a:lnSpc>
                <a:spcPts val="2700"/>
              </a:lnSpc>
              <a:spcBef>
                <a:spcPts val="520"/>
              </a:spcBef>
              <a:spcAft>
                <a:spcPts val="0"/>
              </a:spcAft>
            </a:pPr>
            <a:r>
              <a:rPr lang="en-US" sz="2800" spc="-15">
                <a:solidFill>
                  <a:srgbClr val="001F5F"/>
                </a:solidFill>
                <a:latin typeface="Calibri" pitchFamily="1" panose="2263545234"/>
              </a:rPr>
              <a:t>qualify under one of the categories of the law. </a:t>
            </a:r>
          </a:p>
          <a:p>
            <a:pPr marL="1097280" marR="0" indent="502920" algn="l">
              <a:lnSpc>
                <a:spcPts val="2900"/>
              </a:lnSpc>
              <a:spcBef>
                <a:spcPts val="1040"/>
              </a:spcBef>
              <a:spcAft>
                <a:spcPts val="0"/>
              </a:spcAft>
              <a:buFont typeface="Symbol"/>
              <a:buChar char="·"/>
            </a:pPr>
            <a:r>
              <a:rPr lang="en-US" sz="2800" spc="-5">
                <a:solidFill>
                  <a:srgbClr val="001F5F"/>
                </a:solidFill>
                <a:latin typeface="Calibri" pitchFamily="1" panose="2263545234"/>
              </a:rPr>
              <a:t>Individualized Education Program (IEP) identifies </a:t>
            </a:r>
          </a:p>
          <a:p>
            <a:pPr marL="1645920" marR="0" indent="0" algn="l">
              <a:lnSpc>
                <a:spcPts val="2700"/>
              </a:lnSpc>
              <a:spcBef>
                <a:spcPts val="515"/>
              </a:spcBef>
              <a:spcAft>
                <a:spcPts val="0"/>
              </a:spcAft>
            </a:pPr>
            <a:r>
              <a:rPr lang="en-US" sz="2800" spc="-10">
                <a:solidFill>
                  <a:srgbClr val="001F5F"/>
                </a:solidFill>
                <a:latin typeface="Calibri" pitchFamily="1" panose="2263545234"/>
              </a:rPr>
              <a:t>present levels of performance, annual goals and </a:t>
            </a:r>
          </a:p>
          <a:p>
            <a:pPr marL="1645920" marR="0" indent="0" algn="l">
              <a:lnSpc>
                <a:spcPts val="2800"/>
              </a:lnSpc>
              <a:spcBef>
                <a:spcPts val="515"/>
              </a:spcBef>
              <a:spcAft>
                <a:spcPts val="4630"/>
              </a:spcAft>
            </a:pPr>
            <a:r>
              <a:rPr lang="en-US" sz="2800" spc="-10">
                <a:solidFill>
                  <a:srgbClr val="001F5F"/>
                </a:solidFill>
                <a:latin typeface="Calibri" pitchFamily="1" panose="2263545234"/>
              </a:rPr>
              <a:t>special education and related aids and services. </a:t>
            </a:r>
          </a:p>
        </p:txBody>
      </p:sp>
      <p:graphicFrame>
        <p:nvGraphicFramePr>
          <p:cNvPr id="69" name="table 69"/>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729" name=""/>
        <p:cNvGrpSpPr/>
        <p:nvPr/>
      </p:nvGrpSpPr>
      <p:grpSpPr/>
      <p:sp>
        <p:nvSpPr>
          <p:cNvPr id="73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739" name="Image.jpg"/>
          <p:cNvPicPr/>
          <p:nvPr/>
        </p:nvPicPr>
        <p:blipFill>
          <a:blip r:embed="rId352"/>
          <a:stretch>
            <a:fillRect/>
          </a:stretch>
        </p:blipFill>
        <p:spPr>
          <a:xfrm>
            <a:off x="6595745" y="6516370"/>
            <a:ext cx="2499360" cy="213360"/>
          </a:xfrm>
          <a:prstGeom prst="rect">
            <a:avLst/>
          </a:prstGeom>
        </p:spPr>
      </p:pic>
      <p:sp>
        <p:nvSpPr>
          <p:cNvPr id="73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70 </a:t>
            </a:r>
          </a:p>
        </p:txBody>
      </p:sp>
      <p:sp>
        <p:nvSpPr>
          <p:cNvPr id="73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34" name=""/>
          <p:cNvSpPr/>
          <p:nvPr>
            <p:ph type="body" idx="10"/>
          </p:nvPr>
        </p:nvSpPr>
        <p:spPr>
          <a:xfrm>
            <a:off x="0" y="676910"/>
            <a:ext cx="9144000" cy="1123950"/>
          </a:xfrm>
          <a:prstGeom prst="rect">
            <a:avLst/>
          </a:prstGeom>
          <a:noFill/>
          <a:ln w="0" cmpd="sng">
            <a:noFill/>
            <a:prstDash val="solid"/>
          </a:ln>
        </p:spPr>
        <p:txBody>
          <a:bodyPr vert="horz" lIns="0" tIns="260350" rIns="0" bIns="0" anchor="t">
            <a:normAutofit fontScale="95000"/>
          </a:bodyPr>
          <a:lstStyle/>
          <a:p>
            <a:pPr marL="0" marR="0" indent="0" algn="ctr">
              <a:lnSpc>
                <a:spcPts val="4300"/>
              </a:lnSpc>
              <a:spcAft>
                <a:spcPts val="2230"/>
              </a:spcAft>
            </a:pPr>
            <a:r>
              <a:rPr lang="en-US" sz="4350" b="1" spc="110">
                <a:solidFill>
                  <a:srgbClr val="001F5F"/>
                </a:solidFill>
                <a:latin typeface="Calibri" pitchFamily="1" panose="2263545234"/>
              </a:rPr>
              <a:t>January 2016 Consent Decree </a:t>
            </a:r>
          </a:p>
        </p:txBody>
      </p:sp>
      <p:sp>
        <p:nvSpPr>
          <p:cNvPr id="735" name=""/>
          <p:cNvSpPr/>
          <p:nvPr>
            <p:ph type="body" idx="10"/>
          </p:nvPr>
        </p:nvSpPr>
        <p:spPr>
          <a:xfrm>
            <a:off x="0" y="1800860"/>
            <a:ext cx="9144000" cy="4646930"/>
          </a:xfrm>
          <a:prstGeom prst="rect">
            <a:avLst/>
          </a:prstGeom>
          <a:noFill/>
          <a:ln w="0" cmpd="sng">
            <a:noFill/>
            <a:prstDash val="solid"/>
          </a:ln>
        </p:spPr>
        <p:txBody>
          <a:bodyPr vert="horz" lIns="0" tIns="458470" rIns="0" bIns="0" anchor="t">
            <a:normAutofit fontScale="95000"/>
          </a:bodyPr>
          <a:lstStyle/>
          <a:p>
            <a:pPr marL="640080" marR="0" indent="0" algn="l">
              <a:lnSpc>
                <a:spcPts val="1300"/>
              </a:lnSpc>
              <a:spcAft>
                <a:spcPts val="0"/>
              </a:spcAft>
              <a:tabLst>
                <a:tab pos="1143000" algn="l"/>
              </a:tabLst>
            </a:pPr>
            <a:r>
              <a:rPr lang="en-US" sz="4350" spc="35">
                <a:solidFill>
                  <a:srgbClr val="44759E"/>
                </a:solidFill>
                <a:latin typeface="Arial" pitchFamily="2" panose="2263545234"/>
              </a:rPr>
              <a:t></a:t>
            </a:r>
            <a:r>
              <a:rPr lang="en-US" sz="100" spc="35">
                <a:solidFill>
                  <a:srgbClr val="001F5F"/>
                </a:solidFill>
                <a:latin typeface="Calibri" pitchFamily="1" panose="2263545234"/>
              </a:rPr>
              <a:t> </a:t>
            </a:r>
            <a:r>
              <a:rPr lang="en-US" sz="1700" spc="35">
                <a:solidFill>
                  <a:srgbClr val="001F5F"/>
                </a:solidFill>
                <a:latin typeface="Calibri" pitchFamily="1" panose="2263545234"/>
              </a:rPr>
              <a:t>Kent State University recently agreed to settle a fair housing case filed by the </a:t>
            </a:r>
          </a:p>
          <a:p>
            <a:pPr marL="1143000" marR="0" indent="0" algn="l">
              <a:lnSpc>
                <a:spcPts val="1300"/>
              </a:lnSpc>
              <a:spcBef>
                <a:spcPts val="0"/>
              </a:spcBef>
              <a:spcAft>
                <a:spcPts val="0"/>
              </a:spcAft>
            </a:pPr>
            <a:r>
              <a:rPr lang="en-US" sz="1700" spc="40">
                <a:solidFill>
                  <a:srgbClr val="001F5F"/>
                </a:solidFill>
                <a:latin typeface="Calibri" pitchFamily="1" panose="2263545234"/>
              </a:rPr>
              <a:t>Justice Department alleging that the university had maintained a policy of not </a:t>
            </a:r>
          </a:p>
          <a:p>
            <a:pPr marL="1143000" marR="0" indent="0" algn="l">
              <a:lnSpc>
                <a:spcPts val="1700"/>
              </a:lnSpc>
              <a:spcBef>
                <a:spcPts val="5"/>
              </a:spcBef>
              <a:spcAft>
                <a:spcPts val="0"/>
              </a:spcAft>
            </a:pPr>
            <a:r>
              <a:rPr lang="en-US" sz="1700" spc="35">
                <a:solidFill>
                  <a:srgbClr val="001F5F"/>
                </a:solidFill>
                <a:latin typeface="Calibri" pitchFamily="1" panose="2263545234"/>
              </a:rPr>
              <a:t>allowing students with psychological disabilities to keep emotional support </a:t>
            </a:r>
          </a:p>
          <a:p>
            <a:pPr marL="1143000" marR="0" indent="0" algn="l">
              <a:lnSpc>
                <a:spcPts val="1700"/>
              </a:lnSpc>
              <a:spcBef>
                <a:spcPts val="0"/>
              </a:spcBef>
              <a:spcAft>
                <a:spcPts val="0"/>
              </a:spcAft>
            </a:pPr>
            <a:r>
              <a:rPr lang="en-US" sz="1700" spc="40">
                <a:solidFill>
                  <a:srgbClr val="001F5F"/>
                </a:solidFill>
                <a:latin typeface="Calibri" pitchFamily="1" panose="2263545234"/>
              </a:rPr>
              <a:t>animals in university-operated student housing. Under the settlement </a:t>
            </a:r>
          </a:p>
          <a:p>
            <a:pPr marL="1143000" marR="0" indent="0" algn="l">
              <a:lnSpc>
                <a:spcPts val="1700"/>
              </a:lnSpc>
              <a:spcBef>
                <a:spcPts val="5"/>
              </a:spcBef>
              <a:spcAft>
                <a:spcPts val="0"/>
              </a:spcAft>
            </a:pPr>
            <a:r>
              <a:rPr lang="en-US" sz="1700" spc="35">
                <a:solidFill>
                  <a:srgbClr val="001F5F"/>
                </a:solidFill>
                <a:latin typeface="Calibri" pitchFamily="1" panose="2263545234"/>
              </a:rPr>
              <a:t>agreement, the university agreed to: </a:t>
            </a:r>
          </a:p>
          <a:p>
            <a:pPr marL="1600200" marR="548640" indent="548640" algn="l">
              <a:lnSpc>
                <a:spcPts val="1400"/>
              </a:lnSpc>
              <a:spcBef>
                <a:spcPts val="385"/>
              </a:spcBef>
              <a:spcAft>
                <a:spcPts val="0"/>
              </a:spcAft>
              <a:buFont typeface="Symbol"/>
              <a:buChar char="·"/>
            </a:pPr>
            <a:r>
              <a:rPr lang="en-US" sz="1400" spc="35">
                <a:solidFill>
                  <a:srgbClr val="001F5F"/>
                </a:solidFill>
                <a:latin typeface="Calibri" pitchFamily="1" panose="2263545234"/>
              </a:rPr>
              <a:t>Pay $100,000 to two former students who were allegedly denied a reasonable accommodation to keep an emotional support dog in their university-operated apartment; </a:t>
            </a:r>
          </a:p>
          <a:p>
            <a:pPr marL="1600200" marR="0" indent="548640" algn="l">
              <a:lnSpc>
                <a:spcPts val="1400"/>
              </a:lnSpc>
              <a:spcBef>
                <a:spcPts val="360"/>
              </a:spcBef>
              <a:spcAft>
                <a:spcPts val="0"/>
              </a:spcAft>
              <a:buFont typeface="Symbol"/>
              <a:buChar char="·"/>
            </a:pPr>
            <a:r>
              <a:rPr lang="en-US" sz="1400" spc="35">
                <a:solidFill>
                  <a:srgbClr val="001F5F"/>
                </a:solidFill>
                <a:latin typeface="Calibri" pitchFamily="1" panose="2263545234"/>
              </a:rPr>
              <a:t>Pay $30,000 to the fair housing organization that advocated on behalf of the students; </a:t>
            </a:r>
          </a:p>
          <a:p>
            <a:pPr marL="1600200" marR="0" indent="548640" algn="l">
              <a:lnSpc>
                <a:spcPts val="1400"/>
              </a:lnSpc>
              <a:spcBef>
                <a:spcPts val="360"/>
              </a:spcBef>
              <a:spcAft>
                <a:spcPts val="0"/>
              </a:spcAft>
              <a:buFont typeface="Symbol"/>
              <a:buChar char="·"/>
            </a:pPr>
            <a:r>
              <a:rPr lang="en-US" sz="1400" spc="35">
                <a:solidFill>
                  <a:srgbClr val="001F5F"/>
                </a:solidFill>
                <a:latin typeface="Calibri" pitchFamily="1" panose="2263545234"/>
              </a:rPr>
              <a:t>Pay $15,000 to the United States; and </a:t>
            </a:r>
          </a:p>
          <a:p>
            <a:pPr marL="1051560" marR="0" indent="0" algn="l">
              <a:lnSpc>
                <a:spcPts val="1300"/>
              </a:lnSpc>
              <a:spcBef>
                <a:spcPts val="425"/>
              </a:spcBef>
              <a:spcAft>
                <a:spcPts val="0"/>
              </a:spcAft>
              <a:tabLst>
                <a:tab pos="1554480" algn="l"/>
              </a:tabLst>
            </a:pPr>
            <a:r>
              <a:rPr lang="en-US" sz="1500" spc="35">
                <a:solidFill>
                  <a:srgbClr val="001F5F"/>
                </a:solidFill>
                <a:latin typeface="Arial" pitchFamily="2" panose="2263545234"/>
              </a:rPr>
              <a:t>• </a:t>
            </a:r>
            <a:r>
              <a:rPr lang="en-US" sz="1400" spc="35">
                <a:solidFill>
                  <a:srgbClr val="001F5F"/>
                </a:solidFill>
                <a:latin typeface="Calibri" pitchFamily="1" panose="2263545234"/>
              </a:rPr>
              <a:t>Adopt a housing policy that will allow persons with psychological disabilities to keep </a:t>
            </a:r>
          </a:p>
          <a:p>
            <a:pPr marL="1600200" marR="548640" indent="0" algn="l">
              <a:lnSpc>
                <a:spcPts val="1400"/>
              </a:lnSpc>
              <a:spcBef>
                <a:spcPts val="0"/>
              </a:spcBef>
              <a:spcAft>
                <a:spcPts val="0"/>
              </a:spcAft>
            </a:pPr>
            <a:r>
              <a:rPr lang="en-US" sz="1400" spc="0">
                <a:solidFill>
                  <a:srgbClr val="001F5F"/>
                </a:solidFill>
                <a:latin typeface="Calibri" pitchFamily="1" panose="2263545234"/>
              </a:rPr>
              <a:t>animals with them in university housing when such animals provide necessary therapeutic benefits to such students and it would not fundamentally alter the nature of the housing. </a:t>
            </a:r>
          </a:p>
          <a:p>
            <a:pPr marL="640080" marR="0" indent="0" algn="l">
              <a:lnSpc>
                <a:spcPts val="1300"/>
              </a:lnSpc>
              <a:spcBef>
                <a:spcPts val="3295"/>
              </a:spcBef>
              <a:spcAft>
                <a:spcPts val="0"/>
              </a:spcAft>
              <a:tabLst>
                <a:tab pos="1143000" algn="l"/>
              </a:tabLst>
            </a:pPr>
            <a:r>
              <a:rPr lang="en-US" sz="4350" spc="35">
                <a:solidFill>
                  <a:srgbClr val="44759E"/>
                </a:solidFill>
                <a:latin typeface="Arial" pitchFamily="2" panose="2263545234"/>
              </a:rPr>
              <a:t></a:t>
            </a:r>
            <a:r>
              <a:rPr lang="en-US" sz="100" spc="35">
                <a:solidFill>
                  <a:srgbClr val="001F5F"/>
                </a:solidFill>
                <a:latin typeface="Calibri" pitchFamily="1" panose="2263545234"/>
              </a:rPr>
              <a:t> </a:t>
            </a:r>
            <a:r>
              <a:rPr lang="en-US" sz="1700" u="sng" spc="35">
                <a:solidFill>
                  <a:srgbClr val="0000FF"/>
                </a:solidFill>
                <a:latin typeface="Calibri" pitchFamily="1" panose="2263545234"/>
              </a:rPr>
              <a:t>https://www.justice.gov/opa/pr/justice-department-reaches-settlement-kent-</a:t>
            </a:r>
            <a:r>
              <a:rPr lang="en-US" sz="100">
                <a:solidFill>
                  <a:srgbClr val="000000"/>
                </a:solidFill>
                <a:latin typeface="Tahoma" pitchFamily="2" panose="2263545234"/>
              </a:rPr>
              <a:t> </a:t>
            </a:r>
          </a:p>
          <a:p>
            <a:pPr marL="1143000" marR="0" indent="0" algn="l">
              <a:lnSpc>
                <a:spcPts val="1300"/>
              </a:lnSpc>
              <a:spcBef>
                <a:spcPts val="0"/>
              </a:spcBef>
              <a:spcAft>
                <a:spcPts val="7490"/>
              </a:spcAft>
            </a:pPr>
            <a:r>
              <a:rPr lang="en-US" sz="1700" spc="30">
                <a:solidFill>
                  <a:srgbClr val="001F5F"/>
                </a:solidFill>
                <a:latin typeface="Calibri" pitchFamily="1" panose="2263545234"/>
              </a:rPr>
              <a:t>state-university-resolve-allegations </a:t>
            </a:r>
          </a:p>
        </p:txBody>
      </p:sp>
      <p:graphicFrame>
        <p:nvGraphicFramePr>
          <p:cNvPr id="738" name="table 738"/>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740" name=""/>
        <p:cNvGrpSpPr/>
        <p:nvPr/>
      </p:nvGrpSpPr>
      <p:grpSpPr/>
      <p:sp>
        <p:nvSpPr>
          <p:cNvPr id="74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748" name="Image.jpg"/>
          <p:cNvPicPr/>
          <p:nvPr/>
        </p:nvPicPr>
        <p:blipFill>
          <a:blip r:embed="rId357"/>
          <a:stretch>
            <a:fillRect/>
          </a:stretch>
        </p:blipFill>
        <p:spPr>
          <a:xfrm>
            <a:off x="6595745" y="6516370"/>
            <a:ext cx="2499360" cy="213360"/>
          </a:xfrm>
          <a:prstGeom prst="rect">
            <a:avLst/>
          </a:prstGeom>
        </p:spPr>
      </p:pic>
      <p:sp>
        <p:nvSpPr>
          <p:cNvPr id="743" name=""/>
          <p:cNvSpPr/>
          <p:nvPr>
            <p:ph type="body" idx="10"/>
          </p:nvPr>
        </p:nvSpPr>
        <p:spPr>
          <a:xfrm>
            <a:off x="880046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5">
                <a:solidFill>
                  <a:srgbClr val="000080"/>
                </a:solidFill>
                <a:latin typeface="Tahoma" pitchFamily="2" panose="2263545234"/>
              </a:rPr>
              <a:t>71 </a:t>
            </a:r>
          </a:p>
        </p:txBody>
      </p:sp>
      <p:sp>
        <p:nvSpPr>
          <p:cNvPr id="74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45" name=""/>
          <p:cNvSpPr/>
          <p:nvPr>
            <p:ph type="body" idx="10"/>
          </p:nvPr>
        </p:nvSpPr>
        <p:spPr>
          <a:xfrm>
            <a:off x="0" y="676910"/>
            <a:ext cx="9144000" cy="5770880"/>
          </a:xfrm>
          <a:prstGeom prst="rect">
            <a:avLst/>
          </a:prstGeom>
          <a:noFill/>
          <a:ln w="0" cmpd="sng">
            <a:noFill/>
            <a:prstDash val="solid"/>
          </a:ln>
        </p:spPr>
        <p:txBody>
          <a:bodyPr vert="horz" lIns="0" tIns="1555115" rIns="0" bIns="0" anchor="t"/>
          <a:lstStyle/>
          <a:p>
            <a:pPr marL="0" marR="0" indent="0" algn="ctr">
              <a:lnSpc>
                <a:spcPts val="4200"/>
              </a:lnSpc>
              <a:spcAft>
                <a:spcPts val="28810"/>
              </a:spcAft>
            </a:pPr>
            <a:r>
              <a:rPr lang="en-US" sz="3900" b="1" spc="10">
                <a:solidFill>
                  <a:srgbClr val="001F5F"/>
                </a:solidFill>
                <a:latin typeface="Calibri" pitchFamily="1" panose="2263545234"/>
              </a:rPr>
              <a:t>EFFECTIVE COMMUNICATION </a:t>
            </a:r>
          </a:p>
        </p:txBody>
      </p:sp>
      <p:sp>
        <p:nvSpPr>
          <p:cNvPr id="746"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749" name=""/>
        <p:cNvGrpSpPr/>
        <p:nvPr/>
      </p:nvGrpSpPr>
      <p:grpSpPr/>
      <p:sp>
        <p:nvSpPr>
          <p:cNvPr id="75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758" name="Image.jpg"/>
          <p:cNvPicPr/>
          <p:nvPr/>
        </p:nvPicPr>
        <p:blipFill>
          <a:blip r:embed="rId362"/>
          <a:stretch>
            <a:fillRect/>
          </a:stretch>
        </p:blipFill>
        <p:spPr>
          <a:xfrm>
            <a:off x="6595745" y="6516370"/>
            <a:ext cx="2499360" cy="213360"/>
          </a:xfrm>
          <a:prstGeom prst="rect">
            <a:avLst/>
          </a:prstGeom>
        </p:spPr>
      </p:pic>
      <p:sp>
        <p:nvSpPr>
          <p:cNvPr id="75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72 </a:t>
            </a:r>
          </a:p>
        </p:txBody>
      </p:sp>
      <p:sp>
        <p:nvSpPr>
          <p:cNvPr id="75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54" name=""/>
          <p:cNvSpPr/>
          <p:nvPr>
            <p:ph type="body" idx="10"/>
          </p:nvPr>
        </p:nvSpPr>
        <p:spPr>
          <a:xfrm>
            <a:off x="0" y="676910"/>
            <a:ext cx="9144000" cy="5770880"/>
          </a:xfrm>
          <a:prstGeom prst="rect">
            <a:avLst/>
          </a:prstGeom>
          <a:noFill/>
          <a:ln w="0" cmpd="sng">
            <a:noFill/>
            <a:prstDash val="solid"/>
          </a:ln>
        </p:spPr>
        <p:txBody>
          <a:bodyPr vert="horz" lIns="0" tIns="242570" rIns="0" bIns="0" anchor="t"/>
          <a:lstStyle/>
          <a:p>
            <a:pPr marL="1143000" marR="0" indent="0" algn="l">
              <a:lnSpc>
                <a:spcPts val="3000"/>
              </a:lnSpc>
              <a:spcAft>
                <a:spcPts val="0"/>
              </a:spcAft>
            </a:pPr>
            <a:r>
              <a:rPr lang="en-US" sz="2750" b="1" spc="0">
                <a:solidFill>
                  <a:srgbClr val="001F5F"/>
                </a:solidFill>
                <a:latin typeface="Calibri" pitchFamily="1" panose="2263545234"/>
              </a:rPr>
              <a:t>FAQ Effective Communication for Students with </a:t>
            </a:r>
          </a:p>
          <a:p>
            <a:pPr marL="0" marR="0" indent="0" algn="ctr">
              <a:lnSpc>
                <a:spcPts val="3000"/>
              </a:lnSpc>
              <a:spcBef>
                <a:spcPts val="285"/>
              </a:spcBef>
              <a:spcAft>
                <a:spcPts val="0"/>
              </a:spcAft>
            </a:pPr>
            <a:r>
              <a:rPr lang="en-US" sz="2750" b="1" spc="15">
                <a:solidFill>
                  <a:srgbClr val="001F5F"/>
                </a:solidFill>
                <a:latin typeface="Calibri" pitchFamily="1" panose="2263545234"/>
              </a:rPr>
              <a:t>Hearing, Vision, or Speech Disabilities – Nov. 2014 </a:t>
            </a:r>
          </a:p>
          <a:p>
            <a:pPr marL="640080" marR="0" indent="0" algn="l">
              <a:lnSpc>
                <a:spcPts val="3600"/>
              </a:lnSpc>
              <a:spcBef>
                <a:spcPts val="3580"/>
              </a:spcBef>
              <a:spcAft>
                <a:spcPts val="0"/>
              </a:spcAft>
            </a:pPr>
            <a:r>
              <a:rPr lang="en-US" sz="2750" spc="95">
                <a:solidFill>
                  <a:srgbClr val="44759E"/>
                </a:solidFill>
                <a:latin typeface="Arial" pitchFamily="2" panose="2263545234"/>
              </a:rPr>
              <a:t></a:t>
            </a:r>
            <a:r>
              <a:rPr lang="en-US" sz="3150" spc="95">
                <a:solidFill>
                  <a:srgbClr val="001F5F"/>
                </a:solidFill>
                <a:latin typeface="Calibri" pitchFamily="1" panose="2263545234"/>
              </a:rPr>
              <a:t> On November 12, 2014, the OCR and the </a:t>
            </a:r>
          </a:p>
          <a:p>
            <a:pPr marL="1143000" marR="0" indent="0" algn="l">
              <a:lnSpc>
                <a:spcPts val="3600"/>
              </a:lnSpc>
              <a:spcBef>
                <a:spcPts val="0"/>
              </a:spcBef>
              <a:spcAft>
                <a:spcPts val="0"/>
              </a:spcAft>
            </a:pPr>
            <a:r>
              <a:rPr lang="en-US" sz="3150" spc="5">
                <a:solidFill>
                  <a:srgbClr val="001F5F"/>
                </a:solidFill>
                <a:latin typeface="Calibri" pitchFamily="1" panose="2263545234"/>
              </a:rPr>
              <a:t>DOJ issued a Frequently Asked Questions </a:t>
            </a:r>
          </a:p>
          <a:p>
            <a:pPr marL="1143000" marR="0" indent="0" algn="l">
              <a:lnSpc>
                <a:spcPts val="3700"/>
              </a:lnSpc>
              <a:spcBef>
                <a:spcPts val="0"/>
              </a:spcBef>
              <a:spcAft>
                <a:spcPts val="0"/>
              </a:spcAft>
            </a:pPr>
            <a:r>
              <a:rPr lang="en-US" sz="3150" spc="0">
                <a:solidFill>
                  <a:srgbClr val="001F5F"/>
                </a:solidFill>
                <a:latin typeface="Calibri" pitchFamily="1" panose="2263545234"/>
              </a:rPr>
              <a:t>(FAQ) document on effective communication </a:t>
            </a:r>
          </a:p>
          <a:p>
            <a:pPr marL="1143000" marR="0" indent="0" algn="l">
              <a:lnSpc>
                <a:spcPts val="3700"/>
              </a:lnSpc>
              <a:spcBef>
                <a:spcPts val="0"/>
              </a:spcBef>
              <a:spcAft>
                <a:spcPts val="0"/>
              </a:spcAft>
            </a:pPr>
            <a:r>
              <a:rPr lang="en-US" sz="3150" spc="15">
                <a:solidFill>
                  <a:srgbClr val="001F5F"/>
                </a:solidFill>
                <a:latin typeface="Calibri" pitchFamily="1" panose="2263545234"/>
              </a:rPr>
              <a:t>for students with hearing, vision, or speech </a:t>
            </a:r>
          </a:p>
          <a:p>
            <a:pPr marL="1143000" marR="0" indent="0" algn="l">
              <a:lnSpc>
                <a:spcPts val="3700"/>
              </a:lnSpc>
              <a:spcBef>
                <a:spcPts val="0"/>
              </a:spcBef>
              <a:spcAft>
                <a:spcPts val="0"/>
              </a:spcAft>
            </a:pPr>
            <a:r>
              <a:rPr lang="en-US" sz="3150" spc="-5">
                <a:solidFill>
                  <a:srgbClr val="001F5F"/>
                </a:solidFill>
                <a:latin typeface="Calibri" pitchFamily="1" panose="2263545234"/>
              </a:rPr>
              <a:t>disabilities. </a:t>
            </a:r>
          </a:p>
          <a:p>
            <a:pPr marL="640080" marR="0" indent="0" algn="l">
              <a:lnSpc>
                <a:spcPts val="3600"/>
              </a:lnSpc>
              <a:spcBef>
                <a:spcPts val="875"/>
              </a:spcBef>
              <a:spcAft>
                <a:spcPts val="0"/>
              </a:spcAft>
            </a:pPr>
            <a:r>
              <a:rPr lang="en-US" sz="2750" spc="60">
                <a:solidFill>
                  <a:srgbClr val="44759E"/>
                </a:solidFill>
                <a:latin typeface="Arial" pitchFamily="2" panose="2263545234"/>
              </a:rPr>
              <a:t></a:t>
            </a:r>
            <a:r>
              <a:rPr lang="en-US" sz="3200" u="sng" spc="60">
                <a:solidFill>
                  <a:srgbClr val="0000FF"/>
                </a:solidFill>
                <a:latin typeface="Calibri" pitchFamily="1" panose="2263545234"/>
              </a:rPr>
              <a:t>http://www2.ed.gov/about/offices/list/ocr/l</a:t>
            </a:r>
            <a:r>
              <a:rPr lang="en-US" sz="3200" u="sng" spc="60">
                <a:solidFill>
                  <a:srgbClr val="0000FF"/>
                </a:solidFill>
                <a:latin typeface="Calibri" pitchFamily="1" panose="2263545234"/>
              </a:rPr>
              <a:t>  </a:t>
            </a:r>
          </a:p>
          <a:p>
            <a:pPr marL="1143000" marR="0" indent="0" algn="l">
              <a:lnSpc>
                <a:spcPts val="3600"/>
              </a:lnSpc>
              <a:spcBef>
                <a:spcPts val="0"/>
              </a:spcBef>
              <a:spcAft>
                <a:spcPts val="0"/>
              </a:spcAft>
            </a:pPr>
            <a:r>
              <a:rPr lang="en-US" sz="3200" u="sng" spc="-10">
                <a:solidFill>
                  <a:srgbClr val="0000FF"/>
                </a:solidFill>
                <a:latin typeface="Calibri" pitchFamily="1" panose="2263545234"/>
              </a:rPr>
              <a:t>etter/colleague-effective-communication-</a:t>
            </a:r>
            <a:r>
              <a:rPr lang="en-US" sz="100">
                <a:solidFill>
                  <a:srgbClr val="000000"/>
                </a:solidFill>
                <a:latin typeface="Tahoma" pitchFamily="2" panose="2263545234"/>
              </a:rPr>
              <a:t> </a:t>
            </a:r>
          </a:p>
          <a:p>
            <a:pPr marL="1143000" marR="0" indent="0" algn="l">
              <a:lnSpc>
                <a:spcPts val="3700"/>
              </a:lnSpc>
              <a:spcBef>
                <a:spcPts val="0"/>
              </a:spcBef>
              <a:spcAft>
                <a:spcPts val="2090"/>
              </a:spcAft>
            </a:pPr>
            <a:r>
              <a:rPr lang="en-US" sz="3200" u="sng" spc="-5">
                <a:solidFill>
                  <a:srgbClr val="0000FF"/>
                </a:solidFill>
                <a:latin typeface="Calibri" pitchFamily="1" panose="2263545234"/>
              </a:rPr>
              <a:t>201411.pdf</a:t>
            </a:r>
            <a:r>
              <a:rPr lang="en-US" sz="100" spc="-5">
                <a:solidFill>
                  <a:srgbClr val="0000FF"/>
                </a:solidFill>
                <a:latin typeface="Calibri" pitchFamily="1" panose="2263545234"/>
              </a:rPr>
              <a:t> </a:t>
            </a:r>
          </a:p>
        </p:txBody>
      </p:sp>
      <p:graphicFrame>
        <p:nvGraphicFramePr>
          <p:cNvPr id="757" name="table 75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759" name=""/>
        <p:cNvGrpSpPr/>
        <p:nvPr/>
      </p:nvGrpSpPr>
      <p:grpSpPr/>
      <p:sp>
        <p:nvSpPr>
          <p:cNvPr id="76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769" name="Image.jpg"/>
          <p:cNvPicPr/>
          <p:nvPr/>
        </p:nvPicPr>
        <p:blipFill>
          <a:blip r:embed="rId367"/>
          <a:stretch>
            <a:fillRect/>
          </a:stretch>
        </p:blipFill>
        <p:spPr>
          <a:xfrm>
            <a:off x="6595745" y="6516370"/>
            <a:ext cx="2499360" cy="213360"/>
          </a:xfrm>
          <a:prstGeom prst="rect">
            <a:avLst/>
          </a:prstGeom>
        </p:spPr>
      </p:pic>
      <p:sp>
        <p:nvSpPr>
          <p:cNvPr id="76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5">
                <a:solidFill>
                  <a:srgbClr val="000080"/>
                </a:solidFill>
                <a:latin typeface="Tahoma" pitchFamily="2" panose="2263545234"/>
              </a:rPr>
              <a:t>73 </a:t>
            </a:r>
          </a:p>
        </p:txBody>
      </p:sp>
      <p:sp>
        <p:nvSpPr>
          <p:cNvPr id="76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64" name=""/>
          <p:cNvSpPr/>
          <p:nvPr>
            <p:ph type="body" idx="10"/>
          </p:nvPr>
        </p:nvSpPr>
        <p:spPr>
          <a:xfrm>
            <a:off x="0" y="676910"/>
            <a:ext cx="9144000" cy="1176020"/>
          </a:xfrm>
          <a:prstGeom prst="rect">
            <a:avLst/>
          </a:prstGeom>
          <a:noFill/>
          <a:ln w="0" cmpd="sng">
            <a:noFill/>
            <a:prstDash val="solid"/>
          </a:ln>
        </p:spPr>
        <p:txBody>
          <a:bodyPr vert="horz" lIns="0" tIns="183515" rIns="0" bIns="0" anchor="t"/>
          <a:lstStyle/>
          <a:p>
            <a:pPr marL="0" marR="22860" indent="0" algn="ctr">
              <a:lnSpc>
                <a:spcPts val="4200"/>
              </a:lnSpc>
              <a:spcAft>
                <a:spcPts val="3390"/>
              </a:spcAft>
            </a:pPr>
            <a:r>
              <a:rPr lang="en-US" sz="3900" b="1" spc="25">
                <a:solidFill>
                  <a:srgbClr val="001F5F"/>
                </a:solidFill>
                <a:latin typeface="Calibri" pitchFamily="1" panose="2263545234"/>
              </a:rPr>
              <a:t>Effective Communication - The Basics </a:t>
            </a:r>
          </a:p>
        </p:txBody>
      </p:sp>
      <p:sp>
        <p:nvSpPr>
          <p:cNvPr id="765" name=""/>
          <p:cNvSpPr/>
          <p:nvPr>
            <p:ph type="body" idx="10"/>
          </p:nvPr>
        </p:nvSpPr>
        <p:spPr>
          <a:xfrm>
            <a:off x="0" y="1852930"/>
            <a:ext cx="9144000" cy="4594860"/>
          </a:xfrm>
          <a:prstGeom prst="rect">
            <a:avLst/>
          </a:prstGeom>
          <a:noFill/>
          <a:ln w="0" cmpd="sng">
            <a:noFill/>
            <a:prstDash val="solid"/>
          </a:ln>
        </p:spPr>
        <p:txBody>
          <a:bodyPr vert="horz" lIns="0" tIns="393065" rIns="0" bIns="0" anchor="t"/>
          <a:lstStyle/>
          <a:p>
            <a:pPr marL="640080" marR="22860" indent="0" algn="just">
              <a:lnSpc>
                <a:spcPts val="1400"/>
              </a:lnSpc>
              <a:spcAft>
                <a:spcPts val="0"/>
              </a:spcAft>
              <a:tabLst>
                <a:tab pos="1097280" algn="l"/>
              </a:tabLst>
            </a:pPr>
            <a:r>
              <a:rPr lang="en-US" sz="390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Title II and its implementing regulations require schools to ensure that </a:t>
            </a:r>
          </a:p>
          <a:p>
            <a:pPr marL="1143000" marR="22860" indent="0" algn="just">
              <a:lnSpc>
                <a:spcPts val="1400"/>
              </a:lnSpc>
              <a:spcBef>
                <a:spcPts val="0"/>
              </a:spcBef>
              <a:spcAft>
                <a:spcPts val="0"/>
              </a:spcAft>
            </a:pPr>
            <a:r>
              <a:rPr lang="en-US" sz="1700" spc="5">
                <a:solidFill>
                  <a:srgbClr val="001F5F"/>
                </a:solidFill>
                <a:latin typeface="Calibri" pitchFamily="1" panose="2263545234"/>
              </a:rPr>
              <a:t>communication with students with hearing, vision, or speech disabilities is as </a:t>
            </a:r>
          </a:p>
          <a:p>
            <a:pPr marL="1143000" marR="22860" indent="0" algn="just">
              <a:lnSpc>
                <a:spcPts val="1600"/>
              </a:lnSpc>
              <a:spcBef>
                <a:spcPts val="0"/>
              </a:spcBef>
              <a:spcAft>
                <a:spcPts val="0"/>
              </a:spcAft>
            </a:pPr>
            <a:r>
              <a:rPr lang="en-US" sz="1700" spc="0">
                <a:solidFill>
                  <a:srgbClr val="001F5F"/>
                </a:solidFill>
                <a:latin typeface="Calibri" pitchFamily="1" panose="2263545234"/>
              </a:rPr>
              <a:t>effective as communication with students without disabilities. </a:t>
            </a:r>
          </a:p>
          <a:p>
            <a:pPr marL="640080" marR="22860" indent="0" algn="just">
              <a:lnSpc>
                <a:spcPts val="1400"/>
              </a:lnSpc>
              <a:spcBef>
                <a:spcPts val="1070"/>
              </a:spcBef>
              <a:spcAft>
                <a:spcPts val="0"/>
              </a:spcAft>
              <a:tabLst>
                <a:tab pos="1097280" algn="l"/>
              </a:tabLst>
            </a:pPr>
            <a:r>
              <a:rPr lang="en-US" sz="390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Schools must provide appropriate “auxiliary aids and services” where necessary </a:t>
            </a:r>
          </a:p>
          <a:p>
            <a:pPr marL="1143000" marR="22860" indent="0" algn="just">
              <a:lnSpc>
                <a:spcPts val="1400"/>
              </a:lnSpc>
              <a:spcBef>
                <a:spcPts val="0"/>
              </a:spcBef>
              <a:spcAft>
                <a:spcPts val="0"/>
              </a:spcAft>
            </a:pPr>
            <a:r>
              <a:rPr lang="en-US" sz="1700" spc="0">
                <a:solidFill>
                  <a:srgbClr val="001F5F"/>
                </a:solidFill>
                <a:latin typeface="Calibri" pitchFamily="1" panose="2263545234"/>
              </a:rPr>
              <a:t>to provide effective communication. </a:t>
            </a:r>
          </a:p>
          <a:p>
            <a:pPr marL="640080" marR="22860" indent="0" algn="just">
              <a:lnSpc>
                <a:spcPts val="1400"/>
              </a:lnSpc>
              <a:spcBef>
                <a:spcPts val="1055"/>
              </a:spcBef>
              <a:spcAft>
                <a:spcPts val="0"/>
              </a:spcAft>
              <a:tabLst>
                <a:tab pos="1097280" algn="l"/>
              </a:tabLst>
            </a:pPr>
            <a:r>
              <a:rPr lang="en-US" sz="3900" spc="-10">
                <a:solidFill>
                  <a:srgbClr val="44759E"/>
                </a:solidFill>
                <a:latin typeface="Arial" pitchFamily="2" panose="2263545234"/>
              </a:rPr>
              <a:t></a:t>
            </a:r>
            <a:r>
              <a:rPr lang="en-US" sz="100" b="1" spc="-10">
                <a:solidFill>
                  <a:srgbClr val="001F5F"/>
                </a:solidFill>
                <a:latin typeface="Calibri" pitchFamily="1" panose="2263545234"/>
              </a:rPr>
              <a:t> </a:t>
            </a:r>
            <a:r>
              <a:rPr lang="en-US" sz="1750" b="1" spc="-10">
                <a:solidFill>
                  <a:srgbClr val="001F5F"/>
                </a:solidFill>
                <a:latin typeface="Calibri" pitchFamily="1" panose="2263545234"/>
              </a:rPr>
              <a:t>Title II requires covered entities, including public schools, to give “primary </a:t>
            </a:r>
          </a:p>
          <a:p>
            <a:pPr marL="1143000" marR="22860" indent="0" algn="just">
              <a:lnSpc>
                <a:spcPts val="1400"/>
              </a:lnSpc>
              <a:spcBef>
                <a:spcPts val="0"/>
              </a:spcBef>
              <a:spcAft>
                <a:spcPts val="0"/>
              </a:spcAft>
            </a:pPr>
            <a:r>
              <a:rPr lang="en-US" sz="1750" b="1" spc="-15">
                <a:solidFill>
                  <a:srgbClr val="001F5F"/>
                </a:solidFill>
                <a:latin typeface="Calibri" pitchFamily="1" panose="2263545234"/>
              </a:rPr>
              <a:t>consideration” to the auxiliary aid or service requested by the student with </a:t>
            </a:r>
          </a:p>
          <a:p>
            <a:pPr marL="1143000" marR="22860" indent="0" algn="just">
              <a:lnSpc>
                <a:spcPts val="1700"/>
              </a:lnSpc>
              <a:spcBef>
                <a:spcPts val="0"/>
              </a:spcBef>
              <a:spcAft>
                <a:spcPts val="0"/>
              </a:spcAft>
            </a:pPr>
            <a:r>
              <a:rPr lang="en-US" sz="1750" b="1" spc="-15">
                <a:solidFill>
                  <a:srgbClr val="001F5F"/>
                </a:solidFill>
                <a:latin typeface="Calibri" pitchFamily="1" panose="2263545234"/>
              </a:rPr>
              <a:t>the disability when determining what is appropriate for that student. </a:t>
            </a:r>
          </a:p>
          <a:p>
            <a:pPr marL="640080" marR="22860" indent="0" algn="just">
              <a:lnSpc>
                <a:spcPts val="1400"/>
              </a:lnSpc>
              <a:spcBef>
                <a:spcPts val="1055"/>
              </a:spcBef>
              <a:spcAft>
                <a:spcPts val="0"/>
              </a:spcAft>
              <a:tabLst>
                <a:tab pos="1097280" algn="l"/>
              </a:tabLst>
            </a:pPr>
            <a:r>
              <a:rPr lang="en-US" sz="3900" spc="-5">
                <a:solidFill>
                  <a:srgbClr val="44759E"/>
                </a:solidFill>
                <a:latin typeface="Arial" pitchFamily="2" panose="2263545234"/>
              </a:rPr>
              <a:t></a:t>
            </a:r>
            <a:r>
              <a:rPr lang="en-US" sz="100" b="1" spc="-5">
                <a:solidFill>
                  <a:srgbClr val="001F5F"/>
                </a:solidFill>
                <a:latin typeface="Calibri" pitchFamily="1" panose="2263545234"/>
              </a:rPr>
              <a:t> </a:t>
            </a:r>
            <a:r>
              <a:rPr lang="en-US" sz="1750" b="1" spc="-5">
                <a:solidFill>
                  <a:srgbClr val="001F5F"/>
                </a:solidFill>
                <a:latin typeface="Calibri" pitchFamily="1" panose="2263545234"/>
              </a:rPr>
              <a:t>Title III entities are </a:t>
            </a:r>
            <a:r>
              <a:rPr lang="en-US" sz="1750" b="1" i="1" spc="-5">
                <a:solidFill>
                  <a:srgbClr val="001F5F"/>
                </a:solidFill>
                <a:latin typeface="Calibri" pitchFamily="1" panose="2263545234"/>
              </a:rPr>
              <a:t>encouraged </a:t>
            </a:r>
            <a:r>
              <a:rPr lang="en-US" sz="1750" b="1" spc="-5">
                <a:solidFill>
                  <a:srgbClr val="001F5F"/>
                </a:solidFill>
                <a:latin typeface="Calibri" pitchFamily="1" panose="2263545234"/>
              </a:rPr>
              <a:t>to consult with the person with a disability to </a:t>
            </a:r>
          </a:p>
          <a:p>
            <a:pPr marL="1143000" marR="22860" indent="0" algn="just">
              <a:lnSpc>
                <a:spcPts val="1400"/>
              </a:lnSpc>
              <a:spcBef>
                <a:spcPts val="0"/>
              </a:spcBef>
              <a:spcAft>
                <a:spcPts val="0"/>
              </a:spcAft>
            </a:pPr>
            <a:r>
              <a:rPr lang="en-US" sz="1750" b="1" spc="-15">
                <a:solidFill>
                  <a:srgbClr val="001F5F"/>
                </a:solidFill>
                <a:latin typeface="Calibri" pitchFamily="1" panose="2263545234"/>
              </a:rPr>
              <a:t>discuss what aid or service is appropriate. The goal is to provide an aid or </a:t>
            </a:r>
          </a:p>
          <a:p>
            <a:pPr marL="1143000" marR="22860" indent="0" algn="just">
              <a:lnSpc>
                <a:spcPts val="1700"/>
              </a:lnSpc>
              <a:spcBef>
                <a:spcPts val="5"/>
              </a:spcBef>
              <a:spcAft>
                <a:spcPts val="0"/>
              </a:spcAft>
            </a:pPr>
            <a:r>
              <a:rPr lang="en-US" sz="1750" b="1" spc="-15">
                <a:solidFill>
                  <a:srgbClr val="001F5F"/>
                </a:solidFill>
                <a:latin typeface="Calibri" pitchFamily="1" panose="2263545234"/>
              </a:rPr>
              <a:t>service that will be effective, given the nature of what is being communicated </a:t>
            </a:r>
          </a:p>
          <a:p>
            <a:pPr marL="1143000" marR="22860" indent="0" algn="just">
              <a:lnSpc>
                <a:spcPts val="1700"/>
              </a:lnSpc>
              <a:spcBef>
                <a:spcPts val="0"/>
              </a:spcBef>
              <a:spcAft>
                <a:spcPts val="0"/>
              </a:spcAft>
            </a:pPr>
            <a:r>
              <a:rPr lang="en-US" sz="1750" b="1" spc="-20">
                <a:solidFill>
                  <a:srgbClr val="001F5F"/>
                </a:solidFill>
                <a:latin typeface="Calibri" pitchFamily="1" panose="2263545234"/>
              </a:rPr>
              <a:t>and the person’s method of communicating. </a:t>
            </a:r>
          </a:p>
          <a:p>
            <a:pPr marL="640080" marR="22860" indent="0" algn="just">
              <a:lnSpc>
                <a:spcPts val="1400"/>
              </a:lnSpc>
              <a:spcBef>
                <a:spcPts val="1055"/>
              </a:spcBef>
              <a:spcAft>
                <a:spcPts val="0"/>
              </a:spcAft>
              <a:tabLst>
                <a:tab pos="1097280" algn="l"/>
              </a:tabLst>
            </a:pPr>
            <a:r>
              <a:rPr lang="en-US" sz="390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If a particular auxiliary aid or service would be a fundamental alteration in the </a:t>
            </a:r>
          </a:p>
          <a:p>
            <a:pPr marL="1143000" marR="22860" indent="0" algn="just">
              <a:lnSpc>
                <a:spcPts val="1400"/>
              </a:lnSpc>
              <a:spcBef>
                <a:spcPts val="0"/>
              </a:spcBef>
              <a:spcAft>
                <a:spcPts val="0"/>
              </a:spcAft>
            </a:pPr>
            <a:r>
              <a:rPr lang="en-US" sz="1700" spc="0">
                <a:solidFill>
                  <a:srgbClr val="001F5F"/>
                </a:solidFill>
                <a:latin typeface="Calibri" pitchFamily="1" panose="2263545234"/>
              </a:rPr>
              <a:t>nature of a service, program, or activity, or be an undue financial and </a:t>
            </a:r>
          </a:p>
          <a:p>
            <a:pPr marL="1143000" marR="22860" indent="0" algn="just">
              <a:lnSpc>
                <a:spcPts val="1600"/>
              </a:lnSpc>
              <a:spcBef>
                <a:spcPts val="0"/>
              </a:spcBef>
              <a:spcAft>
                <a:spcPts val="0"/>
              </a:spcAft>
            </a:pPr>
            <a:r>
              <a:rPr lang="en-US" sz="1700" spc="5">
                <a:solidFill>
                  <a:srgbClr val="001F5F"/>
                </a:solidFill>
                <a:latin typeface="Calibri" pitchFamily="1" panose="2263545234"/>
              </a:rPr>
              <a:t>administrative burden, the school does not need to provide that auxiliary aid or </a:t>
            </a:r>
          </a:p>
          <a:p>
            <a:pPr marL="1143000" marR="22860" indent="0" algn="just">
              <a:lnSpc>
                <a:spcPts val="1600"/>
              </a:lnSpc>
              <a:spcBef>
                <a:spcPts val="0"/>
              </a:spcBef>
              <a:spcAft>
                <a:spcPts val="4335"/>
              </a:spcAft>
            </a:pPr>
            <a:r>
              <a:rPr lang="en-US" sz="1700" spc="-10">
                <a:solidFill>
                  <a:srgbClr val="001F5F"/>
                </a:solidFill>
                <a:latin typeface="Calibri" pitchFamily="1" panose="2263545234"/>
              </a:rPr>
              <a:t>service. </a:t>
            </a:r>
          </a:p>
        </p:txBody>
      </p:sp>
      <p:graphicFrame>
        <p:nvGraphicFramePr>
          <p:cNvPr id="768" name="table 768"/>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770" name=""/>
        <p:cNvGrpSpPr/>
        <p:nvPr/>
      </p:nvGrpSpPr>
      <p:grpSpPr/>
      <p:sp>
        <p:nvSpPr>
          <p:cNvPr id="77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780" name="Image.jpg"/>
          <p:cNvPicPr/>
          <p:nvPr/>
        </p:nvPicPr>
        <p:blipFill>
          <a:blip r:embed="rId372"/>
          <a:stretch>
            <a:fillRect/>
          </a:stretch>
        </p:blipFill>
        <p:spPr>
          <a:xfrm>
            <a:off x="6595745" y="6516370"/>
            <a:ext cx="2499360" cy="213360"/>
          </a:xfrm>
          <a:prstGeom prst="rect">
            <a:avLst/>
          </a:prstGeom>
        </p:spPr>
      </p:pic>
      <p:sp>
        <p:nvSpPr>
          <p:cNvPr id="77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74 </a:t>
            </a:r>
          </a:p>
        </p:txBody>
      </p:sp>
      <p:sp>
        <p:nvSpPr>
          <p:cNvPr id="77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75" name=""/>
          <p:cNvSpPr/>
          <p:nvPr>
            <p:ph type="body" idx="10"/>
          </p:nvPr>
        </p:nvSpPr>
        <p:spPr>
          <a:xfrm>
            <a:off x="0" y="676910"/>
            <a:ext cx="9144000" cy="1123950"/>
          </a:xfrm>
          <a:prstGeom prst="rect">
            <a:avLst/>
          </a:prstGeom>
          <a:noFill/>
          <a:ln w="0" cmpd="sng">
            <a:noFill/>
            <a:prstDash val="solid"/>
          </a:ln>
        </p:spPr>
        <p:txBody>
          <a:bodyPr vert="horz" lIns="0" tIns="260350" rIns="0" bIns="0" anchor="t"/>
          <a:lstStyle/>
          <a:p>
            <a:pPr marL="0" marR="0" indent="0" algn="ctr">
              <a:lnSpc>
                <a:spcPts val="4300"/>
              </a:lnSpc>
              <a:spcAft>
                <a:spcPts val="2230"/>
              </a:spcAft>
            </a:pPr>
            <a:r>
              <a:rPr lang="en-US" sz="4350" b="1" spc="15">
                <a:solidFill>
                  <a:srgbClr val="001F5F"/>
                </a:solidFill>
                <a:latin typeface="Calibri" pitchFamily="1" panose="2263545234"/>
              </a:rPr>
              <a:t>Auxiliary Aids and Services </a:t>
            </a:r>
          </a:p>
        </p:txBody>
      </p:sp>
      <p:sp>
        <p:nvSpPr>
          <p:cNvPr id="776" name=""/>
          <p:cNvSpPr/>
          <p:nvPr>
            <p:ph type="body" idx="10"/>
          </p:nvPr>
        </p:nvSpPr>
        <p:spPr>
          <a:xfrm>
            <a:off x="0" y="1800860"/>
            <a:ext cx="9144000" cy="4646930"/>
          </a:xfrm>
          <a:prstGeom prst="rect">
            <a:avLst/>
          </a:prstGeom>
          <a:noFill/>
          <a:ln w="0" cmpd="sng">
            <a:noFill/>
            <a:prstDash val="solid"/>
          </a:ln>
        </p:spPr>
        <p:txBody>
          <a:bodyPr vert="horz" lIns="0" tIns="458470" rIns="0" bIns="0" anchor="t"/>
          <a:lstStyle/>
          <a:p>
            <a:pPr marL="640080" marR="0" indent="0" algn="just">
              <a:lnSpc>
                <a:spcPts val="1300"/>
              </a:lnSpc>
              <a:spcAft>
                <a:spcPts val="0"/>
              </a:spcAft>
              <a:tabLst>
                <a:tab pos="114300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1700" spc="0">
                <a:solidFill>
                  <a:srgbClr val="001F5F"/>
                </a:solidFill>
                <a:latin typeface="Calibri" pitchFamily="1" panose="2263545234"/>
              </a:rPr>
              <a:t>“Auxiliary aids and services make aurally or visually delivered information </a:t>
            </a:r>
          </a:p>
          <a:p>
            <a:pPr marL="1143000" marR="0" indent="0" algn="just">
              <a:lnSpc>
                <a:spcPts val="1300"/>
              </a:lnSpc>
              <a:spcBef>
                <a:spcPts val="0"/>
              </a:spcBef>
              <a:spcAft>
                <a:spcPts val="0"/>
              </a:spcAft>
            </a:pPr>
            <a:r>
              <a:rPr lang="en-US" sz="1700" spc="0">
                <a:solidFill>
                  <a:srgbClr val="001F5F"/>
                </a:solidFill>
                <a:latin typeface="Calibri" pitchFamily="1" panose="2263545234"/>
              </a:rPr>
              <a:t>available to students with hearing, vision, or speech disabilities </a:t>
            </a:r>
            <a:r>
              <a:rPr lang="en-US" sz="1750" b="1" spc="0">
                <a:solidFill>
                  <a:srgbClr val="001F5F"/>
                </a:solidFill>
                <a:latin typeface="Calibri" pitchFamily="1" panose="2263545234"/>
              </a:rPr>
              <a:t>so that they can </a:t>
            </a:r>
          </a:p>
          <a:p>
            <a:pPr marL="1143000" marR="0" indent="0" algn="just">
              <a:lnSpc>
                <a:spcPts val="1600"/>
              </a:lnSpc>
              <a:spcBef>
                <a:spcPts val="5"/>
              </a:spcBef>
              <a:spcAft>
                <a:spcPts val="0"/>
              </a:spcAft>
            </a:pPr>
            <a:r>
              <a:rPr lang="en-US" sz="1750" b="1" spc="-20">
                <a:solidFill>
                  <a:srgbClr val="001F5F"/>
                </a:solidFill>
                <a:latin typeface="Calibri" pitchFamily="1" panose="2263545234"/>
              </a:rPr>
              <a:t>receive information from, and convey information to, others as effectively as </a:t>
            </a:r>
          </a:p>
          <a:p>
            <a:pPr marL="1143000" marR="0" indent="0" algn="just">
              <a:lnSpc>
                <a:spcPts val="1600"/>
              </a:lnSpc>
              <a:spcBef>
                <a:spcPts val="0"/>
              </a:spcBef>
              <a:spcAft>
                <a:spcPts val="0"/>
              </a:spcAft>
            </a:pPr>
            <a:r>
              <a:rPr lang="en-US" sz="1750" b="1" spc="-20">
                <a:solidFill>
                  <a:srgbClr val="001F5F"/>
                </a:solidFill>
                <a:latin typeface="Calibri" pitchFamily="1" panose="2263545234"/>
              </a:rPr>
              <a:t>students without disabilities.” </a:t>
            </a:r>
          </a:p>
          <a:p>
            <a:pPr marL="640080" marR="0" indent="0" algn="just">
              <a:lnSpc>
                <a:spcPts val="1300"/>
              </a:lnSpc>
              <a:spcBef>
                <a:spcPts val="1170"/>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Example auxiliary aids and services for hearing impaired: Interpreters, note </a:t>
            </a:r>
          </a:p>
          <a:p>
            <a:pPr marL="1143000" marR="0" indent="0" algn="just">
              <a:lnSpc>
                <a:spcPts val="1300"/>
              </a:lnSpc>
              <a:spcBef>
                <a:spcPts val="0"/>
              </a:spcBef>
              <a:spcAft>
                <a:spcPts val="0"/>
              </a:spcAft>
            </a:pPr>
            <a:r>
              <a:rPr lang="en-US" sz="1700" spc="5">
                <a:solidFill>
                  <a:srgbClr val="001F5F"/>
                </a:solidFill>
                <a:latin typeface="Calibri" pitchFamily="1" panose="2263545234"/>
              </a:rPr>
              <a:t>takers, real-time computer-aided transcription services (e.g., CART), assistive </a:t>
            </a:r>
          </a:p>
          <a:p>
            <a:pPr marL="1143000" marR="0" indent="0" algn="just">
              <a:lnSpc>
                <a:spcPts val="1700"/>
              </a:lnSpc>
              <a:spcBef>
                <a:spcPts val="0"/>
              </a:spcBef>
              <a:spcAft>
                <a:spcPts val="0"/>
              </a:spcAft>
            </a:pPr>
            <a:r>
              <a:rPr lang="en-US" sz="1700" spc="0">
                <a:solidFill>
                  <a:srgbClr val="001F5F"/>
                </a:solidFill>
                <a:latin typeface="Calibri" pitchFamily="1" panose="2263545234"/>
              </a:rPr>
              <a:t>listening systems, accessible electronic and information technology, and open </a:t>
            </a:r>
          </a:p>
          <a:p>
            <a:pPr marL="1143000" marR="0" indent="0" algn="just">
              <a:lnSpc>
                <a:spcPts val="1700"/>
              </a:lnSpc>
              <a:spcBef>
                <a:spcPts val="5"/>
              </a:spcBef>
              <a:spcAft>
                <a:spcPts val="0"/>
              </a:spcAft>
            </a:pPr>
            <a:r>
              <a:rPr lang="en-US" sz="1700" spc="0">
                <a:solidFill>
                  <a:srgbClr val="001F5F"/>
                </a:solidFill>
                <a:latin typeface="Calibri" pitchFamily="1" panose="2263545234"/>
              </a:rPr>
              <a:t>and closed captioning. </a:t>
            </a:r>
          </a:p>
          <a:p>
            <a:pPr marL="640080" marR="0" indent="0" algn="just">
              <a:lnSpc>
                <a:spcPts val="1300"/>
              </a:lnSpc>
              <a:spcBef>
                <a:spcPts val="1160"/>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Example auxiliary aids and services for visually impaired: qualified readers, </a:t>
            </a:r>
          </a:p>
          <a:p>
            <a:pPr marL="1143000" marR="0" indent="0" algn="just">
              <a:lnSpc>
                <a:spcPts val="1300"/>
              </a:lnSpc>
              <a:spcBef>
                <a:spcPts val="0"/>
              </a:spcBef>
              <a:spcAft>
                <a:spcPts val="0"/>
              </a:spcAft>
            </a:pPr>
            <a:r>
              <a:rPr lang="en-US" sz="1700" spc="5">
                <a:solidFill>
                  <a:srgbClr val="001F5F"/>
                </a:solidFill>
                <a:latin typeface="Calibri" pitchFamily="1" panose="2263545234"/>
              </a:rPr>
              <a:t>taped texts, audio materials, Braille, screen reader software, magnification </a:t>
            </a:r>
          </a:p>
          <a:p>
            <a:pPr marL="1143000" marR="0" indent="0" algn="just">
              <a:lnSpc>
                <a:spcPts val="1700"/>
              </a:lnSpc>
              <a:spcBef>
                <a:spcPts val="0"/>
              </a:spcBef>
              <a:spcAft>
                <a:spcPts val="0"/>
              </a:spcAft>
            </a:pPr>
            <a:r>
              <a:rPr lang="en-US" sz="1700" spc="0">
                <a:solidFill>
                  <a:srgbClr val="001F5F"/>
                </a:solidFill>
                <a:latin typeface="Calibri" pitchFamily="1" panose="2263545234"/>
              </a:rPr>
              <a:t>software, large print, and accessible electronic and information technology. </a:t>
            </a:r>
          </a:p>
          <a:p>
            <a:pPr marL="640080" marR="0" indent="0" algn="just">
              <a:lnSpc>
                <a:spcPts val="1300"/>
              </a:lnSpc>
              <a:spcBef>
                <a:spcPts val="1160"/>
              </a:spcBef>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Example auxiliary aids and services for a person with a speech disability, some </a:t>
            </a:r>
          </a:p>
          <a:p>
            <a:pPr marL="1143000" marR="0" indent="0" algn="just">
              <a:lnSpc>
                <a:spcPts val="1300"/>
              </a:lnSpc>
              <a:spcBef>
                <a:spcPts val="0"/>
              </a:spcBef>
              <a:spcAft>
                <a:spcPts val="0"/>
              </a:spcAft>
            </a:pPr>
            <a:r>
              <a:rPr lang="en-US" sz="1700" spc="5">
                <a:solidFill>
                  <a:srgbClr val="001F5F"/>
                </a:solidFill>
                <a:latin typeface="Calibri" pitchFamily="1" panose="2263545234"/>
              </a:rPr>
              <a:t>examples of auxiliary aids or services are a word or letter board, writing </a:t>
            </a:r>
          </a:p>
          <a:p>
            <a:pPr marL="1143000" marR="0" indent="0" algn="just">
              <a:lnSpc>
                <a:spcPts val="1700"/>
              </a:lnSpc>
              <a:spcBef>
                <a:spcPts val="0"/>
              </a:spcBef>
              <a:spcAft>
                <a:spcPts val="0"/>
              </a:spcAft>
            </a:pPr>
            <a:r>
              <a:rPr lang="en-US" sz="1700" spc="0">
                <a:solidFill>
                  <a:srgbClr val="001F5F"/>
                </a:solidFill>
                <a:latin typeface="Calibri" pitchFamily="1" panose="2263545234"/>
              </a:rPr>
              <a:t>materials, spelling to communicate, a qualified sign language interpreter, taped </a:t>
            </a:r>
          </a:p>
          <a:p>
            <a:pPr marL="1143000" marR="0" indent="0" algn="just">
              <a:lnSpc>
                <a:spcPts val="1600"/>
              </a:lnSpc>
              <a:spcBef>
                <a:spcPts val="5"/>
              </a:spcBef>
              <a:spcAft>
                <a:spcPts val="0"/>
              </a:spcAft>
            </a:pPr>
            <a:r>
              <a:rPr lang="en-US" sz="1700" spc="0">
                <a:solidFill>
                  <a:srgbClr val="001F5F"/>
                </a:solidFill>
                <a:latin typeface="Calibri" pitchFamily="1" panose="2263545234"/>
              </a:rPr>
              <a:t>texts, a computer, a portable device that writes and/or produces speech, and </a:t>
            </a:r>
          </a:p>
          <a:p>
            <a:pPr marL="1143000" marR="0" indent="0" algn="just">
              <a:lnSpc>
                <a:spcPts val="1600"/>
              </a:lnSpc>
              <a:spcBef>
                <a:spcPts val="0"/>
              </a:spcBef>
              <a:spcAft>
                <a:spcPts val="4775"/>
              </a:spcAft>
            </a:pPr>
            <a:r>
              <a:rPr lang="en-US" sz="1700" spc="0">
                <a:solidFill>
                  <a:srgbClr val="001F5F"/>
                </a:solidFill>
                <a:latin typeface="Calibri" pitchFamily="1" panose="2263545234"/>
              </a:rPr>
              <a:t>telecommunications services. </a:t>
            </a:r>
          </a:p>
        </p:txBody>
      </p:sp>
      <p:graphicFrame>
        <p:nvGraphicFramePr>
          <p:cNvPr id="779" name="table 779"/>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781" name=""/>
        <p:cNvGrpSpPr/>
        <p:nvPr/>
      </p:nvGrpSpPr>
      <p:grpSpPr/>
      <p:sp>
        <p:nvSpPr>
          <p:cNvPr id="78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790" name="Image.jpg"/>
          <p:cNvPicPr/>
          <p:nvPr/>
        </p:nvPicPr>
        <p:blipFill>
          <a:blip r:embed="rId377"/>
          <a:stretch>
            <a:fillRect/>
          </a:stretch>
        </p:blipFill>
        <p:spPr>
          <a:xfrm>
            <a:off x="6595745" y="6516370"/>
            <a:ext cx="2499360" cy="213360"/>
          </a:xfrm>
          <a:prstGeom prst="rect">
            <a:avLst/>
          </a:prstGeom>
        </p:spPr>
      </p:pic>
      <p:sp>
        <p:nvSpPr>
          <p:cNvPr id="784"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0">
                <a:solidFill>
                  <a:srgbClr val="000080"/>
                </a:solidFill>
                <a:latin typeface="Tahoma" pitchFamily="2" panose="2263545234"/>
              </a:rPr>
              <a:t>75 </a:t>
            </a:r>
          </a:p>
        </p:txBody>
      </p:sp>
      <p:sp>
        <p:nvSpPr>
          <p:cNvPr id="78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86" name=""/>
          <p:cNvSpPr/>
          <p:nvPr>
            <p:ph type="body" idx="10"/>
          </p:nvPr>
        </p:nvSpPr>
        <p:spPr>
          <a:xfrm>
            <a:off x="0" y="676910"/>
            <a:ext cx="9144000" cy="5796915"/>
          </a:xfrm>
          <a:prstGeom prst="rect">
            <a:avLst/>
          </a:prstGeom>
          <a:noFill/>
          <a:ln w="0" cmpd="sng">
            <a:noFill/>
            <a:prstDash val="solid"/>
          </a:ln>
        </p:spPr>
        <p:txBody>
          <a:bodyPr vert="horz" lIns="0" tIns="250190" rIns="0" bIns="0" anchor="t">
            <a:normAutofit fontScale="95000"/>
          </a:bodyPr>
          <a:lstStyle/>
          <a:p>
            <a:pPr marL="0" marR="22860" indent="0" algn="ctr">
              <a:lnSpc>
                <a:spcPts val="3500"/>
              </a:lnSpc>
              <a:spcAft>
                <a:spcPts val="0"/>
              </a:spcAft>
            </a:pPr>
            <a:r>
              <a:rPr lang="en-US" sz="3550" b="1" spc="5">
                <a:solidFill>
                  <a:srgbClr val="001F5F"/>
                </a:solidFill>
                <a:latin typeface="Calibri" pitchFamily="1" panose="2263545234"/>
              </a:rPr>
              <a:t>Factors to Consider in Determining </a:t>
            </a:r>
          </a:p>
          <a:p>
            <a:pPr marL="0" marR="22860" indent="0" algn="ctr">
              <a:lnSpc>
                <a:spcPts val="3500"/>
              </a:lnSpc>
              <a:spcBef>
                <a:spcPts val="630"/>
              </a:spcBef>
              <a:spcAft>
                <a:spcPts val="0"/>
              </a:spcAft>
            </a:pPr>
            <a:r>
              <a:rPr lang="en-US" sz="3550" b="1" spc="20">
                <a:solidFill>
                  <a:srgbClr val="001F5F"/>
                </a:solidFill>
                <a:latin typeface="Calibri" pitchFamily="1" panose="2263545234"/>
              </a:rPr>
              <a:t>Auxiliary Aids and Services </a:t>
            </a:r>
          </a:p>
          <a:p>
            <a:pPr marL="640080" marR="22860" indent="0" algn="l">
              <a:lnSpc>
                <a:spcPts val="3200"/>
              </a:lnSpc>
              <a:spcBef>
                <a:spcPts val="1745"/>
              </a:spcBef>
              <a:spcAft>
                <a:spcPts val="0"/>
              </a:spcAft>
            </a:pPr>
            <a:r>
              <a:rPr lang="en-US" sz="3550" spc="85">
                <a:solidFill>
                  <a:srgbClr val="44759E"/>
                </a:solidFill>
                <a:latin typeface="Arial" pitchFamily="2" panose="2263545234"/>
              </a:rPr>
              <a:t></a:t>
            </a:r>
            <a:r>
              <a:rPr lang="en-US" sz="2950" spc="85">
                <a:solidFill>
                  <a:srgbClr val="001F5F"/>
                </a:solidFill>
                <a:latin typeface="Calibri" pitchFamily="1" panose="2263545234"/>
              </a:rPr>
              <a:t> The determination of what auxiliary aids or </a:t>
            </a:r>
          </a:p>
          <a:p>
            <a:pPr marL="1143000" marR="22860" indent="0" algn="l">
              <a:lnSpc>
                <a:spcPts val="2900"/>
              </a:lnSpc>
              <a:spcBef>
                <a:spcPts val="0"/>
              </a:spcBef>
              <a:spcAft>
                <a:spcPts val="0"/>
              </a:spcAft>
            </a:pPr>
            <a:r>
              <a:rPr lang="en-US" sz="2950" spc="5">
                <a:solidFill>
                  <a:srgbClr val="001F5F"/>
                </a:solidFill>
                <a:latin typeface="Calibri" pitchFamily="1" panose="2263545234"/>
              </a:rPr>
              <a:t>services will provide effective communication </a:t>
            </a:r>
          </a:p>
          <a:p>
            <a:pPr marL="1143000" marR="22860" indent="0" algn="l">
              <a:lnSpc>
                <a:spcPts val="2900"/>
              </a:lnSpc>
              <a:spcBef>
                <a:spcPts val="185"/>
              </a:spcBef>
              <a:spcAft>
                <a:spcPts val="0"/>
              </a:spcAft>
            </a:pPr>
            <a:r>
              <a:rPr lang="en-US" sz="3000" spc="45">
                <a:solidFill>
                  <a:srgbClr val="001F5F"/>
                </a:solidFill>
                <a:latin typeface="Calibri" pitchFamily="1" panose="2263545234"/>
              </a:rPr>
              <a:t>must be made on a case-by-case basis, </a:t>
            </a:r>
          </a:p>
          <a:p>
            <a:pPr marL="1143000" marR="22860" indent="0" algn="l">
              <a:lnSpc>
                <a:spcPts val="3000"/>
              </a:lnSpc>
              <a:spcBef>
                <a:spcPts val="170"/>
              </a:spcBef>
              <a:spcAft>
                <a:spcPts val="0"/>
              </a:spcAft>
            </a:pPr>
            <a:r>
              <a:rPr lang="en-US" sz="2950" spc="-5">
                <a:solidFill>
                  <a:srgbClr val="001F5F"/>
                </a:solidFill>
                <a:latin typeface="Calibri" pitchFamily="1" panose="2263545234"/>
              </a:rPr>
              <a:t>considering: </a:t>
            </a:r>
          </a:p>
          <a:p>
            <a:pPr marL="1005840" marR="22860" indent="0" algn="l">
              <a:lnSpc>
                <a:spcPts val="2700"/>
              </a:lnSpc>
              <a:spcBef>
                <a:spcPts val="890"/>
              </a:spcBef>
              <a:spcAft>
                <a:spcPts val="0"/>
              </a:spcAft>
            </a:pPr>
            <a:r>
              <a:rPr lang="en-US" sz="3000" spc="55">
                <a:solidFill>
                  <a:srgbClr val="001F5F"/>
                </a:solidFill>
                <a:latin typeface="Arial" pitchFamily="2" panose="2263545234"/>
              </a:rPr>
              <a:t> </a:t>
            </a:r>
            <a:r>
              <a:rPr lang="en-US" sz="2600" spc="55">
                <a:solidFill>
                  <a:srgbClr val="001F5F"/>
                </a:solidFill>
                <a:latin typeface="Calibri" pitchFamily="1" panose="2263545234"/>
              </a:rPr>
              <a:t>The communication used by the student. </a:t>
            </a:r>
          </a:p>
          <a:p>
            <a:pPr marL="1005840" marR="22860" indent="0" algn="l">
              <a:lnSpc>
                <a:spcPts val="2600"/>
              </a:lnSpc>
              <a:spcBef>
                <a:spcPts val="620"/>
              </a:spcBef>
              <a:spcAft>
                <a:spcPts val="0"/>
              </a:spcAft>
            </a:pPr>
            <a:r>
              <a:rPr lang="en-US" sz="3000" spc="55">
                <a:solidFill>
                  <a:srgbClr val="001F5F"/>
                </a:solidFill>
                <a:latin typeface="Arial" pitchFamily="2" panose="2263545234"/>
              </a:rPr>
              <a:t> </a:t>
            </a:r>
            <a:r>
              <a:rPr lang="en-US" sz="2600" spc="55">
                <a:solidFill>
                  <a:srgbClr val="001F5F"/>
                </a:solidFill>
                <a:latin typeface="Calibri" pitchFamily="1" panose="2263545234"/>
              </a:rPr>
              <a:t>The nature, length, and complexity of the </a:t>
            </a:r>
          </a:p>
          <a:p>
            <a:pPr marL="1508760" marR="22860" indent="0" algn="l">
              <a:lnSpc>
                <a:spcPts val="2600"/>
              </a:lnSpc>
              <a:spcBef>
                <a:spcPts val="0"/>
              </a:spcBef>
              <a:spcAft>
                <a:spcPts val="0"/>
              </a:spcAft>
            </a:pPr>
            <a:r>
              <a:rPr lang="en-US" sz="2600" spc="-15">
                <a:solidFill>
                  <a:srgbClr val="001F5F"/>
                </a:solidFill>
                <a:latin typeface="Calibri" pitchFamily="1" panose="2263545234"/>
              </a:rPr>
              <a:t>communication involved. </a:t>
            </a:r>
          </a:p>
          <a:p>
            <a:pPr marL="1005840" marR="22860" indent="0" algn="l">
              <a:lnSpc>
                <a:spcPts val="2600"/>
              </a:lnSpc>
              <a:spcBef>
                <a:spcPts val="870"/>
              </a:spcBef>
              <a:spcAft>
                <a:spcPts val="0"/>
              </a:spcAft>
            </a:pPr>
            <a:r>
              <a:rPr lang="en-US" sz="3000" spc="45">
                <a:solidFill>
                  <a:srgbClr val="001F5F"/>
                </a:solidFill>
                <a:latin typeface="Arial" pitchFamily="2" panose="2263545234"/>
              </a:rPr>
              <a:t> </a:t>
            </a:r>
            <a:r>
              <a:rPr lang="en-US" sz="2600" spc="45">
                <a:solidFill>
                  <a:srgbClr val="001F5F"/>
                </a:solidFill>
                <a:latin typeface="Calibri" pitchFamily="1" panose="2263545234"/>
              </a:rPr>
              <a:t>The context in which the communication is taking </a:t>
            </a:r>
          </a:p>
          <a:p>
            <a:pPr marL="1508760" marR="22860" indent="0" algn="l">
              <a:lnSpc>
                <a:spcPts val="2600"/>
              </a:lnSpc>
              <a:spcBef>
                <a:spcPts val="0"/>
              </a:spcBef>
              <a:spcAft>
                <a:spcPts val="0"/>
              </a:spcAft>
            </a:pPr>
            <a:r>
              <a:rPr lang="en-US" sz="2600" spc="-45">
                <a:solidFill>
                  <a:srgbClr val="001F5F"/>
                </a:solidFill>
                <a:latin typeface="Calibri" pitchFamily="1" panose="2263545234"/>
              </a:rPr>
              <a:t>place. </a:t>
            </a:r>
          </a:p>
          <a:p>
            <a:pPr marL="640080" marR="22860" indent="0" algn="l">
              <a:lnSpc>
                <a:spcPts val="3300"/>
              </a:lnSpc>
              <a:spcBef>
                <a:spcPts val="800"/>
              </a:spcBef>
              <a:spcAft>
                <a:spcPts val="835"/>
              </a:spcAft>
            </a:pPr>
            <a:r>
              <a:rPr lang="en-US" sz="3550" spc="80">
                <a:solidFill>
                  <a:srgbClr val="44759E"/>
                </a:solidFill>
                <a:latin typeface="Arial" pitchFamily="2" panose="2263545234"/>
              </a:rPr>
              <a:t></a:t>
            </a:r>
            <a:r>
              <a:rPr lang="en-US" sz="2950" spc="80">
                <a:solidFill>
                  <a:srgbClr val="001F5F"/>
                </a:solidFill>
                <a:latin typeface="Calibri" pitchFamily="1" panose="2263545234"/>
              </a:rPr>
              <a:t> Keep in mind that technology is evolving. </a:t>
            </a:r>
          </a:p>
        </p:txBody>
      </p:sp>
      <p:graphicFrame>
        <p:nvGraphicFramePr>
          <p:cNvPr id="789" name="table 789"/>
          <p:cNvGraphicFramePr>
            <a:graphicFrameLocks noGrp="1"/>
          </p:cNvGraphicFramePr>
          <p:nvPr/>
        </p:nvGraphicFramePr>
        <p:xfrm>
          <a:off x="0" y="6473825"/>
          <a:ext cx="9144000" cy="295910"/>
        </p:xfrm>
        <a:graphic>
          <a:graphicData uri="http://schemas.openxmlformats.org/drawingml/2006/table">
            <a:tbl>
              <a:tblGrid>
                <a:gridCol w="6595745"/>
                <a:gridCol w="2548255"/>
              </a:tblGrid>
              <a:tr h="295910">
                <a:tc>
                  <a:txBody>
                    <a:bodyPr vert="horz" anchor="t"/>
                    <a:lstStyle/>
                    <a:p>
                      <a:pPr marL="0" marR="3660775" indent="0" algn="r">
                        <a:lnSpc>
                          <a:spcPts val="8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791" name=""/>
        <p:cNvGrpSpPr/>
        <p:nvPr/>
      </p:nvGrpSpPr>
      <p:grpSpPr/>
      <p:sp>
        <p:nvSpPr>
          <p:cNvPr id="79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801" name="Image.jpg"/>
          <p:cNvPicPr/>
          <p:nvPr/>
        </p:nvPicPr>
        <p:blipFill>
          <a:blip r:embed="rId382"/>
          <a:stretch>
            <a:fillRect/>
          </a:stretch>
        </p:blipFill>
        <p:spPr>
          <a:xfrm>
            <a:off x="6595745" y="6516370"/>
            <a:ext cx="2499360" cy="213360"/>
          </a:xfrm>
          <a:prstGeom prst="rect">
            <a:avLst/>
          </a:prstGeom>
        </p:spPr>
      </p:pic>
      <p:sp>
        <p:nvSpPr>
          <p:cNvPr id="794"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76 </a:t>
            </a:r>
          </a:p>
        </p:txBody>
      </p:sp>
      <p:sp>
        <p:nvSpPr>
          <p:cNvPr id="79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96" name=""/>
          <p:cNvSpPr/>
          <p:nvPr>
            <p:ph type="body" idx="10"/>
          </p:nvPr>
        </p:nvSpPr>
        <p:spPr>
          <a:xfrm>
            <a:off x="0" y="676910"/>
            <a:ext cx="9144000" cy="1154430"/>
          </a:xfrm>
          <a:prstGeom prst="rect">
            <a:avLst/>
          </a:prstGeom>
          <a:noFill/>
          <a:ln w="0" cmpd="sng">
            <a:noFill/>
            <a:prstDash val="solid"/>
          </a:ln>
        </p:spPr>
        <p:txBody>
          <a:bodyPr vert="horz" lIns="0" tIns="260350" rIns="0" bIns="0" anchor="t"/>
          <a:lstStyle/>
          <a:p>
            <a:pPr marL="0" marR="0" indent="0" algn="ctr">
              <a:lnSpc>
                <a:spcPts val="4300"/>
              </a:lnSpc>
              <a:spcAft>
                <a:spcPts val="2520"/>
              </a:spcAft>
            </a:pPr>
            <a:r>
              <a:rPr lang="en-US" sz="4350" b="1" spc="15">
                <a:solidFill>
                  <a:srgbClr val="001F5F"/>
                </a:solidFill>
                <a:latin typeface="Calibri" pitchFamily="1" panose="2263545234"/>
              </a:rPr>
              <a:t>Access, Timeliness and Privacy </a:t>
            </a:r>
          </a:p>
        </p:txBody>
      </p:sp>
      <p:sp>
        <p:nvSpPr>
          <p:cNvPr id="797" name=""/>
          <p:cNvSpPr/>
          <p:nvPr>
            <p:ph type="body" idx="10"/>
          </p:nvPr>
        </p:nvSpPr>
        <p:spPr>
          <a:xfrm>
            <a:off x="0" y="1831340"/>
            <a:ext cx="9144000" cy="4616450"/>
          </a:xfrm>
          <a:prstGeom prst="rect">
            <a:avLst/>
          </a:prstGeom>
          <a:noFill/>
          <a:ln w="0" cmpd="sng">
            <a:noFill/>
            <a:prstDash val="solid"/>
          </a:ln>
        </p:spPr>
        <p:txBody>
          <a:bodyPr vert="horz" lIns="0" tIns="415925" rIns="0" bIns="0" anchor="t"/>
          <a:lstStyle/>
          <a:p>
            <a:pPr marL="640080" marR="0" indent="0" algn="just">
              <a:lnSpc>
                <a:spcPts val="1700"/>
              </a:lnSpc>
              <a:spcAft>
                <a:spcPts val="0"/>
              </a:spcAft>
              <a:tabLst>
                <a:tab pos="109728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The auxiliary aid or service provided must permit the person with </a:t>
            </a:r>
          </a:p>
          <a:p>
            <a:pPr marL="1143000" marR="0" indent="0" algn="just">
              <a:lnSpc>
                <a:spcPts val="1700"/>
              </a:lnSpc>
              <a:spcBef>
                <a:spcPts val="0"/>
              </a:spcBef>
              <a:spcAft>
                <a:spcPts val="0"/>
              </a:spcAft>
            </a:pPr>
            <a:r>
              <a:rPr lang="en-US" sz="2100" spc="0">
                <a:solidFill>
                  <a:srgbClr val="001F5F"/>
                </a:solidFill>
                <a:latin typeface="Calibri" pitchFamily="1" panose="2263545234"/>
              </a:rPr>
              <a:t>the disability to access the information. Students with disabilities </a:t>
            </a:r>
          </a:p>
          <a:p>
            <a:pPr marL="1143000" marR="0" indent="0" algn="just">
              <a:lnSpc>
                <a:spcPts val="2000"/>
              </a:lnSpc>
              <a:spcBef>
                <a:spcPts val="0"/>
              </a:spcBef>
              <a:spcAft>
                <a:spcPts val="0"/>
              </a:spcAft>
            </a:pPr>
            <a:r>
              <a:rPr lang="en-US" sz="2100" spc="0">
                <a:solidFill>
                  <a:srgbClr val="001F5F"/>
                </a:solidFill>
                <a:latin typeface="Calibri" pitchFamily="1" panose="2263545234"/>
              </a:rPr>
              <a:t>must be able to access the educational opportunity and benefit </a:t>
            </a:r>
          </a:p>
          <a:p>
            <a:pPr marL="1143000" marR="0" indent="0" algn="just">
              <a:lnSpc>
                <a:spcPts val="2000"/>
              </a:lnSpc>
              <a:spcBef>
                <a:spcPts val="5"/>
              </a:spcBef>
              <a:spcAft>
                <a:spcPts val="0"/>
              </a:spcAft>
            </a:pPr>
            <a:r>
              <a:rPr lang="en-US" sz="2100" spc="5">
                <a:solidFill>
                  <a:srgbClr val="001F5F"/>
                </a:solidFill>
                <a:latin typeface="Calibri" pitchFamily="1" panose="2263545234"/>
              </a:rPr>
              <a:t>with "</a:t>
            </a:r>
            <a:r>
              <a:rPr lang="en-US" sz="2150" b="1" spc="5">
                <a:solidFill>
                  <a:srgbClr val="001F5F"/>
                </a:solidFill>
                <a:latin typeface="Calibri" pitchFamily="1" panose="2263545234"/>
              </a:rPr>
              <a:t>substantially equivalent ease of use</a:t>
            </a:r>
            <a:r>
              <a:rPr lang="en-US" sz="2100" spc="5">
                <a:solidFill>
                  <a:srgbClr val="001F5F"/>
                </a:solidFill>
                <a:latin typeface="Calibri" pitchFamily="1" panose="2263545234"/>
              </a:rPr>
              <a:t>" as students without </a:t>
            </a:r>
          </a:p>
          <a:p>
            <a:pPr marL="1143000" marR="0" indent="0" algn="just">
              <a:lnSpc>
                <a:spcPts val="2000"/>
              </a:lnSpc>
              <a:spcBef>
                <a:spcPts val="0"/>
              </a:spcBef>
              <a:spcAft>
                <a:spcPts val="0"/>
              </a:spcAft>
            </a:pPr>
            <a:r>
              <a:rPr lang="en-US" sz="2100" spc="10">
                <a:solidFill>
                  <a:srgbClr val="001F5F"/>
                </a:solidFill>
                <a:latin typeface="Calibri" pitchFamily="1" panose="2263545234"/>
              </a:rPr>
              <a:t>disabilities. </a:t>
            </a:r>
            <a:r>
              <a:rPr lang="en-US" sz="2150" b="1" spc="10">
                <a:solidFill>
                  <a:srgbClr val="001F5F"/>
                </a:solidFill>
                <a:latin typeface="Calibri" pitchFamily="1" panose="2263545234"/>
              </a:rPr>
              <a:t>An accommodation or modification that is available </a:t>
            </a:r>
          </a:p>
          <a:p>
            <a:pPr marL="1143000" marR="0" indent="0" algn="just">
              <a:lnSpc>
                <a:spcPts val="2000"/>
              </a:lnSpc>
              <a:spcBef>
                <a:spcPts val="5"/>
              </a:spcBef>
              <a:spcAft>
                <a:spcPts val="0"/>
              </a:spcAft>
            </a:pPr>
            <a:r>
              <a:rPr lang="en-US" sz="2150" b="1" spc="15">
                <a:solidFill>
                  <a:srgbClr val="001F5F"/>
                </a:solidFill>
                <a:latin typeface="Calibri" pitchFamily="1" panose="2263545234"/>
              </a:rPr>
              <a:t>only at certain times (such as an aide to read to the student) will </a:t>
            </a:r>
          </a:p>
          <a:p>
            <a:pPr marL="1143000" marR="0" indent="0" algn="just">
              <a:lnSpc>
                <a:spcPts val="2000"/>
              </a:lnSpc>
              <a:spcBef>
                <a:spcPts val="5"/>
              </a:spcBef>
              <a:spcAft>
                <a:spcPts val="0"/>
              </a:spcAft>
            </a:pPr>
            <a:r>
              <a:rPr lang="en-US" sz="2150" b="1" spc="10">
                <a:solidFill>
                  <a:srgbClr val="001F5F"/>
                </a:solidFill>
                <a:latin typeface="Calibri" pitchFamily="1" panose="2263545234"/>
              </a:rPr>
              <a:t>not be considered "equally effective and equally integrated" </a:t>
            </a:r>
          </a:p>
          <a:p>
            <a:pPr marL="1143000" marR="0" indent="0" algn="just">
              <a:lnSpc>
                <a:spcPts val="2000"/>
              </a:lnSpc>
              <a:spcBef>
                <a:spcPts val="0"/>
              </a:spcBef>
              <a:spcAft>
                <a:spcPts val="0"/>
              </a:spcAft>
            </a:pPr>
            <a:r>
              <a:rPr lang="en-US" sz="2100" spc="0">
                <a:solidFill>
                  <a:srgbClr val="001F5F"/>
                </a:solidFill>
                <a:latin typeface="Calibri" pitchFamily="1" panose="2263545234"/>
              </a:rPr>
              <a:t>where other students have access to the same information at any </a:t>
            </a:r>
          </a:p>
          <a:p>
            <a:pPr marL="1143000" marR="0" indent="0" algn="just">
              <a:lnSpc>
                <a:spcPts val="2000"/>
              </a:lnSpc>
              <a:spcBef>
                <a:spcPts val="5"/>
              </a:spcBef>
              <a:spcAft>
                <a:spcPts val="0"/>
              </a:spcAft>
            </a:pPr>
            <a:r>
              <a:rPr lang="en-US" sz="2100" spc="0">
                <a:solidFill>
                  <a:srgbClr val="001F5F"/>
                </a:solidFill>
                <a:latin typeface="Calibri" pitchFamily="1" panose="2263545234"/>
              </a:rPr>
              <a:t>time and any location, as is the case with a website or other </a:t>
            </a:r>
          </a:p>
          <a:p>
            <a:pPr marL="1143000" marR="0" indent="0" algn="just">
              <a:lnSpc>
                <a:spcPts val="2000"/>
              </a:lnSpc>
              <a:spcBef>
                <a:spcPts val="0"/>
              </a:spcBef>
              <a:spcAft>
                <a:spcPts val="0"/>
              </a:spcAft>
            </a:pPr>
            <a:r>
              <a:rPr lang="en-US" sz="2100" spc="-20">
                <a:solidFill>
                  <a:srgbClr val="001F5F"/>
                </a:solidFill>
                <a:latin typeface="Calibri" pitchFamily="1" panose="2263545234"/>
              </a:rPr>
              <a:t>online content. </a:t>
            </a:r>
          </a:p>
          <a:p>
            <a:pPr marL="640080" marR="0" indent="0" algn="just">
              <a:lnSpc>
                <a:spcPts val="2000"/>
              </a:lnSpc>
              <a:spcBef>
                <a:spcPts val="1185"/>
              </a:spcBef>
              <a:spcAft>
                <a:spcPts val="0"/>
              </a:spcAft>
              <a:tabLst>
                <a:tab pos="109728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The auxiliary aid or service must be provided in a timely manner. </a:t>
            </a:r>
          </a:p>
          <a:p>
            <a:pPr marL="640080" marR="0" indent="0" algn="just">
              <a:lnSpc>
                <a:spcPts val="1700"/>
              </a:lnSpc>
              <a:spcBef>
                <a:spcPts val="530"/>
              </a:spcBef>
              <a:spcAft>
                <a:spcPts val="0"/>
              </a:spcAft>
              <a:tabLst>
                <a:tab pos="1097280" algn="l"/>
              </a:tabLst>
            </a:pPr>
            <a:r>
              <a:rPr lang="en-US" sz="435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The auxiliary aid or service must be provided in a way that </a:t>
            </a:r>
          </a:p>
          <a:p>
            <a:pPr marL="1143000" marR="0" indent="0" algn="just">
              <a:lnSpc>
                <a:spcPts val="1700"/>
              </a:lnSpc>
              <a:spcBef>
                <a:spcPts val="0"/>
              </a:spcBef>
              <a:spcAft>
                <a:spcPts val="0"/>
              </a:spcAft>
            </a:pPr>
            <a:r>
              <a:rPr lang="en-US" sz="2100" spc="-5">
                <a:solidFill>
                  <a:srgbClr val="001F5F"/>
                </a:solidFill>
                <a:latin typeface="Calibri" pitchFamily="1" panose="2263545234"/>
              </a:rPr>
              <a:t>protects the privacy and independence of the student with the </a:t>
            </a:r>
          </a:p>
          <a:p>
            <a:pPr marL="1143000" marR="0" indent="0" algn="just">
              <a:lnSpc>
                <a:spcPts val="2000"/>
              </a:lnSpc>
              <a:spcBef>
                <a:spcPts val="5"/>
              </a:spcBef>
              <a:spcAft>
                <a:spcPts val="3095"/>
              </a:spcAft>
            </a:pPr>
            <a:r>
              <a:rPr lang="en-US" sz="2100" spc="-10">
                <a:solidFill>
                  <a:srgbClr val="001F5F"/>
                </a:solidFill>
                <a:latin typeface="Calibri" pitchFamily="1" panose="2263545234"/>
              </a:rPr>
              <a:t>disability </a:t>
            </a:r>
          </a:p>
        </p:txBody>
      </p:sp>
      <p:graphicFrame>
        <p:nvGraphicFramePr>
          <p:cNvPr id="800" name="table 800"/>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802" name=""/>
        <p:cNvGrpSpPr/>
        <p:nvPr/>
      </p:nvGrpSpPr>
      <p:grpSpPr/>
      <p:sp>
        <p:nvSpPr>
          <p:cNvPr id="80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812" name="Image.jpg"/>
          <p:cNvPicPr/>
          <p:nvPr/>
        </p:nvPicPr>
        <p:blipFill>
          <a:blip r:embed="rId387"/>
          <a:stretch>
            <a:fillRect/>
          </a:stretch>
        </p:blipFill>
        <p:spPr>
          <a:xfrm>
            <a:off x="6595745" y="6516370"/>
            <a:ext cx="2499360" cy="213360"/>
          </a:xfrm>
          <a:prstGeom prst="rect">
            <a:avLst/>
          </a:prstGeom>
        </p:spPr>
      </p:pic>
      <p:sp>
        <p:nvSpPr>
          <p:cNvPr id="805"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77 </a:t>
            </a:r>
          </a:p>
        </p:txBody>
      </p:sp>
      <p:sp>
        <p:nvSpPr>
          <p:cNvPr id="806"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07" name=""/>
          <p:cNvSpPr/>
          <p:nvPr>
            <p:ph type="body" idx="10"/>
          </p:nvPr>
        </p:nvSpPr>
        <p:spPr>
          <a:xfrm>
            <a:off x="0" y="676910"/>
            <a:ext cx="9144000" cy="1424940"/>
          </a:xfrm>
          <a:prstGeom prst="rect">
            <a:avLst/>
          </a:prstGeom>
          <a:noFill/>
          <a:ln w="0" cmpd="sng">
            <a:noFill/>
            <a:prstDash val="solid"/>
          </a:ln>
        </p:spPr>
        <p:txBody>
          <a:bodyPr vert="horz" lIns="0" tIns="259715" rIns="0" bIns="0" anchor="t"/>
          <a:lstStyle/>
          <a:p>
            <a:pPr marL="0" marR="0" indent="0" algn="ctr">
              <a:lnSpc>
                <a:spcPts val="4200"/>
              </a:lnSpc>
              <a:spcAft>
                <a:spcPts val="0"/>
              </a:spcAft>
            </a:pPr>
            <a:r>
              <a:rPr lang="en-US" sz="3900" b="1" spc="25">
                <a:solidFill>
                  <a:srgbClr val="001F5F"/>
                </a:solidFill>
                <a:latin typeface="Calibri" pitchFamily="1" panose="2263545234"/>
              </a:rPr>
              <a:t>Fundamental Alteration and Undue </a:t>
            </a:r>
          </a:p>
          <a:p>
            <a:pPr marL="0" marR="0" indent="0" algn="ctr">
              <a:lnSpc>
                <a:spcPts val="4100"/>
              </a:lnSpc>
              <a:spcBef>
                <a:spcPts val="425"/>
              </a:spcBef>
              <a:spcAft>
                <a:spcPts val="0"/>
              </a:spcAft>
            </a:pPr>
            <a:r>
              <a:rPr lang="en-US" sz="3900" b="1" spc="-30">
                <a:solidFill>
                  <a:srgbClr val="001F5F"/>
                </a:solidFill>
                <a:latin typeface="Calibri" pitchFamily="1" panose="2263545234"/>
              </a:rPr>
              <a:t>Burden </a:t>
            </a:r>
          </a:p>
        </p:txBody>
      </p:sp>
      <p:sp>
        <p:nvSpPr>
          <p:cNvPr id="808" name=""/>
          <p:cNvSpPr/>
          <p:nvPr>
            <p:ph type="body" idx="10"/>
          </p:nvPr>
        </p:nvSpPr>
        <p:spPr>
          <a:xfrm>
            <a:off x="0" y="2101850"/>
            <a:ext cx="9144000" cy="4345940"/>
          </a:xfrm>
          <a:prstGeom prst="rect">
            <a:avLst/>
          </a:prstGeom>
          <a:noFill/>
          <a:ln w="0" cmpd="sng">
            <a:noFill/>
            <a:prstDash val="solid"/>
          </a:ln>
        </p:spPr>
        <p:txBody>
          <a:bodyPr vert="horz" lIns="0" tIns="132080" rIns="0" bIns="0" anchor="t"/>
          <a:lstStyle/>
          <a:p>
            <a:pPr marL="640080" marR="0" indent="0" algn="just">
              <a:lnSpc>
                <a:spcPts val="1800"/>
              </a:lnSpc>
              <a:spcAft>
                <a:spcPts val="0"/>
              </a:spcAft>
              <a:tabLst>
                <a:tab pos="109728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Title II entities – A high level official, no lower than a Department </a:t>
            </a:r>
          </a:p>
          <a:p>
            <a:pPr marL="1143000" marR="0" indent="0" algn="just">
              <a:lnSpc>
                <a:spcPts val="1800"/>
              </a:lnSpc>
              <a:spcBef>
                <a:spcPts val="0"/>
              </a:spcBef>
              <a:spcAft>
                <a:spcPts val="0"/>
              </a:spcAft>
            </a:pPr>
            <a:r>
              <a:rPr lang="en-US" sz="2100" spc="-5">
                <a:solidFill>
                  <a:srgbClr val="001F5F"/>
                </a:solidFill>
                <a:latin typeface="Calibri" pitchFamily="1" panose="2263545234"/>
              </a:rPr>
              <a:t>head must make the determination that a particular auxiliary aid </a:t>
            </a:r>
          </a:p>
          <a:p>
            <a:pPr marL="1143000" marR="0" indent="0" algn="just">
              <a:lnSpc>
                <a:spcPts val="2000"/>
              </a:lnSpc>
              <a:spcBef>
                <a:spcPts val="0"/>
              </a:spcBef>
              <a:spcAft>
                <a:spcPts val="0"/>
              </a:spcAft>
            </a:pPr>
            <a:r>
              <a:rPr lang="en-US" sz="2100" spc="-5">
                <a:solidFill>
                  <a:srgbClr val="001F5F"/>
                </a:solidFill>
                <a:latin typeface="Calibri" pitchFamily="1" panose="2263545234"/>
              </a:rPr>
              <a:t>or service would result in a fundamental alteration in the nature </a:t>
            </a:r>
          </a:p>
          <a:p>
            <a:pPr marL="1143000" marR="0" indent="0" algn="just">
              <a:lnSpc>
                <a:spcPts val="2000"/>
              </a:lnSpc>
              <a:spcBef>
                <a:spcPts val="30"/>
              </a:spcBef>
              <a:spcAft>
                <a:spcPts val="0"/>
              </a:spcAft>
            </a:pPr>
            <a:r>
              <a:rPr lang="en-US" sz="2100" spc="0">
                <a:solidFill>
                  <a:srgbClr val="001F5F"/>
                </a:solidFill>
                <a:latin typeface="Calibri" pitchFamily="1" panose="2263545234"/>
              </a:rPr>
              <a:t>of the service, program, or activity or in undue financial and </a:t>
            </a:r>
          </a:p>
          <a:p>
            <a:pPr marL="1143000" marR="0" indent="0" algn="just">
              <a:lnSpc>
                <a:spcPts val="2000"/>
              </a:lnSpc>
              <a:spcBef>
                <a:spcPts val="0"/>
              </a:spcBef>
              <a:spcAft>
                <a:spcPts val="0"/>
              </a:spcAft>
            </a:pPr>
            <a:r>
              <a:rPr lang="en-US" sz="2100" spc="-5">
                <a:solidFill>
                  <a:srgbClr val="001F5F"/>
                </a:solidFill>
                <a:latin typeface="Calibri" pitchFamily="1" panose="2263545234"/>
              </a:rPr>
              <a:t>administrative burdens after </a:t>
            </a:r>
            <a:r>
              <a:rPr lang="en-US" sz="2200" b="1" spc="-5">
                <a:solidFill>
                  <a:srgbClr val="001F5F"/>
                </a:solidFill>
                <a:latin typeface="Calibri" pitchFamily="1" panose="2263545234"/>
              </a:rPr>
              <a:t>considering all resources available </a:t>
            </a:r>
          </a:p>
          <a:p>
            <a:pPr marL="1143000" marR="0" indent="0" algn="just">
              <a:lnSpc>
                <a:spcPts val="2000"/>
              </a:lnSpc>
              <a:spcBef>
                <a:spcPts val="0"/>
              </a:spcBef>
              <a:spcAft>
                <a:spcPts val="0"/>
              </a:spcAft>
            </a:pPr>
            <a:r>
              <a:rPr lang="en-US" sz="2100" spc="0">
                <a:solidFill>
                  <a:srgbClr val="001F5F"/>
                </a:solidFill>
                <a:latin typeface="Calibri" pitchFamily="1" panose="2263545234"/>
              </a:rPr>
              <a:t>for use by the school in the funding and operation of the service, </a:t>
            </a:r>
          </a:p>
          <a:p>
            <a:pPr marL="1143000" marR="0" indent="0" algn="just">
              <a:lnSpc>
                <a:spcPts val="2000"/>
              </a:lnSpc>
              <a:spcBef>
                <a:spcPts val="5"/>
              </a:spcBef>
              <a:spcAft>
                <a:spcPts val="0"/>
              </a:spcAft>
            </a:pPr>
            <a:r>
              <a:rPr lang="en-US" sz="2100" spc="-5">
                <a:solidFill>
                  <a:srgbClr val="001F5F"/>
                </a:solidFill>
                <a:latin typeface="Calibri" pitchFamily="1" panose="2263545234"/>
              </a:rPr>
              <a:t>program, or activity and the effective on other expenses or </a:t>
            </a:r>
          </a:p>
          <a:p>
            <a:pPr marL="1143000" marR="0" indent="0" algn="just">
              <a:lnSpc>
                <a:spcPts val="2000"/>
              </a:lnSpc>
              <a:spcBef>
                <a:spcPts val="0"/>
              </a:spcBef>
              <a:spcAft>
                <a:spcPts val="0"/>
              </a:spcAft>
            </a:pPr>
            <a:r>
              <a:rPr lang="en-US" sz="2100" spc="-25">
                <a:solidFill>
                  <a:srgbClr val="001F5F"/>
                </a:solidFill>
                <a:latin typeface="Calibri" pitchFamily="1" panose="2263545234"/>
              </a:rPr>
              <a:t>operations. </a:t>
            </a:r>
          </a:p>
          <a:p>
            <a:pPr marL="640080" marR="0" indent="0" algn="just">
              <a:lnSpc>
                <a:spcPts val="1700"/>
              </a:lnSpc>
              <a:spcBef>
                <a:spcPts val="1080"/>
              </a:spcBef>
              <a:spcAft>
                <a:spcPts val="0"/>
              </a:spcAft>
              <a:tabLst>
                <a:tab pos="109728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Title III entities - should take into consideration the nature and </a:t>
            </a:r>
          </a:p>
          <a:p>
            <a:pPr marL="1143000" marR="0" indent="0" algn="just">
              <a:lnSpc>
                <a:spcPts val="1800"/>
              </a:lnSpc>
              <a:spcBef>
                <a:spcPts val="0"/>
              </a:spcBef>
              <a:spcAft>
                <a:spcPts val="0"/>
              </a:spcAft>
            </a:pPr>
            <a:r>
              <a:rPr lang="en-US" sz="2100" spc="-5">
                <a:solidFill>
                  <a:srgbClr val="001F5F"/>
                </a:solidFill>
                <a:latin typeface="Calibri" pitchFamily="1" panose="2263545234"/>
              </a:rPr>
              <a:t>cost of the aid or service relative to their size, overall financial </a:t>
            </a:r>
          </a:p>
          <a:p>
            <a:pPr marL="1143000" marR="0" indent="0" algn="just">
              <a:lnSpc>
                <a:spcPts val="2000"/>
              </a:lnSpc>
              <a:spcBef>
                <a:spcPts val="30"/>
              </a:spcBef>
              <a:spcAft>
                <a:spcPts val="0"/>
              </a:spcAft>
            </a:pPr>
            <a:r>
              <a:rPr lang="en-US" sz="2100" spc="-10">
                <a:solidFill>
                  <a:srgbClr val="001F5F"/>
                </a:solidFill>
                <a:latin typeface="Calibri" pitchFamily="1" panose="2263545234"/>
              </a:rPr>
              <a:t>resources, and overall expenses. </a:t>
            </a:r>
          </a:p>
          <a:p>
            <a:pPr marL="640080" marR="0" indent="0" algn="just">
              <a:lnSpc>
                <a:spcPts val="1800"/>
              </a:lnSpc>
              <a:spcBef>
                <a:spcPts val="1075"/>
              </a:spcBef>
              <a:spcAft>
                <a:spcPts val="0"/>
              </a:spcAft>
              <a:tabLst>
                <a:tab pos="1097280" algn="l"/>
              </a:tabLst>
            </a:pPr>
            <a:r>
              <a:rPr lang="en-US" sz="3900" spc="0">
                <a:solidFill>
                  <a:srgbClr val="44759E"/>
                </a:solidFill>
                <a:latin typeface="Arial" pitchFamily="2" panose="2263545234"/>
              </a:rPr>
              <a:t></a:t>
            </a:r>
            <a:r>
              <a:rPr lang="en-US" sz="100" spc="0">
                <a:solidFill>
                  <a:srgbClr val="001F5F"/>
                </a:solidFill>
                <a:latin typeface="Calibri" pitchFamily="1" panose="2263545234"/>
              </a:rPr>
              <a:t> </a:t>
            </a:r>
            <a:r>
              <a:rPr lang="en-US" sz="2100" spc="0">
                <a:solidFill>
                  <a:srgbClr val="001F5F"/>
                </a:solidFill>
                <a:latin typeface="Calibri" pitchFamily="1" panose="2263545234"/>
              </a:rPr>
              <a:t>Compliance with the effective communication requirement </a:t>
            </a:r>
          </a:p>
          <a:p>
            <a:pPr marL="1143000" marR="0" indent="0" algn="just">
              <a:lnSpc>
                <a:spcPts val="1800"/>
              </a:lnSpc>
              <a:spcBef>
                <a:spcPts val="0"/>
              </a:spcBef>
              <a:spcAft>
                <a:spcPts val="0"/>
              </a:spcAft>
            </a:pPr>
            <a:r>
              <a:rPr lang="en-US" sz="2100" spc="0">
                <a:solidFill>
                  <a:srgbClr val="001F5F"/>
                </a:solidFill>
                <a:latin typeface="Calibri" pitchFamily="1" panose="2263545234"/>
              </a:rPr>
              <a:t>would, in most cases, not result in undue financial and </a:t>
            </a:r>
          </a:p>
          <a:p>
            <a:pPr marL="1143000" marR="0" indent="0" algn="just">
              <a:lnSpc>
                <a:spcPts val="2000"/>
              </a:lnSpc>
              <a:spcBef>
                <a:spcPts val="0"/>
              </a:spcBef>
              <a:spcAft>
                <a:spcPts val="3125"/>
              </a:spcAft>
            </a:pPr>
            <a:r>
              <a:rPr lang="en-US" sz="2100" spc="-10">
                <a:solidFill>
                  <a:srgbClr val="001F5F"/>
                </a:solidFill>
                <a:latin typeface="Calibri" pitchFamily="1" panose="2263545234"/>
              </a:rPr>
              <a:t>administrative burdens </a:t>
            </a:r>
          </a:p>
        </p:txBody>
      </p:sp>
      <p:graphicFrame>
        <p:nvGraphicFramePr>
          <p:cNvPr id="811" name="table 811"/>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813" name=""/>
        <p:cNvGrpSpPr/>
        <p:nvPr/>
      </p:nvGrpSpPr>
      <p:grpSpPr/>
      <p:sp>
        <p:nvSpPr>
          <p:cNvPr id="81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823" name="Image.jpg"/>
          <p:cNvPicPr/>
          <p:nvPr/>
        </p:nvPicPr>
        <p:blipFill>
          <a:blip r:embed="rId392"/>
          <a:stretch>
            <a:fillRect/>
          </a:stretch>
        </p:blipFill>
        <p:spPr>
          <a:xfrm>
            <a:off x="6595745" y="6516370"/>
            <a:ext cx="2499360" cy="213360"/>
          </a:xfrm>
          <a:prstGeom prst="rect">
            <a:avLst/>
          </a:prstGeom>
        </p:spPr>
      </p:pic>
      <p:sp>
        <p:nvSpPr>
          <p:cNvPr id="81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78 </a:t>
            </a:r>
          </a:p>
        </p:txBody>
      </p:sp>
      <p:sp>
        <p:nvSpPr>
          <p:cNvPr id="81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18" name=""/>
          <p:cNvSpPr/>
          <p:nvPr>
            <p:ph type="body" idx="10"/>
          </p:nvPr>
        </p:nvSpPr>
        <p:spPr>
          <a:xfrm>
            <a:off x="0" y="676910"/>
            <a:ext cx="9144000" cy="1154430"/>
          </a:xfrm>
          <a:prstGeom prst="rect">
            <a:avLst/>
          </a:prstGeom>
          <a:noFill/>
          <a:ln w="0" cmpd="sng">
            <a:noFill/>
            <a:prstDash val="solid"/>
          </a:ln>
        </p:spPr>
        <p:txBody>
          <a:bodyPr vert="horz" lIns="0" tIns="260350" rIns="0" bIns="0" anchor="t">
            <a:normAutofit fontScale="95000"/>
          </a:bodyPr>
          <a:lstStyle/>
          <a:p>
            <a:pPr marL="0" marR="0" indent="0" algn="ctr">
              <a:lnSpc>
                <a:spcPts val="4300"/>
              </a:lnSpc>
              <a:spcAft>
                <a:spcPts val="2520"/>
              </a:spcAft>
            </a:pPr>
            <a:r>
              <a:rPr lang="en-US" sz="4350" b="1" spc="100">
                <a:solidFill>
                  <a:srgbClr val="001F5F"/>
                </a:solidFill>
                <a:latin typeface="Calibri" pitchFamily="1" panose="2263545234"/>
              </a:rPr>
              <a:t>Companions </a:t>
            </a:r>
          </a:p>
        </p:txBody>
      </p:sp>
      <p:sp>
        <p:nvSpPr>
          <p:cNvPr id="819" name=""/>
          <p:cNvSpPr/>
          <p:nvPr>
            <p:ph type="body" idx="10"/>
          </p:nvPr>
        </p:nvSpPr>
        <p:spPr>
          <a:xfrm>
            <a:off x="0" y="1831340"/>
            <a:ext cx="9144000" cy="4616450"/>
          </a:xfrm>
          <a:prstGeom prst="rect">
            <a:avLst/>
          </a:prstGeom>
          <a:noFill/>
          <a:ln w="0" cmpd="sng">
            <a:noFill/>
            <a:prstDash val="solid"/>
          </a:ln>
        </p:spPr>
        <p:txBody>
          <a:bodyPr vert="horz" lIns="0" tIns="415925" rIns="0" bIns="0" anchor="t">
            <a:normAutofit fontScale="95000"/>
          </a:bodyPr>
          <a:lstStyle/>
          <a:p>
            <a:pPr marL="640080" marR="0" indent="0" algn="just">
              <a:lnSpc>
                <a:spcPts val="1700"/>
              </a:lnSpc>
              <a:spcAft>
                <a:spcPts val="0"/>
              </a:spcAft>
              <a:tabLst>
                <a:tab pos="1143000" algn="l"/>
              </a:tabLst>
            </a:pPr>
            <a:r>
              <a:rPr lang="en-US" sz="4350" spc="-5">
                <a:solidFill>
                  <a:srgbClr val="44759E"/>
                </a:solidFill>
                <a:latin typeface="Arial" pitchFamily="2" panose="2263545234"/>
              </a:rPr>
              <a:t></a:t>
            </a:r>
            <a:r>
              <a:rPr lang="en-US" sz="100" spc="-5">
                <a:solidFill>
                  <a:srgbClr val="001F5F"/>
                </a:solidFill>
                <a:latin typeface="Calibri" pitchFamily="1" panose="2263545234"/>
              </a:rPr>
              <a:t> </a:t>
            </a:r>
            <a:r>
              <a:rPr lang="en-US" sz="2100" spc="-5">
                <a:solidFill>
                  <a:srgbClr val="001F5F"/>
                </a:solidFill>
                <a:latin typeface="Calibri" pitchFamily="1" panose="2263545234"/>
              </a:rPr>
              <a:t>In many situations, covered entities communicate with someone </a:t>
            </a:r>
          </a:p>
          <a:p>
            <a:pPr marL="1143000" marR="0" indent="0" algn="just">
              <a:lnSpc>
                <a:spcPts val="1700"/>
              </a:lnSpc>
              <a:spcBef>
                <a:spcPts val="0"/>
              </a:spcBef>
              <a:spcAft>
                <a:spcPts val="0"/>
              </a:spcAft>
            </a:pPr>
            <a:r>
              <a:rPr lang="en-US" sz="2100" spc="0">
                <a:solidFill>
                  <a:srgbClr val="001F5F"/>
                </a:solidFill>
                <a:latin typeface="Calibri" pitchFamily="1" panose="2263545234"/>
              </a:rPr>
              <a:t>other than the person who is receiving their goods or services. </a:t>
            </a:r>
          </a:p>
          <a:p>
            <a:pPr marL="1143000" marR="0" indent="0" algn="just">
              <a:lnSpc>
                <a:spcPts val="2000"/>
              </a:lnSpc>
              <a:spcBef>
                <a:spcPts val="0"/>
              </a:spcBef>
              <a:spcAft>
                <a:spcPts val="0"/>
              </a:spcAft>
            </a:pPr>
            <a:r>
              <a:rPr lang="en-US" sz="2100" spc="-5">
                <a:solidFill>
                  <a:srgbClr val="001F5F"/>
                </a:solidFill>
                <a:latin typeface="Calibri" pitchFamily="1" panose="2263545234"/>
              </a:rPr>
              <a:t>For example, school staff usually talk to a parent about a child’s </a:t>
            </a:r>
          </a:p>
          <a:p>
            <a:pPr marL="1143000" marR="0" indent="0" algn="just">
              <a:lnSpc>
                <a:spcPts val="2000"/>
              </a:lnSpc>
              <a:spcBef>
                <a:spcPts val="5"/>
              </a:spcBef>
              <a:spcAft>
                <a:spcPts val="0"/>
              </a:spcAft>
            </a:pPr>
            <a:r>
              <a:rPr lang="en-US" sz="2100" spc="-5">
                <a:solidFill>
                  <a:srgbClr val="001F5F"/>
                </a:solidFill>
                <a:latin typeface="Calibri" pitchFamily="1" panose="2263545234"/>
              </a:rPr>
              <a:t>progress; hospital staff often talk to a patient’s spouse, other </a:t>
            </a:r>
          </a:p>
          <a:p>
            <a:pPr marL="1143000" marR="0" indent="0" algn="just">
              <a:lnSpc>
                <a:spcPts val="2000"/>
              </a:lnSpc>
              <a:spcBef>
                <a:spcPts val="0"/>
              </a:spcBef>
              <a:spcAft>
                <a:spcPts val="0"/>
              </a:spcAft>
            </a:pPr>
            <a:r>
              <a:rPr lang="en-US" sz="2100" spc="-5">
                <a:solidFill>
                  <a:srgbClr val="001F5F"/>
                </a:solidFill>
                <a:latin typeface="Calibri" pitchFamily="1" panose="2263545234"/>
              </a:rPr>
              <a:t>relative, or friend about the patient’s condition or prognosis. The </a:t>
            </a:r>
          </a:p>
          <a:p>
            <a:pPr marL="1143000" marR="0" indent="0" algn="just">
              <a:lnSpc>
                <a:spcPts val="2000"/>
              </a:lnSpc>
              <a:spcBef>
                <a:spcPts val="0"/>
              </a:spcBef>
              <a:spcAft>
                <a:spcPts val="0"/>
              </a:spcAft>
            </a:pPr>
            <a:r>
              <a:rPr lang="en-US" sz="2100" spc="-5">
                <a:solidFill>
                  <a:srgbClr val="001F5F"/>
                </a:solidFill>
                <a:latin typeface="Calibri" pitchFamily="1" panose="2263545234"/>
              </a:rPr>
              <a:t>rules refer to such people as “companions” and require covered </a:t>
            </a:r>
          </a:p>
          <a:p>
            <a:pPr marL="1143000" marR="0" indent="0" algn="just">
              <a:lnSpc>
                <a:spcPts val="2000"/>
              </a:lnSpc>
              <a:spcBef>
                <a:spcPts val="5"/>
              </a:spcBef>
              <a:spcAft>
                <a:spcPts val="0"/>
              </a:spcAft>
            </a:pPr>
            <a:r>
              <a:rPr lang="en-US" sz="2100" spc="-5">
                <a:solidFill>
                  <a:srgbClr val="001F5F"/>
                </a:solidFill>
                <a:latin typeface="Calibri" pitchFamily="1" panose="2263545234"/>
              </a:rPr>
              <a:t>entities to provide effective communication for companions who </a:t>
            </a:r>
          </a:p>
          <a:p>
            <a:pPr marL="1143000" marR="0" indent="0" algn="just">
              <a:lnSpc>
                <a:spcPts val="2000"/>
              </a:lnSpc>
              <a:spcBef>
                <a:spcPts val="0"/>
              </a:spcBef>
              <a:spcAft>
                <a:spcPts val="0"/>
              </a:spcAft>
            </a:pPr>
            <a:r>
              <a:rPr lang="en-US" sz="2100" spc="-10">
                <a:solidFill>
                  <a:srgbClr val="001F5F"/>
                </a:solidFill>
                <a:latin typeface="Calibri" pitchFamily="1" panose="2263545234"/>
              </a:rPr>
              <a:t>have communication disabilities. </a:t>
            </a:r>
          </a:p>
          <a:p>
            <a:pPr marL="640080" marR="0" indent="0" algn="just">
              <a:lnSpc>
                <a:spcPts val="1700"/>
              </a:lnSpc>
              <a:spcBef>
                <a:spcPts val="3835"/>
              </a:spcBef>
              <a:spcAft>
                <a:spcPts val="0"/>
              </a:spcAft>
            </a:pPr>
            <a:r>
              <a:rPr lang="en-US" sz="4350" spc="45">
                <a:solidFill>
                  <a:srgbClr val="44759E"/>
                </a:solidFill>
                <a:latin typeface="Arial" pitchFamily="2" panose="2263545234"/>
              </a:rPr>
              <a:t></a:t>
            </a:r>
            <a:r>
              <a:rPr lang="en-US" sz="2100" spc="45">
                <a:solidFill>
                  <a:srgbClr val="001F5F"/>
                </a:solidFill>
                <a:latin typeface="Calibri" pitchFamily="1" panose="2263545234"/>
              </a:rPr>
              <a:t> The term “companion” includes any family member, friend, or </a:t>
            </a:r>
          </a:p>
          <a:p>
            <a:pPr marL="1143000" marR="0" indent="0" algn="just">
              <a:lnSpc>
                <a:spcPts val="1700"/>
              </a:lnSpc>
              <a:spcBef>
                <a:spcPts val="0"/>
              </a:spcBef>
              <a:spcAft>
                <a:spcPts val="0"/>
              </a:spcAft>
            </a:pPr>
            <a:r>
              <a:rPr lang="en-US" sz="2100" spc="0">
                <a:solidFill>
                  <a:srgbClr val="001F5F"/>
                </a:solidFill>
                <a:latin typeface="Calibri" pitchFamily="1" panose="2263545234"/>
              </a:rPr>
              <a:t>associate of a person seeking or receiving an entity’s goods or </a:t>
            </a:r>
          </a:p>
          <a:p>
            <a:pPr marL="1143000" marR="0" indent="0" algn="just">
              <a:lnSpc>
                <a:spcPts val="2000"/>
              </a:lnSpc>
              <a:spcBef>
                <a:spcPts val="0"/>
              </a:spcBef>
              <a:spcAft>
                <a:spcPts val="0"/>
              </a:spcAft>
            </a:pPr>
            <a:r>
              <a:rPr lang="en-US" sz="2100" spc="0">
                <a:solidFill>
                  <a:srgbClr val="001F5F"/>
                </a:solidFill>
                <a:latin typeface="Calibri" pitchFamily="1" panose="2263545234"/>
              </a:rPr>
              <a:t>services who is an appropriate person with whom the entity </a:t>
            </a:r>
          </a:p>
          <a:p>
            <a:pPr marL="1143000" marR="0" indent="0" algn="just">
              <a:lnSpc>
                <a:spcPts val="2000"/>
              </a:lnSpc>
              <a:spcBef>
                <a:spcPts val="0"/>
              </a:spcBef>
              <a:spcAft>
                <a:spcPts val="5220"/>
              </a:spcAft>
            </a:pPr>
            <a:r>
              <a:rPr lang="en-US" sz="2100" spc="-15">
                <a:solidFill>
                  <a:srgbClr val="001F5F"/>
                </a:solidFill>
                <a:latin typeface="Calibri" pitchFamily="1" panose="2263545234"/>
              </a:rPr>
              <a:t>should communicate. </a:t>
            </a:r>
          </a:p>
        </p:txBody>
      </p:sp>
      <p:graphicFrame>
        <p:nvGraphicFramePr>
          <p:cNvPr id="822" name="table 822"/>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824" name=""/>
        <p:cNvGrpSpPr/>
        <p:nvPr/>
      </p:nvGrpSpPr>
      <p:grpSpPr/>
      <p:sp>
        <p:nvSpPr>
          <p:cNvPr id="82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832" name="Image.jpg"/>
          <p:cNvPicPr/>
          <p:nvPr/>
        </p:nvPicPr>
        <p:blipFill>
          <a:blip r:embed="rId397"/>
          <a:stretch>
            <a:fillRect/>
          </a:stretch>
        </p:blipFill>
        <p:spPr>
          <a:xfrm>
            <a:off x="6595745" y="6516370"/>
            <a:ext cx="2499360" cy="213360"/>
          </a:xfrm>
          <a:prstGeom prst="rect">
            <a:avLst/>
          </a:prstGeom>
        </p:spPr>
      </p:pic>
      <p:sp>
        <p:nvSpPr>
          <p:cNvPr id="827" name=""/>
          <p:cNvSpPr/>
          <p:nvPr>
            <p:ph type="body" idx="10"/>
          </p:nvPr>
        </p:nvSpPr>
        <p:spPr>
          <a:xfrm>
            <a:off x="880046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05">
                <a:solidFill>
                  <a:srgbClr val="000080"/>
                </a:solidFill>
                <a:latin typeface="Tahoma" pitchFamily="2" panose="2263545234"/>
              </a:rPr>
              <a:t>79 </a:t>
            </a:r>
          </a:p>
        </p:txBody>
      </p:sp>
      <p:sp>
        <p:nvSpPr>
          <p:cNvPr id="82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29" name=""/>
          <p:cNvSpPr/>
          <p:nvPr>
            <p:ph type="body" idx="10"/>
          </p:nvPr>
        </p:nvSpPr>
        <p:spPr>
          <a:xfrm>
            <a:off x="0" y="2381250"/>
            <a:ext cx="9144000" cy="4066540"/>
          </a:xfrm>
          <a:prstGeom prst="rect">
            <a:avLst/>
          </a:prstGeom>
          <a:noFill/>
          <a:ln w="0" cmpd="sng">
            <a:noFill/>
            <a:prstDash val="solid"/>
          </a:ln>
        </p:spPr>
        <p:txBody>
          <a:bodyPr vert="horz" lIns="0" tIns="48895" rIns="0" bIns="0" anchor="t"/>
          <a:lstStyle/>
          <a:p>
            <a:pPr marL="0" marR="0" indent="0" algn="ctr">
              <a:lnSpc>
                <a:spcPts val="4200"/>
              </a:lnSpc>
              <a:spcAft>
                <a:spcPts val="27250"/>
              </a:spcAft>
            </a:pPr>
            <a:r>
              <a:rPr lang="en-US" sz="3900" b="1" spc="35">
                <a:solidFill>
                  <a:srgbClr val="001F5F"/>
                </a:solidFill>
                <a:latin typeface="Calibri" pitchFamily="1" panose="2263545234"/>
              </a:rPr>
              <a:t>WEBSITE ACCESSIBILITY </a:t>
            </a:r>
          </a:p>
        </p:txBody>
      </p:sp>
      <p:sp>
        <p:nvSpPr>
          <p:cNvPr id="830"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71" name=""/>
        <p:cNvGrpSpPr/>
        <p:nvPr/>
      </p:nvGrpSpPr>
      <p:grpSpPr/>
      <p:sp>
        <p:nvSpPr>
          <p:cNvPr id="7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81" name="Image.jpg"/>
          <p:cNvPicPr/>
          <p:nvPr/>
        </p:nvPicPr>
        <p:blipFill>
          <a:blip r:embed="rId42"/>
          <a:stretch>
            <a:fillRect/>
          </a:stretch>
        </p:blipFill>
        <p:spPr>
          <a:xfrm>
            <a:off x="6595745" y="6516370"/>
            <a:ext cx="2499360" cy="213360"/>
          </a:xfrm>
          <a:prstGeom prst="rect">
            <a:avLst/>
          </a:prstGeom>
        </p:spPr>
      </p:pic>
      <p:sp>
        <p:nvSpPr>
          <p:cNvPr id="74"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68580" indent="0" algn="r">
              <a:lnSpc>
                <a:spcPts val="1600"/>
              </a:lnSpc>
              <a:spcAft>
                <a:spcPts val="870"/>
              </a:spcAft>
            </a:pPr>
            <a:r>
              <a:rPr lang="en-US" sz="1350" spc="0">
                <a:solidFill>
                  <a:srgbClr val="000080"/>
                </a:solidFill>
                <a:latin typeface="Tahoma" pitchFamily="2" panose="2263545234"/>
              </a:rPr>
              <a:t>8 </a:t>
            </a:r>
          </a:p>
        </p:txBody>
      </p:sp>
      <p:sp>
        <p:nvSpPr>
          <p:cNvPr id="7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76" name=""/>
          <p:cNvSpPr/>
          <p:nvPr>
            <p:ph type="body" idx="10"/>
          </p:nvPr>
        </p:nvSpPr>
        <p:spPr>
          <a:xfrm>
            <a:off x="0" y="676910"/>
            <a:ext cx="9144000" cy="1312545"/>
          </a:xfrm>
          <a:prstGeom prst="rect">
            <a:avLst/>
          </a:prstGeom>
          <a:noFill/>
          <a:ln w="0" cmpd="sng">
            <a:noFill/>
            <a:prstDash val="solid"/>
          </a:ln>
        </p:spPr>
        <p:txBody>
          <a:bodyPr vert="horz" lIns="0" tIns="260350" rIns="0" bIns="0" anchor="t"/>
          <a:lstStyle/>
          <a:p>
            <a:pPr marL="0" marR="0" indent="0" algn="ctr">
              <a:lnSpc>
                <a:spcPts val="4300"/>
              </a:lnSpc>
              <a:spcAft>
                <a:spcPts val="3740"/>
              </a:spcAft>
            </a:pPr>
            <a:r>
              <a:rPr lang="en-US" sz="4350" b="1" spc="0">
                <a:solidFill>
                  <a:srgbClr val="001F5F"/>
                </a:solidFill>
                <a:latin typeface="Calibri" pitchFamily="1" panose="2263545234"/>
              </a:rPr>
              <a:t>Federal Statutes and Regulations </a:t>
            </a:r>
          </a:p>
        </p:txBody>
      </p:sp>
      <p:sp>
        <p:nvSpPr>
          <p:cNvPr id="77" name=""/>
          <p:cNvSpPr/>
          <p:nvPr>
            <p:ph type="body" idx="10"/>
          </p:nvPr>
        </p:nvSpPr>
        <p:spPr>
          <a:xfrm>
            <a:off x="0" y="1989455"/>
            <a:ext cx="9144000" cy="4458335"/>
          </a:xfrm>
          <a:prstGeom prst="rect">
            <a:avLst/>
          </a:prstGeom>
          <a:noFill/>
          <a:ln w="0" cmpd="sng">
            <a:noFill/>
            <a:prstDash val="solid"/>
          </a:ln>
        </p:spPr>
        <p:txBody>
          <a:bodyPr vert="horz" lIns="0" tIns="210820" rIns="0" bIns="0" anchor="t"/>
          <a:lstStyle/>
          <a:p>
            <a:pPr marL="0" marR="0" indent="0" algn="ctr">
              <a:lnSpc>
                <a:spcPts val="3700"/>
              </a:lnSpc>
              <a:spcAft>
                <a:spcPts val="0"/>
              </a:spcAft>
            </a:pPr>
            <a:r>
              <a:rPr lang="en-US" sz="4350" spc="80">
                <a:solidFill>
                  <a:srgbClr val="44759E"/>
                </a:solidFill>
                <a:latin typeface="Arial" pitchFamily="2" panose="2263545234"/>
              </a:rPr>
              <a:t></a:t>
            </a:r>
            <a:r>
              <a:rPr lang="en-US" sz="3150" b="1" spc="80">
                <a:solidFill>
                  <a:srgbClr val="001F5F"/>
                </a:solidFill>
                <a:latin typeface="Calibri" pitchFamily="1" panose="2263545234"/>
              </a:rPr>
              <a:t> Individuals with Disabilities Education Act </a:t>
            </a:r>
          </a:p>
          <a:p>
            <a:pPr marL="0" marR="0" indent="0" algn="ctr">
              <a:lnSpc>
                <a:spcPts val="3100"/>
              </a:lnSpc>
              <a:spcBef>
                <a:spcPts val="100"/>
              </a:spcBef>
              <a:spcAft>
                <a:spcPts val="0"/>
              </a:spcAft>
            </a:pPr>
            <a:r>
              <a:rPr lang="en-US" sz="3150" b="1" spc="5">
                <a:solidFill>
                  <a:srgbClr val="001F5F"/>
                </a:solidFill>
                <a:latin typeface="Calibri" pitchFamily="1" panose="2263545234"/>
              </a:rPr>
              <a:t>(“IDEA”). </a:t>
            </a:r>
            <a:r>
              <a:rPr lang="en-US" sz="3150" spc="5">
                <a:solidFill>
                  <a:srgbClr val="001F5F"/>
                </a:solidFill>
                <a:latin typeface="Calibri" pitchFamily="1" panose="2263545234"/>
              </a:rPr>
              <a:t>(20 U.S.C. §1400; 34 CFR 300). </a:t>
            </a:r>
          </a:p>
          <a:p>
            <a:pPr marL="1097280" marR="0" indent="502920" algn="l">
              <a:lnSpc>
                <a:spcPts val="2900"/>
              </a:lnSpc>
              <a:spcBef>
                <a:spcPts val="1065"/>
              </a:spcBef>
              <a:spcAft>
                <a:spcPts val="0"/>
              </a:spcAft>
              <a:buFont typeface="Symbol"/>
              <a:buChar char="·"/>
            </a:pPr>
            <a:r>
              <a:rPr lang="en-US" sz="2800" spc="0">
                <a:solidFill>
                  <a:srgbClr val="001F5F"/>
                </a:solidFill>
                <a:latin typeface="Calibri" pitchFamily="1" panose="2263545234"/>
              </a:rPr>
              <a:t>IDEA does not impose obligations on institutions </a:t>
            </a:r>
          </a:p>
          <a:p>
            <a:pPr marL="1645920" marR="0" indent="0" algn="l">
              <a:lnSpc>
                <a:spcPts val="2700"/>
              </a:lnSpc>
              <a:spcBef>
                <a:spcPts val="520"/>
              </a:spcBef>
              <a:spcAft>
                <a:spcPts val="0"/>
              </a:spcAft>
            </a:pPr>
            <a:r>
              <a:rPr lang="en-US" sz="2800" spc="-30">
                <a:solidFill>
                  <a:srgbClr val="001F5F"/>
                </a:solidFill>
                <a:latin typeface="Calibri" pitchFamily="1" panose="2263545234"/>
              </a:rPr>
              <a:t>of higher education. </a:t>
            </a:r>
          </a:p>
          <a:p>
            <a:pPr marL="1097280" marR="0" indent="502920" algn="l">
              <a:lnSpc>
                <a:spcPts val="2900"/>
              </a:lnSpc>
              <a:spcBef>
                <a:spcPts val="1040"/>
              </a:spcBef>
              <a:spcAft>
                <a:spcPts val="0"/>
              </a:spcAft>
              <a:buFont typeface="Symbol"/>
              <a:buChar char="·"/>
            </a:pPr>
            <a:r>
              <a:rPr lang="en-US" sz="2800" spc="-15">
                <a:solidFill>
                  <a:srgbClr val="001F5F"/>
                </a:solidFill>
                <a:latin typeface="Calibri" pitchFamily="1" panose="2263545234"/>
              </a:rPr>
              <a:t>However, IEPs may be used as documentation </a:t>
            </a:r>
          </a:p>
          <a:p>
            <a:pPr marL="1645920" marR="0" indent="0" algn="l">
              <a:lnSpc>
                <a:spcPts val="2700"/>
              </a:lnSpc>
              <a:spcBef>
                <a:spcPts val="515"/>
              </a:spcBef>
              <a:spcAft>
                <a:spcPts val="0"/>
              </a:spcAft>
            </a:pPr>
            <a:r>
              <a:rPr lang="en-US" sz="2800" spc="-15">
                <a:solidFill>
                  <a:srgbClr val="001F5F"/>
                </a:solidFill>
                <a:latin typeface="Calibri" pitchFamily="1" panose="2263545234"/>
              </a:rPr>
              <a:t>and/or reference for purposes of determining </a:t>
            </a:r>
          </a:p>
          <a:p>
            <a:pPr marL="1645920" marR="0" indent="0" algn="l">
              <a:lnSpc>
                <a:spcPts val="2700"/>
              </a:lnSpc>
              <a:spcBef>
                <a:spcPts val="515"/>
              </a:spcBef>
              <a:spcAft>
                <a:spcPts val="8015"/>
              </a:spcAft>
            </a:pPr>
            <a:r>
              <a:rPr lang="en-US" sz="2800" spc="-15">
                <a:solidFill>
                  <a:srgbClr val="001F5F"/>
                </a:solidFill>
                <a:latin typeface="Calibri" pitchFamily="1" panose="2263545234"/>
              </a:rPr>
              <a:t>necessary academic adjustments. </a:t>
            </a:r>
          </a:p>
        </p:txBody>
      </p:sp>
      <p:graphicFrame>
        <p:nvGraphicFramePr>
          <p:cNvPr id="80" name="table 80"/>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833" name=""/>
        <p:cNvGrpSpPr/>
        <p:nvPr/>
      </p:nvGrpSpPr>
      <p:grpSpPr/>
      <p:sp>
        <p:nvSpPr>
          <p:cNvPr id="83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843" name="Image.jpg"/>
          <p:cNvPicPr/>
          <p:nvPr/>
        </p:nvPicPr>
        <p:blipFill>
          <a:blip r:embed="rId402"/>
          <a:stretch>
            <a:fillRect/>
          </a:stretch>
        </p:blipFill>
        <p:spPr>
          <a:xfrm>
            <a:off x="6595745" y="6516370"/>
            <a:ext cx="2499360" cy="213360"/>
          </a:xfrm>
          <a:prstGeom prst="rect">
            <a:avLst/>
          </a:prstGeom>
        </p:spPr>
      </p:pic>
      <p:sp>
        <p:nvSpPr>
          <p:cNvPr id="836"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10">
                <a:solidFill>
                  <a:srgbClr val="000080"/>
                </a:solidFill>
                <a:latin typeface="Tahoma" pitchFamily="2" panose="2263545234"/>
              </a:rPr>
              <a:t>80 </a:t>
            </a:r>
          </a:p>
        </p:txBody>
      </p:sp>
      <p:sp>
        <p:nvSpPr>
          <p:cNvPr id="83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38" name=""/>
          <p:cNvSpPr/>
          <p:nvPr>
            <p:ph type="body" idx="10"/>
          </p:nvPr>
        </p:nvSpPr>
        <p:spPr>
          <a:xfrm>
            <a:off x="0" y="676910"/>
            <a:ext cx="9144000" cy="1175385"/>
          </a:xfrm>
          <a:prstGeom prst="rect">
            <a:avLst/>
          </a:prstGeom>
          <a:noFill/>
          <a:ln w="0" cmpd="sng">
            <a:noFill/>
            <a:prstDash val="solid"/>
          </a:ln>
        </p:spPr>
        <p:txBody>
          <a:bodyPr vert="horz" lIns="0" tIns="260350" rIns="0" bIns="0" anchor="t"/>
          <a:lstStyle/>
          <a:p>
            <a:pPr marL="0" marR="0" indent="0" algn="ctr">
              <a:lnSpc>
                <a:spcPts val="4300"/>
              </a:lnSpc>
              <a:spcAft>
                <a:spcPts val="2660"/>
              </a:spcAft>
            </a:pPr>
            <a:r>
              <a:rPr lang="en-US" sz="4350" b="1" spc="5">
                <a:solidFill>
                  <a:srgbClr val="001F5F"/>
                </a:solidFill>
                <a:latin typeface="Calibri" pitchFamily="1" panose="2263545234"/>
              </a:rPr>
              <a:t>Website Accessibility </a:t>
            </a:r>
          </a:p>
        </p:txBody>
      </p:sp>
      <p:sp>
        <p:nvSpPr>
          <p:cNvPr id="839" name=""/>
          <p:cNvSpPr/>
          <p:nvPr>
            <p:ph type="body" idx="10"/>
          </p:nvPr>
        </p:nvSpPr>
        <p:spPr>
          <a:xfrm>
            <a:off x="0" y="1852295"/>
            <a:ext cx="9144000" cy="4595495"/>
          </a:xfrm>
          <a:prstGeom prst="rect">
            <a:avLst/>
          </a:prstGeom>
          <a:noFill/>
          <a:ln w="0" cmpd="sng">
            <a:noFill/>
            <a:prstDash val="solid"/>
          </a:ln>
        </p:spPr>
        <p:txBody>
          <a:bodyPr vert="horz" lIns="0" tIns="385445" rIns="0" bIns="0" anchor="t"/>
          <a:lstStyle/>
          <a:p>
            <a:pPr marL="640080" marR="0" indent="0" algn="just">
              <a:lnSpc>
                <a:spcPts val="2000"/>
              </a:lnSpc>
              <a:spcAft>
                <a:spcPts val="0"/>
              </a:spcAft>
            </a:pPr>
            <a:r>
              <a:rPr lang="en-US" sz="4350" spc="30">
                <a:solidFill>
                  <a:srgbClr val="44759E"/>
                </a:solidFill>
                <a:latin typeface="Arial" pitchFamily="2" panose="2263545234"/>
              </a:rPr>
              <a:t></a:t>
            </a:r>
            <a:r>
              <a:rPr lang="en-US" sz="2450" spc="30">
                <a:solidFill>
                  <a:srgbClr val="001F5F"/>
                </a:solidFill>
                <a:latin typeface="Calibri" pitchFamily="1" panose="2263545234"/>
              </a:rPr>
              <a:t> Website accessibility means that individuals with </a:t>
            </a:r>
          </a:p>
          <a:p>
            <a:pPr marL="1143000" marR="0" indent="0" algn="just">
              <a:lnSpc>
                <a:spcPts val="2000"/>
              </a:lnSpc>
              <a:spcBef>
                <a:spcPts val="0"/>
              </a:spcBef>
              <a:spcAft>
                <a:spcPts val="0"/>
              </a:spcAft>
            </a:pPr>
            <a:r>
              <a:rPr lang="en-US" sz="2450" spc="-35">
                <a:solidFill>
                  <a:srgbClr val="001F5F"/>
                </a:solidFill>
                <a:latin typeface="Calibri" pitchFamily="1" panose="2263545234"/>
              </a:rPr>
              <a:t>disabilities can perceive, understand, navigate, interact, </a:t>
            </a:r>
          </a:p>
          <a:p>
            <a:pPr marL="1143000" marR="0" indent="0" algn="just">
              <a:lnSpc>
                <a:spcPts val="2300"/>
              </a:lnSpc>
              <a:spcBef>
                <a:spcPts val="0"/>
              </a:spcBef>
              <a:spcAft>
                <a:spcPts val="0"/>
              </a:spcAft>
            </a:pPr>
            <a:r>
              <a:rPr lang="en-US" sz="2450" spc="-30">
                <a:solidFill>
                  <a:srgbClr val="001F5F"/>
                </a:solidFill>
                <a:latin typeface="Calibri" pitchFamily="1" panose="2263545234"/>
              </a:rPr>
              <a:t>and contribute to the Web in a way that is equal to and as </a:t>
            </a:r>
          </a:p>
          <a:p>
            <a:pPr marL="1143000" marR="0" indent="0" algn="just">
              <a:lnSpc>
                <a:spcPts val="2300"/>
              </a:lnSpc>
              <a:spcBef>
                <a:spcPts val="0"/>
              </a:spcBef>
              <a:spcAft>
                <a:spcPts val="0"/>
              </a:spcAft>
            </a:pPr>
            <a:r>
              <a:rPr lang="en-US" sz="2450" spc="-30">
                <a:solidFill>
                  <a:srgbClr val="001F5F"/>
                </a:solidFill>
                <a:latin typeface="Calibri" pitchFamily="1" panose="2263545234"/>
              </a:rPr>
              <a:t>effective as that of individuals without disabilities. </a:t>
            </a:r>
          </a:p>
          <a:p>
            <a:pPr marL="640080" marR="0" indent="0" algn="just">
              <a:lnSpc>
                <a:spcPts val="2000"/>
              </a:lnSpc>
              <a:spcBef>
                <a:spcPts val="1215"/>
              </a:spcBef>
              <a:spcAft>
                <a:spcPts val="0"/>
              </a:spcAft>
              <a:tabLst>
                <a:tab pos="1143000" algn="l"/>
              </a:tabLst>
            </a:pPr>
            <a:r>
              <a:rPr lang="en-US" sz="4350" spc="-25">
                <a:solidFill>
                  <a:srgbClr val="44759E"/>
                </a:solidFill>
                <a:latin typeface="Arial" pitchFamily="2" panose="2263545234"/>
              </a:rPr>
              <a:t></a:t>
            </a:r>
            <a:r>
              <a:rPr lang="en-US" sz="100" spc="-25">
                <a:solidFill>
                  <a:srgbClr val="001F5F"/>
                </a:solidFill>
                <a:latin typeface="Calibri" pitchFamily="1" panose="2263545234"/>
              </a:rPr>
              <a:t> </a:t>
            </a:r>
            <a:r>
              <a:rPr lang="en-US" sz="2450" spc="-25">
                <a:solidFill>
                  <a:srgbClr val="001F5F"/>
                </a:solidFill>
                <a:latin typeface="Calibri" pitchFamily="1" panose="2263545234"/>
              </a:rPr>
              <a:t>Institutions must ensure that individuals with disabilities </a:t>
            </a:r>
          </a:p>
          <a:p>
            <a:pPr marL="1143000" marR="0" indent="0" algn="just">
              <a:lnSpc>
                <a:spcPts val="2000"/>
              </a:lnSpc>
              <a:spcBef>
                <a:spcPts val="0"/>
              </a:spcBef>
              <a:spcAft>
                <a:spcPts val="0"/>
              </a:spcAft>
            </a:pPr>
            <a:r>
              <a:rPr lang="en-US" sz="2450" spc="-30">
                <a:solidFill>
                  <a:srgbClr val="001F5F"/>
                </a:solidFill>
                <a:latin typeface="Calibri" pitchFamily="1" panose="2263545234"/>
              </a:rPr>
              <a:t>can access the programs and benefits with “substantially </a:t>
            </a:r>
          </a:p>
          <a:p>
            <a:pPr marL="1143000" marR="0" indent="0" algn="just">
              <a:lnSpc>
                <a:spcPts val="2300"/>
              </a:lnSpc>
              <a:spcBef>
                <a:spcPts val="0"/>
              </a:spcBef>
              <a:spcAft>
                <a:spcPts val="0"/>
              </a:spcAft>
            </a:pPr>
            <a:r>
              <a:rPr lang="en-US" sz="2450" spc="-30">
                <a:solidFill>
                  <a:srgbClr val="001F5F"/>
                </a:solidFill>
                <a:latin typeface="Calibri" pitchFamily="1" panose="2263545234"/>
              </a:rPr>
              <a:t>equivalent ease of use” as individuals without disabilities. </a:t>
            </a:r>
          </a:p>
          <a:p>
            <a:pPr marL="640080" marR="0" indent="0" algn="just">
              <a:lnSpc>
                <a:spcPts val="2000"/>
              </a:lnSpc>
              <a:spcBef>
                <a:spcPts val="1205"/>
              </a:spcBef>
              <a:spcAft>
                <a:spcPts val="0"/>
              </a:spcAft>
            </a:pPr>
            <a:r>
              <a:rPr lang="en-US" sz="4350" spc="30">
                <a:solidFill>
                  <a:srgbClr val="44759E"/>
                </a:solidFill>
                <a:latin typeface="Arial" pitchFamily="2" panose="2263545234"/>
              </a:rPr>
              <a:t></a:t>
            </a:r>
            <a:r>
              <a:rPr lang="en-US" sz="2450" spc="30">
                <a:solidFill>
                  <a:srgbClr val="001F5F"/>
                </a:solidFill>
                <a:latin typeface="Calibri" pitchFamily="1" panose="2263545234"/>
              </a:rPr>
              <a:t> Example: an individual with a hearing impairment can </a:t>
            </a:r>
          </a:p>
          <a:p>
            <a:pPr marL="1143000" marR="0" indent="0" algn="just">
              <a:lnSpc>
                <a:spcPts val="2000"/>
              </a:lnSpc>
              <a:spcBef>
                <a:spcPts val="0"/>
              </a:spcBef>
              <a:spcAft>
                <a:spcPts val="0"/>
              </a:spcAft>
            </a:pPr>
            <a:r>
              <a:rPr lang="en-US" sz="2450" spc="-30">
                <a:solidFill>
                  <a:srgbClr val="001F5F"/>
                </a:solidFill>
                <a:latin typeface="Calibri" pitchFamily="1" panose="2263545234"/>
              </a:rPr>
              <a:t>access the information on a website via closed captioning </a:t>
            </a:r>
          </a:p>
          <a:p>
            <a:pPr marL="1143000" marR="0" indent="0" algn="just">
              <a:lnSpc>
                <a:spcPts val="2300"/>
              </a:lnSpc>
              <a:spcBef>
                <a:spcPts val="0"/>
              </a:spcBef>
              <a:spcAft>
                <a:spcPts val="0"/>
              </a:spcAft>
            </a:pPr>
            <a:r>
              <a:rPr lang="en-US" sz="2450" spc="-60">
                <a:solidFill>
                  <a:srgbClr val="001F5F"/>
                </a:solidFill>
                <a:latin typeface="Calibri" pitchFamily="1" panose="2263545234"/>
              </a:rPr>
              <a:t>24/hours a day. </a:t>
            </a:r>
          </a:p>
          <a:p>
            <a:pPr marL="640080" marR="0" indent="0" algn="just">
              <a:lnSpc>
                <a:spcPts val="2000"/>
              </a:lnSpc>
              <a:spcBef>
                <a:spcPts val="1205"/>
              </a:spcBef>
              <a:spcAft>
                <a:spcPts val="0"/>
              </a:spcAft>
            </a:pPr>
            <a:r>
              <a:rPr lang="en-US" sz="4350" spc="15">
                <a:solidFill>
                  <a:srgbClr val="44759E"/>
                </a:solidFill>
                <a:latin typeface="Arial" pitchFamily="2" panose="2263545234"/>
              </a:rPr>
              <a:t></a:t>
            </a:r>
            <a:r>
              <a:rPr lang="en-US" sz="2450" u="sng" spc="15">
                <a:solidFill>
                  <a:srgbClr val="0000FF"/>
                </a:solidFill>
                <a:latin typeface="Calibri" pitchFamily="1" panose="2263545234"/>
              </a:rPr>
              <a:t>http://www2.ed.gov/about/offices/list/ocr/letters/collea</a:t>
            </a:r>
            <a:r>
              <a:rPr lang="en-US" sz="100" spc="15">
                <a:solidFill>
                  <a:srgbClr val="001F5F"/>
                </a:solidFill>
                <a:latin typeface="Calibri" pitchFamily="1" panose="2263545234"/>
              </a:rPr>
              <a:t> </a:t>
            </a:r>
          </a:p>
          <a:p>
            <a:pPr marL="1143000" marR="0" indent="0" algn="just">
              <a:lnSpc>
                <a:spcPts val="2000"/>
              </a:lnSpc>
              <a:spcBef>
                <a:spcPts val="0"/>
              </a:spcBef>
              <a:spcAft>
                <a:spcPts val="3145"/>
              </a:spcAft>
            </a:pPr>
            <a:r>
              <a:rPr lang="en-US" sz="2450" spc="-40">
                <a:solidFill>
                  <a:srgbClr val="001F5F"/>
                </a:solidFill>
                <a:latin typeface="Calibri" pitchFamily="1" panose="2263545234"/>
              </a:rPr>
              <a:t>gue-201105-pse.html </a:t>
            </a:r>
          </a:p>
        </p:txBody>
      </p:sp>
      <p:graphicFrame>
        <p:nvGraphicFramePr>
          <p:cNvPr id="842" name="table 842"/>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844" name=""/>
        <p:cNvGrpSpPr/>
        <p:nvPr/>
      </p:nvGrpSpPr>
      <p:grpSpPr/>
      <p:sp>
        <p:nvSpPr>
          <p:cNvPr id="84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854" name="Image.jpg"/>
          <p:cNvPicPr/>
          <p:nvPr/>
        </p:nvPicPr>
        <p:blipFill>
          <a:blip r:embed="rId407"/>
          <a:stretch>
            <a:fillRect/>
          </a:stretch>
        </p:blipFill>
        <p:spPr>
          <a:xfrm>
            <a:off x="6595745" y="6516370"/>
            <a:ext cx="2499360" cy="213360"/>
          </a:xfrm>
          <a:prstGeom prst="rect">
            <a:avLst/>
          </a:prstGeom>
        </p:spPr>
      </p:pic>
      <p:sp>
        <p:nvSpPr>
          <p:cNvPr id="847"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0">
                <a:solidFill>
                  <a:srgbClr val="000080"/>
                </a:solidFill>
                <a:latin typeface="Tahoma" pitchFamily="2" panose="2263545234"/>
              </a:rPr>
              <a:t>81 </a:t>
            </a:r>
          </a:p>
        </p:txBody>
      </p:sp>
      <p:sp>
        <p:nvSpPr>
          <p:cNvPr id="848"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49" name=""/>
          <p:cNvSpPr/>
          <p:nvPr>
            <p:ph type="body" idx="10"/>
          </p:nvPr>
        </p:nvSpPr>
        <p:spPr>
          <a:xfrm>
            <a:off x="0" y="676910"/>
            <a:ext cx="9144000" cy="1230630"/>
          </a:xfrm>
          <a:prstGeom prst="rect">
            <a:avLst/>
          </a:prstGeom>
          <a:noFill/>
          <a:ln w="0" cmpd="sng">
            <a:noFill/>
            <a:prstDash val="solid"/>
          </a:ln>
        </p:spPr>
        <p:txBody>
          <a:bodyPr vert="horz" lIns="0" tIns="260350" rIns="0" bIns="0" anchor="t"/>
          <a:lstStyle/>
          <a:p>
            <a:pPr marL="0" marR="22860" indent="0" algn="ctr">
              <a:lnSpc>
                <a:spcPts val="4300"/>
              </a:lnSpc>
              <a:spcAft>
                <a:spcPts val="3095"/>
              </a:spcAft>
            </a:pPr>
            <a:r>
              <a:rPr lang="en-US" sz="4350" b="1" spc="5">
                <a:solidFill>
                  <a:srgbClr val="001F5F"/>
                </a:solidFill>
                <a:latin typeface="Calibri" pitchFamily="1" panose="2263545234"/>
              </a:rPr>
              <a:t>Who Is Impacted? </a:t>
            </a:r>
          </a:p>
        </p:txBody>
      </p:sp>
      <p:sp>
        <p:nvSpPr>
          <p:cNvPr id="850" name=""/>
          <p:cNvSpPr/>
          <p:nvPr>
            <p:ph type="body" idx="10"/>
          </p:nvPr>
        </p:nvSpPr>
        <p:spPr>
          <a:xfrm>
            <a:off x="0" y="1907540"/>
            <a:ext cx="9144000" cy="4540250"/>
          </a:xfrm>
          <a:prstGeom prst="rect">
            <a:avLst/>
          </a:prstGeom>
          <a:noFill/>
          <a:ln w="0" cmpd="sng">
            <a:noFill/>
            <a:prstDash val="solid"/>
          </a:ln>
        </p:spPr>
        <p:txBody>
          <a:bodyPr vert="horz" lIns="0" tIns="261620" rIns="0" bIns="0" anchor="t"/>
          <a:lstStyle/>
          <a:p>
            <a:pPr marL="640080" marR="22860" indent="0" algn="just">
              <a:lnSpc>
                <a:spcPts val="3200"/>
              </a:lnSpc>
              <a:spcAft>
                <a:spcPts val="0"/>
              </a:spcAft>
              <a:tabLst>
                <a:tab pos="1143000" algn="l"/>
              </a:tabLst>
            </a:pPr>
            <a:r>
              <a:rPr lang="en-US" sz="4350" spc="-15">
                <a:solidFill>
                  <a:srgbClr val="44759E"/>
                </a:solidFill>
                <a:latin typeface="Arial" pitchFamily="2" panose="2263545234"/>
              </a:rPr>
              <a:t></a:t>
            </a:r>
            <a:r>
              <a:rPr lang="en-US" sz="100" spc="-15">
                <a:solidFill>
                  <a:srgbClr val="001F5F"/>
                </a:solidFill>
                <a:latin typeface="Calibri" pitchFamily="1" panose="2263545234"/>
              </a:rPr>
              <a:t> </a:t>
            </a:r>
            <a:r>
              <a:rPr lang="en-US" sz="2350" spc="-15">
                <a:solidFill>
                  <a:srgbClr val="001F5F"/>
                </a:solidFill>
                <a:latin typeface="Calibri" pitchFamily="1" panose="2263545234"/>
              </a:rPr>
              <a:t>Individuals with vision impairments: blindness or low vision </a:t>
            </a:r>
          </a:p>
          <a:p>
            <a:pPr marL="1051560" marR="22860" indent="548640" algn="just">
              <a:lnSpc>
                <a:spcPts val="2300"/>
              </a:lnSpc>
              <a:spcBef>
                <a:spcPts val="240"/>
              </a:spcBef>
              <a:spcAft>
                <a:spcPts val="0"/>
              </a:spcAft>
              <a:buFont typeface="Symbol"/>
              <a:buChar char="·"/>
            </a:pPr>
            <a:r>
              <a:rPr lang="en-US" sz="2150" spc="15">
                <a:solidFill>
                  <a:srgbClr val="001F5F"/>
                </a:solidFill>
                <a:latin typeface="Calibri" pitchFamily="1" panose="2263545234"/>
              </a:rPr>
              <a:t>May not be able to access undescribed website images </a:t>
            </a:r>
          </a:p>
          <a:p>
            <a:pPr marL="1051560" marR="22860" indent="548640" algn="just">
              <a:lnSpc>
                <a:spcPts val="2300"/>
              </a:lnSpc>
              <a:spcBef>
                <a:spcPts val="820"/>
              </a:spcBef>
              <a:spcAft>
                <a:spcPts val="0"/>
              </a:spcAft>
              <a:buFont typeface="Symbol"/>
              <a:buChar char="·"/>
            </a:pPr>
            <a:r>
              <a:rPr lang="en-US" sz="2150" spc="10">
                <a:solidFill>
                  <a:srgbClr val="001F5F"/>
                </a:solidFill>
                <a:latin typeface="Calibri" pitchFamily="1" panose="2263545234"/>
              </a:rPr>
              <a:t>May need color contrast or adjustable font </a:t>
            </a:r>
          </a:p>
          <a:p>
            <a:pPr marL="640080" marR="22860" indent="0" algn="just">
              <a:lnSpc>
                <a:spcPts val="3200"/>
              </a:lnSpc>
              <a:spcBef>
                <a:spcPts val="665"/>
              </a:spcBef>
              <a:spcAft>
                <a:spcPts val="0"/>
              </a:spcAft>
              <a:tabLst>
                <a:tab pos="1143000" algn="l"/>
              </a:tabLst>
            </a:pPr>
            <a:r>
              <a:rPr lang="en-US" sz="4350" spc="-25">
                <a:solidFill>
                  <a:srgbClr val="44759E"/>
                </a:solidFill>
                <a:latin typeface="Arial" pitchFamily="2" panose="2263545234"/>
              </a:rPr>
              <a:t></a:t>
            </a:r>
            <a:r>
              <a:rPr lang="en-US" sz="100" spc="-25">
                <a:solidFill>
                  <a:srgbClr val="001F5F"/>
                </a:solidFill>
                <a:latin typeface="Calibri" pitchFamily="1" panose="2263545234"/>
              </a:rPr>
              <a:t> </a:t>
            </a:r>
            <a:r>
              <a:rPr lang="en-US" sz="2350" spc="-25">
                <a:solidFill>
                  <a:srgbClr val="001F5F"/>
                </a:solidFill>
                <a:latin typeface="Calibri" pitchFamily="1" panose="2263545234"/>
              </a:rPr>
              <a:t>Individuals with limited manual dexterity </a:t>
            </a:r>
          </a:p>
          <a:p>
            <a:pPr marL="1051560" marR="22860" indent="548640" algn="just">
              <a:lnSpc>
                <a:spcPts val="2300"/>
              </a:lnSpc>
              <a:spcBef>
                <a:spcPts val="240"/>
              </a:spcBef>
              <a:spcAft>
                <a:spcPts val="0"/>
              </a:spcAft>
              <a:buFont typeface="Symbol"/>
              <a:buChar char="·"/>
            </a:pPr>
            <a:r>
              <a:rPr lang="en-US" sz="2150" spc="15">
                <a:solidFill>
                  <a:srgbClr val="001F5F"/>
                </a:solidFill>
                <a:latin typeface="Calibri" pitchFamily="1" panose="2263545234"/>
              </a:rPr>
              <a:t>May need speech recognition or keyboard alternatives </a:t>
            </a:r>
          </a:p>
          <a:p>
            <a:pPr marL="1051560" marR="22860" indent="548640" algn="just">
              <a:lnSpc>
                <a:spcPts val="2300"/>
              </a:lnSpc>
              <a:spcBef>
                <a:spcPts val="815"/>
              </a:spcBef>
              <a:spcAft>
                <a:spcPts val="0"/>
              </a:spcAft>
              <a:buFont typeface="Symbol"/>
              <a:buChar char="·"/>
            </a:pPr>
            <a:r>
              <a:rPr lang="en-US" sz="2150" spc="10">
                <a:solidFill>
                  <a:srgbClr val="001F5F"/>
                </a:solidFill>
                <a:latin typeface="Calibri" pitchFamily="1" panose="2263545234"/>
              </a:rPr>
              <a:t>May not be able to navigate mouse </a:t>
            </a:r>
          </a:p>
          <a:p>
            <a:pPr marL="640080" marR="22860" indent="0" algn="just">
              <a:lnSpc>
                <a:spcPts val="3200"/>
              </a:lnSpc>
              <a:spcBef>
                <a:spcPts val="665"/>
              </a:spcBef>
              <a:spcAft>
                <a:spcPts val="0"/>
              </a:spcAft>
              <a:tabLst>
                <a:tab pos="1143000" algn="l"/>
              </a:tabLst>
            </a:pPr>
            <a:r>
              <a:rPr lang="en-US" sz="4350" spc="-25">
                <a:solidFill>
                  <a:srgbClr val="44759E"/>
                </a:solidFill>
                <a:latin typeface="Arial" pitchFamily="2" panose="2263545234"/>
              </a:rPr>
              <a:t></a:t>
            </a:r>
            <a:r>
              <a:rPr lang="en-US" sz="100" spc="-25">
                <a:solidFill>
                  <a:srgbClr val="001F5F"/>
                </a:solidFill>
                <a:latin typeface="Calibri" pitchFamily="1" panose="2263545234"/>
              </a:rPr>
              <a:t> </a:t>
            </a:r>
            <a:r>
              <a:rPr lang="en-US" sz="2350" spc="-25">
                <a:solidFill>
                  <a:srgbClr val="001F5F"/>
                </a:solidFill>
                <a:latin typeface="Calibri" pitchFamily="1" panose="2263545234"/>
              </a:rPr>
              <a:t>Individuals with hearing impairments </a:t>
            </a:r>
          </a:p>
          <a:p>
            <a:pPr marL="1051560" marR="22860" indent="548640" algn="just">
              <a:lnSpc>
                <a:spcPts val="2300"/>
              </a:lnSpc>
              <a:spcBef>
                <a:spcPts val="240"/>
              </a:spcBef>
              <a:spcAft>
                <a:spcPts val="8135"/>
              </a:spcAft>
              <a:buFont typeface="Symbol"/>
              <a:buChar char="·"/>
            </a:pPr>
            <a:r>
              <a:rPr lang="en-US" sz="2150" spc="15">
                <a:solidFill>
                  <a:srgbClr val="001F5F"/>
                </a:solidFill>
                <a:latin typeface="Calibri" pitchFamily="1" panose="2263545234"/>
              </a:rPr>
              <a:t>May need closed captioning </a:t>
            </a:r>
          </a:p>
        </p:txBody>
      </p:sp>
      <p:graphicFrame>
        <p:nvGraphicFramePr>
          <p:cNvPr id="853" name="table 853"/>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855" name=""/>
        <p:cNvGrpSpPr/>
        <p:nvPr/>
      </p:nvGrpSpPr>
      <p:grpSpPr/>
      <p:sp>
        <p:nvSpPr>
          <p:cNvPr id="85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864" name="Image.jpg"/>
          <p:cNvPicPr/>
          <p:nvPr/>
        </p:nvPicPr>
        <p:blipFill>
          <a:blip r:embed="rId412"/>
          <a:stretch>
            <a:fillRect/>
          </a:stretch>
        </p:blipFill>
        <p:spPr>
          <a:xfrm>
            <a:off x="6595745" y="6516370"/>
            <a:ext cx="2499360" cy="213360"/>
          </a:xfrm>
          <a:prstGeom prst="rect">
            <a:avLst/>
          </a:prstGeom>
        </p:spPr>
      </p:pic>
      <p:sp>
        <p:nvSpPr>
          <p:cNvPr id="858"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10">
                <a:solidFill>
                  <a:srgbClr val="000080"/>
                </a:solidFill>
                <a:latin typeface="Tahoma" pitchFamily="2" panose="2263545234"/>
              </a:rPr>
              <a:t>82 </a:t>
            </a:r>
          </a:p>
        </p:txBody>
      </p:sp>
      <p:sp>
        <p:nvSpPr>
          <p:cNvPr id="85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60" name=""/>
          <p:cNvSpPr/>
          <p:nvPr>
            <p:ph type="body" idx="10"/>
          </p:nvPr>
        </p:nvSpPr>
        <p:spPr>
          <a:xfrm>
            <a:off x="0" y="676910"/>
            <a:ext cx="9144000" cy="5770880"/>
          </a:xfrm>
          <a:prstGeom prst="rect">
            <a:avLst/>
          </a:prstGeom>
          <a:noFill/>
          <a:ln w="0" cmpd="sng">
            <a:noFill/>
            <a:prstDash val="solid"/>
          </a:ln>
        </p:spPr>
        <p:txBody>
          <a:bodyPr vert="horz" lIns="0" tIns="250190" rIns="0" bIns="0" anchor="t"/>
          <a:lstStyle/>
          <a:p>
            <a:pPr marL="0" marR="0" indent="0" algn="ctr">
              <a:lnSpc>
                <a:spcPts val="3500"/>
              </a:lnSpc>
              <a:spcAft>
                <a:spcPts val="0"/>
              </a:spcAft>
            </a:pPr>
            <a:r>
              <a:rPr lang="en-US" sz="3550" b="1" spc="5">
                <a:solidFill>
                  <a:srgbClr val="001F5F"/>
                </a:solidFill>
                <a:latin typeface="Calibri" pitchFamily="1" panose="2263545234"/>
              </a:rPr>
              <a:t>Standards for Website Compliance </a:t>
            </a:r>
          </a:p>
          <a:p>
            <a:pPr marL="1143000" marR="0" indent="0" algn="l">
              <a:lnSpc>
                <a:spcPts val="3500"/>
              </a:lnSpc>
              <a:spcBef>
                <a:spcPts val="630"/>
              </a:spcBef>
              <a:spcAft>
                <a:spcPts val="0"/>
              </a:spcAft>
            </a:pPr>
            <a:r>
              <a:rPr lang="en-US" sz="3550" b="1" spc="15">
                <a:solidFill>
                  <a:srgbClr val="001F5F"/>
                </a:solidFill>
                <a:latin typeface="Calibri" pitchFamily="1" panose="2263545234"/>
              </a:rPr>
              <a:t>Section 508 of the Rehabilitation Act </a:t>
            </a:r>
          </a:p>
          <a:p>
            <a:pPr marL="640080" marR="0" indent="0" algn="l">
              <a:lnSpc>
                <a:spcPts val="2700"/>
              </a:lnSpc>
              <a:spcBef>
                <a:spcPts val="2025"/>
              </a:spcBef>
              <a:spcAft>
                <a:spcPts val="0"/>
              </a:spcAft>
            </a:pPr>
            <a:r>
              <a:rPr lang="en-US" sz="3550" spc="95">
                <a:solidFill>
                  <a:srgbClr val="44759E"/>
                </a:solidFill>
                <a:latin typeface="Arial" pitchFamily="2" panose="2263545234"/>
              </a:rPr>
              <a:t></a:t>
            </a:r>
            <a:r>
              <a:rPr lang="en-US" sz="2900" spc="95">
                <a:solidFill>
                  <a:srgbClr val="001F5F"/>
                </a:solidFill>
                <a:latin typeface="Calibri" pitchFamily="1" panose="2263545234"/>
              </a:rPr>
              <a:t> Section 508 of the Rehab Act (29 U.S.C. §794d) </a:t>
            </a:r>
          </a:p>
          <a:p>
            <a:pPr marL="1143000" marR="0" indent="0" algn="l">
              <a:lnSpc>
                <a:spcPts val="2700"/>
              </a:lnSpc>
              <a:spcBef>
                <a:spcPts val="0"/>
              </a:spcBef>
              <a:spcAft>
                <a:spcPts val="0"/>
              </a:spcAft>
            </a:pPr>
            <a:r>
              <a:rPr lang="en-US" sz="2900" spc="25">
                <a:solidFill>
                  <a:srgbClr val="001F5F"/>
                </a:solidFill>
                <a:latin typeface="Calibri" pitchFamily="1" panose="2263545234"/>
              </a:rPr>
              <a:t>requires the federal government to ensure that </a:t>
            </a:r>
          </a:p>
          <a:p>
            <a:pPr marL="1143000" marR="0" indent="0" algn="l">
              <a:lnSpc>
                <a:spcPts val="2800"/>
              </a:lnSpc>
              <a:spcBef>
                <a:spcPts val="0"/>
              </a:spcBef>
              <a:spcAft>
                <a:spcPts val="0"/>
              </a:spcAft>
            </a:pPr>
            <a:r>
              <a:rPr lang="en-US" sz="2900" spc="30">
                <a:solidFill>
                  <a:srgbClr val="001F5F"/>
                </a:solidFill>
                <a:latin typeface="Calibri" pitchFamily="1" panose="2263545234"/>
              </a:rPr>
              <a:t>electronic and information technology that it </a:t>
            </a:r>
          </a:p>
          <a:p>
            <a:pPr marL="1143000" marR="0" indent="0" algn="l">
              <a:lnSpc>
                <a:spcPts val="2800"/>
              </a:lnSpc>
              <a:spcBef>
                <a:spcPts val="0"/>
              </a:spcBef>
              <a:spcAft>
                <a:spcPts val="0"/>
              </a:spcAft>
            </a:pPr>
            <a:r>
              <a:rPr lang="en-US" sz="2900" spc="30">
                <a:solidFill>
                  <a:srgbClr val="001F5F"/>
                </a:solidFill>
                <a:latin typeface="Calibri" pitchFamily="1" panose="2263545234"/>
              </a:rPr>
              <a:t>develops, procures, maintains or uses is </a:t>
            </a:r>
          </a:p>
          <a:p>
            <a:pPr marL="1143000" marR="0" indent="0" algn="l">
              <a:lnSpc>
                <a:spcPts val="2800"/>
              </a:lnSpc>
              <a:spcBef>
                <a:spcPts val="0"/>
              </a:spcBef>
              <a:spcAft>
                <a:spcPts val="0"/>
              </a:spcAft>
            </a:pPr>
            <a:r>
              <a:rPr lang="en-US" sz="2900" spc="30">
                <a:solidFill>
                  <a:srgbClr val="001F5F"/>
                </a:solidFill>
                <a:latin typeface="Calibri" pitchFamily="1" panose="2263545234"/>
              </a:rPr>
              <a:t>accessible, unless it causes an undue burden. </a:t>
            </a:r>
          </a:p>
          <a:p>
            <a:pPr marL="640080" marR="0" indent="0" algn="l">
              <a:lnSpc>
                <a:spcPts val="2700"/>
              </a:lnSpc>
              <a:spcBef>
                <a:spcPts val="4435"/>
              </a:spcBef>
              <a:spcAft>
                <a:spcPts val="0"/>
              </a:spcAft>
            </a:pPr>
            <a:r>
              <a:rPr lang="en-US" sz="3550" spc="105">
                <a:solidFill>
                  <a:srgbClr val="44759E"/>
                </a:solidFill>
                <a:latin typeface="Arial" pitchFamily="2" panose="2263545234"/>
              </a:rPr>
              <a:t></a:t>
            </a:r>
            <a:r>
              <a:rPr lang="en-US" sz="2900" spc="105">
                <a:solidFill>
                  <a:srgbClr val="001F5F"/>
                </a:solidFill>
                <a:latin typeface="Calibri" pitchFamily="1" panose="2263545234"/>
              </a:rPr>
              <a:t> Those who provide the federal government </a:t>
            </a:r>
          </a:p>
          <a:p>
            <a:pPr marL="1143000" marR="0" indent="0" algn="l">
              <a:lnSpc>
                <a:spcPts val="2700"/>
              </a:lnSpc>
              <a:spcBef>
                <a:spcPts val="0"/>
              </a:spcBef>
              <a:spcAft>
                <a:spcPts val="0"/>
              </a:spcAft>
            </a:pPr>
            <a:r>
              <a:rPr lang="en-US" sz="2900" spc="35">
                <a:solidFill>
                  <a:srgbClr val="001F5F"/>
                </a:solidFill>
                <a:latin typeface="Calibri" pitchFamily="1" panose="2263545234"/>
              </a:rPr>
              <a:t>with electronic and information technology </a:t>
            </a:r>
          </a:p>
          <a:p>
            <a:pPr marL="1143000" marR="0" indent="0" algn="l">
              <a:lnSpc>
                <a:spcPts val="2800"/>
              </a:lnSpc>
              <a:spcBef>
                <a:spcPts val="0"/>
              </a:spcBef>
              <a:spcAft>
                <a:spcPts val="0"/>
              </a:spcAft>
            </a:pPr>
            <a:r>
              <a:rPr lang="en-US" sz="2900" spc="30">
                <a:solidFill>
                  <a:srgbClr val="001F5F"/>
                </a:solidFill>
                <a:latin typeface="Calibri" pitchFamily="1" panose="2263545234"/>
              </a:rPr>
              <a:t>must do so in an accessible manner. 36 C.F.R. </a:t>
            </a:r>
          </a:p>
          <a:p>
            <a:pPr marL="1143000" marR="0" indent="0" algn="l">
              <a:lnSpc>
                <a:spcPts val="2800"/>
              </a:lnSpc>
              <a:spcBef>
                <a:spcPts val="0"/>
              </a:spcBef>
              <a:spcAft>
                <a:spcPts val="3300"/>
              </a:spcAft>
            </a:pPr>
            <a:r>
              <a:rPr lang="en-US" sz="2900" spc="10">
                <a:solidFill>
                  <a:srgbClr val="001F5F"/>
                </a:solidFill>
                <a:latin typeface="Calibri" pitchFamily="1" panose="2263545234"/>
              </a:rPr>
              <a:t>§1194.22. </a:t>
            </a:r>
          </a:p>
        </p:txBody>
      </p:sp>
      <p:graphicFrame>
        <p:nvGraphicFramePr>
          <p:cNvPr id="863" name="table 863"/>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865" name=""/>
        <p:cNvGrpSpPr/>
        <p:nvPr/>
      </p:nvGrpSpPr>
      <p:grpSpPr/>
      <p:sp>
        <p:nvSpPr>
          <p:cNvPr id="86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874" name="Image.jpg"/>
          <p:cNvPicPr/>
          <p:nvPr/>
        </p:nvPicPr>
        <p:blipFill>
          <a:blip r:embed="rId417"/>
          <a:stretch>
            <a:fillRect/>
          </a:stretch>
        </p:blipFill>
        <p:spPr>
          <a:xfrm>
            <a:off x="6595745" y="6516370"/>
            <a:ext cx="2499360" cy="213360"/>
          </a:xfrm>
          <a:prstGeom prst="rect">
            <a:avLst/>
          </a:prstGeom>
        </p:spPr>
      </p:pic>
      <p:sp>
        <p:nvSpPr>
          <p:cNvPr id="868"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85">
                <a:solidFill>
                  <a:srgbClr val="000080"/>
                </a:solidFill>
                <a:latin typeface="Tahoma" pitchFamily="2" panose="2263545234"/>
              </a:rPr>
              <a:t>83 </a:t>
            </a:r>
          </a:p>
        </p:txBody>
      </p:sp>
      <p:sp>
        <p:nvSpPr>
          <p:cNvPr id="86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70" name=""/>
          <p:cNvSpPr/>
          <p:nvPr>
            <p:ph type="body" idx="10"/>
          </p:nvPr>
        </p:nvSpPr>
        <p:spPr>
          <a:xfrm>
            <a:off x="0" y="676910"/>
            <a:ext cx="9144000" cy="5770880"/>
          </a:xfrm>
          <a:prstGeom prst="rect">
            <a:avLst/>
          </a:prstGeom>
          <a:noFill/>
          <a:ln w="0" cmpd="sng">
            <a:noFill/>
            <a:prstDash val="solid"/>
          </a:ln>
        </p:spPr>
        <p:txBody>
          <a:bodyPr vert="horz" lIns="0" tIns="247650" rIns="0" bIns="0" anchor="t"/>
          <a:lstStyle/>
          <a:p>
            <a:pPr marL="0" marR="22860" indent="0" algn="ctr">
              <a:lnSpc>
                <a:spcPts val="3100"/>
              </a:lnSpc>
              <a:spcAft>
                <a:spcPts val="0"/>
              </a:spcAft>
            </a:pPr>
            <a:r>
              <a:rPr lang="en-US" sz="3150" b="1" spc="5">
                <a:solidFill>
                  <a:srgbClr val="001F5F"/>
                </a:solidFill>
                <a:latin typeface="Calibri" pitchFamily="1" panose="2263545234"/>
              </a:rPr>
              <a:t>Standards for Website Compliance </a:t>
            </a:r>
          </a:p>
          <a:p>
            <a:pPr marL="1143000" marR="22860" indent="0" algn="l">
              <a:lnSpc>
                <a:spcPts val="3100"/>
              </a:lnSpc>
              <a:spcBef>
                <a:spcPts val="585"/>
              </a:spcBef>
              <a:spcAft>
                <a:spcPts val="0"/>
              </a:spcAft>
            </a:pPr>
            <a:r>
              <a:rPr lang="en-US" sz="3150" b="1" spc="10">
                <a:solidFill>
                  <a:srgbClr val="001F5F"/>
                </a:solidFill>
                <a:latin typeface="Calibri" pitchFamily="1" panose="2263545234"/>
              </a:rPr>
              <a:t>Web Content Accessibility Guidelines 2.0 </a:t>
            </a:r>
          </a:p>
          <a:p>
            <a:pPr marL="640080" marR="22860" indent="0" algn="l">
              <a:lnSpc>
                <a:spcPts val="3300"/>
              </a:lnSpc>
              <a:spcBef>
                <a:spcPts val="3085"/>
              </a:spcBef>
              <a:spcAft>
                <a:spcPts val="0"/>
              </a:spcAft>
            </a:pPr>
            <a:r>
              <a:rPr lang="en-US" sz="3150" spc="100">
                <a:solidFill>
                  <a:srgbClr val="44759E"/>
                </a:solidFill>
                <a:latin typeface="Arial" pitchFamily="2" panose="2263545234"/>
              </a:rPr>
              <a:t></a:t>
            </a:r>
            <a:r>
              <a:rPr lang="en-US" sz="3150" spc="100">
                <a:solidFill>
                  <a:srgbClr val="001F5F"/>
                </a:solidFill>
                <a:latin typeface="Calibri" pitchFamily="1" panose="2263545234"/>
              </a:rPr>
              <a:t> The widely accepted standard for </a:t>
            </a:r>
          </a:p>
          <a:p>
            <a:pPr marL="1143000" marR="22860" indent="0" algn="l">
              <a:lnSpc>
                <a:spcPts val="3100"/>
              </a:lnSpc>
              <a:spcBef>
                <a:spcPts val="385"/>
              </a:spcBef>
              <a:spcAft>
                <a:spcPts val="0"/>
              </a:spcAft>
            </a:pPr>
            <a:r>
              <a:rPr lang="en-US" sz="3150" spc="15">
                <a:solidFill>
                  <a:srgbClr val="001F5F"/>
                </a:solidFill>
                <a:latin typeface="Calibri" pitchFamily="1" panose="2263545234"/>
              </a:rPr>
              <a:t>accessibility is the Web Content Accessibility </a:t>
            </a:r>
          </a:p>
          <a:p>
            <a:pPr marL="1143000" marR="22860" indent="0" algn="l">
              <a:lnSpc>
                <a:spcPts val="3100"/>
              </a:lnSpc>
              <a:spcBef>
                <a:spcPts val="585"/>
              </a:spcBef>
              <a:spcAft>
                <a:spcPts val="0"/>
              </a:spcAft>
            </a:pPr>
            <a:r>
              <a:rPr lang="en-US" sz="3150" spc="10">
                <a:solidFill>
                  <a:srgbClr val="001F5F"/>
                </a:solidFill>
                <a:latin typeface="Calibri" pitchFamily="1" panose="2263545234"/>
              </a:rPr>
              <a:t>Guidelines 2.0 (WCAG) Level AA. </a:t>
            </a:r>
          </a:p>
          <a:p>
            <a:pPr marL="640080" marR="22860" indent="0" algn="l">
              <a:lnSpc>
                <a:spcPts val="3300"/>
              </a:lnSpc>
              <a:spcBef>
                <a:spcPts val="1335"/>
              </a:spcBef>
              <a:spcAft>
                <a:spcPts val="0"/>
              </a:spcAft>
            </a:pPr>
            <a:r>
              <a:rPr lang="en-US" sz="3150" spc="85">
                <a:solidFill>
                  <a:srgbClr val="44759E"/>
                </a:solidFill>
                <a:latin typeface="Arial" pitchFamily="2" panose="2263545234"/>
              </a:rPr>
              <a:t></a:t>
            </a:r>
            <a:r>
              <a:rPr lang="en-US" sz="3150" spc="85">
                <a:solidFill>
                  <a:srgbClr val="001F5F"/>
                </a:solidFill>
                <a:latin typeface="Calibri" pitchFamily="1" panose="2263545234"/>
              </a:rPr>
              <a:t> Formed by the World Wide Web Consortium </a:t>
            </a:r>
          </a:p>
          <a:p>
            <a:pPr marL="1143000" marR="22860" indent="0" algn="l">
              <a:lnSpc>
                <a:spcPts val="3100"/>
              </a:lnSpc>
              <a:spcBef>
                <a:spcPts val="385"/>
              </a:spcBef>
              <a:spcAft>
                <a:spcPts val="0"/>
              </a:spcAft>
            </a:pPr>
            <a:r>
              <a:rPr lang="en-US" sz="3150" spc="10">
                <a:solidFill>
                  <a:srgbClr val="001F5F"/>
                </a:solidFill>
                <a:latin typeface="Calibri" pitchFamily="1" panose="2263545234"/>
              </a:rPr>
              <a:t>to bring accessibility considerations into the </a:t>
            </a:r>
          </a:p>
          <a:p>
            <a:pPr marL="1143000" marR="22860" indent="0" algn="l">
              <a:lnSpc>
                <a:spcPts val="3100"/>
              </a:lnSpc>
              <a:spcBef>
                <a:spcPts val="585"/>
              </a:spcBef>
              <a:spcAft>
                <a:spcPts val="0"/>
              </a:spcAft>
            </a:pPr>
            <a:r>
              <a:rPr lang="en-US" sz="3150" spc="10">
                <a:solidFill>
                  <a:srgbClr val="001F5F"/>
                </a:solidFill>
                <a:latin typeface="Calibri" pitchFamily="1" panose="2263545234"/>
              </a:rPr>
              <a:t>technology development of the Web </a:t>
            </a:r>
          </a:p>
          <a:p>
            <a:pPr marL="1143000" marR="22860" indent="0" algn="l">
              <a:lnSpc>
                <a:spcPts val="3100"/>
              </a:lnSpc>
              <a:spcBef>
                <a:spcPts val="585"/>
              </a:spcBef>
              <a:spcAft>
                <a:spcPts val="0"/>
              </a:spcAft>
            </a:pPr>
            <a:r>
              <a:rPr lang="en-US" sz="3150" spc="15">
                <a:solidFill>
                  <a:srgbClr val="001F5F"/>
                </a:solidFill>
                <a:latin typeface="Calibri" pitchFamily="1" panose="2263545234"/>
              </a:rPr>
              <a:t>Consortium and to determine guidelines for </a:t>
            </a:r>
          </a:p>
          <a:p>
            <a:pPr marL="1143000" marR="22860" indent="0" algn="l">
              <a:lnSpc>
                <a:spcPts val="3100"/>
              </a:lnSpc>
              <a:spcBef>
                <a:spcPts val="585"/>
              </a:spcBef>
              <a:spcAft>
                <a:spcPts val="2350"/>
              </a:spcAft>
            </a:pPr>
            <a:r>
              <a:rPr lang="en-US" sz="3150" spc="0">
                <a:solidFill>
                  <a:srgbClr val="001F5F"/>
                </a:solidFill>
                <a:latin typeface="Calibri" pitchFamily="1" panose="2263545234"/>
              </a:rPr>
              <a:t>accessible technology. </a:t>
            </a:r>
          </a:p>
        </p:txBody>
      </p:sp>
      <p:graphicFrame>
        <p:nvGraphicFramePr>
          <p:cNvPr id="873" name="table 873"/>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875" name=""/>
        <p:cNvGrpSpPr/>
        <p:nvPr/>
      </p:nvGrpSpPr>
      <p:grpSpPr/>
      <p:sp>
        <p:nvSpPr>
          <p:cNvPr id="87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885" name="Image.jpg"/>
          <p:cNvPicPr/>
          <p:nvPr/>
        </p:nvPicPr>
        <p:blipFill>
          <a:blip r:embed="rId422"/>
          <a:stretch>
            <a:fillRect/>
          </a:stretch>
        </p:blipFill>
        <p:spPr>
          <a:xfrm>
            <a:off x="6595745" y="6516370"/>
            <a:ext cx="2499360" cy="213360"/>
          </a:xfrm>
          <a:prstGeom prst="rect">
            <a:avLst/>
          </a:prstGeom>
        </p:spPr>
      </p:pic>
      <p:sp>
        <p:nvSpPr>
          <p:cNvPr id="878"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20">
                <a:solidFill>
                  <a:srgbClr val="000080"/>
                </a:solidFill>
                <a:latin typeface="Tahoma" pitchFamily="2" panose="2263545234"/>
              </a:rPr>
              <a:t>84 </a:t>
            </a:r>
          </a:p>
        </p:txBody>
      </p:sp>
      <p:sp>
        <p:nvSpPr>
          <p:cNvPr id="879"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80" name=""/>
          <p:cNvSpPr/>
          <p:nvPr>
            <p:ph type="body" idx="10"/>
          </p:nvPr>
        </p:nvSpPr>
        <p:spPr>
          <a:xfrm>
            <a:off x="0" y="676910"/>
            <a:ext cx="9144000" cy="904240"/>
          </a:xfrm>
          <a:prstGeom prst="rect">
            <a:avLst/>
          </a:prstGeom>
          <a:noFill/>
          <a:ln w="0" cmpd="sng">
            <a:noFill/>
            <a:prstDash val="solid"/>
          </a:ln>
        </p:spPr>
        <p:txBody>
          <a:bodyPr vert="horz" lIns="0" tIns="260350" rIns="0" bIns="0" anchor="t"/>
          <a:lstStyle/>
          <a:p>
            <a:pPr marL="0" marR="0" indent="0" algn="ctr">
              <a:lnSpc>
                <a:spcPts val="4700"/>
              </a:lnSpc>
              <a:spcAft>
                <a:spcPts val="145"/>
              </a:spcAft>
            </a:pPr>
            <a:r>
              <a:rPr lang="en-US" sz="4350" b="1" spc="10">
                <a:solidFill>
                  <a:srgbClr val="001F5F"/>
                </a:solidFill>
                <a:latin typeface="Calibri" pitchFamily="1" panose="2263545234"/>
              </a:rPr>
              <a:t>Accommodations Could Include: </a:t>
            </a:r>
          </a:p>
        </p:txBody>
      </p:sp>
      <p:sp>
        <p:nvSpPr>
          <p:cNvPr id="881" name=""/>
          <p:cNvSpPr/>
          <p:nvPr>
            <p:ph type="body" idx="10"/>
          </p:nvPr>
        </p:nvSpPr>
        <p:spPr>
          <a:xfrm>
            <a:off x="0" y="1581150"/>
            <a:ext cx="9144000" cy="4866640"/>
          </a:xfrm>
          <a:prstGeom prst="rect">
            <a:avLst/>
          </a:prstGeom>
          <a:noFill/>
          <a:ln w="0" cmpd="sng">
            <a:noFill/>
            <a:prstDash val="solid"/>
          </a:ln>
        </p:spPr>
        <p:txBody>
          <a:bodyPr vert="horz" lIns="0" tIns="336550" rIns="0" bIns="0" anchor="t">
            <a:normAutofit fontScale="95000"/>
          </a:bodyPr>
          <a:lstStyle/>
          <a:p>
            <a:pPr marL="640080" marR="0" indent="0" algn="just">
              <a:lnSpc>
                <a:spcPts val="2500"/>
              </a:lnSpc>
              <a:spcAft>
                <a:spcPts val="0"/>
              </a:spcAft>
            </a:pPr>
            <a:r>
              <a:rPr lang="en-US" sz="4350" spc="95">
                <a:solidFill>
                  <a:srgbClr val="44759E"/>
                </a:solidFill>
                <a:latin typeface="Arial" pitchFamily="2" panose="2263545234"/>
              </a:rPr>
              <a:t></a:t>
            </a:r>
            <a:r>
              <a:rPr lang="en-US" sz="2900" spc="95">
                <a:solidFill>
                  <a:srgbClr val="001F5F"/>
                </a:solidFill>
                <a:latin typeface="Calibri" pitchFamily="1" panose="2263545234"/>
              </a:rPr>
              <a:t> Providing a plain-text alternative version of </a:t>
            </a:r>
          </a:p>
          <a:p>
            <a:pPr marL="1143000" marR="0" indent="0" algn="just">
              <a:lnSpc>
                <a:spcPts val="2500"/>
              </a:lnSpc>
              <a:spcBef>
                <a:spcPts val="0"/>
              </a:spcBef>
              <a:spcAft>
                <a:spcPts val="0"/>
              </a:spcAft>
            </a:pPr>
            <a:r>
              <a:rPr lang="en-US" sz="2900" spc="30">
                <a:solidFill>
                  <a:srgbClr val="001F5F"/>
                </a:solidFill>
                <a:latin typeface="Calibri" pitchFamily="1" panose="2263545234"/>
              </a:rPr>
              <a:t>PDFs so that they can be read by a screenreader </a:t>
            </a:r>
          </a:p>
          <a:p>
            <a:pPr marL="640080" marR="0" indent="0" algn="just">
              <a:lnSpc>
                <a:spcPts val="2500"/>
              </a:lnSpc>
              <a:spcBef>
                <a:spcPts val="1230"/>
              </a:spcBef>
              <a:spcAft>
                <a:spcPts val="0"/>
              </a:spcAft>
            </a:pPr>
            <a:r>
              <a:rPr lang="en-US" sz="4350" spc="105">
                <a:solidFill>
                  <a:srgbClr val="44759E"/>
                </a:solidFill>
                <a:latin typeface="Arial" pitchFamily="2" panose="2263545234"/>
              </a:rPr>
              <a:t></a:t>
            </a:r>
            <a:r>
              <a:rPr lang="en-US" sz="2900" spc="105">
                <a:solidFill>
                  <a:srgbClr val="001F5F"/>
                </a:solidFill>
                <a:latin typeface="Calibri" pitchFamily="1" panose="2263545234"/>
              </a:rPr>
              <a:t> Adding captions to videos or providing a </a:t>
            </a:r>
          </a:p>
          <a:p>
            <a:pPr marL="1143000" marR="0" indent="0" algn="just">
              <a:lnSpc>
                <a:spcPts val="2500"/>
              </a:lnSpc>
              <a:spcBef>
                <a:spcPts val="0"/>
              </a:spcBef>
              <a:spcAft>
                <a:spcPts val="0"/>
              </a:spcAft>
            </a:pPr>
            <a:r>
              <a:rPr lang="en-US" sz="2900" spc="25">
                <a:solidFill>
                  <a:srgbClr val="001F5F"/>
                </a:solidFill>
                <a:latin typeface="Calibri" pitchFamily="1" panose="2263545234"/>
              </a:rPr>
              <a:t>transcript for audio recordings </a:t>
            </a:r>
          </a:p>
          <a:p>
            <a:pPr marL="640080" marR="0" indent="0" algn="just">
              <a:lnSpc>
                <a:spcPts val="2500"/>
              </a:lnSpc>
              <a:spcBef>
                <a:spcPts val="1230"/>
              </a:spcBef>
              <a:spcAft>
                <a:spcPts val="0"/>
              </a:spcAft>
            </a:pPr>
            <a:r>
              <a:rPr lang="en-US" sz="4350" spc="110">
                <a:solidFill>
                  <a:srgbClr val="44759E"/>
                </a:solidFill>
                <a:latin typeface="Arial" pitchFamily="2" panose="2263545234"/>
              </a:rPr>
              <a:t></a:t>
            </a:r>
            <a:r>
              <a:rPr lang="en-US" sz="2900" spc="110">
                <a:solidFill>
                  <a:srgbClr val="001F5F"/>
                </a:solidFill>
                <a:latin typeface="Calibri" pitchFamily="1" panose="2263545234"/>
              </a:rPr>
              <a:t> Fixing </a:t>
            </a:r>
            <a:r>
              <a:rPr lang="en-US" sz="3000" spc="110">
                <a:solidFill>
                  <a:srgbClr val="001F5F"/>
                </a:solidFill>
                <a:latin typeface="Calibri" pitchFamily="1" panose="2263545234"/>
              </a:rPr>
              <a:t>your website’s semantic structure so it </a:t>
            </a:r>
          </a:p>
          <a:p>
            <a:pPr marL="1143000" marR="0" indent="0" algn="just">
              <a:lnSpc>
                <a:spcPts val="2500"/>
              </a:lnSpc>
              <a:spcBef>
                <a:spcPts val="0"/>
              </a:spcBef>
              <a:spcAft>
                <a:spcPts val="0"/>
              </a:spcAft>
            </a:pPr>
            <a:r>
              <a:rPr lang="en-US" sz="2900" spc="30">
                <a:solidFill>
                  <a:srgbClr val="001F5F"/>
                </a:solidFill>
                <a:latin typeface="Calibri" pitchFamily="1" panose="2263545234"/>
              </a:rPr>
              <a:t>can be navigated by screenreader and by </a:t>
            </a:r>
          </a:p>
          <a:p>
            <a:pPr marL="1143000" marR="0" indent="0" algn="just">
              <a:lnSpc>
                <a:spcPts val="2800"/>
              </a:lnSpc>
              <a:spcBef>
                <a:spcPts val="0"/>
              </a:spcBef>
              <a:spcAft>
                <a:spcPts val="0"/>
              </a:spcAft>
            </a:pPr>
            <a:r>
              <a:rPr lang="en-US" sz="2900" spc="-15">
                <a:solidFill>
                  <a:srgbClr val="001F5F"/>
                </a:solidFill>
                <a:latin typeface="Calibri" pitchFamily="1" panose="2263545234"/>
              </a:rPr>
              <a:t>keyboard </a:t>
            </a:r>
          </a:p>
          <a:p>
            <a:pPr marL="640080" marR="0" indent="0" algn="just">
              <a:lnSpc>
                <a:spcPts val="2500"/>
              </a:lnSpc>
              <a:spcBef>
                <a:spcPts val="1230"/>
              </a:spcBef>
              <a:spcAft>
                <a:spcPts val="0"/>
              </a:spcAft>
            </a:pPr>
            <a:r>
              <a:rPr lang="en-US" sz="4350" spc="90">
                <a:solidFill>
                  <a:srgbClr val="44759E"/>
                </a:solidFill>
                <a:latin typeface="Arial" pitchFamily="2" panose="2263545234"/>
              </a:rPr>
              <a:t></a:t>
            </a:r>
            <a:r>
              <a:rPr lang="en-US" sz="2900" spc="90">
                <a:solidFill>
                  <a:srgbClr val="001F5F"/>
                </a:solidFill>
                <a:latin typeface="Calibri" pitchFamily="1" panose="2263545234"/>
              </a:rPr>
              <a:t> Adding alt text to convey information in images </a:t>
            </a:r>
          </a:p>
          <a:p>
            <a:pPr marL="1143000" marR="0" indent="0" algn="just">
              <a:lnSpc>
                <a:spcPts val="2500"/>
              </a:lnSpc>
              <a:spcBef>
                <a:spcPts val="0"/>
              </a:spcBef>
              <a:spcAft>
                <a:spcPts val="0"/>
              </a:spcAft>
            </a:pPr>
            <a:r>
              <a:rPr lang="en-US" sz="2900" spc="25">
                <a:solidFill>
                  <a:srgbClr val="001F5F"/>
                </a:solidFill>
                <a:latin typeface="Calibri" pitchFamily="1" panose="2263545234"/>
              </a:rPr>
              <a:t>or graphics for blind users </a:t>
            </a:r>
          </a:p>
          <a:p>
            <a:pPr marL="640080" marR="0" indent="0" algn="just">
              <a:lnSpc>
                <a:spcPts val="2500"/>
              </a:lnSpc>
              <a:spcBef>
                <a:spcPts val="1230"/>
              </a:spcBef>
              <a:spcAft>
                <a:spcPts val="0"/>
              </a:spcAft>
            </a:pPr>
            <a:r>
              <a:rPr lang="en-US" sz="4350" spc="90">
                <a:solidFill>
                  <a:srgbClr val="44759E"/>
                </a:solidFill>
                <a:latin typeface="Arial" pitchFamily="2" panose="2263545234"/>
              </a:rPr>
              <a:t></a:t>
            </a:r>
            <a:r>
              <a:rPr lang="en-US" sz="2900" spc="90">
                <a:solidFill>
                  <a:srgbClr val="001F5F"/>
                </a:solidFill>
                <a:latin typeface="Calibri" pitchFamily="1" panose="2263545234"/>
              </a:rPr>
              <a:t> Changing the font type, size, or color contrast of </a:t>
            </a:r>
          </a:p>
          <a:p>
            <a:pPr marL="1143000" marR="0" indent="0" algn="just">
              <a:lnSpc>
                <a:spcPts val="2500"/>
              </a:lnSpc>
              <a:spcBef>
                <a:spcPts val="0"/>
              </a:spcBef>
              <a:spcAft>
                <a:spcPts val="1610"/>
              </a:spcAft>
            </a:pPr>
            <a:r>
              <a:rPr lang="en-US" sz="2900" spc="30">
                <a:solidFill>
                  <a:srgbClr val="001F5F"/>
                </a:solidFill>
                <a:latin typeface="Calibri" pitchFamily="1" panose="2263545234"/>
              </a:rPr>
              <a:t>text for low-vision or colorblind users </a:t>
            </a:r>
          </a:p>
        </p:txBody>
      </p:sp>
      <p:graphicFrame>
        <p:nvGraphicFramePr>
          <p:cNvPr id="884" name="table 884"/>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886" name=""/>
        <p:cNvGrpSpPr/>
        <p:nvPr/>
      </p:nvGrpSpPr>
      <p:grpSpPr/>
      <p:sp>
        <p:nvSpPr>
          <p:cNvPr id="88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896" name="Image.jpg"/>
          <p:cNvPicPr/>
          <p:nvPr/>
        </p:nvPicPr>
        <p:blipFill>
          <a:blip r:embed="rId427"/>
          <a:stretch>
            <a:fillRect/>
          </a:stretch>
        </p:blipFill>
        <p:spPr>
          <a:xfrm>
            <a:off x="6595745" y="6516370"/>
            <a:ext cx="2499360" cy="213360"/>
          </a:xfrm>
          <a:prstGeom prst="rect">
            <a:avLst/>
          </a:prstGeom>
        </p:spPr>
      </p:pic>
      <p:sp>
        <p:nvSpPr>
          <p:cNvPr id="889"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22860" indent="0" algn="r">
              <a:lnSpc>
                <a:spcPts val="1600"/>
              </a:lnSpc>
              <a:spcAft>
                <a:spcPts val="870"/>
              </a:spcAft>
            </a:pPr>
            <a:r>
              <a:rPr lang="en-US" sz="1350" spc="204">
                <a:solidFill>
                  <a:srgbClr val="000080"/>
                </a:solidFill>
                <a:latin typeface="Tahoma" pitchFamily="2" panose="2263545234"/>
              </a:rPr>
              <a:t>85 </a:t>
            </a:r>
          </a:p>
        </p:txBody>
      </p:sp>
      <p:sp>
        <p:nvSpPr>
          <p:cNvPr id="890"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91" name=""/>
          <p:cNvSpPr/>
          <p:nvPr>
            <p:ph type="body" idx="10"/>
          </p:nvPr>
        </p:nvSpPr>
        <p:spPr>
          <a:xfrm>
            <a:off x="0" y="676910"/>
            <a:ext cx="9144000" cy="1261110"/>
          </a:xfrm>
          <a:prstGeom prst="rect">
            <a:avLst/>
          </a:prstGeom>
          <a:noFill/>
          <a:ln w="0" cmpd="sng">
            <a:noFill/>
            <a:prstDash val="solid"/>
          </a:ln>
        </p:spPr>
        <p:txBody>
          <a:bodyPr vert="horz" lIns="0" tIns="263525" rIns="0" bIns="0" anchor="t"/>
          <a:lstStyle/>
          <a:p>
            <a:pPr marL="0" marR="22860" indent="0" algn="ctr">
              <a:lnSpc>
                <a:spcPts val="4300"/>
              </a:lnSpc>
              <a:spcAft>
                <a:spcPts val="3310"/>
              </a:spcAft>
            </a:pPr>
            <a:r>
              <a:rPr lang="en-US" sz="4350" b="1" spc="-95">
                <a:solidFill>
                  <a:srgbClr val="001F5F"/>
                </a:solidFill>
                <a:latin typeface="Calibri" pitchFamily="1" panose="2263545234"/>
              </a:rPr>
              <a:t>Guidance Is Coming ...Maybe </a:t>
            </a:r>
          </a:p>
        </p:txBody>
      </p:sp>
      <p:sp>
        <p:nvSpPr>
          <p:cNvPr id="892" name=""/>
          <p:cNvSpPr/>
          <p:nvPr>
            <p:ph type="body" idx="10"/>
          </p:nvPr>
        </p:nvSpPr>
        <p:spPr>
          <a:xfrm>
            <a:off x="0" y="1938020"/>
            <a:ext cx="9144000" cy="4509770"/>
          </a:xfrm>
          <a:prstGeom prst="rect">
            <a:avLst/>
          </a:prstGeom>
          <a:noFill/>
          <a:ln w="0" cmpd="sng">
            <a:noFill/>
            <a:prstDash val="solid"/>
          </a:ln>
        </p:spPr>
        <p:txBody>
          <a:bodyPr vert="horz" lIns="0" tIns="269240" rIns="0" bIns="0" anchor="t"/>
          <a:lstStyle/>
          <a:p>
            <a:pPr marL="0" marR="22860" indent="0" algn="ctr">
              <a:lnSpc>
                <a:spcPts val="3100"/>
              </a:lnSpc>
              <a:spcAft>
                <a:spcPts val="0"/>
              </a:spcAft>
            </a:pPr>
            <a:r>
              <a:rPr lang="en-US" sz="4350" spc="85">
                <a:solidFill>
                  <a:srgbClr val="44759E"/>
                </a:solidFill>
                <a:latin typeface="Arial" pitchFamily="2" panose="2263545234"/>
              </a:rPr>
              <a:t></a:t>
            </a:r>
            <a:r>
              <a:rPr lang="en-US" sz="3150" spc="85">
                <a:solidFill>
                  <a:srgbClr val="001F5F"/>
                </a:solidFill>
                <a:latin typeface="Calibri" pitchFamily="1" panose="2263545234"/>
              </a:rPr>
              <a:t> Supplemental Advance Notice of Proposed </a:t>
            </a:r>
          </a:p>
          <a:p>
            <a:pPr marL="1097280" marR="22860" indent="0" algn="l">
              <a:lnSpc>
                <a:spcPts val="3100"/>
              </a:lnSpc>
              <a:spcBef>
                <a:spcPts val="0"/>
              </a:spcBef>
              <a:spcAft>
                <a:spcPts val="0"/>
              </a:spcAft>
            </a:pPr>
            <a:r>
              <a:rPr lang="en-US" sz="3150" spc="10">
                <a:solidFill>
                  <a:srgbClr val="001F5F"/>
                </a:solidFill>
                <a:latin typeface="Calibri" pitchFamily="1" panose="2263545234"/>
              </a:rPr>
              <a:t>Rulemaking (SANPR) was issued on May 9, </a:t>
            </a:r>
          </a:p>
          <a:p>
            <a:pPr marL="1097280" marR="22860" indent="0" algn="l">
              <a:lnSpc>
                <a:spcPts val="3300"/>
              </a:lnSpc>
              <a:spcBef>
                <a:spcPts val="0"/>
              </a:spcBef>
              <a:spcAft>
                <a:spcPts val="0"/>
              </a:spcAft>
            </a:pPr>
            <a:r>
              <a:rPr lang="en-US" sz="3150" spc="-30">
                <a:solidFill>
                  <a:srgbClr val="001F5F"/>
                </a:solidFill>
                <a:latin typeface="Calibri" pitchFamily="1" panose="2263545234"/>
              </a:rPr>
              <a:t>2016 </a:t>
            </a:r>
          </a:p>
          <a:p>
            <a:pPr marL="1097280" marR="22860" indent="548640" algn="l">
              <a:lnSpc>
                <a:spcPts val="2900"/>
              </a:lnSpc>
              <a:spcBef>
                <a:spcPts val="950"/>
              </a:spcBef>
              <a:spcAft>
                <a:spcPts val="0"/>
              </a:spcAft>
              <a:buFont typeface="Symbol"/>
              <a:buChar char="·"/>
            </a:pPr>
            <a:r>
              <a:rPr lang="en-US" sz="2800" spc="-15">
                <a:solidFill>
                  <a:srgbClr val="001F5F"/>
                </a:solidFill>
                <a:latin typeface="Calibri" pitchFamily="1" panose="2263545234"/>
              </a:rPr>
              <a:t>DOJ considering revisions to ADA Title II </a:t>
            </a:r>
          </a:p>
          <a:p>
            <a:pPr marL="1645920" marR="22860" indent="0" algn="l">
              <a:lnSpc>
                <a:spcPts val="2900"/>
              </a:lnSpc>
              <a:spcBef>
                <a:spcPts val="0"/>
              </a:spcBef>
              <a:spcAft>
                <a:spcPts val="0"/>
              </a:spcAft>
            </a:pPr>
            <a:r>
              <a:rPr lang="en-US" sz="2800" spc="-15">
                <a:solidFill>
                  <a:srgbClr val="001F5F"/>
                </a:solidFill>
                <a:latin typeface="Calibri" pitchFamily="1" panose="2263545234"/>
              </a:rPr>
              <a:t>Regulations since at least 2010 </a:t>
            </a:r>
          </a:p>
          <a:p>
            <a:pPr marL="1097280" marR="22860" indent="548640" algn="l">
              <a:lnSpc>
                <a:spcPts val="2900"/>
              </a:lnSpc>
              <a:spcBef>
                <a:spcPts val="670"/>
              </a:spcBef>
              <a:spcAft>
                <a:spcPts val="0"/>
              </a:spcAft>
              <a:buFont typeface="Symbol"/>
              <a:buChar char="·"/>
            </a:pPr>
            <a:r>
              <a:rPr lang="en-US" sz="2800" spc="-10">
                <a:solidFill>
                  <a:srgbClr val="001F5F"/>
                </a:solidFill>
                <a:latin typeface="Calibri" pitchFamily="1" panose="2263545234"/>
              </a:rPr>
              <a:t>Supplement to 2010 Rule-making notice </a:t>
            </a:r>
          </a:p>
          <a:p>
            <a:pPr marL="1097280" marR="22860" indent="548640" algn="l">
              <a:lnSpc>
                <a:spcPts val="2900"/>
              </a:lnSpc>
              <a:spcBef>
                <a:spcPts val="670"/>
              </a:spcBef>
              <a:spcAft>
                <a:spcPts val="0"/>
              </a:spcAft>
              <a:buFont typeface="Symbol"/>
              <a:buChar char="·"/>
            </a:pPr>
            <a:r>
              <a:rPr lang="en-US" sz="2800" spc="-10">
                <a:solidFill>
                  <a:srgbClr val="001F5F"/>
                </a:solidFill>
                <a:latin typeface="Calibri" pitchFamily="1" panose="2263545234"/>
              </a:rPr>
              <a:t>Comment period initially set to close on August </a:t>
            </a:r>
          </a:p>
          <a:p>
            <a:pPr marL="1645920" marR="22860" indent="0" algn="l">
              <a:lnSpc>
                <a:spcPts val="2900"/>
              </a:lnSpc>
              <a:spcBef>
                <a:spcPts val="0"/>
              </a:spcBef>
              <a:spcAft>
                <a:spcPts val="0"/>
              </a:spcAft>
            </a:pPr>
            <a:r>
              <a:rPr lang="en-US" sz="2800" spc="-55">
                <a:solidFill>
                  <a:srgbClr val="001F5F"/>
                </a:solidFill>
                <a:latin typeface="Calibri" pitchFamily="1" panose="2263545234"/>
              </a:rPr>
              <a:t>8, 2016 </a:t>
            </a:r>
          </a:p>
          <a:p>
            <a:pPr marL="1097280" marR="22860" indent="548640" algn="l">
              <a:lnSpc>
                <a:spcPts val="2900"/>
              </a:lnSpc>
              <a:spcBef>
                <a:spcPts val="670"/>
              </a:spcBef>
              <a:spcAft>
                <a:spcPts val="2395"/>
              </a:spcAft>
              <a:buFont typeface="Symbol"/>
              <a:buChar char="·"/>
            </a:pPr>
            <a:r>
              <a:rPr lang="en-US" sz="2800" spc="-15">
                <a:solidFill>
                  <a:srgbClr val="001F5F"/>
                </a:solidFill>
                <a:latin typeface="Calibri" pitchFamily="1" panose="2263545234"/>
              </a:rPr>
              <a:t>Extended to October 7, 2016 </a:t>
            </a:r>
          </a:p>
        </p:txBody>
      </p:sp>
      <p:graphicFrame>
        <p:nvGraphicFramePr>
          <p:cNvPr id="895" name="table 895"/>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897" name=""/>
        <p:cNvGrpSpPr/>
        <p:nvPr/>
      </p:nvGrpSpPr>
      <p:grpSpPr/>
      <p:sp>
        <p:nvSpPr>
          <p:cNvPr id="89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906" name="Image.jpg"/>
          <p:cNvPicPr/>
          <p:nvPr/>
        </p:nvPicPr>
        <p:blipFill>
          <a:blip r:embed="rId432"/>
          <a:stretch>
            <a:fillRect/>
          </a:stretch>
        </p:blipFill>
        <p:spPr>
          <a:xfrm>
            <a:off x="6595745" y="6516370"/>
            <a:ext cx="2499360" cy="213360"/>
          </a:xfrm>
          <a:prstGeom prst="rect">
            <a:avLst/>
          </a:prstGeom>
        </p:spPr>
      </p:pic>
      <p:sp>
        <p:nvSpPr>
          <p:cNvPr id="90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86 </a:t>
            </a:r>
          </a:p>
        </p:txBody>
      </p:sp>
      <p:sp>
        <p:nvSpPr>
          <p:cNvPr id="90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02" name=""/>
          <p:cNvSpPr/>
          <p:nvPr>
            <p:ph type="body" idx="10"/>
          </p:nvPr>
        </p:nvSpPr>
        <p:spPr>
          <a:xfrm>
            <a:off x="0" y="676910"/>
            <a:ext cx="9144000" cy="5770880"/>
          </a:xfrm>
          <a:prstGeom prst="rect">
            <a:avLst/>
          </a:prstGeom>
          <a:noFill/>
          <a:ln w="0" cmpd="sng">
            <a:noFill/>
            <a:prstDash val="solid"/>
          </a:ln>
        </p:spPr>
        <p:txBody>
          <a:bodyPr vert="horz" lIns="0" tIns="261620" rIns="0" bIns="0" anchor="t"/>
          <a:lstStyle/>
          <a:p>
            <a:pPr marL="0" marR="0" indent="0" algn="ctr">
              <a:lnSpc>
                <a:spcPts val="4300"/>
              </a:lnSpc>
              <a:spcAft>
                <a:spcPts val="0"/>
              </a:spcAft>
            </a:pPr>
            <a:r>
              <a:rPr lang="en-US" sz="4300" b="1" spc="25">
                <a:solidFill>
                  <a:srgbClr val="001F5F"/>
                </a:solidFill>
                <a:latin typeface="Calibri" pitchFamily="1" panose="2263545234"/>
              </a:rPr>
              <a:t>OCR Activity </a:t>
            </a:r>
          </a:p>
          <a:p>
            <a:pPr marL="640080" marR="0" indent="0" algn="l">
              <a:lnSpc>
                <a:spcPts val="3100"/>
              </a:lnSpc>
              <a:spcBef>
                <a:spcPts val="1410"/>
              </a:spcBef>
              <a:spcAft>
                <a:spcPts val="0"/>
              </a:spcAft>
            </a:pPr>
            <a:r>
              <a:rPr lang="en-US" sz="4300" spc="90">
                <a:solidFill>
                  <a:srgbClr val="44759E"/>
                </a:solidFill>
                <a:latin typeface="Arial" pitchFamily="2" panose="2263545234"/>
              </a:rPr>
              <a:t></a:t>
            </a:r>
            <a:r>
              <a:rPr lang="en-US" sz="3150" spc="90">
                <a:solidFill>
                  <a:srgbClr val="001F5F"/>
                </a:solidFill>
                <a:latin typeface="Calibri" pitchFamily="1" panose="2263545234"/>
              </a:rPr>
              <a:t> Disability Rights Advocate – State of </a:t>
            </a:r>
          </a:p>
          <a:p>
            <a:pPr marL="1097280" marR="0" indent="0" algn="l">
              <a:lnSpc>
                <a:spcPts val="3100"/>
              </a:lnSpc>
              <a:spcBef>
                <a:spcPts val="0"/>
              </a:spcBef>
              <a:spcAft>
                <a:spcPts val="0"/>
              </a:spcAft>
            </a:pPr>
            <a:r>
              <a:rPr lang="en-US" sz="3150" spc="-30">
                <a:solidFill>
                  <a:srgbClr val="001F5F"/>
                </a:solidFill>
                <a:latin typeface="Calibri" pitchFamily="1" panose="2263545234"/>
              </a:rPr>
              <a:t>Michigan </a:t>
            </a:r>
          </a:p>
          <a:p>
            <a:pPr marL="1097280" marR="0" indent="548640" algn="l">
              <a:lnSpc>
                <a:spcPts val="2900"/>
              </a:lnSpc>
              <a:spcBef>
                <a:spcPts val="725"/>
              </a:spcBef>
              <a:spcAft>
                <a:spcPts val="0"/>
              </a:spcAft>
              <a:buFont typeface="Symbol"/>
              <a:buChar char="·"/>
            </a:pPr>
            <a:r>
              <a:rPr lang="en-US" sz="2800" spc="-10">
                <a:solidFill>
                  <a:srgbClr val="001F5F"/>
                </a:solidFill>
                <a:latin typeface="Calibri" pitchFamily="1" panose="2263545234"/>
              </a:rPr>
              <a:t>Filed over 600 complaints in the past year and </a:t>
            </a:r>
          </a:p>
          <a:p>
            <a:pPr marL="1645920" marR="0" indent="0" algn="l">
              <a:lnSpc>
                <a:spcPts val="2700"/>
              </a:lnSpc>
              <a:spcBef>
                <a:spcPts val="180"/>
              </a:spcBef>
              <a:spcAft>
                <a:spcPts val="0"/>
              </a:spcAft>
            </a:pPr>
            <a:r>
              <a:rPr lang="en-US" sz="2800" spc="-65">
                <a:solidFill>
                  <a:srgbClr val="001F5F"/>
                </a:solidFill>
                <a:latin typeface="Calibri" pitchFamily="1" panose="2263545234"/>
              </a:rPr>
              <a:t>half </a:t>
            </a:r>
          </a:p>
          <a:p>
            <a:pPr marL="640080" marR="0" indent="0" algn="l">
              <a:lnSpc>
                <a:spcPts val="3100"/>
              </a:lnSpc>
              <a:spcBef>
                <a:spcPts val="1215"/>
              </a:spcBef>
              <a:spcAft>
                <a:spcPts val="0"/>
              </a:spcAft>
            </a:pPr>
            <a:r>
              <a:rPr lang="en-US" sz="4300" spc="90">
                <a:solidFill>
                  <a:srgbClr val="44759E"/>
                </a:solidFill>
                <a:latin typeface="Arial" pitchFamily="2" panose="2263545234"/>
              </a:rPr>
              <a:t></a:t>
            </a:r>
            <a:r>
              <a:rPr lang="en-US" sz="3150" spc="90">
                <a:solidFill>
                  <a:srgbClr val="001F5F"/>
                </a:solidFill>
                <a:latin typeface="Calibri" pitchFamily="1" panose="2263545234"/>
              </a:rPr>
              <a:t> OCR Website has list of Resolution </a:t>
            </a:r>
          </a:p>
          <a:p>
            <a:pPr marL="1097280" marR="0" indent="0" algn="l">
              <a:lnSpc>
                <a:spcPts val="3100"/>
              </a:lnSpc>
              <a:spcBef>
                <a:spcPts val="0"/>
              </a:spcBef>
              <a:spcAft>
                <a:spcPts val="0"/>
              </a:spcAft>
            </a:pPr>
            <a:r>
              <a:rPr lang="en-US" sz="3150" spc="5">
                <a:solidFill>
                  <a:srgbClr val="001F5F"/>
                </a:solidFill>
                <a:latin typeface="Calibri" pitchFamily="1" panose="2263545234"/>
              </a:rPr>
              <a:t>Agreements </a:t>
            </a:r>
          </a:p>
          <a:p>
            <a:pPr marL="640080" marR="0" indent="0" algn="l">
              <a:lnSpc>
                <a:spcPts val="3300"/>
              </a:lnSpc>
              <a:spcBef>
                <a:spcPts val="1240"/>
              </a:spcBef>
              <a:spcAft>
                <a:spcPts val="0"/>
              </a:spcAft>
            </a:pPr>
            <a:r>
              <a:rPr lang="en-US" sz="4300" spc="100">
                <a:solidFill>
                  <a:srgbClr val="44759E"/>
                </a:solidFill>
                <a:latin typeface="Arial" pitchFamily="2" panose="2263545234"/>
              </a:rPr>
              <a:t></a:t>
            </a:r>
            <a:r>
              <a:rPr lang="en-US" sz="3150" spc="100">
                <a:solidFill>
                  <a:srgbClr val="001F5F"/>
                </a:solidFill>
                <a:latin typeface="Calibri" pitchFamily="1" panose="2263545234"/>
              </a:rPr>
              <a:t> May search for and review at: </a:t>
            </a:r>
          </a:p>
          <a:p>
            <a:pPr marL="1097280" marR="0" indent="548640" algn="l">
              <a:lnSpc>
                <a:spcPts val="3100"/>
              </a:lnSpc>
              <a:spcBef>
                <a:spcPts val="265"/>
              </a:spcBef>
              <a:spcAft>
                <a:spcPts val="0"/>
              </a:spcAft>
              <a:buFont typeface="Symbol"/>
              <a:buChar char="·"/>
            </a:pPr>
            <a:r>
              <a:rPr lang="en-US" sz="2750" u="sng" spc="5">
                <a:solidFill>
                  <a:srgbClr val="0000FF"/>
                </a:solidFill>
                <a:latin typeface="Calibri" pitchFamily="1" panose="2263545234"/>
              </a:rPr>
              <a:t>http://www2.ed.gov/about/offices/list/ocr/fron</a:t>
            </a:r>
          </a:p>
          <a:p>
            <a:pPr marL="1645920" marR="0" indent="0" algn="l">
              <a:lnSpc>
                <a:spcPts val="2900"/>
              </a:lnSpc>
              <a:spcBef>
                <a:spcPts val="0"/>
              </a:spcBef>
              <a:spcAft>
                <a:spcPts val="0"/>
              </a:spcAft>
            </a:pPr>
            <a:r>
              <a:rPr lang="en-US" sz="2750" u="sng" spc="0">
                <a:solidFill>
                  <a:srgbClr val="0000FF"/>
                </a:solidFill>
                <a:latin typeface="Calibri" pitchFamily="1" panose="2263545234"/>
              </a:rPr>
              <a:t>tpage/faq/readingroom.html</a:t>
            </a:r>
            <a:r>
              <a:rPr lang="en-US" sz="2800" spc="0">
                <a:solidFill>
                  <a:srgbClr val="001F5F"/>
                </a:solidFill>
                <a:latin typeface="Calibri" pitchFamily="1" panose="2263545234"/>
              </a:rPr>
              <a:t>  </a:t>
            </a:r>
          </a:p>
          <a:p>
            <a:pPr marL="1097280" marR="0" indent="548640" algn="l">
              <a:lnSpc>
                <a:spcPts val="2900"/>
              </a:lnSpc>
              <a:spcBef>
                <a:spcPts val="470"/>
              </a:spcBef>
              <a:spcAft>
                <a:spcPts val="1965"/>
              </a:spcAft>
              <a:buFont typeface="Symbol"/>
              <a:buChar char="·"/>
            </a:pPr>
            <a:r>
              <a:rPr lang="en-US" sz="2800" spc="-20">
                <a:solidFill>
                  <a:srgbClr val="001F5F"/>
                </a:solidFill>
                <a:latin typeface="Calibri" pitchFamily="1" panose="2263545234"/>
              </a:rPr>
              <a:t>Click on “Case Resolutions” </a:t>
            </a:r>
          </a:p>
        </p:txBody>
      </p:sp>
      <p:graphicFrame>
        <p:nvGraphicFramePr>
          <p:cNvPr id="905" name="table 905"/>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907" name=""/>
        <p:cNvGrpSpPr/>
        <p:nvPr/>
      </p:nvGrpSpPr>
      <p:grpSpPr/>
      <p:sp>
        <p:nvSpPr>
          <p:cNvPr id="90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916" name="Image.jpg"/>
          <p:cNvPicPr/>
          <p:nvPr/>
        </p:nvPicPr>
        <p:blipFill>
          <a:blip r:embed="rId437"/>
          <a:stretch>
            <a:fillRect/>
          </a:stretch>
        </p:blipFill>
        <p:spPr>
          <a:xfrm>
            <a:off x="6595745" y="6516370"/>
            <a:ext cx="2499360" cy="213360"/>
          </a:xfrm>
          <a:prstGeom prst="rect">
            <a:avLst/>
          </a:prstGeom>
        </p:spPr>
      </p:pic>
      <p:sp>
        <p:nvSpPr>
          <p:cNvPr id="91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87 </a:t>
            </a:r>
          </a:p>
        </p:txBody>
      </p:sp>
      <p:sp>
        <p:nvSpPr>
          <p:cNvPr id="91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12" name=""/>
          <p:cNvSpPr/>
          <p:nvPr>
            <p:ph type="body" idx="10"/>
          </p:nvPr>
        </p:nvSpPr>
        <p:spPr>
          <a:xfrm>
            <a:off x="0" y="676910"/>
            <a:ext cx="9144000" cy="5770880"/>
          </a:xfrm>
          <a:prstGeom prst="rect">
            <a:avLst/>
          </a:prstGeom>
          <a:noFill/>
          <a:ln w="0" cmpd="sng">
            <a:noFill/>
            <a:prstDash val="solid"/>
          </a:ln>
        </p:spPr>
        <p:txBody>
          <a:bodyPr vert="horz" lIns="0" tIns="258445" rIns="0" bIns="0" anchor="t">
            <a:normAutofit fontScale="95000"/>
          </a:bodyPr>
          <a:lstStyle/>
          <a:p>
            <a:pPr marL="0" marR="0" indent="0" algn="ctr">
              <a:lnSpc>
                <a:spcPts val="3900"/>
              </a:lnSpc>
              <a:spcAft>
                <a:spcPts val="0"/>
              </a:spcAft>
            </a:pPr>
            <a:r>
              <a:rPr lang="en-US" sz="3950" b="1" spc="0">
                <a:solidFill>
                  <a:srgbClr val="001F5F"/>
                </a:solidFill>
                <a:latin typeface="Calibri" pitchFamily="1" panose="2263545234"/>
              </a:rPr>
              <a:t>OCR Activity – Multi-state </a:t>
            </a:r>
          </a:p>
          <a:p>
            <a:pPr marL="0" marR="0" indent="0" algn="ctr">
              <a:lnSpc>
                <a:spcPts val="3900"/>
              </a:lnSpc>
              <a:spcBef>
                <a:spcPts val="740"/>
              </a:spcBef>
              <a:spcAft>
                <a:spcPts val="0"/>
              </a:spcAft>
            </a:pPr>
            <a:r>
              <a:rPr lang="en-US" sz="3950" b="1" spc="0">
                <a:solidFill>
                  <a:srgbClr val="001F5F"/>
                </a:solidFill>
                <a:latin typeface="Calibri" pitchFamily="1" panose="2263545234"/>
              </a:rPr>
              <a:t>Settlements </a:t>
            </a:r>
          </a:p>
          <a:p>
            <a:pPr marL="640080" marR="0" indent="0" algn="l">
              <a:lnSpc>
                <a:spcPts val="3000"/>
              </a:lnSpc>
              <a:spcBef>
                <a:spcPts val="1110"/>
              </a:spcBef>
              <a:spcAft>
                <a:spcPts val="0"/>
              </a:spcAft>
            </a:pPr>
            <a:r>
              <a:rPr lang="en-US" sz="3950" spc="70">
                <a:solidFill>
                  <a:srgbClr val="44759E"/>
                </a:solidFill>
                <a:latin typeface="Arial" pitchFamily="2" panose="2263545234"/>
              </a:rPr>
              <a:t></a:t>
            </a:r>
            <a:r>
              <a:rPr lang="en-US" sz="3000" spc="70">
                <a:solidFill>
                  <a:srgbClr val="001F5F"/>
                </a:solidFill>
                <a:latin typeface="Calibri" pitchFamily="1" panose="2263545234"/>
              </a:rPr>
              <a:t> June 29, 2016 </a:t>
            </a:r>
            <a:r>
              <a:rPr lang="en-US" sz="3000" spc="70">
                <a:solidFill>
                  <a:srgbClr val="001F5F"/>
                </a:solidFill>
                <a:latin typeface="Calibri" pitchFamily="1" panose="2263545234"/>
              </a:rPr>
              <a:t>– </a:t>
            </a:r>
            <a:r>
              <a:rPr lang="en-US" sz="3000" spc="70">
                <a:solidFill>
                  <a:srgbClr val="001F5F"/>
                </a:solidFill>
                <a:latin typeface="Calibri" pitchFamily="1" panose="2263545234"/>
              </a:rPr>
              <a:t>Multi-state settlements </a:t>
            </a:r>
          </a:p>
          <a:p>
            <a:pPr marL="1143000" marR="0" indent="0" algn="l">
              <a:lnSpc>
                <a:spcPts val="3000"/>
              </a:lnSpc>
              <a:spcBef>
                <a:spcPts val="0"/>
              </a:spcBef>
              <a:spcAft>
                <a:spcPts val="0"/>
              </a:spcAft>
            </a:pPr>
            <a:r>
              <a:rPr lang="en-US" sz="3000" spc="-30">
                <a:solidFill>
                  <a:srgbClr val="001F5F"/>
                </a:solidFill>
                <a:latin typeface="Calibri" pitchFamily="1" panose="2263545234"/>
              </a:rPr>
              <a:t>announced </a:t>
            </a:r>
          </a:p>
          <a:p>
            <a:pPr marL="1097280" marR="0" indent="548640" algn="l">
              <a:lnSpc>
                <a:spcPts val="2700"/>
              </a:lnSpc>
              <a:spcBef>
                <a:spcPts val="400"/>
              </a:spcBef>
              <a:spcAft>
                <a:spcPts val="0"/>
              </a:spcAft>
              <a:buFont typeface="Symbol"/>
              <a:buChar char="·"/>
            </a:pPr>
            <a:r>
              <a:rPr lang="en-US" sz="2600" spc="-20">
                <a:solidFill>
                  <a:srgbClr val="001F5F"/>
                </a:solidFill>
                <a:latin typeface="Calibri" pitchFamily="1" panose="2263545234"/>
              </a:rPr>
              <a:t>Seven States and One Territory (Guam) </a:t>
            </a:r>
          </a:p>
          <a:p>
            <a:pPr marL="1554480" marR="0" indent="0" algn="l">
              <a:lnSpc>
                <a:spcPts val="2300"/>
              </a:lnSpc>
              <a:spcBef>
                <a:spcPts val="735"/>
              </a:spcBef>
              <a:spcAft>
                <a:spcPts val="0"/>
              </a:spcAft>
            </a:pPr>
            <a:r>
              <a:rPr lang="en-US" sz="2200" spc="-25">
                <a:solidFill>
                  <a:srgbClr val="001F5F"/>
                </a:solidFill>
                <a:latin typeface="Calibri" pitchFamily="1" panose="2263545234"/>
              </a:rPr>
              <a:t>— Alaska, Montana, New Mexico, Nevada, Oregon, Utah, </a:t>
            </a:r>
          </a:p>
          <a:p>
            <a:pPr marL="2011680" marR="0" indent="0" algn="l">
              <a:lnSpc>
                <a:spcPts val="2300"/>
              </a:lnSpc>
              <a:spcBef>
                <a:spcPts val="0"/>
              </a:spcBef>
              <a:spcAft>
                <a:spcPts val="0"/>
              </a:spcAft>
            </a:pPr>
            <a:r>
              <a:rPr lang="en-US" sz="2200" spc="-80">
                <a:solidFill>
                  <a:srgbClr val="001F5F"/>
                </a:solidFill>
                <a:latin typeface="Calibri" pitchFamily="1" panose="2263545234"/>
              </a:rPr>
              <a:t>Washington </a:t>
            </a:r>
          </a:p>
          <a:p>
            <a:pPr marL="1097280" marR="0" indent="548640" algn="l">
              <a:lnSpc>
                <a:spcPts val="2700"/>
              </a:lnSpc>
              <a:spcBef>
                <a:spcPts val="405"/>
              </a:spcBef>
              <a:spcAft>
                <a:spcPts val="0"/>
              </a:spcAft>
              <a:buFont typeface="Symbol"/>
              <a:buChar char="·"/>
            </a:pPr>
            <a:r>
              <a:rPr lang="en-US" sz="2600" spc="-30">
                <a:solidFill>
                  <a:srgbClr val="001F5F"/>
                </a:solidFill>
                <a:latin typeface="Calibri" pitchFamily="1" panose="2263545234"/>
              </a:rPr>
              <a:t>11 Different Parties </a:t>
            </a:r>
          </a:p>
          <a:p>
            <a:pPr marL="0" marR="0" indent="0" algn="ctr">
              <a:lnSpc>
                <a:spcPts val="2300"/>
              </a:lnSpc>
              <a:spcBef>
                <a:spcPts val="745"/>
              </a:spcBef>
              <a:spcAft>
                <a:spcPts val="0"/>
              </a:spcAft>
            </a:pPr>
            <a:r>
              <a:rPr lang="en-US" sz="2200" spc="-30">
                <a:solidFill>
                  <a:srgbClr val="001F5F"/>
                </a:solidFill>
                <a:latin typeface="Calibri" pitchFamily="1" panose="2263545234"/>
              </a:rPr>
              <a:t>— Various School Districts, Departments of Education, </a:t>
            </a:r>
          </a:p>
          <a:p>
            <a:pPr marL="2011680" marR="0" indent="0" algn="l">
              <a:lnSpc>
                <a:spcPts val="2300"/>
              </a:lnSpc>
              <a:spcBef>
                <a:spcPts val="5"/>
              </a:spcBef>
              <a:spcAft>
                <a:spcPts val="0"/>
              </a:spcAft>
            </a:pPr>
            <a:r>
              <a:rPr lang="en-US" sz="2200" spc="-50">
                <a:solidFill>
                  <a:srgbClr val="001F5F"/>
                </a:solidFill>
                <a:latin typeface="Calibri" pitchFamily="1" panose="2263545234"/>
              </a:rPr>
              <a:t>School for Deaf and Blind </a:t>
            </a:r>
          </a:p>
          <a:p>
            <a:pPr marL="640080" marR="0" indent="0" algn="l">
              <a:lnSpc>
                <a:spcPts val="3000"/>
              </a:lnSpc>
              <a:spcBef>
                <a:spcPts val="875"/>
              </a:spcBef>
              <a:spcAft>
                <a:spcPts val="0"/>
              </a:spcAft>
            </a:pPr>
            <a:r>
              <a:rPr lang="en-US" sz="3950" spc="65">
                <a:solidFill>
                  <a:srgbClr val="44759E"/>
                </a:solidFill>
                <a:latin typeface="Arial" pitchFamily="2" panose="2263545234"/>
              </a:rPr>
              <a:t></a:t>
            </a:r>
            <a:r>
              <a:rPr lang="en-US" sz="3000" spc="65">
                <a:solidFill>
                  <a:srgbClr val="001F5F"/>
                </a:solidFill>
                <a:latin typeface="Calibri" pitchFamily="1" panose="2263545234"/>
              </a:rPr>
              <a:t> Inaccessible online services and programs </a:t>
            </a:r>
          </a:p>
          <a:p>
            <a:pPr marL="1143000" marR="0" indent="0" algn="l">
              <a:lnSpc>
                <a:spcPts val="3000"/>
              </a:lnSpc>
              <a:spcBef>
                <a:spcPts val="0"/>
              </a:spcBef>
              <a:spcAft>
                <a:spcPts val="2485"/>
              </a:spcAft>
            </a:pPr>
            <a:r>
              <a:rPr lang="en-US" sz="3000" spc="-5">
                <a:solidFill>
                  <a:srgbClr val="001F5F"/>
                </a:solidFill>
                <a:latin typeface="Calibri" pitchFamily="1" panose="2263545234"/>
              </a:rPr>
              <a:t>covered under both Section 504 and Title II </a:t>
            </a:r>
          </a:p>
        </p:txBody>
      </p:sp>
      <p:graphicFrame>
        <p:nvGraphicFramePr>
          <p:cNvPr id="915" name="table 915"/>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917" name=""/>
        <p:cNvGrpSpPr/>
        <p:nvPr/>
      </p:nvGrpSpPr>
      <p:grpSpPr/>
      <p:sp>
        <p:nvSpPr>
          <p:cNvPr id="91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926" name="Image.jpg"/>
          <p:cNvPicPr/>
          <p:nvPr/>
        </p:nvPicPr>
        <p:blipFill>
          <a:blip r:embed="rId442"/>
          <a:stretch>
            <a:fillRect/>
          </a:stretch>
        </p:blipFill>
        <p:spPr>
          <a:xfrm>
            <a:off x="6595745" y="6516370"/>
            <a:ext cx="2499360" cy="213360"/>
          </a:xfrm>
          <a:prstGeom prst="rect">
            <a:avLst/>
          </a:prstGeom>
        </p:spPr>
      </p:pic>
      <p:sp>
        <p:nvSpPr>
          <p:cNvPr id="920" name=""/>
          <p:cNvSpPr/>
          <p:nvPr>
            <p:ph type="body" idx="10"/>
          </p:nvPr>
        </p:nvSpPr>
        <p:spPr>
          <a:xfrm>
            <a:off x="0" y="38100"/>
            <a:ext cx="9144000" cy="330835"/>
          </a:xfrm>
          <a:prstGeom prst="rect">
            <a:avLst/>
          </a:prstGeom>
          <a:noFill/>
          <a:ln w="0" cmpd="sng">
            <a:noFill/>
            <a:prstDash val="solid"/>
          </a:ln>
        </p:spPr>
        <p:txBody>
          <a:bodyPr vert="horz" lIns="0" tIns="10160" rIns="0" bIns="0" anchor="t"/>
          <a:lstStyle/>
          <a:p>
            <a:pPr marL="0" marR="0" indent="0" algn="r">
              <a:lnSpc>
                <a:spcPts val="1600"/>
              </a:lnSpc>
              <a:spcAft>
                <a:spcPts val="870"/>
              </a:spcAft>
            </a:pPr>
            <a:r>
              <a:rPr lang="en-US" sz="1350" spc="210">
                <a:solidFill>
                  <a:srgbClr val="000080"/>
                </a:solidFill>
                <a:latin typeface="Tahoma" pitchFamily="2" panose="2263545234"/>
              </a:rPr>
              <a:t>88 </a:t>
            </a:r>
          </a:p>
        </p:txBody>
      </p:sp>
      <p:sp>
        <p:nvSpPr>
          <p:cNvPr id="92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22" name=""/>
          <p:cNvSpPr/>
          <p:nvPr>
            <p:ph type="body" idx="10"/>
          </p:nvPr>
        </p:nvSpPr>
        <p:spPr>
          <a:xfrm>
            <a:off x="0" y="676910"/>
            <a:ext cx="9144000" cy="5770880"/>
          </a:xfrm>
          <a:prstGeom prst="rect">
            <a:avLst/>
          </a:prstGeom>
          <a:noFill/>
          <a:ln w="0" cmpd="sng">
            <a:noFill/>
            <a:prstDash val="solid"/>
          </a:ln>
        </p:spPr>
        <p:txBody>
          <a:bodyPr vert="horz" lIns="0" tIns="258445" rIns="0" bIns="0" anchor="t"/>
          <a:lstStyle/>
          <a:p>
            <a:pPr marL="0" marR="0" indent="0" algn="ctr">
              <a:lnSpc>
                <a:spcPts val="3900"/>
              </a:lnSpc>
              <a:spcAft>
                <a:spcPts val="0"/>
              </a:spcAft>
            </a:pPr>
            <a:r>
              <a:rPr lang="en-US" sz="3950" b="1" spc="0">
                <a:solidFill>
                  <a:srgbClr val="001F5F"/>
                </a:solidFill>
                <a:latin typeface="Calibri" pitchFamily="1" panose="2263545234"/>
              </a:rPr>
              <a:t>OCR Activity – Multi-state </a:t>
            </a:r>
          </a:p>
          <a:p>
            <a:pPr marL="0" marR="0" indent="0" algn="ctr">
              <a:lnSpc>
                <a:spcPts val="3900"/>
              </a:lnSpc>
              <a:spcBef>
                <a:spcPts val="740"/>
              </a:spcBef>
              <a:spcAft>
                <a:spcPts val="0"/>
              </a:spcAft>
            </a:pPr>
            <a:r>
              <a:rPr lang="en-US" sz="3950" b="1" spc="0">
                <a:solidFill>
                  <a:srgbClr val="001F5F"/>
                </a:solidFill>
                <a:latin typeface="Calibri" pitchFamily="1" panose="2263545234"/>
              </a:rPr>
              <a:t>Settlements </a:t>
            </a:r>
          </a:p>
          <a:p>
            <a:pPr marL="0" marR="0" indent="0" algn="ctr">
              <a:lnSpc>
                <a:spcPts val="3200"/>
              </a:lnSpc>
              <a:spcBef>
                <a:spcPts val="720"/>
              </a:spcBef>
              <a:spcAft>
                <a:spcPts val="0"/>
              </a:spcAft>
            </a:pPr>
            <a:r>
              <a:rPr lang="en-US" sz="3950" spc="45">
                <a:solidFill>
                  <a:srgbClr val="44759E"/>
                </a:solidFill>
                <a:latin typeface="Arial" pitchFamily="2" panose="2263545234"/>
              </a:rPr>
              <a:t></a:t>
            </a:r>
            <a:r>
              <a:rPr lang="en-US" sz="2700" spc="45">
                <a:solidFill>
                  <a:srgbClr val="001F5F"/>
                </a:solidFill>
                <a:latin typeface="Calibri" pitchFamily="1" panose="2263545234"/>
              </a:rPr>
              <a:t> All Parties expressed interest in voluntary resolution </a:t>
            </a:r>
          </a:p>
          <a:p>
            <a:pPr marL="640080" marR="0" indent="0" algn="l">
              <a:lnSpc>
                <a:spcPts val="3200"/>
              </a:lnSpc>
              <a:spcBef>
                <a:spcPts val="160"/>
              </a:spcBef>
              <a:spcAft>
                <a:spcPts val="0"/>
              </a:spcAft>
            </a:pPr>
            <a:r>
              <a:rPr lang="en-US" sz="3950" spc="114">
                <a:solidFill>
                  <a:srgbClr val="44759E"/>
                </a:solidFill>
                <a:latin typeface="Arial" pitchFamily="2" panose="2263545234"/>
              </a:rPr>
              <a:t></a:t>
            </a:r>
            <a:r>
              <a:rPr lang="en-US" sz="2700" spc="114">
                <a:solidFill>
                  <a:srgbClr val="001F5F"/>
                </a:solidFill>
                <a:latin typeface="Calibri" pitchFamily="1" panose="2263545234"/>
              </a:rPr>
              <a:t> Commitments agreed to: </a:t>
            </a:r>
          </a:p>
          <a:p>
            <a:pPr marL="1097280" marR="0" indent="548640" algn="l">
              <a:lnSpc>
                <a:spcPts val="2500"/>
              </a:lnSpc>
              <a:spcBef>
                <a:spcPts val="140"/>
              </a:spcBef>
              <a:spcAft>
                <a:spcPts val="0"/>
              </a:spcAft>
              <a:buFont typeface="Symbol"/>
              <a:buChar char="·"/>
            </a:pPr>
            <a:r>
              <a:rPr lang="en-US" sz="2350" spc="-35">
                <a:solidFill>
                  <a:srgbClr val="001F5F"/>
                </a:solidFill>
                <a:latin typeface="Calibri" pitchFamily="1" panose="2263545234"/>
              </a:rPr>
              <a:t>Qualified auditor to audit content and functionality and </a:t>
            </a:r>
          </a:p>
          <a:p>
            <a:pPr marL="1645920" marR="0" indent="0" algn="l">
              <a:lnSpc>
                <a:spcPts val="2500"/>
              </a:lnSpc>
              <a:spcBef>
                <a:spcPts val="5"/>
              </a:spcBef>
              <a:spcAft>
                <a:spcPts val="0"/>
              </a:spcAft>
            </a:pPr>
            <a:r>
              <a:rPr lang="en-US" sz="2350" spc="-45">
                <a:solidFill>
                  <a:srgbClr val="001F5F"/>
                </a:solidFill>
                <a:latin typeface="Calibri" pitchFamily="1" panose="2263545234"/>
              </a:rPr>
              <a:t>identify barriers </a:t>
            </a:r>
          </a:p>
          <a:p>
            <a:pPr marL="1097280" marR="0" indent="548640" algn="l">
              <a:lnSpc>
                <a:spcPts val="2500"/>
              </a:lnSpc>
              <a:spcBef>
                <a:spcPts val="575"/>
              </a:spcBef>
              <a:spcAft>
                <a:spcPts val="0"/>
              </a:spcAft>
              <a:buFont typeface="Symbol"/>
              <a:buChar char="·"/>
            </a:pPr>
            <a:r>
              <a:rPr lang="en-US" sz="2350" spc="-35">
                <a:solidFill>
                  <a:srgbClr val="001F5F"/>
                </a:solidFill>
                <a:latin typeface="Calibri" pitchFamily="1" panose="2263545234"/>
              </a:rPr>
              <a:t>Adopt policies/procedures to ensure all new or modified </a:t>
            </a:r>
          </a:p>
          <a:p>
            <a:pPr marL="1645920" marR="0" indent="0" algn="l">
              <a:lnSpc>
                <a:spcPts val="2500"/>
              </a:lnSpc>
              <a:spcBef>
                <a:spcPts val="0"/>
              </a:spcBef>
              <a:spcAft>
                <a:spcPts val="0"/>
              </a:spcAft>
            </a:pPr>
            <a:r>
              <a:rPr lang="en-US" sz="2350" spc="-40">
                <a:solidFill>
                  <a:srgbClr val="001F5F"/>
                </a:solidFill>
                <a:latin typeface="Calibri" pitchFamily="1" panose="2263545234"/>
              </a:rPr>
              <a:t>content will be accessible </a:t>
            </a:r>
          </a:p>
          <a:p>
            <a:pPr marL="1097280" marR="0" indent="548640" algn="l">
              <a:lnSpc>
                <a:spcPts val="2500"/>
              </a:lnSpc>
              <a:spcBef>
                <a:spcPts val="595"/>
              </a:spcBef>
              <a:spcAft>
                <a:spcPts val="0"/>
              </a:spcAft>
              <a:buFont typeface="Symbol"/>
              <a:buChar char="·"/>
            </a:pPr>
            <a:r>
              <a:rPr lang="en-US" sz="2350" spc="-30">
                <a:solidFill>
                  <a:srgbClr val="001F5F"/>
                </a:solidFill>
                <a:latin typeface="Calibri" pitchFamily="1" panose="2263545234"/>
              </a:rPr>
              <a:t>Corrective action plan prioritizing removal of barriers </a:t>
            </a:r>
          </a:p>
          <a:p>
            <a:pPr marL="1097280" marR="0" indent="548640" algn="l">
              <a:lnSpc>
                <a:spcPts val="2500"/>
              </a:lnSpc>
              <a:spcBef>
                <a:spcPts val="580"/>
              </a:spcBef>
              <a:spcAft>
                <a:spcPts val="0"/>
              </a:spcAft>
              <a:buFont typeface="Symbol"/>
              <a:buChar char="·"/>
            </a:pPr>
            <a:r>
              <a:rPr lang="en-US" sz="2350" spc="-35">
                <a:solidFill>
                  <a:srgbClr val="001F5F"/>
                </a:solidFill>
                <a:latin typeface="Calibri" pitchFamily="1" panose="2263545234"/>
              </a:rPr>
              <a:t>Post notices on how to request access to inaccessible </a:t>
            </a:r>
          </a:p>
          <a:p>
            <a:pPr marL="1645920" marR="0" indent="0" algn="l">
              <a:lnSpc>
                <a:spcPts val="2500"/>
              </a:lnSpc>
              <a:spcBef>
                <a:spcPts val="0"/>
              </a:spcBef>
              <a:spcAft>
                <a:spcPts val="0"/>
              </a:spcAft>
            </a:pPr>
            <a:r>
              <a:rPr lang="en-US" sz="2350" spc="-70">
                <a:solidFill>
                  <a:srgbClr val="001F5F"/>
                </a:solidFill>
                <a:latin typeface="Calibri" pitchFamily="1" panose="2263545234"/>
              </a:rPr>
              <a:t>materials </a:t>
            </a:r>
          </a:p>
          <a:p>
            <a:pPr marL="1097280" marR="0" indent="548640" algn="l">
              <a:lnSpc>
                <a:spcPts val="2500"/>
              </a:lnSpc>
              <a:spcBef>
                <a:spcPts val="600"/>
              </a:spcBef>
              <a:spcAft>
                <a:spcPts val="3690"/>
              </a:spcAft>
              <a:buFont typeface="Symbol"/>
              <a:buChar char="·"/>
            </a:pPr>
            <a:r>
              <a:rPr lang="en-US" sz="2350" spc="-40">
                <a:solidFill>
                  <a:srgbClr val="001F5F"/>
                </a:solidFill>
                <a:latin typeface="Calibri" pitchFamily="1" panose="2263545234"/>
              </a:rPr>
              <a:t>Provide training to all appropriate personnel </a:t>
            </a:r>
          </a:p>
        </p:txBody>
      </p:sp>
      <p:graphicFrame>
        <p:nvGraphicFramePr>
          <p:cNvPr id="925" name="table 925"/>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927" name=""/>
        <p:cNvGrpSpPr/>
        <p:nvPr/>
      </p:nvGrpSpPr>
      <p:grpSpPr/>
      <p:sp>
        <p:nvSpPr>
          <p:cNvPr id="92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936" name="Image.jpg"/>
          <p:cNvPicPr/>
          <p:nvPr/>
        </p:nvPicPr>
        <p:blipFill>
          <a:blip r:embed="rId447"/>
          <a:stretch>
            <a:fillRect/>
          </a:stretch>
        </p:blipFill>
        <p:spPr>
          <a:xfrm>
            <a:off x="6595745" y="6516370"/>
            <a:ext cx="2499360" cy="213360"/>
          </a:xfrm>
          <a:prstGeom prst="rect">
            <a:avLst/>
          </a:prstGeom>
        </p:spPr>
      </p:pic>
      <p:sp>
        <p:nvSpPr>
          <p:cNvPr id="93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195">
                <a:solidFill>
                  <a:srgbClr val="000080"/>
                </a:solidFill>
                <a:latin typeface="Tahoma" pitchFamily="2" panose="2263545234"/>
              </a:rPr>
              <a:t>89 </a:t>
            </a:r>
          </a:p>
        </p:txBody>
      </p:sp>
      <p:sp>
        <p:nvSpPr>
          <p:cNvPr id="93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32" name=""/>
          <p:cNvSpPr/>
          <p:nvPr>
            <p:ph type="body" idx="10"/>
          </p:nvPr>
        </p:nvSpPr>
        <p:spPr>
          <a:xfrm>
            <a:off x="0" y="676910"/>
            <a:ext cx="9144000" cy="5770880"/>
          </a:xfrm>
          <a:prstGeom prst="rect">
            <a:avLst/>
          </a:prstGeom>
          <a:noFill/>
          <a:ln w="0" cmpd="sng">
            <a:noFill/>
            <a:prstDash val="solid"/>
          </a:ln>
        </p:spPr>
        <p:txBody>
          <a:bodyPr vert="horz" lIns="0" tIns="260350" rIns="0" bIns="0" anchor="t"/>
          <a:lstStyle/>
          <a:p>
            <a:pPr marL="0" marR="0" indent="0" algn="ctr">
              <a:lnSpc>
                <a:spcPts val="4300"/>
              </a:lnSpc>
              <a:spcAft>
                <a:spcPts val="0"/>
              </a:spcAft>
            </a:pPr>
            <a:r>
              <a:rPr lang="en-US" sz="4350" b="1" spc="0">
                <a:solidFill>
                  <a:srgbClr val="001F5F"/>
                </a:solidFill>
                <a:latin typeface="Calibri" pitchFamily="1" panose="2263545234"/>
              </a:rPr>
              <a:t>Compliance References </a:t>
            </a:r>
          </a:p>
          <a:p>
            <a:pPr marL="457200" marR="0" indent="0" algn="l">
              <a:lnSpc>
                <a:spcPts val="4000"/>
              </a:lnSpc>
              <a:spcBef>
                <a:spcPts val="775"/>
              </a:spcBef>
              <a:spcAft>
                <a:spcPts val="0"/>
              </a:spcAft>
            </a:pPr>
            <a:r>
              <a:rPr lang="en-US" sz="4350" spc="120">
                <a:solidFill>
                  <a:srgbClr val="44759E"/>
                </a:solidFill>
                <a:latin typeface="Arial" pitchFamily="2" panose="2263545234"/>
              </a:rPr>
              <a:t></a:t>
            </a:r>
            <a:r>
              <a:rPr lang="en-US" sz="3150" u="sng" spc="120">
                <a:solidFill>
                  <a:srgbClr val="0000FF"/>
                </a:solidFill>
                <a:latin typeface="Calibri" pitchFamily="1" panose="2263545234"/>
              </a:rPr>
              <a:t>https://www.w3.org/WAI/</a:t>
            </a:r>
            <a:r>
              <a:rPr lang="en-US" sz="3150" spc="120">
                <a:solidFill>
                  <a:srgbClr val="001F5F"/>
                </a:solidFill>
                <a:latin typeface="Calibri" pitchFamily="1" panose="2263545234"/>
              </a:rPr>
              <a:t>  </a:t>
            </a:r>
          </a:p>
          <a:p>
            <a:pPr marL="868680" marR="0" indent="548640" algn="l">
              <a:lnSpc>
                <a:spcPts val="3100"/>
              </a:lnSpc>
              <a:spcBef>
                <a:spcPts val="245"/>
              </a:spcBef>
              <a:spcAft>
                <a:spcPts val="0"/>
              </a:spcAft>
              <a:buFont typeface="Symbol"/>
              <a:buChar char="·"/>
            </a:pPr>
            <a:r>
              <a:rPr lang="en-US" sz="2800" spc="-10">
                <a:solidFill>
                  <a:srgbClr val="001F5F"/>
                </a:solidFill>
                <a:latin typeface="Calibri" pitchFamily="1" panose="2263545234"/>
              </a:rPr>
              <a:t>Website Accessibility Initiative </a:t>
            </a:r>
          </a:p>
          <a:p>
            <a:pPr marL="868680" marR="0" indent="548640" algn="l">
              <a:lnSpc>
                <a:spcPts val="3100"/>
              </a:lnSpc>
              <a:spcBef>
                <a:spcPts val="455"/>
              </a:spcBef>
              <a:spcAft>
                <a:spcPts val="0"/>
              </a:spcAft>
              <a:buFont typeface="Symbol"/>
              <a:buChar char="·"/>
            </a:pPr>
            <a:r>
              <a:rPr lang="en-US" sz="2800" spc="-5">
                <a:solidFill>
                  <a:srgbClr val="001F5F"/>
                </a:solidFill>
                <a:latin typeface="Calibri" pitchFamily="1" panose="2263545234"/>
              </a:rPr>
              <a:t>Web Content Accessibility Guidelines 2.0 (WCAG) </a:t>
            </a:r>
          </a:p>
          <a:p>
            <a:pPr marL="457200" marR="0" indent="0" algn="l">
              <a:lnSpc>
                <a:spcPts val="4000"/>
              </a:lnSpc>
              <a:spcBef>
                <a:spcPts val="215"/>
              </a:spcBef>
              <a:spcAft>
                <a:spcPts val="0"/>
              </a:spcAft>
            </a:pPr>
            <a:r>
              <a:rPr lang="en-US" sz="4350" spc="130">
                <a:solidFill>
                  <a:srgbClr val="44759E"/>
                </a:solidFill>
                <a:latin typeface="Arial" pitchFamily="2" panose="2263545234"/>
              </a:rPr>
              <a:t></a:t>
            </a:r>
            <a:r>
              <a:rPr lang="en-US" sz="3150" spc="130">
                <a:solidFill>
                  <a:srgbClr val="001F5F"/>
                </a:solidFill>
                <a:latin typeface="Calibri" pitchFamily="1" panose="2263545234"/>
              </a:rPr>
              <a:t> Section 504 Coordinator </a:t>
            </a:r>
          </a:p>
          <a:p>
            <a:pPr marL="868680" marR="0" indent="548640" algn="l">
              <a:lnSpc>
                <a:spcPts val="3100"/>
              </a:lnSpc>
              <a:spcBef>
                <a:spcPts val="245"/>
              </a:spcBef>
              <a:spcAft>
                <a:spcPts val="0"/>
              </a:spcAft>
              <a:buFont typeface="Symbol"/>
              <a:buChar char="·"/>
            </a:pPr>
            <a:r>
              <a:rPr lang="en-US" sz="2800" spc="-10">
                <a:solidFill>
                  <a:srgbClr val="001F5F"/>
                </a:solidFill>
                <a:latin typeface="Calibri" pitchFamily="1" panose="2263545234"/>
              </a:rPr>
              <a:t>Conspicuously post contact information </a:t>
            </a:r>
          </a:p>
          <a:p>
            <a:pPr marL="868680" marR="0" indent="548640" algn="l">
              <a:lnSpc>
                <a:spcPts val="3100"/>
              </a:lnSpc>
              <a:spcBef>
                <a:spcPts val="455"/>
              </a:spcBef>
              <a:spcAft>
                <a:spcPts val="0"/>
              </a:spcAft>
              <a:buFont typeface="Symbol"/>
              <a:buChar char="·"/>
            </a:pPr>
            <a:r>
              <a:rPr lang="en-US" sz="2800" spc="-10">
                <a:solidFill>
                  <a:srgbClr val="001F5F"/>
                </a:solidFill>
                <a:latin typeface="Calibri" pitchFamily="1" panose="2263545234"/>
              </a:rPr>
              <a:t>Reference to Grievance Process/Procedures </a:t>
            </a:r>
          </a:p>
          <a:p>
            <a:pPr marL="457200" marR="0" indent="0" algn="l">
              <a:lnSpc>
                <a:spcPts val="4000"/>
              </a:lnSpc>
              <a:spcBef>
                <a:spcPts val="220"/>
              </a:spcBef>
              <a:spcAft>
                <a:spcPts val="0"/>
              </a:spcAft>
            </a:pPr>
            <a:r>
              <a:rPr lang="en-US" sz="4350" spc="175">
                <a:solidFill>
                  <a:srgbClr val="44759E"/>
                </a:solidFill>
                <a:latin typeface="Arial" pitchFamily="2" panose="2263545234"/>
              </a:rPr>
              <a:t></a:t>
            </a:r>
            <a:r>
              <a:rPr lang="en-US" sz="3150" spc="175">
                <a:solidFill>
                  <a:srgbClr val="001F5F"/>
                </a:solidFill>
                <a:latin typeface="Calibri" pitchFamily="1" panose="2263545234"/>
              </a:rPr>
              <a:t> Auditing sites: </a:t>
            </a:r>
          </a:p>
          <a:p>
            <a:pPr marL="1325880" marR="0" indent="0" algn="l">
              <a:lnSpc>
                <a:spcPts val="3400"/>
              </a:lnSpc>
              <a:spcBef>
                <a:spcPts val="480"/>
              </a:spcBef>
              <a:spcAft>
                <a:spcPts val="0"/>
              </a:spcAft>
            </a:pPr>
            <a:r>
              <a:rPr lang="en-US" sz="3150" u="sng" spc="-5">
                <a:solidFill>
                  <a:srgbClr val="0000FF"/>
                </a:solidFill>
                <a:latin typeface="Calibri" pitchFamily="1" panose="2263545234"/>
              </a:rPr>
              <a:t>https://siteimprove.com</a:t>
            </a:r>
            <a:r>
              <a:rPr lang="en-US" sz="100" spc="-5">
                <a:solidFill>
                  <a:srgbClr val="001F5F"/>
                </a:solidFill>
                <a:latin typeface="Calibri" pitchFamily="1" panose="2263545234"/>
              </a:rPr>
              <a:t> </a:t>
            </a:r>
          </a:p>
          <a:p>
            <a:pPr marL="1325880" marR="0" indent="0" algn="l">
              <a:lnSpc>
                <a:spcPts val="3400"/>
              </a:lnSpc>
              <a:spcBef>
                <a:spcPts val="700"/>
              </a:spcBef>
              <a:spcAft>
                <a:spcPts val="2420"/>
              </a:spcAft>
            </a:pPr>
            <a:r>
              <a:rPr lang="en-US" sz="3150" u="sng" spc="0">
                <a:solidFill>
                  <a:srgbClr val="0000FF"/>
                </a:solidFill>
                <a:latin typeface="Calibri" pitchFamily="1" panose="2263545234"/>
              </a:rPr>
              <a:t>http://webaim.org</a:t>
            </a:r>
            <a:r>
              <a:rPr lang="en-US" sz="100" spc="0">
                <a:solidFill>
                  <a:srgbClr val="001F5F"/>
                </a:solidFill>
                <a:latin typeface="Calibri" pitchFamily="1" panose="2263545234"/>
              </a:rPr>
              <a:t> </a:t>
            </a:r>
          </a:p>
        </p:txBody>
      </p:sp>
      <p:graphicFrame>
        <p:nvGraphicFramePr>
          <p:cNvPr id="935" name="table 935"/>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82" name=""/>
        <p:cNvGrpSpPr/>
        <p:nvPr/>
      </p:nvGrpSpPr>
      <p:grpSpPr/>
      <p:sp>
        <p:nvSpPr>
          <p:cNvPr id="8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92" name="Image.jpg"/>
          <p:cNvPicPr/>
          <p:nvPr/>
        </p:nvPicPr>
        <p:blipFill>
          <a:blip r:embed="rId47"/>
          <a:stretch>
            <a:fillRect/>
          </a:stretch>
        </p:blipFill>
        <p:spPr>
          <a:xfrm>
            <a:off x="6595745" y="6516370"/>
            <a:ext cx="2499360" cy="213360"/>
          </a:xfrm>
          <a:prstGeom prst="rect">
            <a:avLst/>
          </a:prstGeom>
        </p:spPr>
      </p:pic>
      <p:sp>
        <p:nvSpPr>
          <p:cNvPr id="85"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68580" indent="0" algn="r">
              <a:lnSpc>
                <a:spcPts val="1600"/>
              </a:lnSpc>
              <a:spcAft>
                <a:spcPts val="860"/>
              </a:spcAft>
            </a:pPr>
            <a:r>
              <a:rPr lang="en-US" sz="1400" spc="0">
                <a:solidFill>
                  <a:srgbClr val="000080"/>
                </a:solidFill>
                <a:latin typeface="Tahoma" pitchFamily="2" panose="2263545234"/>
              </a:rPr>
              <a:t>9 </a:t>
            </a:r>
          </a:p>
        </p:txBody>
      </p:sp>
      <p:sp>
        <p:nvSpPr>
          <p:cNvPr id="86"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87" name=""/>
          <p:cNvSpPr/>
          <p:nvPr>
            <p:ph type="body" idx="10"/>
          </p:nvPr>
        </p:nvSpPr>
        <p:spPr>
          <a:xfrm>
            <a:off x="0" y="676910"/>
            <a:ext cx="9144000" cy="1257935"/>
          </a:xfrm>
          <a:prstGeom prst="rect">
            <a:avLst/>
          </a:prstGeom>
          <a:noFill/>
          <a:ln w="0" cmpd="sng">
            <a:noFill/>
            <a:prstDash val="solid"/>
          </a:ln>
        </p:spPr>
        <p:txBody>
          <a:bodyPr vert="horz" lIns="0" tIns="260350" rIns="0" bIns="0" anchor="t"/>
          <a:lstStyle/>
          <a:p>
            <a:pPr marL="0" marR="0" indent="0" algn="ctr">
              <a:lnSpc>
                <a:spcPts val="4300"/>
              </a:lnSpc>
              <a:spcAft>
                <a:spcPts val="3310"/>
              </a:spcAft>
            </a:pPr>
            <a:r>
              <a:rPr lang="en-US" sz="4350" b="1" spc="0">
                <a:solidFill>
                  <a:srgbClr val="001F5F"/>
                </a:solidFill>
                <a:latin typeface="Calibri" pitchFamily="1" panose="2263545234"/>
              </a:rPr>
              <a:t>Federal Statutes and Regulations </a:t>
            </a:r>
          </a:p>
        </p:txBody>
      </p:sp>
      <p:sp>
        <p:nvSpPr>
          <p:cNvPr id="88" name=""/>
          <p:cNvSpPr/>
          <p:nvPr>
            <p:ph type="body" idx="10"/>
          </p:nvPr>
        </p:nvSpPr>
        <p:spPr>
          <a:xfrm>
            <a:off x="0" y="1934845"/>
            <a:ext cx="9144000" cy="4512945"/>
          </a:xfrm>
          <a:prstGeom prst="rect">
            <a:avLst/>
          </a:prstGeom>
          <a:noFill/>
          <a:ln w="0" cmpd="sng">
            <a:noFill/>
            <a:prstDash val="solid"/>
          </a:ln>
        </p:spPr>
        <p:txBody>
          <a:bodyPr vert="horz" lIns="0" tIns="216535" rIns="0" bIns="0" anchor="t"/>
          <a:lstStyle/>
          <a:p>
            <a:pPr marL="0" marR="0" indent="0" algn="ctr">
              <a:lnSpc>
                <a:spcPts val="3600"/>
              </a:lnSpc>
              <a:spcAft>
                <a:spcPts val="0"/>
              </a:spcAft>
            </a:pPr>
            <a:r>
              <a:rPr lang="en-US" sz="4350" spc="75">
                <a:solidFill>
                  <a:srgbClr val="44759E"/>
                </a:solidFill>
                <a:latin typeface="Arial" pitchFamily="2" panose="2263545234"/>
              </a:rPr>
              <a:t></a:t>
            </a:r>
            <a:r>
              <a:rPr lang="en-US" sz="3150" b="1" spc="75">
                <a:solidFill>
                  <a:srgbClr val="001F5F"/>
                </a:solidFill>
                <a:latin typeface="Calibri" pitchFamily="1" panose="2263545234"/>
              </a:rPr>
              <a:t> Americans with Disabilities Act (“ADA”)</a:t>
            </a:r>
            <a:r>
              <a:rPr lang="en-US" sz="3150" spc="75">
                <a:solidFill>
                  <a:srgbClr val="001F5F"/>
                </a:solidFill>
                <a:latin typeface="Calibri" pitchFamily="1" panose="2263545234"/>
              </a:rPr>
              <a:t>(42 </a:t>
            </a:r>
          </a:p>
          <a:p>
            <a:pPr marL="1097280" marR="0" indent="0" algn="l">
              <a:lnSpc>
                <a:spcPts val="3200"/>
              </a:lnSpc>
              <a:spcBef>
                <a:spcPts val="0"/>
              </a:spcBef>
              <a:spcAft>
                <a:spcPts val="0"/>
              </a:spcAft>
            </a:pPr>
            <a:r>
              <a:rPr lang="en-US" sz="3150" spc="5">
                <a:solidFill>
                  <a:srgbClr val="001F5F"/>
                </a:solidFill>
                <a:latin typeface="Calibri" pitchFamily="1" panose="2263545234"/>
              </a:rPr>
              <a:t>U.S.C. §12131 et. seq.; 28 CFR 35). </a:t>
            </a:r>
          </a:p>
          <a:p>
            <a:pPr marL="1097280" marR="0" indent="0" algn="l">
              <a:lnSpc>
                <a:spcPts val="2100"/>
              </a:lnSpc>
              <a:spcBef>
                <a:spcPts val="725"/>
              </a:spcBef>
              <a:spcAft>
                <a:spcPts val="0"/>
              </a:spcAft>
            </a:pPr>
            <a:r>
              <a:rPr lang="en-US" sz="3150" spc="60">
                <a:solidFill>
                  <a:srgbClr val="44759E"/>
                </a:solidFill>
                <a:latin typeface="Arial" pitchFamily="2" panose="2263545234"/>
              </a:rPr>
              <a:t></a:t>
            </a:r>
            <a:r>
              <a:rPr lang="en-US" sz="2150" i="1" spc="60">
                <a:solidFill>
                  <a:srgbClr val="001F5F"/>
                </a:solidFill>
                <a:latin typeface="Calibri" pitchFamily="1" panose="2263545234"/>
              </a:rPr>
              <a:t> [N]o qualified individual with a disability shall, by reason of </a:t>
            </a:r>
          </a:p>
          <a:p>
            <a:pPr marL="1554480" marR="0" indent="0" algn="l">
              <a:lnSpc>
                <a:spcPts val="2100"/>
              </a:lnSpc>
              <a:spcBef>
                <a:spcPts val="0"/>
              </a:spcBef>
              <a:spcAft>
                <a:spcPts val="0"/>
              </a:spcAft>
            </a:pPr>
            <a:r>
              <a:rPr lang="en-US" sz="2150" i="1" spc="10">
                <a:solidFill>
                  <a:srgbClr val="001F5F"/>
                </a:solidFill>
                <a:latin typeface="Calibri" pitchFamily="1" panose="2263545234"/>
              </a:rPr>
              <a:t>such disability, be excluded from participation in or be denied </a:t>
            </a:r>
          </a:p>
          <a:p>
            <a:pPr marL="1554480" marR="0" indent="0" algn="l">
              <a:lnSpc>
                <a:spcPts val="2300"/>
              </a:lnSpc>
              <a:spcBef>
                <a:spcPts val="0"/>
              </a:spcBef>
              <a:spcAft>
                <a:spcPts val="0"/>
              </a:spcAft>
            </a:pPr>
            <a:r>
              <a:rPr lang="en-US" sz="2150" i="1" spc="15">
                <a:solidFill>
                  <a:srgbClr val="001F5F"/>
                </a:solidFill>
                <a:latin typeface="Calibri" pitchFamily="1" panose="2263545234"/>
              </a:rPr>
              <a:t>the benefits of the services, programs, or activities of a public </a:t>
            </a:r>
          </a:p>
          <a:p>
            <a:pPr marL="1554480" marR="0" indent="0" algn="l">
              <a:lnSpc>
                <a:spcPts val="2300"/>
              </a:lnSpc>
              <a:spcBef>
                <a:spcPts val="0"/>
              </a:spcBef>
              <a:spcAft>
                <a:spcPts val="0"/>
              </a:spcAft>
            </a:pPr>
            <a:r>
              <a:rPr lang="en-US" sz="2150" i="1" spc="5">
                <a:solidFill>
                  <a:srgbClr val="001F5F"/>
                </a:solidFill>
                <a:latin typeface="Calibri" pitchFamily="1" panose="2263545234"/>
              </a:rPr>
              <a:t>entity, or be subjected to discrimination by any such entity. </a:t>
            </a:r>
          </a:p>
          <a:p>
            <a:pPr marL="1097280" marR="0" indent="548640" algn="l">
              <a:lnSpc>
                <a:spcPts val="2700"/>
              </a:lnSpc>
              <a:spcBef>
                <a:spcPts val="585"/>
              </a:spcBef>
              <a:spcAft>
                <a:spcPts val="0"/>
              </a:spcAft>
              <a:buFont typeface="Symbol"/>
              <a:buChar char="·"/>
            </a:pPr>
            <a:r>
              <a:rPr lang="en-US" sz="2600" spc="-10">
                <a:solidFill>
                  <a:srgbClr val="001F5F"/>
                </a:solidFill>
                <a:latin typeface="Calibri" pitchFamily="1" panose="2263545234"/>
              </a:rPr>
              <a:t>Title II applies to public schools. </a:t>
            </a:r>
          </a:p>
          <a:p>
            <a:pPr marL="1097280" marR="0" indent="548640" algn="l">
              <a:lnSpc>
                <a:spcPts val="2700"/>
              </a:lnSpc>
              <a:spcBef>
                <a:spcPts val="605"/>
              </a:spcBef>
              <a:spcAft>
                <a:spcPts val="0"/>
              </a:spcAft>
              <a:buFont typeface="Symbol"/>
              <a:buChar char="·"/>
            </a:pPr>
            <a:r>
              <a:rPr lang="en-US" sz="2600" spc="-5">
                <a:solidFill>
                  <a:srgbClr val="001F5F"/>
                </a:solidFill>
                <a:latin typeface="Calibri" pitchFamily="1" panose="2263545234"/>
              </a:rPr>
              <a:t>Title III applies to private schools and places of </a:t>
            </a:r>
          </a:p>
          <a:p>
            <a:pPr marL="1645920" marR="0" indent="0" algn="l">
              <a:lnSpc>
                <a:spcPts val="2600"/>
              </a:lnSpc>
              <a:spcBef>
                <a:spcPts val="125"/>
              </a:spcBef>
              <a:spcAft>
                <a:spcPts val="0"/>
              </a:spcAft>
            </a:pPr>
            <a:r>
              <a:rPr lang="en-US" sz="2600" spc="-25">
                <a:solidFill>
                  <a:srgbClr val="001F5F"/>
                </a:solidFill>
                <a:latin typeface="Calibri" pitchFamily="1" panose="2263545234"/>
              </a:rPr>
              <a:t>public accommodation. </a:t>
            </a:r>
          </a:p>
          <a:p>
            <a:pPr marL="1097280" marR="0" indent="548640" algn="l">
              <a:lnSpc>
                <a:spcPts val="2700"/>
              </a:lnSpc>
              <a:spcBef>
                <a:spcPts val="630"/>
              </a:spcBef>
              <a:spcAft>
                <a:spcPts val="3730"/>
              </a:spcAft>
              <a:buFont typeface="Symbol"/>
              <a:buChar char="·"/>
            </a:pPr>
            <a:r>
              <a:rPr lang="en-US" sz="2600" spc="-15">
                <a:solidFill>
                  <a:srgbClr val="001F5F"/>
                </a:solidFill>
                <a:latin typeface="Calibri" pitchFamily="1" panose="2263545234"/>
              </a:rPr>
              <a:t>Exemption for purely religious schools. </a:t>
            </a:r>
          </a:p>
        </p:txBody>
      </p:sp>
      <p:graphicFrame>
        <p:nvGraphicFramePr>
          <p:cNvPr id="91" name="table 91"/>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937" name=""/>
        <p:cNvGrpSpPr/>
        <p:nvPr/>
      </p:nvGrpSpPr>
      <p:grpSpPr/>
      <p:sp>
        <p:nvSpPr>
          <p:cNvPr id="93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947" name="Image.jpg"/>
          <p:cNvPicPr/>
          <p:nvPr/>
        </p:nvPicPr>
        <p:blipFill>
          <a:blip r:embed="rId452"/>
          <a:stretch>
            <a:fillRect/>
          </a:stretch>
        </p:blipFill>
        <p:spPr>
          <a:xfrm>
            <a:off x="6595745" y="6516370"/>
            <a:ext cx="2499360" cy="213360"/>
          </a:xfrm>
          <a:prstGeom prst="rect">
            <a:avLst/>
          </a:prstGeom>
        </p:spPr>
      </p:pic>
      <p:sp>
        <p:nvSpPr>
          <p:cNvPr id="94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90 </a:t>
            </a:r>
          </a:p>
        </p:txBody>
      </p:sp>
      <p:sp>
        <p:nvSpPr>
          <p:cNvPr id="94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42" name=""/>
          <p:cNvSpPr/>
          <p:nvPr>
            <p:ph type="body" idx="10"/>
          </p:nvPr>
        </p:nvSpPr>
        <p:spPr>
          <a:xfrm>
            <a:off x="0" y="676910"/>
            <a:ext cx="9144000" cy="1177925"/>
          </a:xfrm>
          <a:prstGeom prst="rect">
            <a:avLst/>
          </a:prstGeom>
          <a:noFill/>
          <a:ln w="0" cmpd="sng">
            <a:noFill/>
            <a:prstDash val="solid"/>
          </a:ln>
        </p:spPr>
        <p:txBody>
          <a:bodyPr vert="horz" lIns="0" tIns="261620" rIns="0" bIns="0" anchor="t"/>
          <a:lstStyle/>
          <a:p>
            <a:pPr marL="0" marR="0" indent="0" algn="ctr">
              <a:lnSpc>
                <a:spcPts val="4600"/>
              </a:lnSpc>
              <a:spcAft>
                <a:spcPts val="2320"/>
              </a:spcAft>
            </a:pPr>
            <a:r>
              <a:rPr lang="en-US" sz="4300" b="1" spc="30">
                <a:solidFill>
                  <a:srgbClr val="001F5F"/>
                </a:solidFill>
                <a:latin typeface="Calibri" pitchFamily="1" panose="2263545234"/>
              </a:rPr>
              <a:t>AIM HEA Act </a:t>
            </a:r>
          </a:p>
        </p:txBody>
      </p:sp>
      <p:sp>
        <p:nvSpPr>
          <p:cNvPr id="943" name=""/>
          <p:cNvSpPr/>
          <p:nvPr>
            <p:ph type="body" idx="10"/>
          </p:nvPr>
        </p:nvSpPr>
        <p:spPr>
          <a:xfrm>
            <a:off x="0" y="1854835"/>
            <a:ext cx="9144000" cy="4592955"/>
          </a:xfrm>
          <a:prstGeom prst="rect">
            <a:avLst/>
          </a:prstGeom>
          <a:noFill/>
          <a:ln w="0" cmpd="sng">
            <a:noFill/>
            <a:prstDash val="solid"/>
          </a:ln>
        </p:spPr>
        <p:txBody>
          <a:bodyPr vert="horz" lIns="0" tIns="396875" rIns="0" bIns="0" anchor="t"/>
          <a:lstStyle/>
          <a:p>
            <a:pPr marL="640080" marR="0" indent="0" algn="just">
              <a:lnSpc>
                <a:spcPts val="1900"/>
              </a:lnSpc>
              <a:spcAft>
                <a:spcPts val="0"/>
              </a:spcAft>
              <a:tabLst>
                <a:tab pos="1143000" algn="l"/>
              </a:tabLst>
            </a:pPr>
            <a:r>
              <a:rPr lang="en-US" sz="4300" spc="-35">
                <a:solidFill>
                  <a:srgbClr val="44759E"/>
                </a:solidFill>
                <a:latin typeface="Arial" pitchFamily="2" panose="2263545234"/>
              </a:rPr>
              <a:t></a:t>
            </a:r>
            <a:r>
              <a:rPr lang="en-US" sz="100" spc="-35">
                <a:solidFill>
                  <a:srgbClr val="001F5F"/>
                </a:solidFill>
                <a:latin typeface="Calibri" pitchFamily="1" panose="2263545234"/>
              </a:rPr>
              <a:t> </a:t>
            </a:r>
            <a:r>
              <a:rPr lang="en-US" sz="1800" spc="-35">
                <a:solidFill>
                  <a:srgbClr val="001F5F"/>
                </a:solidFill>
                <a:latin typeface="Calibri" pitchFamily="1" panose="2263545234"/>
              </a:rPr>
              <a:t>Independent commission created to develop voluntary guidelines for accessible </a:t>
            </a:r>
          </a:p>
          <a:p>
            <a:pPr marL="1143000" marR="0" indent="0" algn="just">
              <a:lnSpc>
                <a:spcPts val="1600"/>
              </a:lnSpc>
              <a:spcBef>
                <a:spcPts val="0"/>
              </a:spcBef>
              <a:spcAft>
                <a:spcPts val="0"/>
              </a:spcAft>
            </a:pPr>
            <a:r>
              <a:rPr lang="en-US" sz="1800" spc="-35">
                <a:solidFill>
                  <a:srgbClr val="001F5F"/>
                </a:solidFill>
                <a:latin typeface="Calibri" pitchFamily="1" panose="2263545234"/>
              </a:rPr>
              <a:t>postsecondary electronic instructional materials and related technologies. </a:t>
            </a:r>
          </a:p>
          <a:p>
            <a:pPr marL="640080" marR="0" indent="0" algn="just">
              <a:lnSpc>
                <a:spcPts val="1900"/>
              </a:lnSpc>
              <a:spcBef>
                <a:spcPts val="1145"/>
              </a:spcBef>
              <a:spcAft>
                <a:spcPts val="0"/>
              </a:spcAft>
              <a:tabLst>
                <a:tab pos="1143000" algn="l"/>
              </a:tabLst>
            </a:pPr>
            <a:r>
              <a:rPr lang="en-US" sz="4300" spc="-25">
                <a:solidFill>
                  <a:srgbClr val="44759E"/>
                </a:solidFill>
                <a:latin typeface="Arial" pitchFamily="2" panose="2263545234"/>
              </a:rPr>
              <a:t></a:t>
            </a:r>
            <a:r>
              <a:rPr lang="en-US" sz="100" spc="-25">
                <a:solidFill>
                  <a:srgbClr val="001F5F"/>
                </a:solidFill>
                <a:latin typeface="Calibri" pitchFamily="1" panose="2263545234"/>
              </a:rPr>
              <a:t> </a:t>
            </a:r>
            <a:r>
              <a:rPr lang="en-US" sz="1800" spc="-25">
                <a:solidFill>
                  <a:srgbClr val="001F5F"/>
                </a:solidFill>
                <a:latin typeface="Calibri" pitchFamily="1" panose="2263545234"/>
              </a:rPr>
              <a:t>“Stakeholders” on commission will include: individuals with disabilities, higher </a:t>
            </a:r>
          </a:p>
          <a:p>
            <a:pPr marL="1143000" marR="0" indent="0" algn="just">
              <a:lnSpc>
                <a:spcPts val="1600"/>
              </a:lnSpc>
              <a:spcBef>
                <a:spcPts val="0"/>
              </a:spcBef>
              <a:spcAft>
                <a:spcPts val="0"/>
              </a:spcAft>
            </a:pPr>
            <a:r>
              <a:rPr lang="en-US" sz="1800" spc="-40">
                <a:solidFill>
                  <a:srgbClr val="001F5F"/>
                </a:solidFill>
                <a:latin typeface="Calibri" pitchFamily="1" panose="2263545234"/>
              </a:rPr>
              <a:t>education leadership, relevant industry representatives. </a:t>
            </a:r>
          </a:p>
          <a:p>
            <a:pPr marL="640080" marR="0" indent="0" algn="just">
              <a:lnSpc>
                <a:spcPts val="1900"/>
              </a:lnSpc>
              <a:spcBef>
                <a:spcPts val="1145"/>
              </a:spcBef>
              <a:spcAft>
                <a:spcPts val="0"/>
              </a:spcAft>
              <a:tabLst>
                <a:tab pos="1143000" algn="l"/>
              </a:tabLst>
            </a:pPr>
            <a:r>
              <a:rPr lang="en-US" sz="4300" spc="-30">
                <a:solidFill>
                  <a:srgbClr val="44759E"/>
                </a:solidFill>
                <a:latin typeface="Arial" pitchFamily="2" panose="2263545234"/>
              </a:rPr>
              <a:t></a:t>
            </a:r>
            <a:r>
              <a:rPr lang="en-US" sz="100" spc="-30">
                <a:solidFill>
                  <a:srgbClr val="001F5F"/>
                </a:solidFill>
                <a:latin typeface="Calibri" pitchFamily="1" panose="2263545234"/>
              </a:rPr>
              <a:t> </a:t>
            </a:r>
            <a:r>
              <a:rPr lang="en-US" sz="1800" spc="-30">
                <a:solidFill>
                  <a:srgbClr val="001F5F"/>
                </a:solidFill>
                <a:latin typeface="Calibri" pitchFamily="1" panose="2263545234"/>
              </a:rPr>
              <a:t>Institutions of higher ed that requires, provides or both, instructional materials </a:t>
            </a:r>
          </a:p>
          <a:p>
            <a:pPr marL="1143000" marR="0" indent="0" algn="just">
              <a:lnSpc>
                <a:spcPts val="1600"/>
              </a:lnSpc>
              <a:spcBef>
                <a:spcPts val="0"/>
              </a:spcBef>
              <a:spcAft>
                <a:spcPts val="0"/>
              </a:spcAft>
            </a:pPr>
            <a:r>
              <a:rPr lang="en-US" sz="1800" spc="-35">
                <a:solidFill>
                  <a:srgbClr val="001F5F"/>
                </a:solidFill>
                <a:latin typeface="Calibri" pitchFamily="1" panose="2263545234"/>
              </a:rPr>
              <a:t>or technologies that conform with guidelines will be deemed compliant with </a:t>
            </a:r>
          </a:p>
          <a:p>
            <a:pPr marL="1143000" marR="0" indent="0" algn="just">
              <a:lnSpc>
                <a:spcPts val="1800"/>
              </a:lnSpc>
              <a:spcBef>
                <a:spcPts val="310"/>
              </a:spcBef>
              <a:spcAft>
                <a:spcPts val="0"/>
              </a:spcAft>
            </a:pPr>
            <a:r>
              <a:rPr lang="en-US" sz="1800" spc="-30">
                <a:solidFill>
                  <a:srgbClr val="001F5F"/>
                </a:solidFill>
                <a:latin typeface="Calibri" pitchFamily="1" panose="2263545234"/>
              </a:rPr>
              <a:t>ADA and Section 504 and qualify for safe harbor for liability in relation to </a:t>
            </a:r>
          </a:p>
          <a:p>
            <a:pPr marL="1143000" marR="0" indent="0" algn="just">
              <a:lnSpc>
                <a:spcPts val="1800"/>
              </a:lnSpc>
              <a:spcBef>
                <a:spcPts val="310"/>
              </a:spcBef>
              <a:spcAft>
                <a:spcPts val="0"/>
              </a:spcAft>
            </a:pPr>
            <a:r>
              <a:rPr lang="en-US" sz="1800" spc="-40">
                <a:solidFill>
                  <a:srgbClr val="001F5F"/>
                </a:solidFill>
                <a:latin typeface="Calibri" pitchFamily="1" panose="2263545234"/>
              </a:rPr>
              <a:t>obligations under those laws. </a:t>
            </a:r>
          </a:p>
          <a:p>
            <a:pPr marL="640080" marR="0" indent="0" algn="just">
              <a:lnSpc>
                <a:spcPts val="1900"/>
              </a:lnSpc>
              <a:spcBef>
                <a:spcPts val="1145"/>
              </a:spcBef>
              <a:spcAft>
                <a:spcPts val="0"/>
              </a:spcAft>
              <a:tabLst>
                <a:tab pos="1143000" algn="l"/>
              </a:tabLst>
            </a:pPr>
            <a:r>
              <a:rPr lang="en-US" sz="4300" spc="-30">
                <a:solidFill>
                  <a:srgbClr val="44759E"/>
                </a:solidFill>
                <a:latin typeface="Arial" pitchFamily="2" panose="2263545234"/>
              </a:rPr>
              <a:t></a:t>
            </a:r>
            <a:r>
              <a:rPr lang="en-US" sz="100" spc="-30">
                <a:solidFill>
                  <a:srgbClr val="001F5F"/>
                </a:solidFill>
                <a:latin typeface="Calibri" pitchFamily="1" panose="2263545234"/>
              </a:rPr>
              <a:t> </a:t>
            </a:r>
            <a:r>
              <a:rPr lang="en-US" sz="1800" spc="-30">
                <a:solidFill>
                  <a:srgbClr val="001F5F"/>
                </a:solidFill>
                <a:latin typeface="Calibri" pitchFamily="1" panose="2263545234"/>
              </a:rPr>
              <a:t>Institutions of higher ed that requires, provides or both, instructional materials </a:t>
            </a:r>
          </a:p>
          <a:p>
            <a:pPr marL="1143000" marR="0" indent="0" algn="just">
              <a:lnSpc>
                <a:spcPts val="1600"/>
              </a:lnSpc>
              <a:spcBef>
                <a:spcPts val="0"/>
              </a:spcBef>
              <a:spcAft>
                <a:spcPts val="0"/>
              </a:spcAft>
            </a:pPr>
            <a:r>
              <a:rPr lang="en-US" sz="1800" spc="-35">
                <a:solidFill>
                  <a:srgbClr val="001F5F"/>
                </a:solidFill>
                <a:latin typeface="Calibri" pitchFamily="1" panose="2263545234"/>
              </a:rPr>
              <a:t>or technologies that do not fully conform with guidelines but that meet certain </a:t>
            </a:r>
          </a:p>
          <a:p>
            <a:pPr marL="1143000" marR="0" indent="0" algn="just">
              <a:lnSpc>
                <a:spcPts val="1800"/>
              </a:lnSpc>
              <a:spcBef>
                <a:spcPts val="310"/>
              </a:spcBef>
              <a:spcAft>
                <a:spcPts val="0"/>
              </a:spcAft>
            </a:pPr>
            <a:r>
              <a:rPr lang="en-US" sz="1800" spc="-35">
                <a:solidFill>
                  <a:srgbClr val="001F5F"/>
                </a:solidFill>
                <a:latin typeface="Calibri" pitchFamily="1" panose="2263545234"/>
              </a:rPr>
              <a:t>criteria will qualify for a limited safe harbor from monetary damages and be </a:t>
            </a:r>
          </a:p>
          <a:p>
            <a:pPr marL="1143000" marR="0" indent="0" algn="just">
              <a:lnSpc>
                <a:spcPts val="1800"/>
              </a:lnSpc>
              <a:spcBef>
                <a:spcPts val="310"/>
              </a:spcBef>
              <a:spcAft>
                <a:spcPts val="6530"/>
              </a:spcAft>
            </a:pPr>
            <a:r>
              <a:rPr lang="en-US" sz="1800" spc="-35">
                <a:solidFill>
                  <a:srgbClr val="001F5F"/>
                </a:solidFill>
                <a:latin typeface="Calibri" pitchFamily="1" panose="2263545234"/>
              </a:rPr>
              <a:t>subject only to declaratory and injunctive relief and attorney’s fees. </a:t>
            </a:r>
          </a:p>
        </p:txBody>
      </p:sp>
      <p:graphicFrame>
        <p:nvGraphicFramePr>
          <p:cNvPr id="946" name="table 946"/>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948" name=""/>
        <p:cNvGrpSpPr/>
        <p:nvPr/>
      </p:nvGrpSpPr>
      <p:grpSpPr/>
      <p:sp>
        <p:nvSpPr>
          <p:cNvPr id="95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956" name="Image.jpg"/>
          <p:cNvPicPr/>
          <p:nvPr/>
        </p:nvPicPr>
        <p:blipFill>
          <a:blip r:embed="rId457"/>
          <a:stretch>
            <a:fillRect/>
          </a:stretch>
        </p:blipFill>
        <p:spPr>
          <a:xfrm>
            <a:off x="6595745" y="6516370"/>
            <a:ext cx="2499360" cy="213360"/>
          </a:xfrm>
          <a:prstGeom prst="rect">
            <a:avLst/>
          </a:prstGeom>
        </p:spPr>
      </p:pic>
      <p:sp>
        <p:nvSpPr>
          <p:cNvPr id="951" name=""/>
          <p:cNvSpPr/>
          <p:nvPr>
            <p:ph type="body" idx="10"/>
          </p:nvPr>
        </p:nvSpPr>
        <p:spPr>
          <a:xfrm>
            <a:off x="8797925" y="38100"/>
            <a:ext cx="304800" cy="330835"/>
          </a:xfrm>
          <a:prstGeom prst="rect">
            <a:avLst/>
          </a:prstGeom>
          <a:noFill/>
          <a:ln w="0" cmpd="sng">
            <a:noFill/>
            <a:prstDash val="solid"/>
          </a:ln>
        </p:spPr>
        <p:txBody>
          <a:bodyPr vert="horz" lIns="0" tIns="8890" rIns="0" bIns="0" anchor="t"/>
          <a:lstStyle/>
          <a:p>
            <a:pPr marL="0" marR="0" indent="0" algn="l">
              <a:lnSpc>
                <a:spcPts val="1600"/>
              </a:lnSpc>
              <a:spcAft>
                <a:spcPts val="860"/>
              </a:spcAft>
            </a:pPr>
            <a:r>
              <a:rPr lang="en-US" sz="1400" spc="110">
                <a:solidFill>
                  <a:srgbClr val="000080"/>
                </a:solidFill>
                <a:latin typeface="Tahoma" pitchFamily="2" panose="2263545234"/>
              </a:rPr>
              <a:t>91 </a:t>
            </a:r>
          </a:p>
        </p:txBody>
      </p:sp>
      <p:sp>
        <p:nvSpPr>
          <p:cNvPr id="95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53" name=""/>
          <p:cNvSpPr/>
          <p:nvPr>
            <p:ph type="body" idx="10"/>
          </p:nvPr>
        </p:nvSpPr>
        <p:spPr>
          <a:xfrm>
            <a:off x="0" y="676910"/>
            <a:ext cx="9144000" cy="5770880"/>
          </a:xfrm>
          <a:prstGeom prst="rect">
            <a:avLst/>
          </a:prstGeom>
          <a:noFill/>
          <a:ln w="0" cmpd="sng">
            <a:noFill/>
            <a:prstDash val="solid"/>
          </a:ln>
        </p:spPr>
        <p:txBody>
          <a:bodyPr vert="horz" lIns="0" tIns="1128395" rIns="0" bIns="0" anchor="t"/>
          <a:lstStyle/>
          <a:p>
            <a:pPr marL="0" marR="0" indent="0" algn="ctr">
              <a:lnSpc>
                <a:spcPts val="4200"/>
              </a:lnSpc>
              <a:spcAft>
                <a:spcPts val="0"/>
              </a:spcAft>
            </a:pPr>
            <a:r>
              <a:rPr lang="en-US" sz="3900" b="1" spc="10">
                <a:solidFill>
                  <a:srgbClr val="001F5F"/>
                </a:solidFill>
                <a:latin typeface="Calibri" pitchFamily="1" panose="2263545234"/>
              </a:rPr>
              <a:t>RELEVANT CASE LAW AND </a:t>
            </a:r>
          </a:p>
          <a:p>
            <a:pPr marL="0" marR="0" indent="0" algn="ctr">
              <a:lnSpc>
                <a:spcPts val="4200"/>
              </a:lnSpc>
              <a:spcBef>
                <a:spcPts val="1385"/>
              </a:spcBef>
              <a:spcAft>
                <a:spcPts val="26410"/>
              </a:spcAft>
            </a:pPr>
            <a:r>
              <a:rPr lang="en-US" sz="3900" b="1" spc="25">
                <a:solidFill>
                  <a:srgbClr val="001F5F"/>
                </a:solidFill>
                <a:latin typeface="Calibri" pitchFamily="1" panose="2263545234"/>
              </a:rPr>
              <a:t>ADMINISTRATIVE DECISIONS </a:t>
            </a:r>
          </a:p>
        </p:txBody>
      </p:sp>
      <p:sp>
        <p:nvSpPr>
          <p:cNvPr id="954" name=""/>
          <p:cNvSpPr/>
          <p:nvPr>
            <p:ph type="body" idx="10"/>
          </p:nvPr>
        </p:nvSpPr>
        <p:spPr>
          <a:xfrm>
            <a:off x="247015" y="6447790"/>
            <a:ext cx="2743200" cy="321945"/>
          </a:xfrm>
          <a:prstGeom prst="rect">
            <a:avLst/>
          </a:prstGeom>
          <a:noFill/>
          <a:ln w="0" cmpd="sng">
            <a:noFill/>
            <a:prstDash val="solid"/>
          </a:ln>
        </p:spPr>
        <p:txBody>
          <a:bodyPr vert="horz" lIns="0" tIns="5080" rIns="0" bIns="0" anchor="t"/>
          <a:lstStyle/>
          <a:p>
            <a:pPr marL="0" marR="0" indent="0" algn="l">
              <a:lnSpc>
                <a:spcPts val="1000"/>
              </a:lnSpc>
              <a:spcAft>
                <a:spcPts val="1415"/>
              </a:spcAft>
            </a:pPr>
            <a:r>
              <a:rPr lang="en-US" sz="900" spc="-5">
                <a:solidFill>
                  <a:srgbClr val="001F5F"/>
                </a:solidFill>
                <a:latin typeface="Tahoma" pitchFamily="2" panose="2263545234"/>
              </a:rPr>
              <a:t>Copyright © 2017 DKG Media, LP. All rights reserved. </a:t>
            </a:r>
          </a:p>
        </p:txBody>
      </p:sp>
    </p:spTree>
  </p:cSld>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957" name=""/>
        <p:cNvGrpSpPr/>
        <p:nvPr/>
      </p:nvGrpSpPr>
      <p:grpSpPr/>
      <p:sp>
        <p:nvSpPr>
          <p:cNvPr id="95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967" name="Image.jpg"/>
          <p:cNvPicPr/>
          <p:nvPr/>
        </p:nvPicPr>
        <p:blipFill>
          <a:blip r:embed="rId462"/>
          <a:stretch>
            <a:fillRect/>
          </a:stretch>
        </p:blipFill>
        <p:spPr>
          <a:xfrm>
            <a:off x="6595745" y="6516370"/>
            <a:ext cx="2499360" cy="213360"/>
          </a:xfrm>
          <a:prstGeom prst="rect">
            <a:avLst/>
          </a:prstGeom>
        </p:spPr>
      </p:pic>
      <p:sp>
        <p:nvSpPr>
          <p:cNvPr id="960"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92 </a:t>
            </a:r>
          </a:p>
        </p:txBody>
      </p:sp>
      <p:sp>
        <p:nvSpPr>
          <p:cNvPr id="961"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62" name=""/>
          <p:cNvSpPr/>
          <p:nvPr>
            <p:ph type="body" idx="10"/>
          </p:nvPr>
        </p:nvSpPr>
        <p:spPr>
          <a:xfrm>
            <a:off x="0" y="676910"/>
            <a:ext cx="9144000" cy="835025"/>
          </a:xfrm>
          <a:prstGeom prst="rect">
            <a:avLst/>
          </a:prstGeom>
          <a:noFill/>
          <a:ln w="0" cmpd="sng">
            <a:noFill/>
            <a:prstDash val="solid"/>
          </a:ln>
        </p:spPr>
        <p:txBody>
          <a:bodyPr vert="horz" lIns="0" tIns="260350" rIns="0" bIns="0" anchor="t"/>
          <a:lstStyle/>
          <a:p>
            <a:pPr marL="0" marR="0" indent="0" algn="ctr">
              <a:lnSpc>
                <a:spcPts val="4300"/>
              </a:lnSpc>
              <a:spcAft>
                <a:spcPts val="0"/>
              </a:spcAft>
            </a:pPr>
            <a:r>
              <a:rPr lang="en-US" sz="4350" b="1" spc="5">
                <a:solidFill>
                  <a:srgbClr val="001F5F"/>
                </a:solidFill>
                <a:latin typeface="Calibri" pitchFamily="1" panose="2263545234"/>
              </a:rPr>
              <a:t>Develop a Process and Follow It </a:t>
            </a:r>
          </a:p>
        </p:txBody>
      </p:sp>
      <p:sp>
        <p:nvSpPr>
          <p:cNvPr id="963" name=""/>
          <p:cNvSpPr/>
          <p:nvPr>
            <p:ph type="body" idx="10"/>
          </p:nvPr>
        </p:nvSpPr>
        <p:spPr>
          <a:xfrm>
            <a:off x="0" y="1511935"/>
            <a:ext cx="9144000" cy="4935855"/>
          </a:xfrm>
          <a:prstGeom prst="rect">
            <a:avLst/>
          </a:prstGeom>
          <a:noFill/>
          <a:ln w="0" cmpd="sng">
            <a:noFill/>
            <a:prstDash val="solid"/>
          </a:ln>
        </p:spPr>
        <p:txBody>
          <a:bodyPr vert="horz" lIns="0" tIns="201930" rIns="0" bIns="0" anchor="t">
            <a:normAutofit fontScale="95000"/>
          </a:bodyPr>
          <a:lstStyle/>
          <a:p>
            <a:pPr marL="640080" marR="0" indent="0" algn="just">
              <a:lnSpc>
                <a:spcPts val="1600"/>
              </a:lnSpc>
              <a:spcAft>
                <a:spcPts val="0"/>
              </a:spcAft>
            </a:pPr>
            <a:r>
              <a:rPr lang="en-US" sz="4350" spc="40">
                <a:solidFill>
                  <a:srgbClr val="44759E"/>
                </a:solidFill>
                <a:latin typeface="Arial" pitchFamily="2" panose="2263545234"/>
              </a:rPr>
              <a:t></a:t>
            </a:r>
            <a:r>
              <a:rPr lang="en-US" sz="2200" b="1" i="1" spc="40">
                <a:solidFill>
                  <a:srgbClr val="001F5F"/>
                </a:solidFill>
                <a:latin typeface="Calibri" pitchFamily="1" panose="2263545234"/>
              </a:rPr>
              <a:t> Doe v. Bd. Of Regents of the Univ. of Neb</a:t>
            </a:r>
            <a:r>
              <a:rPr lang="en-US" sz="2450" i="1" spc="40">
                <a:solidFill>
                  <a:srgbClr val="001F5F"/>
                </a:solidFill>
                <a:latin typeface="Calibri" pitchFamily="1" panose="2263545234"/>
              </a:rPr>
              <a:t>.</a:t>
            </a:r>
            <a:r>
              <a:rPr lang="en-US" sz="2100" spc="40">
                <a:solidFill>
                  <a:srgbClr val="001F5F"/>
                </a:solidFill>
                <a:latin typeface="Calibri" pitchFamily="1" panose="2263545234"/>
              </a:rPr>
              <a:t>, </a:t>
            </a:r>
            <a:r>
              <a:rPr lang="en-US" sz="2200" b="1" spc="40">
                <a:solidFill>
                  <a:srgbClr val="001F5F"/>
                </a:solidFill>
                <a:latin typeface="Calibri" pitchFamily="1" panose="2263545234"/>
              </a:rPr>
              <a:t>846 N.W.2d 126 (Neb. </a:t>
            </a:r>
          </a:p>
          <a:p>
            <a:pPr marL="1143000" marR="0" indent="0" algn="just">
              <a:lnSpc>
                <a:spcPts val="1800"/>
              </a:lnSpc>
              <a:spcBef>
                <a:spcPts val="0"/>
              </a:spcBef>
              <a:spcAft>
                <a:spcPts val="0"/>
              </a:spcAft>
            </a:pPr>
            <a:r>
              <a:rPr lang="en-US" sz="2200" b="1" spc="-25">
                <a:solidFill>
                  <a:srgbClr val="001F5F"/>
                </a:solidFill>
                <a:latin typeface="Calibri" pitchFamily="1" panose="2263545234"/>
              </a:rPr>
              <a:t>2014). </a:t>
            </a:r>
          </a:p>
          <a:p>
            <a:pPr marL="640080" marR="0" indent="0" algn="just">
              <a:lnSpc>
                <a:spcPts val="1700"/>
              </a:lnSpc>
              <a:spcBef>
                <a:spcPts val="1200"/>
              </a:spcBef>
              <a:spcAft>
                <a:spcPts val="0"/>
              </a:spcAft>
              <a:tabLst>
                <a:tab pos="1143000" algn="l"/>
              </a:tabLst>
            </a:pPr>
            <a:r>
              <a:rPr lang="en-US" sz="4350" spc="0">
                <a:solidFill>
                  <a:srgbClr val="44759E"/>
                </a:solidFill>
                <a:latin typeface="Arial" pitchFamily="2" panose="2263545234"/>
              </a:rPr>
              <a:t></a:t>
            </a:r>
            <a:r>
              <a:rPr lang="en-US" sz="100" b="1" spc="0">
                <a:solidFill>
                  <a:srgbClr val="001F5F"/>
                </a:solidFill>
                <a:latin typeface="Calibri" pitchFamily="1" panose="2263545234"/>
              </a:rPr>
              <a:t> </a:t>
            </a:r>
            <a:r>
              <a:rPr lang="en-US" sz="2200" b="1" spc="0">
                <a:solidFill>
                  <a:srgbClr val="001F5F"/>
                </a:solidFill>
                <a:latin typeface="Calibri" pitchFamily="1" panose="2263545234"/>
              </a:rPr>
              <a:t>Facts: </a:t>
            </a:r>
            <a:r>
              <a:rPr lang="en-US" sz="2100" spc="0">
                <a:solidFill>
                  <a:srgbClr val="001F5F"/>
                </a:solidFill>
                <a:latin typeface="Calibri" pitchFamily="1" panose="2263545234"/>
              </a:rPr>
              <a:t>Plaintiff alleged that the University discriminated against </a:t>
            </a:r>
          </a:p>
          <a:p>
            <a:pPr marL="1143000" marR="0" indent="0" algn="just">
              <a:lnSpc>
                <a:spcPts val="1700"/>
              </a:lnSpc>
              <a:spcBef>
                <a:spcPts val="0"/>
              </a:spcBef>
              <a:spcAft>
                <a:spcPts val="0"/>
              </a:spcAft>
            </a:pPr>
            <a:r>
              <a:rPr lang="en-US" sz="2100" spc="-5">
                <a:solidFill>
                  <a:srgbClr val="001F5F"/>
                </a:solidFill>
                <a:latin typeface="Calibri" pitchFamily="1" panose="2263545234"/>
              </a:rPr>
              <a:t>him because of his chronic and recurrent depressive disorder </a:t>
            </a:r>
          </a:p>
          <a:p>
            <a:pPr marL="1143000" marR="0" indent="0" algn="just">
              <a:lnSpc>
                <a:spcPts val="2000"/>
              </a:lnSpc>
              <a:spcBef>
                <a:spcPts val="5"/>
              </a:spcBef>
              <a:spcAft>
                <a:spcPts val="0"/>
              </a:spcAft>
            </a:pPr>
            <a:r>
              <a:rPr lang="en-US" sz="2100" spc="-30">
                <a:solidFill>
                  <a:srgbClr val="001F5F"/>
                </a:solidFill>
                <a:latin typeface="Calibri" pitchFamily="1" panose="2263545234"/>
              </a:rPr>
              <a:t>disability. </a:t>
            </a:r>
          </a:p>
          <a:p>
            <a:pPr marL="640080" marR="0" indent="0" algn="just">
              <a:lnSpc>
                <a:spcPts val="1700"/>
              </a:lnSpc>
              <a:spcBef>
                <a:spcPts val="1180"/>
              </a:spcBef>
              <a:spcAft>
                <a:spcPts val="0"/>
              </a:spcAft>
              <a:tabLst>
                <a:tab pos="1143000" algn="l"/>
              </a:tabLst>
            </a:pPr>
            <a:r>
              <a:rPr lang="en-US" sz="4350" spc="5">
                <a:solidFill>
                  <a:srgbClr val="44759E"/>
                </a:solidFill>
                <a:latin typeface="Arial" pitchFamily="2" panose="2263545234"/>
              </a:rPr>
              <a:t></a:t>
            </a:r>
            <a:r>
              <a:rPr lang="en-US" sz="100" b="1" spc="5">
                <a:solidFill>
                  <a:srgbClr val="001F5F"/>
                </a:solidFill>
                <a:latin typeface="Calibri" pitchFamily="1" panose="2263545234"/>
              </a:rPr>
              <a:t> </a:t>
            </a:r>
            <a:r>
              <a:rPr lang="en-US" sz="2200" b="1" spc="5">
                <a:solidFill>
                  <a:srgbClr val="001F5F"/>
                </a:solidFill>
                <a:latin typeface="Calibri" pitchFamily="1" panose="2263545234"/>
              </a:rPr>
              <a:t>Holding and Reasoning: </a:t>
            </a:r>
            <a:r>
              <a:rPr lang="en-US" sz="2100" spc="5">
                <a:solidFill>
                  <a:srgbClr val="001F5F"/>
                </a:solidFill>
                <a:latin typeface="Calibri" pitchFamily="1" panose="2263545234"/>
              </a:rPr>
              <a:t>Plaintiff failed to prove discrimination. </a:t>
            </a:r>
          </a:p>
          <a:p>
            <a:pPr marL="1143000" marR="0" indent="0" algn="just">
              <a:lnSpc>
                <a:spcPts val="1700"/>
              </a:lnSpc>
              <a:spcBef>
                <a:spcPts val="0"/>
              </a:spcBef>
              <a:spcAft>
                <a:spcPts val="0"/>
              </a:spcAft>
            </a:pPr>
            <a:r>
              <a:rPr lang="en-US" sz="2100" spc="0">
                <a:solidFill>
                  <a:srgbClr val="001F5F"/>
                </a:solidFill>
                <a:latin typeface="Calibri" pitchFamily="1" panose="2263545234"/>
              </a:rPr>
              <a:t>The University had an Office of Services for Students with </a:t>
            </a:r>
          </a:p>
          <a:p>
            <a:pPr marL="1143000" marR="0" indent="0" algn="just">
              <a:lnSpc>
                <a:spcPts val="2000"/>
              </a:lnSpc>
              <a:spcBef>
                <a:spcPts val="0"/>
              </a:spcBef>
              <a:spcAft>
                <a:spcPts val="0"/>
              </a:spcAft>
            </a:pPr>
            <a:r>
              <a:rPr lang="en-US" sz="2100" spc="0">
                <a:solidFill>
                  <a:srgbClr val="001F5F"/>
                </a:solidFill>
                <a:latin typeface="Calibri" pitchFamily="1" panose="2263545234"/>
              </a:rPr>
              <a:t>Disabilities. Students were informed of the office, its policies and </a:t>
            </a:r>
          </a:p>
          <a:p>
            <a:pPr marL="1143000" marR="0" indent="0" algn="just">
              <a:lnSpc>
                <a:spcPts val="2000"/>
              </a:lnSpc>
              <a:spcBef>
                <a:spcPts val="0"/>
              </a:spcBef>
              <a:spcAft>
                <a:spcPts val="0"/>
              </a:spcAft>
            </a:pPr>
            <a:r>
              <a:rPr lang="en-US" sz="2100" spc="5">
                <a:solidFill>
                  <a:srgbClr val="001F5F"/>
                </a:solidFill>
                <a:latin typeface="Calibri" pitchFamily="1" panose="2263545234"/>
              </a:rPr>
              <a:t>the services offered in the handbook and on the website. The </a:t>
            </a:r>
          </a:p>
          <a:p>
            <a:pPr marL="1143000" marR="0" indent="0" algn="just">
              <a:lnSpc>
                <a:spcPts val="2000"/>
              </a:lnSpc>
              <a:spcBef>
                <a:spcPts val="5"/>
              </a:spcBef>
              <a:spcAft>
                <a:spcPts val="0"/>
              </a:spcAft>
            </a:pPr>
            <a:r>
              <a:rPr lang="en-US" sz="2100" spc="-5">
                <a:solidFill>
                  <a:srgbClr val="001F5F"/>
                </a:solidFill>
                <a:latin typeface="Calibri" pitchFamily="1" panose="2263545234"/>
              </a:rPr>
              <a:t>policies required that a student must contact the center and fill </a:t>
            </a:r>
          </a:p>
          <a:p>
            <a:pPr marL="1143000" marR="0" indent="0" algn="just">
              <a:lnSpc>
                <a:spcPts val="2000"/>
              </a:lnSpc>
              <a:spcBef>
                <a:spcPts val="5"/>
              </a:spcBef>
              <a:spcAft>
                <a:spcPts val="0"/>
              </a:spcAft>
            </a:pPr>
            <a:r>
              <a:rPr lang="en-US" sz="2100" spc="0">
                <a:solidFill>
                  <a:srgbClr val="001F5F"/>
                </a:solidFill>
                <a:latin typeface="Calibri" pitchFamily="1" panose="2263545234"/>
              </a:rPr>
              <a:t>out an application for disability accommodation. The policy </a:t>
            </a:r>
          </a:p>
          <a:p>
            <a:pPr marL="1143000" marR="0" indent="0" algn="just">
              <a:lnSpc>
                <a:spcPts val="2000"/>
              </a:lnSpc>
              <a:spcBef>
                <a:spcPts val="0"/>
              </a:spcBef>
              <a:spcAft>
                <a:spcPts val="0"/>
              </a:spcAft>
            </a:pPr>
            <a:r>
              <a:rPr lang="en-US" sz="2100" spc="-5">
                <a:solidFill>
                  <a:srgbClr val="001F5F"/>
                </a:solidFill>
                <a:latin typeface="Calibri" pitchFamily="1" panose="2263545234"/>
              </a:rPr>
              <a:t>stated that faculty would not be expected to provide </a:t>
            </a:r>
          </a:p>
          <a:p>
            <a:pPr marL="1143000" marR="0" indent="0" algn="just">
              <a:lnSpc>
                <a:spcPts val="2000"/>
              </a:lnSpc>
              <a:spcBef>
                <a:spcPts val="0"/>
              </a:spcBef>
              <a:spcAft>
                <a:spcPts val="0"/>
              </a:spcAft>
            </a:pPr>
            <a:r>
              <a:rPr lang="en-US" sz="2100" spc="-5">
                <a:solidFill>
                  <a:srgbClr val="001F5F"/>
                </a:solidFill>
                <a:latin typeface="Calibri" pitchFamily="1" panose="2263545234"/>
              </a:rPr>
              <a:t>accommodations without a letter from the disability office </a:t>
            </a:r>
          </a:p>
          <a:p>
            <a:pPr marL="1143000" marR="0" indent="0" algn="just">
              <a:lnSpc>
                <a:spcPts val="2000"/>
              </a:lnSpc>
              <a:spcBef>
                <a:spcPts val="5"/>
              </a:spcBef>
              <a:spcAft>
                <a:spcPts val="0"/>
              </a:spcAft>
            </a:pPr>
            <a:r>
              <a:rPr lang="en-US" sz="2100" spc="0">
                <a:solidFill>
                  <a:srgbClr val="001F5F"/>
                </a:solidFill>
                <a:latin typeface="Calibri" pitchFamily="1" panose="2263545234"/>
              </a:rPr>
              <a:t>verifying eligibility and setting forth the accommodation plan. </a:t>
            </a:r>
          </a:p>
          <a:p>
            <a:pPr marL="1143000" marR="0" indent="0" algn="just">
              <a:lnSpc>
                <a:spcPts val="2000"/>
              </a:lnSpc>
              <a:spcBef>
                <a:spcPts val="0"/>
              </a:spcBef>
              <a:spcAft>
                <a:spcPts val="5185"/>
              </a:spcAft>
            </a:pPr>
            <a:r>
              <a:rPr lang="en-US" sz="2100" spc="-5">
                <a:solidFill>
                  <a:srgbClr val="001F5F"/>
                </a:solidFill>
                <a:latin typeface="Calibri" pitchFamily="1" panose="2263545234"/>
              </a:rPr>
              <a:t>The plaintiff never contacted the disability office. </a:t>
            </a:r>
          </a:p>
        </p:txBody>
      </p:sp>
      <p:graphicFrame>
        <p:nvGraphicFramePr>
          <p:cNvPr id="966" name="table 966"/>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968" name=""/>
        <p:cNvGrpSpPr/>
        <p:nvPr/>
      </p:nvGrpSpPr>
      <p:grpSpPr/>
      <p:sp>
        <p:nvSpPr>
          <p:cNvPr id="97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978" name="Image.jpg"/>
          <p:cNvPicPr/>
          <p:nvPr/>
        </p:nvPicPr>
        <p:blipFill>
          <a:blip r:embed="rId467"/>
          <a:stretch>
            <a:fillRect/>
          </a:stretch>
        </p:blipFill>
        <p:spPr>
          <a:xfrm>
            <a:off x="6595745" y="6516370"/>
            <a:ext cx="2499360" cy="213360"/>
          </a:xfrm>
          <a:prstGeom prst="rect">
            <a:avLst/>
          </a:prstGeom>
        </p:spPr>
      </p:pic>
      <p:sp>
        <p:nvSpPr>
          <p:cNvPr id="971"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5">
                <a:solidFill>
                  <a:srgbClr val="000080"/>
                </a:solidFill>
                <a:latin typeface="Tahoma" pitchFamily="2" panose="2263545234"/>
              </a:rPr>
              <a:t>93 </a:t>
            </a:r>
          </a:p>
        </p:txBody>
      </p:sp>
      <p:sp>
        <p:nvSpPr>
          <p:cNvPr id="972"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73" name=""/>
          <p:cNvSpPr/>
          <p:nvPr>
            <p:ph type="body" idx="10"/>
          </p:nvPr>
        </p:nvSpPr>
        <p:spPr>
          <a:xfrm>
            <a:off x="0" y="676910"/>
            <a:ext cx="9144000" cy="916940"/>
          </a:xfrm>
          <a:prstGeom prst="rect">
            <a:avLst/>
          </a:prstGeom>
          <a:noFill/>
          <a:ln w="0" cmpd="sng">
            <a:noFill/>
            <a:prstDash val="solid"/>
          </a:ln>
        </p:spPr>
        <p:txBody>
          <a:bodyPr vert="horz" lIns="0" tIns="260350" rIns="0" bIns="0" anchor="t"/>
          <a:lstStyle/>
          <a:p>
            <a:pPr marL="0" marR="22860" indent="0" algn="ctr">
              <a:lnSpc>
                <a:spcPts val="4300"/>
              </a:lnSpc>
              <a:spcAft>
                <a:spcPts val="645"/>
              </a:spcAft>
            </a:pPr>
            <a:r>
              <a:rPr lang="en-US" sz="4350" b="1" spc="5">
                <a:solidFill>
                  <a:srgbClr val="001F5F"/>
                </a:solidFill>
                <a:latin typeface="Calibri" pitchFamily="1" panose="2263545234"/>
              </a:rPr>
              <a:t>Develop a Process and Follow It </a:t>
            </a:r>
          </a:p>
        </p:txBody>
      </p:sp>
      <p:sp>
        <p:nvSpPr>
          <p:cNvPr id="974" name=""/>
          <p:cNvSpPr/>
          <p:nvPr>
            <p:ph type="body" idx="10"/>
          </p:nvPr>
        </p:nvSpPr>
        <p:spPr>
          <a:xfrm>
            <a:off x="0" y="1593850"/>
            <a:ext cx="9144000" cy="4853940"/>
          </a:xfrm>
          <a:prstGeom prst="rect">
            <a:avLst/>
          </a:prstGeom>
          <a:noFill/>
          <a:ln w="0" cmpd="sng">
            <a:noFill/>
            <a:prstDash val="solid"/>
          </a:ln>
        </p:spPr>
        <p:txBody>
          <a:bodyPr vert="horz" lIns="0" tIns="243840" rIns="0" bIns="0" anchor="t">
            <a:normAutofit fontScale="95000"/>
          </a:bodyPr>
          <a:lstStyle/>
          <a:p>
            <a:pPr marL="640080" marR="22860" indent="0" algn="just">
              <a:lnSpc>
                <a:spcPts val="3400"/>
              </a:lnSpc>
              <a:spcAft>
                <a:spcPts val="0"/>
              </a:spcAft>
            </a:pPr>
            <a:r>
              <a:rPr lang="en-US" sz="4350" spc="100">
                <a:solidFill>
                  <a:srgbClr val="44759E"/>
                </a:solidFill>
                <a:latin typeface="Arial" pitchFamily="2" panose="2263545234"/>
              </a:rPr>
              <a:t></a:t>
            </a:r>
            <a:r>
              <a:rPr lang="en-US" sz="2650" b="1" i="1" spc="100">
                <a:solidFill>
                  <a:srgbClr val="001F5F"/>
                </a:solidFill>
                <a:latin typeface="Calibri" pitchFamily="1" panose="2263545234"/>
              </a:rPr>
              <a:t> Doe v. Bd. Of Regents of the Univ. of Neb</a:t>
            </a:r>
            <a:r>
              <a:rPr lang="en-US" sz="2850" i="1" spc="100">
                <a:solidFill>
                  <a:srgbClr val="001F5F"/>
                </a:solidFill>
                <a:latin typeface="Calibri" pitchFamily="1" panose="2263545234"/>
              </a:rPr>
              <a:t>.</a:t>
            </a:r>
            <a:r>
              <a:rPr lang="en-US" sz="2700" spc="100">
                <a:solidFill>
                  <a:srgbClr val="001F5F"/>
                </a:solidFill>
                <a:latin typeface="Calibri" pitchFamily="1" panose="2263545234"/>
              </a:rPr>
              <a:t>, cont’d... </a:t>
            </a:r>
          </a:p>
          <a:p>
            <a:pPr marL="640080" marR="22860" indent="0" algn="just">
              <a:lnSpc>
                <a:spcPts val="2600"/>
              </a:lnSpc>
              <a:spcBef>
                <a:spcPts val="635"/>
              </a:spcBef>
              <a:spcAft>
                <a:spcPts val="0"/>
              </a:spcAft>
            </a:pPr>
            <a:r>
              <a:rPr lang="en-US" sz="4350" spc="65">
                <a:solidFill>
                  <a:srgbClr val="44759E"/>
                </a:solidFill>
                <a:latin typeface="Arial" pitchFamily="2" panose="2263545234"/>
              </a:rPr>
              <a:t></a:t>
            </a:r>
            <a:r>
              <a:rPr lang="en-US" sz="2650" b="1" spc="65">
                <a:solidFill>
                  <a:srgbClr val="001F5F"/>
                </a:solidFill>
                <a:latin typeface="Calibri" pitchFamily="1" panose="2263545234"/>
              </a:rPr>
              <a:t> Reasoning</a:t>
            </a:r>
            <a:r>
              <a:rPr lang="en-US" sz="2700" spc="65">
                <a:solidFill>
                  <a:srgbClr val="001F5F"/>
                </a:solidFill>
                <a:latin typeface="Calibri" pitchFamily="1" panose="2263545234"/>
              </a:rPr>
              <a:t>: The University could not be liable if it did </a:t>
            </a:r>
          </a:p>
          <a:p>
            <a:pPr marL="1143000" marR="22860" indent="0" algn="just">
              <a:lnSpc>
                <a:spcPts val="2600"/>
              </a:lnSpc>
              <a:spcBef>
                <a:spcPts val="0"/>
              </a:spcBef>
              <a:spcAft>
                <a:spcPts val="0"/>
              </a:spcAft>
            </a:pPr>
            <a:r>
              <a:rPr lang="en-US" sz="2700" spc="0">
                <a:solidFill>
                  <a:srgbClr val="001F5F"/>
                </a:solidFill>
                <a:latin typeface="Calibri" pitchFamily="1" panose="2263545234"/>
              </a:rPr>
              <a:t>not know of the plaintiff’s disability. “The ADA and </a:t>
            </a:r>
          </a:p>
          <a:p>
            <a:pPr marL="1143000" marR="22860" indent="0" algn="just">
              <a:lnSpc>
                <a:spcPts val="2700"/>
              </a:lnSpc>
              <a:spcBef>
                <a:spcPts val="0"/>
              </a:spcBef>
              <a:spcAft>
                <a:spcPts val="0"/>
              </a:spcAft>
            </a:pPr>
            <a:r>
              <a:rPr lang="en-US" sz="2700" spc="-5">
                <a:solidFill>
                  <a:srgbClr val="001F5F"/>
                </a:solidFill>
                <a:latin typeface="Calibri" pitchFamily="1" panose="2263545234"/>
              </a:rPr>
              <a:t>the Rehabilitation Act do not require clairvoyance.” </a:t>
            </a:r>
          </a:p>
          <a:p>
            <a:pPr marL="1143000" marR="22860" indent="0" algn="just">
              <a:lnSpc>
                <a:spcPts val="2700"/>
              </a:lnSpc>
              <a:spcBef>
                <a:spcPts val="0"/>
              </a:spcBef>
              <a:spcAft>
                <a:spcPts val="0"/>
              </a:spcAft>
            </a:pPr>
            <a:r>
              <a:rPr lang="en-US" sz="2700" spc="-10">
                <a:solidFill>
                  <a:srgbClr val="001F5F"/>
                </a:solidFill>
                <a:latin typeface="Calibri" pitchFamily="1" panose="2263545234"/>
              </a:rPr>
              <a:t>Mental disabilities are rarely open and obvious and </a:t>
            </a:r>
          </a:p>
          <a:p>
            <a:pPr marL="1143000" marR="22860" indent="0" algn="just">
              <a:lnSpc>
                <a:spcPts val="2800"/>
              </a:lnSpc>
              <a:spcBef>
                <a:spcPts val="0"/>
              </a:spcBef>
              <a:spcAft>
                <a:spcPts val="0"/>
              </a:spcAft>
            </a:pPr>
            <a:r>
              <a:rPr lang="en-US" sz="2700" spc="-5">
                <a:solidFill>
                  <a:srgbClr val="001F5F"/>
                </a:solidFill>
                <a:latin typeface="Calibri" pitchFamily="1" panose="2263545234"/>
              </a:rPr>
              <a:t>often school officials are unaware they exist without </a:t>
            </a:r>
          </a:p>
          <a:p>
            <a:pPr marL="1143000" marR="22860" indent="0" algn="just">
              <a:lnSpc>
                <a:spcPts val="2800"/>
              </a:lnSpc>
              <a:spcBef>
                <a:spcPts val="10"/>
              </a:spcBef>
              <a:spcAft>
                <a:spcPts val="0"/>
              </a:spcAft>
            </a:pPr>
            <a:r>
              <a:rPr lang="en-US" sz="2700" spc="0">
                <a:solidFill>
                  <a:srgbClr val="001F5F"/>
                </a:solidFill>
                <a:latin typeface="Calibri" pitchFamily="1" panose="2263545234"/>
              </a:rPr>
              <a:t>being told. The fact that plaintiff may have told a </a:t>
            </a:r>
          </a:p>
          <a:p>
            <a:pPr marL="1143000" marR="22860" indent="0" algn="just">
              <a:lnSpc>
                <a:spcPts val="2800"/>
              </a:lnSpc>
              <a:spcBef>
                <a:spcPts val="0"/>
              </a:spcBef>
              <a:spcAft>
                <a:spcPts val="0"/>
              </a:spcAft>
            </a:pPr>
            <a:r>
              <a:rPr lang="en-US" sz="2700" spc="-5">
                <a:solidFill>
                  <a:srgbClr val="001F5F"/>
                </a:solidFill>
                <a:latin typeface="Calibri" pitchFamily="1" panose="2263545234"/>
              </a:rPr>
              <a:t>couple of faculty members that he was depressed or </a:t>
            </a:r>
          </a:p>
          <a:p>
            <a:pPr marL="1143000" marR="22860" indent="0" algn="just">
              <a:lnSpc>
                <a:spcPts val="2800"/>
              </a:lnSpc>
              <a:spcBef>
                <a:spcPts val="180"/>
              </a:spcBef>
              <a:spcAft>
                <a:spcPts val="0"/>
              </a:spcAft>
            </a:pPr>
            <a:r>
              <a:rPr lang="en-US" sz="2700" spc="-5">
                <a:solidFill>
                  <a:srgbClr val="001F5F"/>
                </a:solidFill>
                <a:latin typeface="Calibri" pitchFamily="1" panose="2263545234"/>
              </a:rPr>
              <a:t>stressed wasn’t enough to establish the University </a:t>
            </a:r>
          </a:p>
          <a:p>
            <a:pPr marL="1143000" marR="22860" indent="0" algn="just">
              <a:lnSpc>
                <a:spcPts val="2700"/>
              </a:lnSpc>
              <a:spcBef>
                <a:spcPts val="0"/>
              </a:spcBef>
              <a:spcAft>
                <a:spcPts val="0"/>
              </a:spcAft>
            </a:pPr>
            <a:r>
              <a:rPr lang="en-US" sz="2700" spc="-5">
                <a:solidFill>
                  <a:srgbClr val="001F5F"/>
                </a:solidFill>
                <a:latin typeface="Calibri" pitchFamily="1" panose="2263545234"/>
              </a:rPr>
              <a:t>knew of his disability or the proper accommodations </a:t>
            </a:r>
          </a:p>
          <a:p>
            <a:pPr marL="1143000" marR="22860" indent="0" algn="just">
              <a:lnSpc>
                <a:spcPts val="2800"/>
              </a:lnSpc>
              <a:spcBef>
                <a:spcPts val="0"/>
              </a:spcBef>
              <a:spcAft>
                <a:spcPts val="3485"/>
              </a:spcAft>
            </a:pPr>
            <a:r>
              <a:rPr lang="en-US" sz="2700" spc="-25">
                <a:solidFill>
                  <a:srgbClr val="001F5F"/>
                </a:solidFill>
                <a:latin typeface="Calibri" pitchFamily="1" panose="2263545234"/>
              </a:rPr>
              <a:t>for plaintiff. </a:t>
            </a:r>
          </a:p>
        </p:txBody>
      </p:sp>
      <p:graphicFrame>
        <p:nvGraphicFramePr>
          <p:cNvPr id="977" name="table 97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979" name=""/>
        <p:cNvGrpSpPr/>
        <p:nvPr/>
      </p:nvGrpSpPr>
      <p:grpSpPr/>
      <p:sp>
        <p:nvSpPr>
          <p:cNvPr id="98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988" name="Image.jpg"/>
          <p:cNvPicPr/>
          <p:nvPr/>
        </p:nvPicPr>
        <p:blipFill>
          <a:blip r:embed="rId472"/>
          <a:stretch>
            <a:fillRect/>
          </a:stretch>
        </p:blipFill>
        <p:spPr>
          <a:xfrm>
            <a:off x="6595745" y="6516370"/>
            <a:ext cx="2499360" cy="213360"/>
          </a:xfrm>
          <a:prstGeom prst="rect">
            <a:avLst/>
          </a:prstGeom>
        </p:spPr>
      </p:pic>
      <p:sp>
        <p:nvSpPr>
          <p:cNvPr id="98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10">
                <a:solidFill>
                  <a:srgbClr val="000080"/>
                </a:solidFill>
                <a:latin typeface="Tahoma" pitchFamily="2" panose="2263545234"/>
              </a:rPr>
              <a:t>94 </a:t>
            </a:r>
          </a:p>
        </p:txBody>
      </p:sp>
      <p:sp>
        <p:nvSpPr>
          <p:cNvPr id="98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84" name=""/>
          <p:cNvSpPr/>
          <p:nvPr>
            <p:ph type="body" idx="10"/>
          </p:nvPr>
        </p:nvSpPr>
        <p:spPr>
          <a:xfrm>
            <a:off x="0" y="676910"/>
            <a:ext cx="9144000" cy="5770880"/>
          </a:xfrm>
          <a:prstGeom prst="rect">
            <a:avLst/>
          </a:prstGeom>
          <a:noFill/>
          <a:ln w="0" cmpd="sng">
            <a:noFill/>
            <a:prstDash val="solid"/>
          </a:ln>
        </p:spPr>
        <p:txBody>
          <a:bodyPr vert="horz" lIns="0" tIns="260350" rIns="0" bIns="0" anchor="t">
            <a:normAutofit fontScale="95000"/>
          </a:bodyPr>
          <a:lstStyle/>
          <a:p>
            <a:pPr marL="914400" marR="0" indent="0" algn="just">
              <a:lnSpc>
                <a:spcPts val="4300"/>
              </a:lnSpc>
              <a:spcAft>
                <a:spcPts val="0"/>
              </a:spcAft>
            </a:pPr>
            <a:r>
              <a:rPr lang="en-US" sz="4350" b="1" spc="5">
                <a:solidFill>
                  <a:srgbClr val="001F5F"/>
                </a:solidFill>
                <a:latin typeface="Calibri" pitchFamily="1" panose="2263545234"/>
              </a:rPr>
              <a:t>Develop a Process and Follow It </a:t>
            </a:r>
          </a:p>
          <a:p>
            <a:pPr marL="411480" marR="0" indent="0" algn="just">
              <a:lnSpc>
                <a:spcPts val="2400"/>
              </a:lnSpc>
              <a:spcBef>
                <a:spcPts val="1660"/>
              </a:spcBef>
              <a:spcAft>
                <a:spcPts val="0"/>
              </a:spcAft>
            </a:pPr>
            <a:r>
              <a:rPr lang="en-US" sz="4350" spc="125">
                <a:solidFill>
                  <a:srgbClr val="44759E"/>
                </a:solidFill>
                <a:latin typeface="Arial" pitchFamily="2" panose="2263545234"/>
              </a:rPr>
              <a:t></a:t>
            </a:r>
            <a:r>
              <a:rPr lang="en-US" sz="3000" b="1" i="1" spc="125">
                <a:solidFill>
                  <a:srgbClr val="001F5F"/>
                </a:solidFill>
                <a:latin typeface="Calibri" pitchFamily="1" panose="2263545234"/>
              </a:rPr>
              <a:t> Grabin v. Marymount Manhattan College</a:t>
            </a:r>
            <a:r>
              <a:rPr lang="en-US" sz="2900" spc="125">
                <a:solidFill>
                  <a:srgbClr val="001F5F"/>
                </a:solidFill>
                <a:latin typeface="Calibri" pitchFamily="1" panose="2263545234"/>
              </a:rPr>
              <a:t>, </a:t>
            </a:r>
            <a:r>
              <a:rPr lang="en-US" sz="2950" b="1" spc="125">
                <a:solidFill>
                  <a:srgbClr val="001F5F"/>
                </a:solidFill>
                <a:latin typeface="Calibri" pitchFamily="1" panose="2263545234"/>
              </a:rPr>
              <a:t>2014 </a:t>
            </a:r>
          </a:p>
          <a:p>
            <a:pPr marL="914400" marR="0" indent="0" algn="just">
              <a:lnSpc>
                <a:spcPts val="2600"/>
              </a:lnSpc>
              <a:spcBef>
                <a:spcPts val="0"/>
              </a:spcBef>
              <a:spcAft>
                <a:spcPts val="0"/>
              </a:spcAft>
            </a:pPr>
            <a:r>
              <a:rPr lang="en-US" sz="2950" b="1" spc="5">
                <a:solidFill>
                  <a:srgbClr val="001F5F"/>
                </a:solidFill>
                <a:latin typeface="Calibri" pitchFamily="1" panose="2263545234"/>
              </a:rPr>
              <a:t>U.S. Dist. LEXIS 79014 (S.D. NY 2014). </a:t>
            </a:r>
          </a:p>
          <a:p>
            <a:pPr marL="411480" marR="0" indent="0" algn="just">
              <a:lnSpc>
                <a:spcPts val="2500"/>
              </a:lnSpc>
              <a:spcBef>
                <a:spcPts val="1250"/>
              </a:spcBef>
              <a:spcAft>
                <a:spcPts val="0"/>
              </a:spcAft>
            </a:pPr>
            <a:r>
              <a:rPr lang="en-US" sz="4350" spc="110">
                <a:solidFill>
                  <a:srgbClr val="44759E"/>
                </a:solidFill>
                <a:latin typeface="Arial" pitchFamily="2" panose="2263545234"/>
              </a:rPr>
              <a:t></a:t>
            </a:r>
            <a:r>
              <a:rPr lang="en-US" sz="2950" b="1" spc="110">
                <a:solidFill>
                  <a:srgbClr val="001F5F"/>
                </a:solidFill>
                <a:latin typeface="Calibri" pitchFamily="1" panose="2263545234"/>
              </a:rPr>
              <a:t> Facts</a:t>
            </a:r>
            <a:r>
              <a:rPr lang="en-US" sz="2900" spc="110">
                <a:solidFill>
                  <a:srgbClr val="001F5F"/>
                </a:solidFill>
                <a:latin typeface="Calibri" pitchFamily="1" panose="2263545234"/>
              </a:rPr>
              <a:t>: Plaintiff had a blood disorder which </a:t>
            </a:r>
          </a:p>
          <a:p>
            <a:pPr marL="914400" marR="0" indent="0" algn="just">
              <a:lnSpc>
                <a:spcPts val="2500"/>
              </a:lnSpc>
              <a:spcBef>
                <a:spcPts val="0"/>
              </a:spcBef>
              <a:spcAft>
                <a:spcPts val="0"/>
              </a:spcAft>
            </a:pPr>
            <a:r>
              <a:rPr lang="en-US" sz="2900" spc="30">
                <a:solidFill>
                  <a:srgbClr val="001F5F"/>
                </a:solidFill>
                <a:latin typeface="Calibri" pitchFamily="1" panose="2263545234"/>
              </a:rPr>
              <a:t>caused her to be out of school and frequently </a:t>
            </a:r>
          </a:p>
          <a:p>
            <a:pPr marL="914400" marR="0" indent="0" algn="just">
              <a:lnSpc>
                <a:spcPts val="2800"/>
              </a:lnSpc>
              <a:spcBef>
                <a:spcPts val="0"/>
              </a:spcBef>
              <a:spcAft>
                <a:spcPts val="0"/>
              </a:spcAft>
            </a:pPr>
            <a:r>
              <a:rPr lang="en-US" sz="2900" spc="40">
                <a:solidFill>
                  <a:srgbClr val="001F5F"/>
                </a:solidFill>
                <a:latin typeface="Calibri" pitchFamily="1" panose="2263545234"/>
              </a:rPr>
              <a:t>hospitalized. When she received an unofficial </a:t>
            </a:r>
          </a:p>
          <a:p>
            <a:pPr marL="914400" marR="0" indent="0" algn="just">
              <a:lnSpc>
                <a:spcPts val="2700"/>
              </a:lnSpc>
              <a:spcBef>
                <a:spcPts val="0"/>
              </a:spcBef>
              <a:spcAft>
                <a:spcPts val="0"/>
              </a:spcAft>
            </a:pPr>
            <a:r>
              <a:rPr lang="en-US" sz="2900" spc="30">
                <a:solidFill>
                  <a:srgbClr val="001F5F"/>
                </a:solidFill>
                <a:latin typeface="Calibri" pitchFamily="1" panose="2263545234"/>
              </a:rPr>
              <a:t>withdrawal for a class she missed due to her </a:t>
            </a:r>
          </a:p>
          <a:p>
            <a:pPr marL="914400" marR="0" indent="0" algn="just">
              <a:lnSpc>
                <a:spcPts val="2800"/>
              </a:lnSpc>
              <a:spcBef>
                <a:spcPts val="0"/>
              </a:spcBef>
              <a:spcAft>
                <a:spcPts val="0"/>
              </a:spcAft>
            </a:pPr>
            <a:r>
              <a:rPr lang="en-US" sz="3000" spc="-15">
                <a:solidFill>
                  <a:srgbClr val="001F5F"/>
                </a:solidFill>
                <a:latin typeface="Calibri" pitchFamily="1" panose="2263545234"/>
              </a:rPr>
              <a:t>lengthy hospital stays and didn’t graduate on </a:t>
            </a:r>
          </a:p>
          <a:p>
            <a:pPr marL="914400" marR="0" indent="0" algn="just">
              <a:lnSpc>
                <a:spcPts val="2800"/>
              </a:lnSpc>
              <a:spcBef>
                <a:spcPts val="0"/>
              </a:spcBef>
              <a:spcAft>
                <a:spcPts val="0"/>
              </a:spcAft>
            </a:pPr>
            <a:r>
              <a:rPr lang="en-US" sz="2900" spc="25">
                <a:solidFill>
                  <a:srgbClr val="001F5F"/>
                </a:solidFill>
                <a:latin typeface="Calibri" pitchFamily="1" panose="2263545234"/>
              </a:rPr>
              <a:t>time, she brought suit against the college. </a:t>
            </a:r>
          </a:p>
          <a:p>
            <a:pPr marL="411480" marR="0" indent="0" algn="just">
              <a:lnSpc>
                <a:spcPts val="2400"/>
              </a:lnSpc>
              <a:spcBef>
                <a:spcPts val="1230"/>
              </a:spcBef>
              <a:spcAft>
                <a:spcPts val="0"/>
              </a:spcAft>
            </a:pPr>
            <a:r>
              <a:rPr lang="en-US" sz="4350" spc="95">
                <a:solidFill>
                  <a:srgbClr val="44759E"/>
                </a:solidFill>
                <a:latin typeface="Arial" pitchFamily="2" panose="2263545234"/>
              </a:rPr>
              <a:t></a:t>
            </a:r>
            <a:r>
              <a:rPr lang="en-US" sz="2900" spc="95">
                <a:solidFill>
                  <a:srgbClr val="001F5F"/>
                </a:solidFill>
                <a:latin typeface="Calibri" pitchFamily="1" panose="2263545234"/>
              </a:rPr>
              <a:t> The school argued that it was never put on notice </a:t>
            </a:r>
          </a:p>
          <a:p>
            <a:pPr marL="914400" marR="0" indent="0" algn="just">
              <a:lnSpc>
                <a:spcPts val="2600"/>
              </a:lnSpc>
              <a:spcBef>
                <a:spcPts val="0"/>
              </a:spcBef>
              <a:spcAft>
                <a:spcPts val="0"/>
              </a:spcAft>
            </a:pPr>
            <a:r>
              <a:rPr lang="en-US" sz="3000" spc="-5">
                <a:solidFill>
                  <a:srgbClr val="001F5F"/>
                </a:solidFill>
                <a:latin typeface="Calibri" pitchFamily="1" panose="2263545234"/>
              </a:rPr>
              <a:t>of her disability as she didn’t register as a </a:t>
            </a:r>
          </a:p>
          <a:p>
            <a:pPr marL="914400" marR="0" indent="0" algn="just">
              <a:lnSpc>
                <a:spcPts val="2800"/>
              </a:lnSpc>
              <a:spcBef>
                <a:spcPts val="25"/>
              </a:spcBef>
              <a:spcAft>
                <a:spcPts val="0"/>
              </a:spcAft>
            </a:pPr>
            <a:r>
              <a:rPr lang="en-US" sz="2900" spc="30">
                <a:solidFill>
                  <a:srgbClr val="001F5F"/>
                </a:solidFill>
                <a:latin typeface="Calibri" pitchFamily="1" panose="2263545234"/>
              </a:rPr>
              <a:t>disabled student, obtain a disability card or </a:t>
            </a:r>
          </a:p>
          <a:p>
            <a:pPr marL="914400" marR="0" indent="0" algn="just">
              <a:lnSpc>
                <a:spcPts val="2800"/>
              </a:lnSpc>
              <a:spcBef>
                <a:spcPts val="0"/>
              </a:spcBef>
              <a:spcAft>
                <a:spcPts val="1730"/>
              </a:spcAft>
            </a:pPr>
            <a:r>
              <a:rPr lang="en-US" sz="2900" spc="20">
                <a:solidFill>
                  <a:srgbClr val="001F5F"/>
                </a:solidFill>
                <a:latin typeface="Calibri" pitchFamily="1" panose="2263545234"/>
              </a:rPr>
              <a:t>provide medical documentation for her disability. </a:t>
            </a:r>
          </a:p>
        </p:txBody>
      </p:sp>
      <p:graphicFrame>
        <p:nvGraphicFramePr>
          <p:cNvPr id="987" name="table 987"/>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989" name=""/>
        <p:cNvGrpSpPr/>
        <p:nvPr/>
      </p:nvGrpSpPr>
      <p:grpSpPr/>
      <p:sp>
        <p:nvSpPr>
          <p:cNvPr id="99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999" name="Image.jpg"/>
          <p:cNvPicPr/>
          <p:nvPr/>
        </p:nvPicPr>
        <p:blipFill>
          <a:blip r:embed="rId477"/>
          <a:stretch>
            <a:fillRect/>
          </a:stretch>
        </p:blipFill>
        <p:spPr>
          <a:xfrm>
            <a:off x="6595745" y="6516370"/>
            <a:ext cx="2499360" cy="213360"/>
          </a:xfrm>
          <a:prstGeom prst="rect">
            <a:avLst/>
          </a:prstGeom>
        </p:spPr>
      </p:pic>
      <p:sp>
        <p:nvSpPr>
          <p:cNvPr id="992"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22860" indent="0" algn="r">
              <a:lnSpc>
                <a:spcPts val="1600"/>
              </a:lnSpc>
              <a:spcAft>
                <a:spcPts val="860"/>
              </a:spcAft>
            </a:pPr>
            <a:r>
              <a:rPr lang="en-US" sz="1400" spc="195">
                <a:solidFill>
                  <a:srgbClr val="000080"/>
                </a:solidFill>
                <a:latin typeface="Tahoma" pitchFamily="2" panose="2263545234"/>
              </a:rPr>
              <a:t>95 </a:t>
            </a:r>
          </a:p>
        </p:txBody>
      </p:sp>
      <p:sp>
        <p:nvSpPr>
          <p:cNvPr id="993"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2286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994" name=""/>
          <p:cNvSpPr/>
          <p:nvPr>
            <p:ph type="body" idx="10"/>
          </p:nvPr>
        </p:nvSpPr>
        <p:spPr>
          <a:xfrm>
            <a:off x="0" y="676910"/>
            <a:ext cx="9144000" cy="1172210"/>
          </a:xfrm>
          <a:prstGeom prst="rect">
            <a:avLst/>
          </a:prstGeom>
          <a:noFill/>
          <a:ln w="0" cmpd="sng">
            <a:noFill/>
            <a:prstDash val="solid"/>
          </a:ln>
        </p:spPr>
        <p:txBody>
          <a:bodyPr vert="horz" lIns="0" tIns="260350" rIns="0" bIns="0" anchor="t"/>
          <a:lstStyle/>
          <a:p>
            <a:pPr marL="0" marR="22860" indent="0" algn="ctr">
              <a:lnSpc>
                <a:spcPts val="4300"/>
              </a:lnSpc>
              <a:spcAft>
                <a:spcPts val="2660"/>
              </a:spcAft>
            </a:pPr>
            <a:r>
              <a:rPr lang="en-US" sz="4350" b="1" spc="5">
                <a:solidFill>
                  <a:srgbClr val="001F5F"/>
                </a:solidFill>
                <a:latin typeface="Calibri" pitchFamily="1" panose="2263545234"/>
              </a:rPr>
              <a:t>Develop a Process and Follow It </a:t>
            </a:r>
          </a:p>
        </p:txBody>
      </p:sp>
      <p:sp>
        <p:nvSpPr>
          <p:cNvPr id="995" name=""/>
          <p:cNvSpPr/>
          <p:nvPr>
            <p:ph type="body" idx="10"/>
          </p:nvPr>
        </p:nvSpPr>
        <p:spPr>
          <a:xfrm>
            <a:off x="0" y="1849120"/>
            <a:ext cx="9144000" cy="4598670"/>
          </a:xfrm>
          <a:prstGeom prst="rect">
            <a:avLst/>
          </a:prstGeom>
          <a:noFill/>
          <a:ln w="0" cmpd="sng">
            <a:noFill/>
            <a:prstDash val="solid"/>
          </a:ln>
        </p:spPr>
        <p:txBody>
          <a:bodyPr vert="horz" lIns="0" tIns="388620" rIns="0" bIns="0" anchor="t"/>
          <a:lstStyle/>
          <a:p>
            <a:pPr marL="640080" marR="22860" indent="0" algn="just">
              <a:lnSpc>
                <a:spcPts val="2000"/>
              </a:lnSpc>
              <a:spcAft>
                <a:spcPts val="0"/>
              </a:spcAft>
            </a:pPr>
            <a:r>
              <a:rPr lang="en-US" sz="4350" spc="45">
                <a:solidFill>
                  <a:srgbClr val="44759E"/>
                </a:solidFill>
                <a:latin typeface="Arial" pitchFamily="2" panose="2263545234"/>
              </a:rPr>
              <a:t></a:t>
            </a:r>
            <a:r>
              <a:rPr lang="en-US" sz="2450" b="1" spc="45">
                <a:solidFill>
                  <a:srgbClr val="001F5F"/>
                </a:solidFill>
                <a:latin typeface="Calibri" pitchFamily="1" panose="2263545234"/>
              </a:rPr>
              <a:t> Holding and Reasoning: </a:t>
            </a:r>
            <a:r>
              <a:rPr lang="en-US" sz="2450" spc="45">
                <a:solidFill>
                  <a:srgbClr val="001F5F"/>
                </a:solidFill>
                <a:latin typeface="Calibri" pitchFamily="1" panose="2263545234"/>
              </a:rPr>
              <a:t>Plaintiff established a genuine </a:t>
            </a:r>
          </a:p>
          <a:p>
            <a:pPr marL="1143000" marR="22860" indent="0" algn="just">
              <a:lnSpc>
                <a:spcPts val="2000"/>
              </a:lnSpc>
              <a:spcBef>
                <a:spcPts val="0"/>
              </a:spcBef>
              <a:spcAft>
                <a:spcPts val="0"/>
              </a:spcAft>
            </a:pPr>
            <a:r>
              <a:rPr lang="en-US" sz="2450" spc="-30">
                <a:solidFill>
                  <a:srgbClr val="001F5F"/>
                </a:solidFill>
                <a:latin typeface="Calibri" pitchFamily="1" panose="2263545234"/>
              </a:rPr>
              <a:t>issue of disputed fact as to whether she notified the </a:t>
            </a:r>
          </a:p>
          <a:p>
            <a:pPr marL="1143000" marR="22860" indent="0" algn="just">
              <a:lnSpc>
                <a:spcPts val="2300"/>
              </a:lnSpc>
              <a:spcBef>
                <a:spcPts val="0"/>
              </a:spcBef>
              <a:spcAft>
                <a:spcPts val="0"/>
              </a:spcAft>
            </a:pPr>
            <a:r>
              <a:rPr lang="en-US" sz="2450" spc="-30">
                <a:solidFill>
                  <a:srgbClr val="001F5F"/>
                </a:solidFill>
                <a:latin typeface="Calibri" pitchFamily="1" panose="2263545234"/>
              </a:rPr>
              <a:t>school of her disability and requested accommodations. </a:t>
            </a:r>
          </a:p>
          <a:p>
            <a:pPr marL="1143000" marR="22860" indent="0" algn="just">
              <a:lnSpc>
                <a:spcPts val="2300"/>
              </a:lnSpc>
              <a:spcBef>
                <a:spcPts val="0"/>
              </a:spcBef>
              <a:spcAft>
                <a:spcPts val="0"/>
              </a:spcAft>
            </a:pPr>
            <a:r>
              <a:rPr lang="en-US" sz="2450" spc="-30">
                <a:solidFill>
                  <a:srgbClr val="001F5F"/>
                </a:solidFill>
                <a:latin typeface="Calibri" pitchFamily="1" panose="2263545234"/>
              </a:rPr>
              <a:t>While plaintiff did not follow the college’s disability </a:t>
            </a:r>
          </a:p>
          <a:p>
            <a:pPr marL="1143000" marR="22860" indent="0" algn="just">
              <a:lnSpc>
                <a:spcPts val="2300"/>
              </a:lnSpc>
              <a:spcBef>
                <a:spcPts val="0"/>
              </a:spcBef>
              <a:spcAft>
                <a:spcPts val="0"/>
              </a:spcAft>
            </a:pPr>
            <a:r>
              <a:rPr lang="en-US" sz="2450" spc="-35">
                <a:solidFill>
                  <a:srgbClr val="001F5F"/>
                </a:solidFill>
                <a:latin typeface="Calibri" pitchFamily="1" panose="2263545234"/>
              </a:rPr>
              <a:t>documentation process, her testimony revealed that she </a:t>
            </a:r>
          </a:p>
          <a:p>
            <a:pPr marL="1143000" marR="22860" indent="0" algn="just">
              <a:lnSpc>
                <a:spcPts val="2300"/>
              </a:lnSpc>
              <a:spcBef>
                <a:spcPts val="0"/>
              </a:spcBef>
              <a:spcAft>
                <a:spcPts val="0"/>
              </a:spcAft>
            </a:pPr>
            <a:r>
              <a:rPr lang="en-US" sz="2450" spc="-30">
                <a:solidFill>
                  <a:srgbClr val="001F5F"/>
                </a:solidFill>
                <a:latin typeface="Calibri" pitchFamily="1" panose="2263545234"/>
              </a:rPr>
              <a:t>informed a number of administrators of her disability at </a:t>
            </a:r>
          </a:p>
          <a:p>
            <a:pPr marL="1143000" marR="22860" indent="0" algn="just">
              <a:lnSpc>
                <a:spcPts val="2300"/>
              </a:lnSpc>
              <a:spcBef>
                <a:spcPts val="0"/>
              </a:spcBef>
              <a:spcAft>
                <a:spcPts val="0"/>
              </a:spcAft>
            </a:pPr>
            <a:r>
              <a:rPr lang="en-US" sz="2450" spc="-30">
                <a:solidFill>
                  <a:srgbClr val="001F5F"/>
                </a:solidFill>
                <a:latin typeface="Calibri" pitchFamily="1" panose="2263545234"/>
              </a:rPr>
              <a:t>the time she enrolled and repeatedly throughout the </a:t>
            </a:r>
          </a:p>
          <a:p>
            <a:pPr marL="1143000" marR="22860" indent="0" algn="just">
              <a:lnSpc>
                <a:spcPts val="2300"/>
              </a:lnSpc>
              <a:spcBef>
                <a:spcPts val="0"/>
              </a:spcBef>
              <a:spcAft>
                <a:spcPts val="0"/>
              </a:spcAft>
            </a:pPr>
            <a:r>
              <a:rPr lang="en-US" sz="2450" spc="-20">
                <a:solidFill>
                  <a:srgbClr val="001F5F"/>
                </a:solidFill>
                <a:latin typeface="Calibri" pitchFamily="1" panose="2263545234"/>
              </a:rPr>
              <a:t>semester. She also testified that they told her she did not </a:t>
            </a:r>
          </a:p>
          <a:p>
            <a:pPr marL="1143000" marR="22860" indent="0" algn="just">
              <a:lnSpc>
                <a:spcPts val="2300"/>
              </a:lnSpc>
              <a:spcBef>
                <a:spcPts val="0"/>
              </a:spcBef>
              <a:spcAft>
                <a:spcPts val="0"/>
              </a:spcAft>
            </a:pPr>
            <a:r>
              <a:rPr lang="en-US" sz="2450" spc="-35">
                <a:solidFill>
                  <a:srgbClr val="001F5F"/>
                </a:solidFill>
                <a:latin typeface="Calibri" pitchFamily="1" panose="2263545234"/>
              </a:rPr>
              <a:t>need to submit documentation or doctor’s notes and that </a:t>
            </a:r>
          </a:p>
          <a:p>
            <a:pPr marL="1143000" marR="22860" indent="0" algn="just">
              <a:lnSpc>
                <a:spcPts val="2300"/>
              </a:lnSpc>
              <a:spcBef>
                <a:spcPts val="0"/>
              </a:spcBef>
              <a:spcAft>
                <a:spcPts val="0"/>
              </a:spcAft>
            </a:pPr>
            <a:r>
              <a:rPr lang="en-US" sz="2450" spc="-35">
                <a:solidFill>
                  <a:srgbClr val="001F5F"/>
                </a:solidFill>
                <a:latin typeface="Calibri" pitchFamily="1" panose="2263545234"/>
              </a:rPr>
              <a:t>they would take care of everything. </a:t>
            </a:r>
          </a:p>
          <a:p>
            <a:pPr marL="640080" marR="22860" indent="0" algn="just">
              <a:lnSpc>
                <a:spcPts val="2000"/>
              </a:lnSpc>
              <a:spcBef>
                <a:spcPts val="1205"/>
              </a:spcBef>
              <a:spcAft>
                <a:spcPts val="0"/>
              </a:spcAft>
            </a:pPr>
            <a:r>
              <a:rPr lang="en-US" sz="4350" spc="25">
                <a:solidFill>
                  <a:srgbClr val="44759E"/>
                </a:solidFill>
                <a:latin typeface="Arial" pitchFamily="2" panose="2263545234"/>
              </a:rPr>
              <a:t></a:t>
            </a:r>
            <a:r>
              <a:rPr lang="en-US" sz="2450" spc="25">
                <a:solidFill>
                  <a:srgbClr val="001F5F"/>
                </a:solidFill>
                <a:latin typeface="Calibri" pitchFamily="1" panose="2263545234"/>
              </a:rPr>
              <a:t> This was enough to establish a genuine material issue of </a:t>
            </a:r>
          </a:p>
          <a:p>
            <a:pPr marL="1143000" marR="22860" indent="0" algn="just">
              <a:lnSpc>
                <a:spcPts val="2000"/>
              </a:lnSpc>
              <a:spcBef>
                <a:spcPts val="0"/>
              </a:spcBef>
              <a:spcAft>
                <a:spcPts val="4345"/>
              </a:spcAft>
            </a:pPr>
            <a:r>
              <a:rPr lang="en-US" sz="2450" spc="-35">
                <a:solidFill>
                  <a:srgbClr val="001F5F"/>
                </a:solidFill>
                <a:latin typeface="Calibri" pitchFamily="1" panose="2263545234"/>
              </a:rPr>
              <a:t>fact and preclude summary judgment. </a:t>
            </a:r>
          </a:p>
        </p:txBody>
      </p:sp>
      <p:graphicFrame>
        <p:nvGraphicFramePr>
          <p:cNvPr id="998" name="table 998"/>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000" name=""/>
        <p:cNvGrpSpPr/>
        <p:nvPr/>
      </p:nvGrpSpPr>
      <p:grpSpPr/>
      <p:sp>
        <p:nvSpPr>
          <p:cNvPr id="100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010" name="Image.jpg"/>
          <p:cNvPicPr/>
          <p:nvPr/>
        </p:nvPicPr>
        <p:blipFill>
          <a:blip r:embed="rId482"/>
          <a:stretch>
            <a:fillRect/>
          </a:stretch>
        </p:blipFill>
        <p:spPr>
          <a:xfrm>
            <a:off x="6595745" y="6516370"/>
            <a:ext cx="2499360" cy="213360"/>
          </a:xfrm>
          <a:prstGeom prst="rect">
            <a:avLst/>
          </a:prstGeom>
        </p:spPr>
      </p:pic>
      <p:sp>
        <p:nvSpPr>
          <p:cNvPr id="1003"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10">
                <a:solidFill>
                  <a:srgbClr val="000080"/>
                </a:solidFill>
                <a:latin typeface="Tahoma" pitchFamily="2" panose="2263545234"/>
              </a:rPr>
              <a:t>96 </a:t>
            </a:r>
          </a:p>
        </p:txBody>
      </p:sp>
      <p:sp>
        <p:nvSpPr>
          <p:cNvPr id="1004"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05" name=""/>
          <p:cNvSpPr/>
          <p:nvPr>
            <p:ph type="body" idx="10"/>
          </p:nvPr>
        </p:nvSpPr>
        <p:spPr>
          <a:xfrm>
            <a:off x="0" y="676910"/>
            <a:ext cx="9144000" cy="871220"/>
          </a:xfrm>
          <a:prstGeom prst="rect">
            <a:avLst/>
          </a:prstGeom>
          <a:noFill/>
          <a:ln w="0" cmpd="sng">
            <a:noFill/>
            <a:prstDash val="solid"/>
          </a:ln>
        </p:spPr>
        <p:txBody>
          <a:bodyPr vert="horz" lIns="0" tIns="259715" rIns="0" bIns="0" anchor="t"/>
          <a:lstStyle/>
          <a:p>
            <a:pPr marL="0" marR="0" indent="0" algn="ctr">
              <a:lnSpc>
                <a:spcPts val="4200"/>
              </a:lnSpc>
              <a:spcAft>
                <a:spcPts val="415"/>
              </a:spcAft>
            </a:pPr>
            <a:r>
              <a:rPr lang="en-US" sz="3900" b="1" spc="20">
                <a:solidFill>
                  <a:srgbClr val="001F5F"/>
                </a:solidFill>
                <a:latin typeface="Calibri" pitchFamily="1" panose="2263545234"/>
              </a:rPr>
              <a:t>Case Law: Fundamental Alteration </a:t>
            </a:r>
          </a:p>
        </p:txBody>
      </p:sp>
      <p:sp>
        <p:nvSpPr>
          <p:cNvPr id="1006" name=""/>
          <p:cNvSpPr/>
          <p:nvPr>
            <p:ph type="body" idx="10"/>
          </p:nvPr>
        </p:nvSpPr>
        <p:spPr>
          <a:xfrm>
            <a:off x="0" y="1548130"/>
            <a:ext cx="9144000" cy="4899660"/>
          </a:xfrm>
          <a:prstGeom prst="rect">
            <a:avLst/>
          </a:prstGeom>
          <a:noFill/>
          <a:ln w="0" cmpd="sng">
            <a:noFill/>
            <a:prstDash val="solid"/>
          </a:ln>
        </p:spPr>
        <p:txBody>
          <a:bodyPr vert="horz" lIns="0" tIns="254000" rIns="0" bIns="0" anchor="t"/>
          <a:lstStyle/>
          <a:p>
            <a:pPr marL="640080" marR="0" indent="0" algn="just">
              <a:lnSpc>
                <a:spcPts val="2500"/>
              </a:lnSpc>
              <a:spcAft>
                <a:spcPts val="0"/>
              </a:spcAft>
            </a:pPr>
            <a:r>
              <a:rPr lang="en-US" sz="3900" spc="35">
                <a:solidFill>
                  <a:srgbClr val="44759E"/>
                </a:solidFill>
                <a:latin typeface="Arial" pitchFamily="2" panose="2263545234"/>
              </a:rPr>
              <a:t></a:t>
            </a:r>
            <a:r>
              <a:rPr lang="en-US" sz="2000" b="1" i="1" spc="35">
                <a:solidFill>
                  <a:srgbClr val="001F5F"/>
                </a:solidFill>
                <a:latin typeface="Calibri" pitchFamily="1" panose="2263545234"/>
              </a:rPr>
              <a:t> Mcculley v. University Of Kansas School Of Medicine, </a:t>
            </a:r>
            <a:r>
              <a:rPr lang="en-US" sz="2000" b="1" spc="35">
                <a:solidFill>
                  <a:srgbClr val="001F5F"/>
                </a:solidFill>
                <a:latin typeface="Calibri" pitchFamily="1" panose="2263545234"/>
              </a:rPr>
              <a:t>50 NDLR 167 (10</a:t>
            </a:r>
            <a:r>
              <a:rPr lang="en-US" sz="2000" b="1" baseline="30000" spc="35">
                <a:solidFill>
                  <a:srgbClr val="001F5F"/>
                </a:solidFill>
                <a:latin typeface="Calibri" pitchFamily="1" panose="2263545234"/>
              </a:rPr>
              <a:t>th</a:t>
            </a:r>
            <a:r>
              <a:rPr lang="en-US" sz="100" b="1" spc="35">
                <a:solidFill>
                  <a:srgbClr val="001F5F"/>
                </a:solidFill>
                <a:latin typeface="Calibri" pitchFamily="1" panose="2263545234"/>
              </a:rPr>
              <a:t> </a:t>
            </a:r>
          </a:p>
          <a:p>
            <a:pPr marL="1143000" marR="0" indent="0" algn="just">
              <a:lnSpc>
                <a:spcPts val="1600"/>
              </a:lnSpc>
              <a:spcBef>
                <a:spcPts val="0"/>
              </a:spcBef>
              <a:spcAft>
                <a:spcPts val="0"/>
              </a:spcAft>
            </a:pPr>
            <a:r>
              <a:rPr lang="en-US" sz="2000" b="1" spc="-25">
                <a:solidFill>
                  <a:srgbClr val="001F5F"/>
                </a:solidFill>
                <a:latin typeface="Calibri" pitchFamily="1" panose="2263545234"/>
              </a:rPr>
              <a:t>Cir. 2014). </a:t>
            </a:r>
          </a:p>
          <a:p>
            <a:pPr marL="640080" marR="0" indent="0" algn="just">
              <a:lnSpc>
                <a:spcPts val="1600"/>
              </a:lnSpc>
              <a:spcBef>
                <a:spcPts val="1075"/>
              </a:spcBef>
              <a:spcAft>
                <a:spcPts val="0"/>
              </a:spcAft>
              <a:tabLst>
                <a:tab pos="1143000" algn="l"/>
              </a:tabLst>
            </a:pPr>
            <a:r>
              <a:rPr lang="en-US" sz="3900" spc="25">
                <a:solidFill>
                  <a:srgbClr val="44759E"/>
                </a:solidFill>
                <a:latin typeface="Arial" pitchFamily="2" panose="2263545234"/>
              </a:rPr>
              <a:t></a:t>
            </a:r>
            <a:r>
              <a:rPr lang="en-US" sz="100" b="1" spc="25">
                <a:solidFill>
                  <a:srgbClr val="001F5F"/>
                </a:solidFill>
                <a:latin typeface="Calibri" pitchFamily="1" panose="2263545234"/>
              </a:rPr>
              <a:t> </a:t>
            </a:r>
            <a:r>
              <a:rPr lang="en-US" sz="2000" b="1" spc="25">
                <a:solidFill>
                  <a:srgbClr val="001F5F"/>
                </a:solidFill>
                <a:latin typeface="Calibri" pitchFamily="1" panose="2263545234"/>
              </a:rPr>
              <a:t>Facts: </a:t>
            </a:r>
            <a:r>
              <a:rPr lang="en-US" sz="1900" spc="25">
                <a:solidFill>
                  <a:srgbClr val="001F5F"/>
                </a:solidFill>
                <a:latin typeface="Calibri" pitchFamily="1" panose="2263545234"/>
              </a:rPr>
              <a:t>Plaintiff suffered from Type III spinal muscular atrophy, which </a:t>
            </a:r>
          </a:p>
          <a:p>
            <a:pPr marL="1143000" marR="0" indent="0" algn="just">
              <a:lnSpc>
                <a:spcPts val="1600"/>
              </a:lnSpc>
              <a:spcBef>
                <a:spcPts val="0"/>
              </a:spcBef>
              <a:spcAft>
                <a:spcPts val="0"/>
              </a:spcAft>
            </a:pPr>
            <a:r>
              <a:rPr lang="en-US" sz="1900" spc="35">
                <a:solidFill>
                  <a:srgbClr val="001F5F"/>
                </a:solidFill>
                <a:latin typeface="Calibri" pitchFamily="1" panose="2263545234"/>
              </a:rPr>
              <a:t>necessitated use of a wheelchair for mobility and limited her arm </a:t>
            </a:r>
          </a:p>
          <a:p>
            <a:pPr marL="1143000" marR="0" indent="0" algn="just">
              <a:lnSpc>
                <a:spcPts val="1800"/>
              </a:lnSpc>
              <a:spcBef>
                <a:spcPts val="0"/>
              </a:spcBef>
              <a:spcAft>
                <a:spcPts val="0"/>
              </a:spcAft>
            </a:pPr>
            <a:r>
              <a:rPr lang="en-US" sz="1900" spc="35">
                <a:solidFill>
                  <a:srgbClr val="001F5F"/>
                </a:solidFill>
                <a:latin typeface="Calibri" pitchFamily="1" panose="2263545234"/>
              </a:rPr>
              <a:t>strength. In 2011, she was admitted to KUSOM. The school's </a:t>
            </a:r>
          </a:p>
          <a:p>
            <a:pPr marL="1143000" marR="0" indent="0" algn="just">
              <a:lnSpc>
                <a:spcPts val="1800"/>
              </a:lnSpc>
              <a:spcBef>
                <a:spcPts val="0"/>
              </a:spcBef>
              <a:spcAft>
                <a:spcPts val="0"/>
              </a:spcAft>
            </a:pPr>
            <a:r>
              <a:rPr lang="en-US" sz="1900" spc="35">
                <a:solidFill>
                  <a:srgbClr val="001F5F"/>
                </a:solidFill>
                <a:latin typeface="Calibri" pitchFamily="1" panose="2263545234"/>
              </a:rPr>
              <a:t>accreditation required that it articulate "technical standards" which all </a:t>
            </a:r>
          </a:p>
          <a:p>
            <a:pPr marL="1143000" marR="0" indent="0" algn="just">
              <a:lnSpc>
                <a:spcPts val="1800"/>
              </a:lnSpc>
              <a:spcBef>
                <a:spcPts val="0"/>
              </a:spcBef>
              <a:spcAft>
                <a:spcPts val="0"/>
              </a:spcAft>
            </a:pPr>
            <a:r>
              <a:rPr lang="en-US" sz="1900" spc="35">
                <a:solidFill>
                  <a:srgbClr val="001F5F"/>
                </a:solidFill>
                <a:latin typeface="Calibri" pitchFamily="1" panose="2263545234"/>
              </a:rPr>
              <a:t>admitted students must meet and which included a Motor Technical </a:t>
            </a:r>
          </a:p>
          <a:p>
            <a:pPr marL="1143000" marR="0" indent="0" algn="just">
              <a:lnSpc>
                <a:spcPts val="1800"/>
              </a:lnSpc>
              <a:spcBef>
                <a:spcPts val="15"/>
              </a:spcBef>
              <a:spcAft>
                <a:spcPts val="0"/>
              </a:spcAft>
            </a:pPr>
            <a:r>
              <a:rPr lang="en-US" sz="1900" spc="35">
                <a:solidFill>
                  <a:srgbClr val="001F5F"/>
                </a:solidFill>
                <a:latin typeface="Calibri" pitchFamily="1" panose="2263545234"/>
              </a:rPr>
              <a:t>Standard, which mandated that students "be physically able to ... carry </a:t>
            </a:r>
          </a:p>
          <a:p>
            <a:pPr marL="1143000" marR="0" indent="0" algn="just">
              <a:lnSpc>
                <a:spcPts val="1800"/>
              </a:lnSpc>
              <a:spcBef>
                <a:spcPts val="0"/>
              </a:spcBef>
              <a:spcAft>
                <a:spcPts val="0"/>
              </a:spcAft>
            </a:pPr>
            <a:r>
              <a:rPr lang="en-US" sz="1900" spc="40">
                <a:solidFill>
                  <a:srgbClr val="001F5F"/>
                </a:solidFill>
                <a:latin typeface="Calibri" pitchFamily="1" panose="2263545234"/>
              </a:rPr>
              <a:t>out diagnostic procedures" and "provide general care and emergency </a:t>
            </a:r>
          </a:p>
          <a:p>
            <a:pPr marL="1143000" marR="0" indent="0" algn="just">
              <a:lnSpc>
                <a:spcPts val="1800"/>
              </a:lnSpc>
              <a:spcBef>
                <a:spcPts val="0"/>
              </a:spcBef>
              <a:spcAft>
                <a:spcPts val="0"/>
              </a:spcAft>
            </a:pPr>
            <a:r>
              <a:rPr lang="en-US" sz="1900" spc="35">
                <a:solidFill>
                  <a:srgbClr val="001F5F"/>
                </a:solidFill>
                <a:latin typeface="Calibri" pitchFamily="1" panose="2263545234"/>
              </a:rPr>
              <a:t>treatment to patients," including CPR, opening obstructed airways, and </a:t>
            </a:r>
          </a:p>
          <a:p>
            <a:pPr marL="1143000" marR="0" indent="0" algn="just">
              <a:lnSpc>
                <a:spcPts val="1800"/>
              </a:lnSpc>
              <a:spcBef>
                <a:spcPts val="0"/>
              </a:spcBef>
              <a:spcAft>
                <a:spcPts val="0"/>
              </a:spcAft>
            </a:pPr>
            <a:r>
              <a:rPr lang="en-US" sz="1900" spc="25">
                <a:solidFill>
                  <a:srgbClr val="001F5F"/>
                </a:solidFill>
                <a:latin typeface="Calibri" pitchFamily="1" panose="2263545234"/>
              </a:rPr>
              <a:t>"obstetrical maneuvers.“ </a:t>
            </a:r>
          </a:p>
          <a:p>
            <a:pPr marL="640080" marR="0" indent="0" algn="just">
              <a:lnSpc>
                <a:spcPts val="1600"/>
              </a:lnSpc>
              <a:spcBef>
                <a:spcPts val="1090"/>
              </a:spcBef>
              <a:spcAft>
                <a:spcPts val="0"/>
              </a:spcAft>
              <a:tabLst>
                <a:tab pos="1143000" algn="l"/>
              </a:tabLst>
            </a:pPr>
            <a:r>
              <a:rPr lang="en-US" sz="390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After reviewing her requested modification, aids and services which </a:t>
            </a:r>
          </a:p>
          <a:p>
            <a:pPr marL="1143000" marR="0" indent="0" algn="just">
              <a:lnSpc>
                <a:spcPts val="1600"/>
              </a:lnSpc>
              <a:spcBef>
                <a:spcPts val="0"/>
              </a:spcBef>
              <a:spcAft>
                <a:spcPts val="0"/>
              </a:spcAft>
            </a:pPr>
            <a:r>
              <a:rPr lang="en-US" sz="1900" spc="35">
                <a:solidFill>
                  <a:srgbClr val="001F5F"/>
                </a:solidFill>
                <a:latin typeface="Calibri" pitchFamily="1" panose="2263545234"/>
              </a:rPr>
              <a:t>included a staff person to assist her with lifting and positioning patients, </a:t>
            </a:r>
          </a:p>
          <a:p>
            <a:pPr marL="1143000" marR="0" indent="0" algn="just">
              <a:lnSpc>
                <a:spcPts val="1800"/>
              </a:lnSpc>
              <a:spcBef>
                <a:spcPts val="0"/>
              </a:spcBef>
              <a:spcAft>
                <a:spcPts val="0"/>
              </a:spcAft>
            </a:pPr>
            <a:r>
              <a:rPr lang="en-US" sz="1900" spc="35">
                <a:solidFill>
                  <a:srgbClr val="001F5F"/>
                </a:solidFill>
                <a:latin typeface="Calibri" pitchFamily="1" panose="2263545234"/>
              </a:rPr>
              <a:t>stabilizing elderly patients, and performing basic life support, the faculty </a:t>
            </a:r>
          </a:p>
          <a:p>
            <a:pPr marL="1143000" marR="0" indent="0" algn="just">
              <a:lnSpc>
                <a:spcPts val="1800"/>
              </a:lnSpc>
              <a:spcBef>
                <a:spcPts val="0"/>
              </a:spcBef>
              <a:spcAft>
                <a:spcPts val="0"/>
              </a:spcAft>
            </a:pPr>
            <a:r>
              <a:rPr lang="en-US" sz="1900" spc="35">
                <a:solidFill>
                  <a:srgbClr val="001F5F"/>
                </a:solidFill>
                <a:latin typeface="Calibri" pitchFamily="1" panose="2263545234"/>
              </a:rPr>
              <a:t>concluded that plaintiff could not meet KUSOM's Motor Technical </a:t>
            </a:r>
          </a:p>
          <a:p>
            <a:pPr marL="1143000" marR="0" indent="0" algn="just">
              <a:lnSpc>
                <a:spcPts val="1800"/>
              </a:lnSpc>
              <a:spcBef>
                <a:spcPts val="0"/>
              </a:spcBef>
              <a:spcAft>
                <a:spcPts val="4455"/>
              </a:spcAft>
            </a:pPr>
            <a:r>
              <a:rPr lang="en-US" sz="1900" spc="35">
                <a:solidFill>
                  <a:srgbClr val="001F5F"/>
                </a:solidFill>
                <a:latin typeface="Calibri" pitchFamily="1" panose="2263545234"/>
              </a:rPr>
              <a:t>Standard, and rescinded her admission. </a:t>
            </a:r>
          </a:p>
        </p:txBody>
      </p:sp>
      <p:graphicFrame>
        <p:nvGraphicFramePr>
          <p:cNvPr id="1009" name="table 1009"/>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011" name=""/>
        <p:cNvGrpSpPr/>
        <p:nvPr/>
      </p:nvGrpSpPr>
      <p:grpSpPr/>
      <p:sp>
        <p:nvSpPr>
          <p:cNvPr id="101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021" name="Image.jpg"/>
          <p:cNvPicPr/>
          <p:nvPr/>
        </p:nvPicPr>
        <p:blipFill>
          <a:blip r:embed="rId487"/>
          <a:stretch>
            <a:fillRect/>
          </a:stretch>
        </p:blipFill>
        <p:spPr>
          <a:xfrm>
            <a:off x="6595745" y="6516370"/>
            <a:ext cx="2499360" cy="213360"/>
          </a:xfrm>
          <a:prstGeom prst="rect">
            <a:avLst/>
          </a:prstGeom>
        </p:spPr>
      </p:pic>
      <p:sp>
        <p:nvSpPr>
          <p:cNvPr id="1014"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97 </a:t>
            </a:r>
          </a:p>
        </p:txBody>
      </p:sp>
      <p:sp>
        <p:nvSpPr>
          <p:cNvPr id="1015"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16" name=""/>
          <p:cNvSpPr/>
          <p:nvPr>
            <p:ph type="body" idx="10"/>
          </p:nvPr>
        </p:nvSpPr>
        <p:spPr>
          <a:xfrm>
            <a:off x="0" y="676910"/>
            <a:ext cx="9144000" cy="815340"/>
          </a:xfrm>
          <a:prstGeom prst="rect">
            <a:avLst/>
          </a:prstGeom>
          <a:noFill/>
          <a:ln w="0" cmpd="sng">
            <a:noFill/>
            <a:prstDash val="solid"/>
          </a:ln>
        </p:spPr>
        <p:txBody>
          <a:bodyPr vert="horz" lIns="0" tIns="259715" rIns="0" bIns="0" anchor="t"/>
          <a:lstStyle/>
          <a:p>
            <a:pPr marL="0" marR="0" indent="0" algn="ctr">
              <a:lnSpc>
                <a:spcPts val="4200"/>
              </a:lnSpc>
              <a:spcAft>
                <a:spcPts val="0"/>
              </a:spcAft>
            </a:pPr>
            <a:r>
              <a:rPr lang="en-US" sz="3900" b="1" spc="20">
                <a:solidFill>
                  <a:srgbClr val="001F5F"/>
                </a:solidFill>
                <a:latin typeface="Calibri" pitchFamily="1" panose="2263545234"/>
              </a:rPr>
              <a:t>Case Law: Fundamental Alteration </a:t>
            </a:r>
          </a:p>
        </p:txBody>
      </p:sp>
      <p:sp>
        <p:nvSpPr>
          <p:cNvPr id="1017" name=""/>
          <p:cNvSpPr/>
          <p:nvPr>
            <p:ph type="body" idx="10"/>
          </p:nvPr>
        </p:nvSpPr>
        <p:spPr>
          <a:xfrm>
            <a:off x="0" y="1492250"/>
            <a:ext cx="9144000" cy="4955540"/>
          </a:xfrm>
          <a:prstGeom prst="rect">
            <a:avLst/>
          </a:prstGeom>
          <a:noFill/>
          <a:ln w="0" cmpd="sng">
            <a:noFill/>
            <a:prstDash val="solid"/>
          </a:ln>
        </p:spPr>
        <p:txBody>
          <a:bodyPr vert="horz" lIns="0" tIns="114300" rIns="0" bIns="0" anchor="t"/>
          <a:lstStyle/>
          <a:p>
            <a:pPr marL="640080" marR="0" indent="0" algn="just">
              <a:lnSpc>
                <a:spcPts val="2800"/>
              </a:lnSpc>
              <a:spcAft>
                <a:spcPts val="0"/>
              </a:spcAft>
            </a:pPr>
            <a:r>
              <a:rPr lang="en-US" sz="3900" spc="45">
                <a:solidFill>
                  <a:srgbClr val="44759E"/>
                </a:solidFill>
                <a:latin typeface="Arial" pitchFamily="2" panose="2263545234"/>
              </a:rPr>
              <a:t></a:t>
            </a:r>
            <a:r>
              <a:rPr lang="en-US" sz="2000" b="1" i="1" spc="45">
                <a:solidFill>
                  <a:srgbClr val="001F5F"/>
                </a:solidFill>
                <a:latin typeface="Calibri" pitchFamily="1" panose="2263545234"/>
              </a:rPr>
              <a:t> McCulley v. University of Kansas School of Medicine, cont’d. </a:t>
            </a:r>
          </a:p>
          <a:p>
            <a:pPr marL="640080" marR="0" indent="0" algn="just">
              <a:lnSpc>
                <a:spcPts val="1600"/>
              </a:lnSpc>
              <a:spcBef>
                <a:spcPts val="480"/>
              </a:spcBef>
              <a:spcAft>
                <a:spcPts val="0"/>
              </a:spcAft>
              <a:tabLst>
                <a:tab pos="1143000" algn="l"/>
              </a:tabLst>
            </a:pPr>
            <a:r>
              <a:rPr lang="en-US" sz="3900" spc="35">
                <a:solidFill>
                  <a:srgbClr val="44759E"/>
                </a:solidFill>
                <a:latin typeface="Arial" pitchFamily="2" panose="2263545234"/>
              </a:rPr>
              <a:t></a:t>
            </a:r>
            <a:r>
              <a:rPr lang="en-US" sz="100" b="1" spc="35">
                <a:solidFill>
                  <a:srgbClr val="001F5F"/>
                </a:solidFill>
                <a:latin typeface="Calibri" pitchFamily="1" panose="2263545234"/>
              </a:rPr>
              <a:t> </a:t>
            </a:r>
            <a:r>
              <a:rPr lang="en-US" sz="2000" b="1" spc="35">
                <a:solidFill>
                  <a:srgbClr val="001F5F"/>
                </a:solidFill>
                <a:latin typeface="Calibri" pitchFamily="1" panose="2263545234"/>
              </a:rPr>
              <a:t>Holding: </a:t>
            </a:r>
            <a:r>
              <a:rPr lang="en-US" sz="1900" spc="35">
                <a:solidFill>
                  <a:srgbClr val="001F5F"/>
                </a:solidFill>
                <a:latin typeface="Calibri" pitchFamily="1" panose="2263545234"/>
              </a:rPr>
              <a:t>In a lawsuit under the ADA, the court held for the school </a:t>
            </a:r>
          </a:p>
          <a:p>
            <a:pPr marL="1143000" marR="0" indent="0" algn="just">
              <a:lnSpc>
                <a:spcPts val="1600"/>
              </a:lnSpc>
              <a:spcBef>
                <a:spcPts val="0"/>
              </a:spcBef>
              <a:spcAft>
                <a:spcPts val="0"/>
              </a:spcAft>
            </a:pPr>
            <a:r>
              <a:rPr lang="en-US" sz="1900" spc="35">
                <a:solidFill>
                  <a:srgbClr val="001F5F"/>
                </a:solidFill>
                <a:latin typeface="Calibri" pitchFamily="1" panose="2263545234"/>
              </a:rPr>
              <a:t>finding that having a staff member interact with patients on plaintiff’s </a:t>
            </a:r>
          </a:p>
          <a:p>
            <a:pPr marL="1143000" marR="0" indent="0" algn="just">
              <a:lnSpc>
                <a:spcPts val="1800"/>
              </a:lnSpc>
              <a:spcBef>
                <a:spcPts val="0"/>
              </a:spcBef>
              <a:spcAft>
                <a:spcPts val="0"/>
              </a:spcAft>
            </a:pPr>
            <a:r>
              <a:rPr lang="en-US" sz="1900" spc="35">
                <a:solidFill>
                  <a:srgbClr val="001F5F"/>
                </a:solidFill>
                <a:latin typeface="Calibri" pitchFamily="1" panose="2263545234"/>
              </a:rPr>
              <a:t>behalf would fundamentally alter the nature of her medical education, </a:t>
            </a:r>
          </a:p>
          <a:p>
            <a:pPr marL="1143000" marR="0" indent="0" algn="just">
              <a:lnSpc>
                <a:spcPts val="1800"/>
              </a:lnSpc>
              <a:spcBef>
                <a:spcPts val="0"/>
              </a:spcBef>
              <a:spcAft>
                <a:spcPts val="0"/>
              </a:spcAft>
            </a:pPr>
            <a:r>
              <a:rPr lang="en-US" sz="1900" spc="35">
                <a:solidFill>
                  <a:srgbClr val="001F5F"/>
                </a:solidFill>
                <a:latin typeface="Calibri" pitchFamily="1" panose="2263545234"/>
              </a:rPr>
              <a:t>which trains her to engage with patients, often in emergency situations </a:t>
            </a:r>
          </a:p>
          <a:p>
            <a:pPr marL="1143000" marR="0" indent="0" algn="just">
              <a:lnSpc>
                <a:spcPts val="1800"/>
              </a:lnSpc>
              <a:spcBef>
                <a:spcPts val="0"/>
              </a:spcBef>
              <a:spcAft>
                <a:spcPts val="0"/>
              </a:spcAft>
            </a:pPr>
            <a:r>
              <a:rPr lang="en-US" sz="1900" spc="35">
                <a:solidFill>
                  <a:srgbClr val="001F5F"/>
                </a:solidFill>
                <a:latin typeface="Calibri" pitchFamily="1" panose="2263545234"/>
              </a:rPr>
              <a:t>where assistance is unavailable, and would require the school to change </a:t>
            </a:r>
          </a:p>
          <a:p>
            <a:pPr marL="1143000" marR="0" indent="0" algn="just">
              <a:lnSpc>
                <a:spcPts val="1800"/>
              </a:lnSpc>
              <a:spcBef>
                <a:spcPts val="0"/>
              </a:spcBef>
              <a:spcAft>
                <a:spcPts val="0"/>
              </a:spcAft>
            </a:pPr>
            <a:r>
              <a:rPr lang="en-US" sz="1900" spc="30">
                <a:solidFill>
                  <a:srgbClr val="001F5F"/>
                </a:solidFill>
                <a:latin typeface="Calibri" pitchFamily="1" panose="2263545234"/>
              </a:rPr>
              <a:t>its technical standards which are directly related to its accreditation. </a:t>
            </a:r>
          </a:p>
          <a:p>
            <a:pPr marL="1143000" marR="0" indent="0" algn="just">
              <a:lnSpc>
                <a:spcPts val="1800"/>
              </a:lnSpc>
              <a:spcBef>
                <a:spcPts val="0"/>
              </a:spcBef>
              <a:spcAft>
                <a:spcPts val="0"/>
              </a:spcAft>
            </a:pPr>
            <a:r>
              <a:rPr lang="en-US" sz="1900" spc="30">
                <a:solidFill>
                  <a:srgbClr val="001F5F"/>
                </a:solidFill>
                <a:latin typeface="Calibri" pitchFamily="1" panose="2263545234"/>
              </a:rPr>
              <a:t>Finally, the court found persuasive that the school was not indifferent to </a:t>
            </a:r>
          </a:p>
          <a:p>
            <a:pPr marL="1143000" marR="0" indent="0" algn="just">
              <a:lnSpc>
                <a:spcPts val="1800"/>
              </a:lnSpc>
              <a:spcBef>
                <a:spcPts val="0"/>
              </a:spcBef>
              <a:spcAft>
                <a:spcPts val="0"/>
              </a:spcAft>
            </a:pPr>
            <a:r>
              <a:rPr lang="en-US" sz="1900" spc="35">
                <a:solidFill>
                  <a:srgbClr val="001F5F"/>
                </a:solidFill>
                <a:latin typeface="Calibri" pitchFamily="1" panose="2263545234"/>
              </a:rPr>
              <a:t>the student’s requests – it engaged in an iterative process and allowed </a:t>
            </a:r>
          </a:p>
          <a:p>
            <a:pPr marL="1143000" marR="0" indent="0" algn="just">
              <a:lnSpc>
                <a:spcPts val="1800"/>
              </a:lnSpc>
              <a:spcBef>
                <a:spcPts val="0"/>
              </a:spcBef>
              <a:spcAft>
                <a:spcPts val="0"/>
              </a:spcAft>
            </a:pPr>
            <a:r>
              <a:rPr lang="en-US" sz="1900" spc="40">
                <a:solidFill>
                  <a:srgbClr val="001F5F"/>
                </a:solidFill>
                <a:latin typeface="Calibri" pitchFamily="1" panose="2263545234"/>
              </a:rPr>
              <a:t>her ample opportunity to request accommodations and demonstrate </a:t>
            </a:r>
          </a:p>
          <a:p>
            <a:pPr marL="1143000" marR="0" indent="0" algn="just">
              <a:lnSpc>
                <a:spcPts val="1800"/>
              </a:lnSpc>
              <a:spcBef>
                <a:spcPts val="0"/>
              </a:spcBef>
              <a:spcAft>
                <a:spcPts val="0"/>
              </a:spcAft>
            </a:pPr>
            <a:r>
              <a:rPr lang="en-US" sz="1900" spc="35">
                <a:solidFill>
                  <a:srgbClr val="001F5F"/>
                </a:solidFill>
                <a:latin typeface="Calibri" pitchFamily="1" panose="2263545234"/>
              </a:rPr>
              <a:t>their feasibility before rescinding her admission. </a:t>
            </a:r>
          </a:p>
          <a:p>
            <a:pPr marL="640080" marR="0" indent="0" algn="just">
              <a:lnSpc>
                <a:spcPts val="1600"/>
              </a:lnSpc>
              <a:spcBef>
                <a:spcPts val="3475"/>
              </a:spcBef>
              <a:spcAft>
                <a:spcPts val="0"/>
              </a:spcAft>
              <a:tabLst>
                <a:tab pos="1143000" algn="l"/>
              </a:tabLst>
            </a:pPr>
            <a:r>
              <a:rPr lang="en-US" sz="390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“The ADA does not authorize us to make sweeping revisions to the </a:t>
            </a:r>
          </a:p>
          <a:p>
            <a:pPr marL="1143000" marR="0" indent="0" algn="just">
              <a:lnSpc>
                <a:spcPts val="1600"/>
              </a:lnSpc>
              <a:spcBef>
                <a:spcPts val="0"/>
              </a:spcBef>
              <a:spcAft>
                <a:spcPts val="0"/>
              </a:spcAft>
            </a:pPr>
            <a:r>
              <a:rPr lang="en-US" sz="1900" spc="35">
                <a:solidFill>
                  <a:srgbClr val="001F5F"/>
                </a:solidFill>
                <a:latin typeface="Calibri" pitchFamily="1" panose="2263545234"/>
              </a:rPr>
              <a:t>content of medical school curricula. Moreover, the clinical procedures </a:t>
            </a:r>
          </a:p>
          <a:p>
            <a:pPr marL="1143000" marR="0" indent="0" algn="just">
              <a:lnSpc>
                <a:spcPts val="1800"/>
              </a:lnSpc>
              <a:spcBef>
                <a:spcPts val="0"/>
              </a:spcBef>
              <a:spcAft>
                <a:spcPts val="0"/>
              </a:spcAft>
            </a:pPr>
            <a:r>
              <a:rPr lang="en-US" sz="1900" spc="35">
                <a:solidFill>
                  <a:srgbClr val="001F5F"/>
                </a:solidFill>
                <a:latin typeface="Calibri" pitchFamily="1" panose="2263545234"/>
              </a:rPr>
              <a:t>that McCulley seeks to have staff members perform on her behalf are </a:t>
            </a:r>
          </a:p>
          <a:p>
            <a:pPr marL="1143000" marR="0" indent="0" algn="just">
              <a:lnSpc>
                <a:spcPts val="1800"/>
              </a:lnSpc>
              <a:spcBef>
                <a:spcPts val="0"/>
              </a:spcBef>
              <a:spcAft>
                <a:spcPts val="0"/>
              </a:spcAft>
            </a:pPr>
            <a:r>
              <a:rPr lang="en-US" sz="1900" spc="35">
                <a:solidFill>
                  <a:srgbClr val="001F5F"/>
                </a:solidFill>
                <a:latin typeface="Calibri" pitchFamily="1" panose="2263545234"/>
              </a:rPr>
              <a:t>not KUSOM's arbitrary constructs. They are required as part of the </a:t>
            </a:r>
          </a:p>
          <a:p>
            <a:pPr marL="1143000" marR="0" indent="0" algn="just">
              <a:lnSpc>
                <a:spcPts val="1800"/>
              </a:lnSpc>
              <a:spcBef>
                <a:spcPts val="0"/>
              </a:spcBef>
              <a:spcAft>
                <a:spcPts val="3610"/>
              </a:spcAft>
            </a:pPr>
            <a:r>
              <a:rPr lang="en-US" sz="1900" spc="30">
                <a:solidFill>
                  <a:srgbClr val="001F5F"/>
                </a:solidFill>
                <a:latin typeface="Calibri" pitchFamily="1" panose="2263545234"/>
              </a:rPr>
              <a:t>United States Medical Licensure Examination.” </a:t>
            </a:r>
          </a:p>
        </p:txBody>
      </p:sp>
      <p:graphicFrame>
        <p:nvGraphicFramePr>
          <p:cNvPr id="1020" name="table 1020"/>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022" name=""/>
        <p:cNvGrpSpPr/>
        <p:nvPr/>
      </p:nvGrpSpPr>
      <p:grpSpPr/>
      <p:sp>
        <p:nvSpPr>
          <p:cNvPr id="102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032" name="Image.jpg"/>
          <p:cNvPicPr/>
          <p:nvPr/>
        </p:nvPicPr>
        <p:blipFill>
          <a:blip r:embed="rId492"/>
          <a:stretch>
            <a:fillRect/>
          </a:stretch>
        </p:blipFill>
        <p:spPr>
          <a:xfrm>
            <a:off x="6595745" y="6516370"/>
            <a:ext cx="2499360" cy="213360"/>
          </a:xfrm>
          <a:prstGeom prst="rect">
            <a:avLst/>
          </a:prstGeom>
        </p:spPr>
      </p:pic>
      <p:sp>
        <p:nvSpPr>
          <p:cNvPr id="1025"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98 </a:t>
            </a:r>
          </a:p>
        </p:txBody>
      </p:sp>
      <p:sp>
        <p:nvSpPr>
          <p:cNvPr id="1026"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27" name=""/>
          <p:cNvSpPr/>
          <p:nvPr>
            <p:ph type="body" idx="10"/>
          </p:nvPr>
        </p:nvSpPr>
        <p:spPr>
          <a:xfrm>
            <a:off x="0" y="676910"/>
            <a:ext cx="9144000" cy="886460"/>
          </a:xfrm>
          <a:prstGeom prst="rect">
            <a:avLst/>
          </a:prstGeom>
          <a:noFill/>
          <a:ln w="0" cmpd="sng">
            <a:noFill/>
            <a:prstDash val="solid"/>
          </a:ln>
        </p:spPr>
        <p:txBody>
          <a:bodyPr vert="horz" lIns="0" tIns="259715" rIns="0" bIns="0" anchor="t"/>
          <a:lstStyle/>
          <a:p>
            <a:pPr marL="0" marR="0" indent="0" algn="ctr">
              <a:lnSpc>
                <a:spcPts val="4200"/>
              </a:lnSpc>
              <a:spcAft>
                <a:spcPts val="490"/>
              </a:spcAft>
            </a:pPr>
            <a:r>
              <a:rPr lang="en-US" sz="3900" b="1" spc="50">
                <a:solidFill>
                  <a:srgbClr val="001F5F"/>
                </a:solidFill>
                <a:latin typeface="Calibri" pitchFamily="1" panose="2263545234"/>
              </a:rPr>
              <a:t>Case Law: Fundamental Alteration </a:t>
            </a:r>
          </a:p>
        </p:txBody>
      </p:sp>
      <p:sp>
        <p:nvSpPr>
          <p:cNvPr id="1028" name=""/>
          <p:cNvSpPr/>
          <p:nvPr>
            <p:ph type="body" idx="10"/>
          </p:nvPr>
        </p:nvSpPr>
        <p:spPr>
          <a:xfrm>
            <a:off x="0" y="1563370"/>
            <a:ext cx="9144000" cy="4884420"/>
          </a:xfrm>
          <a:prstGeom prst="rect">
            <a:avLst/>
          </a:prstGeom>
          <a:noFill/>
          <a:ln w="0" cmpd="sng">
            <a:noFill/>
            <a:prstDash val="solid"/>
          </a:ln>
        </p:spPr>
        <p:txBody>
          <a:bodyPr vert="horz" lIns="0" tIns="371475" rIns="0" bIns="0" anchor="t">
            <a:normAutofit fontScale="95000"/>
          </a:bodyPr>
          <a:lstStyle/>
          <a:p>
            <a:pPr marL="640080" marR="0" indent="0" algn="just">
              <a:lnSpc>
                <a:spcPts val="1500"/>
              </a:lnSpc>
              <a:spcAft>
                <a:spcPts val="0"/>
              </a:spcAft>
              <a:tabLst>
                <a:tab pos="1143000" algn="l"/>
              </a:tabLst>
            </a:pPr>
            <a:r>
              <a:rPr lang="en-US" sz="3900" spc="25">
                <a:solidFill>
                  <a:srgbClr val="44759E"/>
                </a:solidFill>
                <a:latin typeface="Arial" pitchFamily="2" panose="2263545234"/>
              </a:rPr>
              <a:t></a:t>
            </a:r>
            <a:r>
              <a:rPr lang="en-US" sz="100" b="1" i="1" spc="25">
                <a:solidFill>
                  <a:srgbClr val="001F5F"/>
                </a:solidFill>
                <a:latin typeface="Calibri" pitchFamily="1" panose="2263545234"/>
              </a:rPr>
              <a:t> </a:t>
            </a:r>
            <a:r>
              <a:rPr lang="en-US" sz="2000" b="1" i="1" spc="25">
                <a:solidFill>
                  <a:srgbClr val="001F5F"/>
                </a:solidFill>
                <a:latin typeface="Calibri" pitchFamily="1" panose="2263545234"/>
              </a:rPr>
              <a:t>Featherstone v. Pac. Northwest Univ. of Health Sciences</a:t>
            </a:r>
            <a:r>
              <a:rPr lang="en-US" sz="1900" spc="25">
                <a:solidFill>
                  <a:srgbClr val="001F5F"/>
                </a:solidFill>
                <a:latin typeface="Calibri" pitchFamily="1" panose="2263545234"/>
              </a:rPr>
              <a:t>, </a:t>
            </a:r>
            <a:r>
              <a:rPr lang="en-US" sz="2000" b="1" spc="25">
                <a:solidFill>
                  <a:srgbClr val="001F5F"/>
                </a:solidFill>
                <a:latin typeface="Calibri" pitchFamily="1" panose="2263545234"/>
              </a:rPr>
              <a:t>2014 U.S. </a:t>
            </a:r>
          </a:p>
          <a:p>
            <a:pPr marL="1143000" marR="0" indent="0" algn="just">
              <a:lnSpc>
                <a:spcPts val="1600"/>
              </a:lnSpc>
              <a:spcBef>
                <a:spcPts val="0"/>
              </a:spcBef>
              <a:spcAft>
                <a:spcPts val="0"/>
              </a:spcAft>
            </a:pPr>
            <a:r>
              <a:rPr lang="en-US" sz="2000" b="1" spc="-5">
                <a:solidFill>
                  <a:srgbClr val="001F5F"/>
                </a:solidFill>
                <a:latin typeface="Calibri" pitchFamily="1" panose="2263545234"/>
              </a:rPr>
              <a:t>Dist. LEXIS 102713 (E.D. Wash. 2014). </a:t>
            </a:r>
          </a:p>
          <a:p>
            <a:pPr marL="640080" marR="0" indent="0" algn="just">
              <a:lnSpc>
                <a:spcPts val="1600"/>
              </a:lnSpc>
              <a:spcBef>
                <a:spcPts val="3475"/>
              </a:spcBef>
              <a:spcAft>
                <a:spcPts val="0"/>
              </a:spcAft>
              <a:tabLst>
                <a:tab pos="1143000" algn="l"/>
              </a:tabLst>
            </a:pPr>
            <a:r>
              <a:rPr lang="en-US" sz="3900" spc="40">
                <a:solidFill>
                  <a:srgbClr val="44759E"/>
                </a:solidFill>
                <a:latin typeface="Arial" pitchFamily="2" panose="2263545234"/>
              </a:rPr>
              <a:t></a:t>
            </a:r>
            <a:r>
              <a:rPr lang="en-US" sz="100" b="1" spc="40">
                <a:solidFill>
                  <a:srgbClr val="001F5F"/>
                </a:solidFill>
                <a:latin typeface="Calibri" pitchFamily="1" panose="2263545234"/>
              </a:rPr>
              <a:t> </a:t>
            </a:r>
            <a:r>
              <a:rPr lang="en-US" sz="2000" b="1" spc="40">
                <a:solidFill>
                  <a:srgbClr val="001F5F"/>
                </a:solidFill>
                <a:latin typeface="Calibri" pitchFamily="1" panose="2263545234"/>
              </a:rPr>
              <a:t>Facts: </a:t>
            </a:r>
            <a:r>
              <a:rPr lang="en-US" sz="1900" spc="40">
                <a:solidFill>
                  <a:srgbClr val="001F5F"/>
                </a:solidFill>
                <a:latin typeface="Calibri" pitchFamily="1" panose="2263545234"/>
              </a:rPr>
              <a:t>Plaintiff, who was deaf and unable to lip-read in educational </a:t>
            </a:r>
          </a:p>
          <a:p>
            <a:pPr marL="1143000" marR="0" indent="0" algn="just">
              <a:lnSpc>
                <a:spcPts val="1600"/>
              </a:lnSpc>
              <a:spcBef>
                <a:spcPts val="0"/>
              </a:spcBef>
              <a:spcAft>
                <a:spcPts val="0"/>
              </a:spcAft>
            </a:pPr>
            <a:r>
              <a:rPr lang="en-US" sz="1900" spc="35">
                <a:solidFill>
                  <a:srgbClr val="001F5F"/>
                </a:solidFill>
                <a:latin typeface="Calibri" pitchFamily="1" panose="2263545234"/>
              </a:rPr>
              <a:t>settings sought to be a doctor. To interact in an educational setting he </a:t>
            </a:r>
          </a:p>
          <a:p>
            <a:pPr marL="1143000" marR="0" indent="0" algn="just">
              <a:lnSpc>
                <a:spcPts val="1800"/>
              </a:lnSpc>
              <a:spcBef>
                <a:spcPts val="0"/>
              </a:spcBef>
              <a:spcAft>
                <a:spcPts val="0"/>
              </a:spcAft>
            </a:pPr>
            <a:r>
              <a:rPr lang="en-US" sz="1900" spc="45">
                <a:solidFill>
                  <a:srgbClr val="001F5F"/>
                </a:solidFill>
                <a:latin typeface="Calibri" pitchFamily="1" panose="2263545234"/>
              </a:rPr>
              <a:t>required interpreters and captioning services. He applied for admission </a:t>
            </a:r>
          </a:p>
          <a:p>
            <a:pPr marL="1143000" marR="0" indent="0" algn="just">
              <a:lnSpc>
                <a:spcPts val="1800"/>
              </a:lnSpc>
              <a:spcBef>
                <a:spcPts val="0"/>
              </a:spcBef>
              <a:spcAft>
                <a:spcPts val="0"/>
              </a:spcAft>
            </a:pPr>
            <a:r>
              <a:rPr lang="en-US" sz="1900" spc="40">
                <a:solidFill>
                  <a:srgbClr val="001F5F"/>
                </a:solidFill>
                <a:latin typeface="Calibri" pitchFamily="1" panose="2263545234"/>
              </a:rPr>
              <a:t>to medical school at Pacific Northwest University. He was accepted and </a:t>
            </a:r>
          </a:p>
          <a:p>
            <a:pPr marL="1143000" marR="0" indent="0" algn="just">
              <a:lnSpc>
                <a:spcPts val="1800"/>
              </a:lnSpc>
              <a:spcBef>
                <a:spcPts val="0"/>
              </a:spcBef>
              <a:spcAft>
                <a:spcPts val="0"/>
              </a:spcAft>
            </a:pPr>
            <a:r>
              <a:rPr lang="en-US" sz="1900" spc="55">
                <a:solidFill>
                  <a:srgbClr val="001F5F"/>
                </a:solidFill>
                <a:latin typeface="Calibri" pitchFamily="1" panose="2263545234"/>
              </a:rPr>
              <a:t>the University began working on his accommodation requests. PNWU </a:t>
            </a:r>
          </a:p>
          <a:p>
            <a:pPr marL="1143000" marR="0" indent="0" algn="just">
              <a:lnSpc>
                <a:spcPts val="1800"/>
              </a:lnSpc>
              <a:spcBef>
                <a:spcPts val="0"/>
              </a:spcBef>
              <a:spcAft>
                <a:spcPts val="0"/>
              </a:spcAft>
            </a:pPr>
            <a:r>
              <a:rPr lang="en-US" sz="1900" spc="35">
                <a:solidFill>
                  <a:srgbClr val="001F5F"/>
                </a:solidFill>
                <a:latin typeface="Calibri" pitchFamily="1" panose="2263545234"/>
              </a:rPr>
              <a:t>notified plaintiff that they needed time to arrange for aids and services </a:t>
            </a:r>
          </a:p>
          <a:p>
            <a:pPr marL="1143000" marR="0" indent="0" algn="just">
              <a:lnSpc>
                <a:spcPts val="1800"/>
              </a:lnSpc>
              <a:spcBef>
                <a:spcPts val="0"/>
              </a:spcBef>
              <a:spcAft>
                <a:spcPts val="0"/>
              </a:spcAft>
            </a:pPr>
            <a:r>
              <a:rPr lang="en-US" sz="1900" spc="35">
                <a:solidFill>
                  <a:srgbClr val="001F5F"/>
                </a:solidFill>
                <a:latin typeface="Calibri" pitchFamily="1" panose="2263545234"/>
              </a:rPr>
              <a:t>and proposed deferring his admission for a year. Plaintiff agreed. </a:t>
            </a:r>
          </a:p>
          <a:p>
            <a:pPr marL="640080" marR="0" indent="0" algn="just">
              <a:lnSpc>
                <a:spcPts val="1600"/>
              </a:lnSpc>
              <a:spcBef>
                <a:spcPts val="1075"/>
              </a:spcBef>
              <a:spcAft>
                <a:spcPts val="0"/>
              </a:spcAft>
              <a:tabLst>
                <a:tab pos="1143000" algn="l"/>
              </a:tabLst>
            </a:pPr>
            <a:r>
              <a:rPr lang="en-US" sz="3900" spc="35">
                <a:solidFill>
                  <a:srgbClr val="44759E"/>
                </a:solidFill>
                <a:latin typeface="Arial" pitchFamily="2" panose="2263545234"/>
              </a:rPr>
              <a:t></a:t>
            </a:r>
            <a:r>
              <a:rPr lang="en-US" sz="100" spc="35">
                <a:solidFill>
                  <a:srgbClr val="001F5F"/>
                </a:solidFill>
                <a:latin typeface="Calibri" pitchFamily="1" panose="2263545234"/>
              </a:rPr>
              <a:t> </a:t>
            </a:r>
            <a:r>
              <a:rPr lang="en-US" sz="1900" spc="35">
                <a:solidFill>
                  <a:srgbClr val="001F5F"/>
                </a:solidFill>
                <a:latin typeface="Calibri" pitchFamily="1" panose="2263545234"/>
              </a:rPr>
              <a:t>The following spring, PNWU withdrew his admission explaining its </a:t>
            </a:r>
          </a:p>
          <a:p>
            <a:pPr marL="1143000" marR="0" indent="0" algn="just">
              <a:lnSpc>
                <a:spcPts val="1600"/>
              </a:lnSpc>
              <a:spcBef>
                <a:spcPts val="0"/>
              </a:spcBef>
              <a:spcAft>
                <a:spcPts val="0"/>
              </a:spcAft>
            </a:pPr>
            <a:r>
              <a:rPr lang="en-US" sz="1900" spc="35">
                <a:solidFill>
                  <a:srgbClr val="001F5F"/>
                </a:solidFill>
                <a:latin typeface="Calibri" pitchFamily="1" panose="2263545234"/>
              </a:rPr>
              <a:t>decision by citing concerns for patient safety in clinical situations, </a:t>
            </a:r>
          </a:p>
          <a:p>
            <a:pPr marL="1143000" marR="0" indent="0" algn="just">
              <a:lnSpc>
                <a:spcPts val="1800"/>
              </a:lnSpc>
              <a:spcBef>
                <a:spcPts val="0"/>
              </a:spcBef>
              <a:spcAft>
                <a:spcPts val="0"/>
              </a:spcAft>
            </a:pPr>
            <a:r>
              <a:rPr lang="en-US" sz="1900" spc="35">
                <a:solidFill>
                  <a:srgbClr val="001F5F"/>
                </a:solidFill>
                <a:latin typeface="Calibri" pitchFamily="1" panose="2263545234"/>
              </a:rPr>
              <a:t>anticipated compromised educational experiences for classmates, and </a:t>
            </a:r>
          </a:p>
          <a:p>
            <a:pPr marL="1143000" marR="0" indent="0" algn="just">
              <a:lnSpc>
                <a:spcPts val="1800"/>
              </a:lnSpc>
              <a:spcBef>
                <a:spcPts val="0"/>
              </a:spcBef>
              <a:spcAft>
                <a:spcPts val="0"/>
              </a:spcAft>
            </a:pPr>
            <a:r>
              <a:rPr lang="en-US" sz="1900" spc="35">
                <a:solidFill>
                  <a:srgbClr val="001F5F"/>
                </a:solidFill>
                <a:latin typeface="Calibri" pitchFamily="1" panose="2263545234"/>
              </a:rPr>
              <a:t>an anticipated inability to meet the time requirements of performance </a:t>
            </a:r>
          </a:p>
          <a:p>
            <a:pPr marL="1143000" marR="0" indent="0" algn="just">
              <a:lnSpc>
                <a:spcPts val="1800"/>
              </a:lnSpc>
              <a:spcBef>
                <a:spcPts val="25"/>
              </a:spcBef>
              <a:spcAft>
                <a:spcPts val="0"/>
              </a:spcAft>
            </a:pPr>
            <a:r>
              <a:rPr lang="en-US" sz="1900" spc="40">
                <a:solidFill>
                  <a:srgbClr val="001F5F"/>
                </a:solidFill>
                <a:latin typeface="Calibri" pitchFamily="1" panose="2263545234"/>
              </a:rPr>
              <a:t>exams. Plaintiff sought a preliminary injunction seeking to be admitted </a:t>
            </a:r>
          </a:p>
          <a:p>
            <a:pPr marL="1143000" marR="0" indent="0" algn="just">
              <a:lnSpc>
                <a:spcPts val="1800"/>
              </a:lnSpc>
              <a:spcBef>
                <a:spcPts val="0"/>
              </a:spcBef>
              <a:spcAft>
                <a:spcPts val="0"/>
              </a:spcAft>
            </a:pPr>
            <a:r>
              <a:rPr lang="en-US" sz="1900" spc="40">
                <a:solidFill>
                  <a:srgbClr val="001F5F"/>
                </a:solidFill>
                <a:latin typeface="Calibri" pitchFamily="1" panose="2263545234"/>
              </a:rPr>
              <a:t>in the fall as planned. To succeed on the preliminary injunction the </a:t>
            </a:r>
          </a:p>
          <a:p>
            <a:pPr marL="1143000" marR="0" indent="0" algn="just">
              <a:lnSpc>
                <a:spcPts val="1800"/>
              </a:lnSpc>
              <a:spcBef>
                <a:spcPts val="25"/>
              </a:spcBef>
              <a:spcAft>
                <a:spcPts val="2015"/>
              </a:spcAft>
            </a:pPr>
            <a:r>
              <a:rPr lang="en-US" sz="1900" spc="30">
                <a:solidFill>
                  <a:srgbClr val="001F5F"/>
                </a:solidFill>
                <a:latin typeface="Calibri" pitchFamily="1" panose="2263545234"/>
              </a:rPr>
              <a:t>plaintiff had to establish that he was likely to succeed on the merits. </a:t>
            </a:r>
          </a:p>
        </p:txBody>
      </p:sp>
      <p:graphicFrame>
        <p:nvGraphicFramePr>
          <p:cNvPr id="1031" name="table 1031"/>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033" name=""/>
        <p:cNvGrpSpPr/>
        <p:nvPr/>
      </p:nvGrpSpPr>
      <p:grpSpPr/>
      <p:sp>
        <p:nvSpPr>
          <p:cNvPr id="103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043" name="Image.jpg"/>
          <p:cNvPicPr/>
          <p:nvPr/>
        </p:nvPicPr>
        <p:blipFill>
          <a:blip r:embed="rId497"/>
          <a:stretch>
            <a:fillRect/>
          </a:stretch>
        </p:blipFill>
        <p:spPr>
          <a:xfrm>
            <a:off x="6595745" y="6516370"/>
            <a:ext cx="2499360" cy="213360"/>
          </a:xfrm>
          <a:prstGeom prst="rect">
            <a:avLst/>
          </a:prstGeom>
        </p:spPr>
      </p:pic>
      <p:sp>
        <p:nvSpPr>
          <p:cNvPr id="1036" name=""/>
          <p:cNvSpPr/>
          <p:nvPr>
            <p:ph type="body" idx="10"/>
          </p:nvPr>
        </p:nvSpPr>
        <p:spPr>
          <a:xfrm>
            <a:off x="0" y="38100"/>
            <a:ext cx="9144000" cy="330835"/>
          </a:xfrm>
          <a:prstGeom prst="rect">
            <a:avLst/>
          </a:prstGeom>
          <a:noFill/>
          <a:ln w="0" cmpd="sng">
            <a:noFill/>
            <a:prstDash val="solid"/>
          </a:ln>
        </p:spPr>
        <p:txBody>
          <a:bodyPr vert="horz" lIns="0" tIns="8890" rIns="0" bIns="0" anchor="t"/>
          <a:lstStyle/>
          <a:p>
            <a:pPr marL="0" marR="0" indent="0" algn="r">
              <a:lnSpc>
                <a:spcPts val="1600"/>
              </a:lnSpc>
              <a:spcAft>
                <a:spcPts val="860"/>
              </a:spcAft>
            </a:pPr>
            <a:r>
              <a:rPr lang="en-US" sz="1400" spc="200">
                <a:solidFill>
                  <a:srgbClr val="000080"/>
                </a:solidFill>
                <a:latin typeface="Tahoma" pitchFamily="2" panose="2263545234"/>
              </a:rPr>
              <a:t>99 </a:t>
            </a:r>
          </a:p>
        </p:txBody>
      </p:sp>
      <p:sp>
        <p:nvSpPr>
          <p:cNvPr id="1037" name=""/>
          <p:cNvSpPr/>
          <p:nvPr>
            <p:ph type="body" idx="10"/>
          </p:nvPr>
        </p:nvSpPr>
        <p:spPr>
          <a:xfrm>
            <a:off x="0" y="368935"/>
            <a:ext cx="9144000" cy="307975"/>
          </a:xfrm>
          <a:prstGeom prst="rect">
            <a:avLst/>
          </a:prstGeom>
          <a:solidFill>
            <a:srgbClr val="001F5F"/>
          </a:solidFill>
          <a:ln w="0" cmpd="sng">
            <a:noFill/>
            <a:prstDash val="solid"/>
          </a:ln>
        </p:spPr>
        <p:txBody>
          <a:bodyPr vert="horz" lIns="0" tIns="76835" rIns="0" bIns="0" anchor="t"/>
          <a:lstStyle/>
          <a:p>
            <a:pPr marL="320040" marR="0" indent="0" algn="l">
              <a:lnSpc>
                <a:spcPts val="1400"/>
              </a:lnSpc>
              <a:spcAft>
                <a:spcPts val="405"/>
              </a:spcAft>
            </a:pPr>
            <a:r>
              <a:rPr lang="en-US" sz="1200" spc="0">
                <a:solidFill>
                  <a:srgbClr val="FFFFFF"/>
                </a:solidFill>
                <a:latin typeface="Tahoma" pitchFamily="2" panose="2263545234"/>
              </a:rPr>
              <a:t>EducationAdminWebAdvisor Webinar: Accommodating Disabilities in Higher Education </a:t>
            </a:r>
          </a:p>
        </p:txBody>
      </p:sp>
      <p:sp>
        <p:nvSpPr>
          <p:cNvPr id="1038" name=""/>
          <p:cNvSpPr/>
          <p:nvPr>
            <p:ph type="body" idx="10"/>
          </p:nvPr>
        </p:nvSpPr>
        <p:spPr>
          <a:xfrm>
            <a:off x="0" y="676910"/>
            <a:ext cx="9144000" cy="871220"/>
          </a:xfrm>
          <a:prstGeom prst="rect">
            <a:avLst/>
          </a:prstGeom>
          <a:noFill/>
          <a:ln w="0" cmpd="sng">
            <a:noFill/>
            <a:prstDash val="solid"/>
          </a:ln>
        </p:spPr>
        <p:txBody>
          <a:bodyPr vert="horz" lIns="0" tIns="259715" rIns="0" bIns="0" anchor="t"/>
          <a:lstStyle/>
          <a:p>
            <a:pPr marL="0" marR="0" indent="0" algn="ctr">
              <a:lnSpc>
                <a:spcPts val="4200"/>
              </a:lnSpc>
              <a:spcAft>
                <a:spcPts val="415"/>
              </a:spcAft>
            </a:pPr>
            <a:r>
              <a:rPr lang="en-US" sz="3900" b="1" spc="50">
                <a:solidFill>
                  <a:srgbClr val="001F5F"/>
                </a:solidFill>
                <a:latin typeface="Calibri" pitchFamily="1" panose="2263545234"/>
              </a:rPr>
              <a:t>Case Law: Fundamental Alteration </a:t>
            </a:r>
          </a:p>
        </p:txBody>
      </p:sp>
      <p:sp>
        <p:nvSpPr>
          <p:cNvPr id="1039" name=""/>
          <p:cNvSpPr/>
          <p:nvPr>
            <p:ph type="body" idx="10"/>
          </p:nvPr>
        </p:nvSpPr>
        <p:spPr>
          <a:xfrm>
            <a:off x="0" y="1548130"/>
            <a:ext cx="9144000" cy="4899660"/>
          </a:xfrm>
          <a:prstGeom prst="rect">
            <a:avLst/>
          </a:prstGeom>
          <a:noFill/>
          <a:ln w="0" cmpd="sng">
            <a:noFill/>
            <a:prstDash val="solid"/>
          </a:ln>
        </p:spPr>
        <p:txBody>
          <a:bodyPr vert="horz" lIns="0" tIns="256540" rIns="0" bIns="0" anchor="t"/>
          <a:lstStyle/>
          <a:p>
            <a:pPr marL="640080" marR="0" indent="0" algn="just">
              <a:lnSpc>
                <a:spcPts val="2700"/>
              </a:lnSpc>
              <a:spcAft>
                <a:spcPts val="0"/>
              </a:spcAft>
              <a:tabLst>
                <a:tab pos="1143000" algn="l"/>
              </a:tabLst>
            </a:pPr>
            <a:r>
              <a:rPr lang="en-US" sz="3900" spc="15">
                <a:solidFill>
                  <a:srgbClr val="44759E"/>
                </a:solidFill>
                <a:latin typeface="Arial" pitchFamily="2" panose="2263545234"/>
              </a:rPr>
              <a:t></a:t>
            </a:r>
            <a:r>
              <a:rPr lang="en-US" sz="100" b="1" i="1" spc="15">
                <a:solidFill>
                  <a:srgbClr val="001F5F"/>
                </a:solidFill>
                <a:latin typeface="Calibri" pitchFamily="1" panose="2263545234"/>
              </a:rPr>
              <a:t> </a:t>
            </a:r>
            <a:r>
              <a:rPr lang="en-US" sz="1750" b="1" i="1" spc="15">
                <a:solidFill>
                  <a:srgbClr val="001F5F"/>
                </a:solidFill>
                <a:latin typeface="Calibri" pitchFamily="1" panose="2263545234"/>
              </a:rPr>
              <a:t>Featherstone v. Pac. Northwest Univ. of Health Sciences, cont’d </a:t>
            </a:r>
          </a:p>
          <a:p>
            <a:pPr marL="640080" marR="0" indent="0" algn="just">
              <a:lnSpc>
                <a:spcPts val="1400"/>
              </a:lnSpc>
              <a:spcBef>
                <a:spcPts val="435"/>
              </a:spcBef>
              <a:spcAft>
                <a:spcPts val="0"/>
              </a:spcAft>
              <a:tabLst>
                <a:tab pos="1143000" algn="l"/>
              </a:tabLst>
            </a:pPr>
            <a:r>
              <a:rPr lang="en-US" sz="3900" spc="5">
                <a:solidFill>
                  <a:srgbClr val="44759E"/>
                </a:solidFill>
                <a:latin typeface="Arial" pitchFamily="2" panose="2263545234"/>
              </a:rPr>
              <a:t></a:t>
            </a:r>
            <a:r>
              <a:rPr lang="en-US" sz="100" b="1" spc="5">
                <a:solidFill>
                  <a:srgbClr val="001F5F"/>
                </a:solidFill>
                <a:latin typeface="Calibri" pitchFamily="1" panose="2263545234"/>
              </a:rPr>
              <a:t> </a:t>
            </a:r>
            <a:r>
              <a:rPr lang="en-US" sz="1750" b="1" spc="5">
                <a:solidFill>
                  <a:srgbClr val="001F5F"/>
                </a:solidFill>
                <a:latin typeface="Calibri" pitchFamily="1" panose="2263545234"/>
              </a:rPr>
              <a:t>Holding</a:t>
            </a:r>
            <a:r>
              <a:rPr lang="en-US" sz="1700" spc="5">
                <a:solidFill>
                  <a:srgbClr val="001F5F"/>
                </a:solidFill>
                <a:latin typeface="Calibri" pitchFamily="1" panose="2263545234"/>
              </a:rPr>
              <a:t>: Court held that plaintiff could meet the burden of producing evidence </a:t>
            </a:r>
          </a:p>
          <a:p>
            <a:pPr marL="1143000" marR="0" indent="0" algn="just">
              <a:lnSpc>
                <a:spcPts val="1400"/>
              </a:lnSpc>
              <a:spcBef>
                <a:spcPts val="0"/>
              </a:spcBef>
              <a:spcAft>
                <a:spcPts val="0"/>
              </a:spcAft>
            </a:pPr>
            <a:r>
              <a:rPr lang="en-US" sz="1700" spc="5">
                <a:solidFill>
                  <a:srgbClr val="001F5F"/>
                </a:solidFill>
                <a:latin typeface="Calibri" pitchFamily="1" panose="2263545234"/>
              </a:rPr>
              <a:t>that he was otherwise qualified to be a medical student at the University with </a:t>
            </a:r>
          </a:p>
          <a:p>
            <a:pPr marL="1143000" marR="0" indent="0" algn="just">
              <a:lnSpc>
                <a:spcPts val="1700"/>
              </a:lnSpc>
              <a:spcBef>
                <a:spcPts val="5"/>
              </a:spcBef>
              <a:spcAft>
                <a:spcPts val="0"/>
              </a:spcAft>
            </a:pPr>
            <a:r>
              <a:rPr lang="en-US" sz="1700" spc="5">
                <a:solidFill>
                  <a:srgbClr val="001F5F"/>
                </a:solidFill>
                <a:latin typeface="Calibri" pitchFamily="1" panose="2263545234"/>
              </a:rPr>
              <a:t>reasonable accommodations and that the requested accommodations would </a:t>
            </a:r>
          </a:p>
          <a:p>
            <a:pPr marL="1143000" marR="0" indent="0" algn="just">
              <a:lnSpc>
                <a:spcPts val="1700"/>
              </a:lnSpc>
              <a:spcBef>
                <a:spcPts val="0"/>
              </a:spcBef>
              <a:spcAft>
                <a:spcPts val="0"/>
              </a:spcAft>
            </a:pPr>
            <a:r>
              <a:rPr lang="en-US" sz="1700" spc="5">
                <a:solidFill>
                  <a:srgbClr val="001F5F"/>
                </a:solidFill>
                <a:latin typeface="Calibri" pitchFamily="1" panose="2263545234"/>
              </a:rPr>
              <a:t>not require a fundamental or substantial modification of its program or present </a:t>
            </a:r>
          </a:p>
          <a:p>
            <a:pPr marL="1143000" marR="0" indent="0" algn="just">
              <a:lnSpc>
                <a:spcPts val="1700"/>
              </a:lnSpc>
              <a:spcBef>
                <a:spcPts val="5"/>
              </a:spcBef>
              <a:spcAft>
                <a:spcPts val="0"/>
              </a:spcAft>
            </a:pPr>
            <a:r>
              <a:rPr lang="en-US" sz="1700" spc="0">
                <a:solidFill>
                  <a:srgbClr val="001F5F"/>
                </a:solidFill>
                <a:latin typeface="Calibri" pitchFamily="1" panose="2263545234"/>
              </a:rPr>
              <a:t>an undue burden to the school. </a:t>
            </a:r>
          </a:p>
          <a:p>
            <a:pPr marL="640080" marR="0" indent="0" algn="just">
              <a:lnSpc>
                <a:spcPts val="1400"/>
              </a:lnSpc>
              <a:spcBef>
                <a:spcPts val="1055"/>
              </a:spcBef>
              <a:spcAft>
                <a:spcPts val="0"/>
              </a:spcAft>
              <a:tabLst>
                <a:tab pos="1143000" algn="l"/>
              </a:tabLst>
            </a:pPr>
            <a:r>
              <a:rPr lang="en-US" sz="390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Plaintiff’s request for interpreters and captioning are the same type of services </a:t>
            </a:r>
          </a:p>
          <a:p>
            <a:pPr marL="1143000" marR="0" indent="0" algn="just">
              <a:lnSpc>
                <a:spcPts val="1400"/>
              </a:lnSpc>
              <a:spcBef>
                <a:spcPts val="0"/>
              </a:spcBef>
              <a:spcAft>
                <a:spcPts val="0"/>
              </a:spcAft>
            </a:pPr>
            <a:r>
              <a:rPr lang="en-US" sz="1700" spc="5">
                <a:solidFill>
                  <a:srgbClr val="001F5F"/>
                </a:solidFill>
                <a:latin typeface="Calibri" pitchFamily="1" panose="2263545234"/>
              </a:rPr>
              <a:t>embodied in the federal regulations and common in the educational </a:t>
            </a:r>
          </a:p>
          <a:p>
            <a:pPr marL="1143000" marR="0" indent="0" algn="just">
              <a:lnSpc>
                <a:spcPts val="1700"/>
              </a:lnSpc>
              <a:spcBef>
                <a:spcPts val="5"/>
              </a:spcBef>
              <a:spcAft>
                <a:spcPts val="0"/>
              </a:spcAft>
            </a:pPr>
            <a:r>
              <a:rPr lang="en-US" sz="1700" spc="10">
                <a:solidFill>
                  <a:srgbClr val="001F5F"/>
                </a:solidFill>
                <a:latin typeface="Calibri" pitchFamily="1" panose="2263545234"/>
              </a:rPr>
              <a:t>environment. Since the services would allow the plaintiff to learn in the </a:t>
            </a:r>
          </a:p>
          <a:p>
            <a:pPr marL="1143000" marR="0" indent="0" algn="just">
              <a:lnSpc>
                <a:spcPts val="1700"/>
              </a:lnSpc>
              <a:spcBef>
                <a:spcPts val="5"/>
              </a:spcBef>
              <a:spcAft>
                <a:spcPts val="0"/>
              </a:spcAft>
            </a:pPr>
            <a:r>
              <a:rPr lang="en-US" sz="1700" spc="0">
                <a:solidFill>
                  <a:srgbClr val="001F5F"/>
                </a:solidFill>
                <a:latin typeface="Calibri" pitchFamily="1" panose="2263545234"/>
              </a:rPr>
              <a:t>classroom and in the clinical setting and interact with fellow students and </a:t>
            </a:r>
          </a:p>
          <a:p>
            <a:pPr marL="1143000" marR="0" indent="0" algn="just">
              <a:lnSpc>
                <a:spcPts val="1700"/>
              </a:lnSpc>
              <a:spcBef>
                <a:spcPts val="0"/>
              </a:spcBef>
              <a:spcAft>
                <a:spcPts val="0"/>
              </a:spcAft>
            </a:pPr>
            <a:r>
              <a:rPr lang="en-US" sz="1700" spc="5">
                <a:solidFill>
                  <a:srgbClr val="001F5F"/>
                </a:solidFill>
                <a:latin typeface="Calibri" pitchFamily="1" panose="2263545234"/>
              </a:rPr>
              <a:t>patients in the clinic setting, the court found it likely that with accommodations, </a:t>
            </a:r>
          </a:p>
          <a:p>
            <a:pPr marL="1143000" marR="0" indent="0" algn="just">
              <a:lnSpc>
                <a:spcPts val="1700"/>
              </a:lnSpc>
              <a:spcBef>
                <a:spcPts val="5"/>
              </a:spcBef>
              <a:spcAft>
                <a:spcPts val="0"/>
              </a:spcAft>
            </a:pPr>
            <a:r>
              <a:rPr lang="en-US" sz="1700" spc="0">
                <a:solidFill>
                  <a:srgbClr val="001F5F"/>
                </a:solidFill>
                <a:latin typeface="Calibri" pitchFamily="1" panose="2263545234"/>
              </a:rPr>
              <a:t>the plaintiff would be qualified. </a:t>
            </a:r>
          </a:p>
          <a:p>
            <a:pPr marL="640080" marR="0" indent="0" algn="just">
              <a:lnSpc>
                <a:spcPts val="1400"/>
              </a:lnSpc>
              <a:spcBef>
                <a:spcPts val="1055"/>
              </a:spcBef>
              <a:spcAft>
                <a:spcPts val="0"/>
              </a:spcAft>
              <a:tabLst>
                <a:tab pos="1143000" algn="l"/>
              </a:tabLst>
            </a:pPr>
            <a:r>
              <a:rPr lang="en-US" sz="3900" spc="5">
                <a:solidFill>
                  <a:srgbClr val="44759E"/>
                </a:solidFill>
                <a:latin typeface="Arial" pitchFamily="2" panose="2263545234"/>
              </a:rPr>
              <a:t></a:t>
            </a:r>
            <a:r>
              <a:rPr lang="en-US" sz="100" spc="5">
                <a:solidFill>
                  <a:srgbClr val="001F5F"/>
                </a:solidFill>
                <a:latin typeface="Calibri" pitchFamily="1" panose="2263545234"/>
              </a:rPr>
              <a:t> </a:t>
            </a:r>
            <a:r>
              <a:rPr lang="en-US" sz="1700" spc="5">
                <a:solidFill>
                  <a:srgbClr val="001F5F"/>
                </a:solidFill>
                <a:latin typeface="Calibri" pitchFamily="1" panose="2263545234"/>
              </a:rPr>
              <a:t>The court stated that “mere speculation that a suggested accommodation is not </a:t>
            </a:r>
          </a:p>
          <a:p>
            <a:pPr marL="1143000" marR="0" indent="0" algn="just">
              <a:lnSpc>
                <a:spcPts val="1400"/>
              </a:lnSpc>
              <a:spcBef>
                <a:spcPts val="0"/>
              </a:spcBef>
              <a:spcAft>
                <a:spcPts val="0"/>
              </a:spcAft>
            </a:pPr>
            <a:r>
              <a:rPr lang="en-US" sz="1700" spc="10">
                <a:solidFill>
                  <a:srgbClr val="001F5F"/>
                </a:solidFill>
                <a:latin typeface="Calibri" pitchFamily="1" panose="2263545234"/>
              </a:rPr>
              <a:t>feasible” falls short of the reasonable accommodation requirement. An </a:t>
            </a:r>
          </a:p>
          <a:p>
            <a:pPr marL="1143000" marR="0" indent="0" algn="just">
              <a:lnSpc>
                <a:spcPts val="1700"/>
              </a:lnSpc>
              <a:spcBef>
                <a:spcPts val="5"/>
              </a:spcBef>
              <a:spcAft>
                <a:spcPts val="0"/>
              </a:spcAft>
            </a:pPr>
            <a:r>
              <a:rPr lang="en-US" sz="1700" spc="5">
                <a:solidFill>
                  <a:srgbClr val="001F5F"/>
                </a:solidFill>
                <a:latin typeface="Calibri" pitchFamily="1" panose="2263545234"/>
              </a:rPr>
              <a:t>interpreter is nothing more than a communication aid. While it adds another </a:t>
            </a:r>
          </a:p>
          <a:p>
            <a:pPr marL="1143000" marR="0" indent="0" algn="just">
              <a:lnSpc>
                <a:spcPts val="1700"/>
              </a:lnSpc>
              <a:spcBef>
                <a:spcPts val="5"/>
              </a:spcBef>
              <a:spcAft>
                <a:spcPts val="0"/>
              </a:spcAft>
            </a:pPr>
            <a:r>
              <a:rPr lang="en-US" sz="1700" spc="5">
                <a:solidFill>
                  <a:srgbClr val="001F5F"/>
                </a:solidFill>
                <a:latin typeface="Calibri" pitchFamily="1" panose="2263545234"/>
              </a:rPr>
              <a:t>person in the room, it does not alter the fact that plaintiff will have to </a:t>
            </a:r>
          </a:p>
          <a:p>
            <a:pPr marL="1143000" marR="0" indent="0" algn="just">
              <a:lnSpc>
                <a:spcPts val="1700"/>
              </a:lnSpc>
              <a:spcBef>
                <a:spcPts val="25"/>
              </a:spcBef>
              <a:spcAft>
                <a:spcPts val="0"/>
              </a:spcAft>
            </a:pPr>
            <a:r>
              <a:rPr lang="en-US" sz="1700" spc="5">
                <a:solidFill>
                  <a:srgbClr val="001F5F"/>
                </a:solidFill>
                <a:latin typeface="Calibri" pitchFamily="1" panose="2263545234"/>
              </a:rPr>
              <a:t>successfully complete the labs, communicate with patients and complete the </a:t>
            </a:r>
          </a:p>
          <a:p>
            <a:pPr marL="1143000" marR="0" indent="0" algn="just">
              <a:lnSpc>
                <a:spcPts val="1700"/>
              </a:lnSpc>
              <a:spcBef>
                <a:spcPts val="5"/>
              </a:spcBef>
              <a:spcAft>
                <a:spcPts val="3670"/>
              </a:spcAft>
            </a:pPr>
            <a:r>
              <a:rPr lang="en-US" sz="1700" spc="-5">
                <a:solidFill>
                  <a:srgbClr val="001F5F"/>
                </a:solidFill>
                <a:latin typeface="Calibri" pitchFamily="1" panose="2263545234"/>
              </a:rPr>
              <a:t>clinical program. </a:t>
            </a:r>
          </a:p>
        </p:txBody>
      </p:sp>
      <p:graphicFrame>
        <p:nvGraphicFramePr>
          <p:cNvPr id="1042" name="table 1042"/>
          <p:cNvGraphicFramePr>
            <a:graphicFrameLocks noGrp="1"/>
          </p:cNvGraphicFramePr>
          <p:nvPr/>
        </p:nvGraphicFramePr>
        <p:xfrm>
          <a:off x="0" y="6447790"/>
          <a:ext cx="9144000" cy="321945"/>
        </p:xfrm>
        <a:graphic>
          <a:graphicData uri="http://schemas.openxmlformats.org/drawingml/2006/table">
            <a:tbl>
              <a:tblGrid>
                <a:gridCol w="6595745"/>
                <a:gridCol w="2548255"/>
              </a:tblGrid>
              <a:tr h="321945">
                <a:tc>
                  <a:txBody>
                    <a:bodyPr vert="horz" anchor="t"/>
                    <a:lstStyle/>
                    <a:p>
                      <a:pPr marL="0" marR="3660775" indent="0" algn="r">
                        <a:lnSpc>
                          <a:spcPts val="1000"/>
                        </a:lnSpc>
                        <a:spcBef>
                          <a:spcPts val="0"/>
                        </a:spcBef>
                        <a:spcAft>
                          <a:spcPts val="1415"/>
                        </a:spcAft>
                      </a:pPr>
                      <a:r>
                        <a:rPr lang="en-US" sz="900" spc="0">
                          <a:solidFill>
                            <a:srgbClr val="001F5F"/>
                          </a:solidFill>
                          <a:latin typeface="Tahoma" pitchFamily="2" panose="2263545234"/>
                        </a:rPr>
                        <a:t>Copyright © 2017 DKG Media, LP. All rights reserved. </a:t>
                      </a:r>
                    </a:p>
                  </a:txBody>
                  <a:tcPr anchor="t"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theme/theme1.xml><?xml version="1.0" encoding="utf-8"?>
<a:theme xmlns:a="http://schemas.openxmlformats.org/drawingml/2006/main" xmlns:r="http://schemas.openxmlformats.org/officeDocument/2006/relationships" xmlns:p="http://schemas.openxmlformats.org/presentationml/2006/main">
  <a:themeElements>
    <a:clrScheme name="Office">
      <a:dk1>
        <a:sysClr val="windowText"/>
      </a:dk1>
      <a:lt1>
        <a:sysClr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theme>
</file>