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6" r:id="rId8"/>
    <p:sldId id="261" r:id="rId9"/>
    <p:sldId id="268" r:id="rId10"/>
    <p:sldId id="264" r:id="rId11"/>
    <p:sldId id="265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F7F1F-9CD3-4BBF-91AC-7CA5C73846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64F906-B979-41D3-BA13-E0AD67CD3432}">
      <dgm:prSet/>
      <dgm:spPr/>
      <dgm:t>
        <a:bodyPr/>
        <a:lstStyle/>
        <a:p>
          <a:pPr rtl="0"/>
          <a:r>
            <a:rPr lang="en-US" dirty="0" smtClean="0"/>
            <a:t>Service to Leadership Courses largely consist of incoming freshmen and include traditional, as well as non-traditional and distance learning students.</a:t>
          </a:r>
          <a:endParaRPr lang="en-US" dirty="0"/>
        </a:p>
      </dgm:t>
    </dgm:pt>
    <dgm:pt modelId="{7C79A6D1-A863-4D4C-8655-353BB17D29F9}" type="parTrans" cxnId="{DA3BFCAC-6FB8-4EA0-A87E-CDB2542936A8}">
      <dgm:prSet/>
      <dgm:spPr/>
      <dgm:t>
        <a:bodyPr/>
        <a:lstStyle/>
        <a:p>
          <a:endParaRPr lang="en-US"/>
        </a:p>
      </dgm:t>
    </dgm:pt>
    <dgm:pt modelId="{D3DD86D5-74C9-4410-91BA-BA47F2985C17}" type="sibTrans" cxnId="{DA3BFCAC-6FB8-4EA0-A87E-CDB2542936A8}">
      <dgm:prSet/>
      <dgm:spPr/>
      <dgm:t>
        <a:bodyPr/>
        <a:lstStyle/>
        <a:p>
          <a:endParaRPr lang="en-US"/>
        </a:p>
      </dgm:t>
    </dgm:pt>
    <dgm:pt modelId="{0FA02C2F-FD07-4F95-936A-D6D207509502}">
      <dgm:prSet/>
      <dgm:spPr/>
      <dgm:t>
        <a:bodyPr/>
        <a:lstStyle/>
        <a:p>
          <a:pPr rtl="0"/>
          <a:r>
            <a:rPr lang="en-US" dirty="0" smtClean="0"/>
            <a:t>Opportunity to assess the class in relation to retention, programs and services offered by the University, and college completion.</a:t>
          </a:r>
          <a:endParaRPr lang="en-US" dirty="0"/>
        </a:p>
      </dgm:t>
    </dgm:pt>
    <dgm:pt modelId="{8B4A3A53-0203-4B1C-9BF6-B11FC23B7252}" type="parTrans" cxnId="{3EEF545F-8AB4-4917-AB82-FF424D80E307}">
      <dgm:prSet/>
      <dgm:spPr/>
      <dgm:t>
        <a:bodyPr/>
        <a:lstStyle/>
        <a:p>
          <a:endParaRPr lang="en-US"/>
        </a:p>
      </dgm:t>
    </dgm:pt>
    <dgm:pt modelId="{B79B6E11-F46F-4861-A1C9-A63AC8215C31}" type="sibTrans" cxnId="{3EEF545F-8AB4-4917-AB82-FF424D80E307}">
      <dgm:prSet/>
      <dgm:spPr/>
      <dgm:t>
        <a:bodyPr/>
        <a:lstStyle/>
        <a:p>
          <a:endParaRPr lang="en-US"/>
        </a:p>
      </dgm:t>
    </dgm:pt>
    <dgm:pt modelId="{5E1126DB-AEAD-44DA-97E7-6FADDB5E564B}">
      <dgm:prSet/>
      <dgm:spPr/>
      <dgm:t>
        <a:bodyPr/>
        <a:lstStyle/>
        <a:p>
          <a:pPr rtl="0"/>
          <a:r>
            <a:rPr lang="en-US" dirty="0" smtClean="0"/>
            <a:t>Course is beginning 2</a:t>
          </a:r>
          <a:r>
            <a:rPr lang="en-US" baseline="30000" dirty="0" smtClean="0"/>
            <a:t>nd</a:t>
          </a:r>
          <a:r>
            <a:rPr lang="en-US" dirty="0" smtClean="0"/>
            <a:t> year and improvements have been made based on previous assessment.</a:t>
          </a:r>
          <a:endParaRPr lang="en-US" dirty="0"/>
        </a:p>
      </dgm:t>
    </dgm:pt>
    <dgm:pt modelId="{F73751BF-E875-4962-AA7C-49858EE1B685}" type="parTrans" cxnId="{58A64E2F-E260-446D-8493-5B11684931B5}">
      <dgm:prSet/>
      <dgm:spPr/>
      <dgm:t>
        <a:bodyPr/>
        <a:lstStyle/>
        <a:p>
          <a:endParaRPr lang="en-US"/>
        </a:p>
      </dgm:t>
    </dgm:pt>
    <dgm:pt modelId="{01364BEB-F267-488A-908E-6EDAA4C4426B}" type="sibTrans" cxnId="{58A64E2F-E260-446D-8493-5B11684931B5}">
      <dgm:prSet/>
      <dgm:spPr/>
      <dgm:t>
        <a:bodyPr/>
        <a:lstStyle/>
        <a:p>
          <a:endParaRPr lang="en-US"/>
        </a:p>
      </dgm:t>
    </dgm:pt>
    <dgm:pt modelId="{64D2BAA4-B23B-4C17-A103-34D1E0F4D02A}" type="pres">
      <dgm:prSet presAssocID="{BDCF7F1F-9CD3-4BBF-91AC-7CA5C73846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8D17-872A-4503-BC3F-3B3D6C992582}" type="pres">
      <dgm:prSet presAssocID="{9D64F906-B979-41D3-BA13-E0AD67CD343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57285-B436-474E-966B-AF99531DAB80}" type="pres">
      <dgm:prSet presAssocID="{D3DD86D5-74C9-4410-91BA-BA47F2985C17}" presName="spacer" presStyleCnt="0"/>
      <dgm:spPr/>
    </dgm:pt>
    <dgm:pt modelId="{AD3197D9-C2AC-40BD-A75F-5C62F02AC26C}" type="pres">
      <dgm:prSet presAssocID="{0FA02C2F-FD07-4F95-936A-D6D20750950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20216-02C5-4C0F-840D-EFBF583AB4BA}" type="pres">
      <dgm:prSet presAssocID="{B79B6E11-F46F-4861-A1C9-A63AC8215C31}" presName="spacer" presStyleCnt="0"/>
      <dgm:spPr/>
    </dgm:pt>
    <dgm:pt modelId="{2F8A3FE1-F6DF-4188-B9F5-9190F0BC1C0A}" type="pres">
      <dgm:prSet presAssocID="{5E1126DB-AEAD-44DA-97E7-6FADDB5E564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33926E-3895-4089-AD8C-E4CE1B725410}" type="presOf" srcId="{BDCF7F1F-9CD3-4BBF-91AC-7CA5C7384636}" destId="{64D2BAA4-B23B-4C17-A103-34D1E0F4D02A}" srcOrd="0" destOrd="0" presId="urn:microsoft.com/office/officeart/2005/8/layout/vList2"/>
    <dgm:cxn modelId="{E5DA4967-2720-487F-B3D2-D054FC80D9A8}" type="presOf" srcId="{9D64F906-B979-41D3-BA13-E0AD67CD3432}" destId="{4F628D17-872A-4503-BC3F-3B3D6C992582}" srcOrd="0" destOrd="0" presId="urn:microsoft.com/office/officeart/2005/8/layout/vList2"/>
    <dgm:cxn modelId="{DA3BFCAC-6FB8-4EA0-A87E-CDB2542936A8}" srcId="{BDCF7F1F-9CD3-4BBF-91AC-7CA5C7384636}" destId="{9D64F906-B979-41D3-BA13-E0AD67CD3432}" srcOrd="0" destOrd="0" parTransId="{7C79A6D1-A863-4D4C-8655-353BB17D29F9}" sibTransId="{D3DD86D5-74C9-4410-91BA-BA47F2985C17}"/>
    <dgm:cxn modelId="{3EEF545F-8AB4-4917-AB82-FF424D80E307}" srcId="{BDCF7F1F-9CD3-4BBF-91AC-7CA5C7384636}" destId="{0FA02C2F-FD07-4F95-936A-D6D207509502}" srcOrd="1" destOrd="0" parTransId="{8B4A3A53-0203-4B1C-9BF6-B11FC23B7252}" sibTransId="{B79B6E11-F46F-4861-A1C9-A63AC8215C31}"/>
    <dgm:cxn modelId="{EA4B520F-791E-45C3-B0BB-672201EEA596}" type="presOf" srcId="{0FA02C2F-FD07-4F95-936A-D6D207509502}" destId="{AD3197D9-C2AC-40BD-A75F-5C62F02AC26C}" srcOrd="0" destOrd="0" presId="urn:microsoft.com/office/officeart/2005/8/layout/vList2"/>
    <dgm:cxn modelId="{58A64E2F-E260-446D-8493-5B11684931B5}" srcId="{BDCF7F1F-9CD3-4BBF-91AC-7CA5C7384636}" destId="{5E1126DB-AEAD-44DA-97E7-6FADDB5E564B}" srcOrd="2" destOrd="0" parTransId="{F73751BF-E875-4962-AA7C-49858EE1B685}" sibTransId="{01364BEB-F267-488A-908E-6EDAA4C4426B}"/>
    <dgm:cxn modelId="{032C28C4-19C5-4F34-B9E1-1813D8204023}" type="presOf" srcId="{5E1126DB-AEAD-44DA-97E7-6FADDB5E564B}" destId="{2F8A3FE1-F6DF-4188-B9F5-9190F0BC1C0A}" srcOrd="0" destOrd="0" presId="urn:microsoft.com/office/officeart/2005/8/layout/vList2"/>
    <dgm:cxn modelId="{1B286C06-1AB6-4A82-9970-EEB39AD68B8D}" type="presParOf" srcId="{64D2BAA4-B23B-4C17-A103-34D1E0F4D02A}" destId="{4F628D17-872A-4503-BC3F-3B3D6C992582}" srcOrd="0" destOrd="0" presId="urn:microsoft.com/office/officeart/2005/8/layout/vList2"/>
    <dgm:cxn modelId="{F87B5D5A-6DD4-4F55-8D2A-9CE08A34C2FD}" type="presParOf" srcId="{64D2BAA4-B23B-4C17-A103-34D1E0F4D02A}" destId="{19D57285-B436-474E-966B-AF99531DAB80}" srcOrd="1" destOrd="0" presId="urn:microsoft.com/office/officeart/2005/8/layout/vList2"/>
    <dgm:cxn modelId="{65D338A1-A2D4-4F88-AFFF-151C9C2FAC52}" type="presParOf" srcId="{64D2BAA4-B23B-4C17-A103-34D1E0F4D02A}" destId="{AD3197D9-C2AC-40BD-A75F-5C62F02AC26C}" srcOrd="2" destOrd="0" presId="urn:microsoft.com/office/officeart/2005/8/layout/vList2"/>
    <dgm:cxn modelId="{AB53FF4F-FC9C-4F74-AC92-B16B1511AE86}" type="presParOf" srcId="{64D2BAA4-B23B-4C17-A103-34D1E0F4D02A}" destId="{0A320216-02C5-4C0F-840D-EFBF583AB4BA}" srcOrd="3" destOrd="0" presId="urn:microsoft.com/office/officeart/2005/8/layout/vList2"/>
    <dgm:cxn modelId="{B79D4E05-CE6C-4570-B5CA-38214B3EEA42}" type="presParOf" srcId="{64D2BAA4-B23B-4C17-A103-34D1E0F4D02A}" destId="{2F8A3FE1-F6DF-4188-B9F5-9190F0BC1C0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628D17-872A-4503-BC3F-3B3D6C992582}">
      <dsp:nvSpPr>
        <dsp:cNvPr id="0" name=""/>
        <dsp:cNvSpPr/>
      </dsp:nvSpPr>
      <dsp:spPr>
        <a:xfrm>
          <a:off x="0" y="43491"/>
          <a:ext cx="8229600" cy="14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Service to Leadership Courses largely consist of incoming freshmen and include traditional, as well as non-traditional and distance learning students.</a:t>
          </a:r>
          <a:endParaRPr lang="en-US" sz="2600" kern="1200" dirty="0"/>
        </a:p>
      </dsp:txBody>
      <dsp:txXfrm>
        <a:off x="0" y="43491"/>
        <a:ext cx="8229600" cy="1429740"/>
      </dsp:txXfrm>
    </dsp:sp>
    <dsp:sp modelId="{AD3197D9-C2AC-40BD-A75F-5C62F02AC26C}">
      <dsp:nvSpPr>
        <dsp:cNvPr id="0" name=""/>
        <dsp:cNvSpPr/>
      </dsp:nvSpPr>
      <dsp:spPr>
        <a:xfrm>
          <a:off x="0" y="1548111"/>
          <a:ext cx="8229600" cy="14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Opportunity to assess the class in relation to retention, programs and services offered by the University, and college completion.</a:t>
          </a:r>
          <a:endParaRPr lang="en-US" sz="2600" kern="1200" dirty="0"/>
        </a:p>
      </dsp:txBody>
      <dsp:txXfrm>
        <a:off x="0" y="1548111"/>
        <a:ext cx="8229600" cy="1429740"/>
      </dsp:txXfrm>
    </dsp:sp>
    <dsp:sp modelId="{2F8A3FE1-F6DF-4188-B9F5-9190F0BC1C0A}">
      <dsp:nvSpPr>
        <dsp:cNvPr id="0" name=""/>
        <dsp:cNvSpPr/>
      </dsp:nvSpPr>
      <dsp:spPr>
        <a:xfrm>
          <a:off x="0" y="3052731"/>
          <a:ext cx="8229600" cy="14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Course is beginning 2</a:t>
          </a:r>
          <a:r>
            <a:rPr lang="en-US" sz="2600" kern="1200" baseline="30000" dirty="0" smtClean="0"/>
            <a:t>nd</a:t>
          </a:r>
          <a:r>
            <a:rPr lang="en-US" sz="2600" kern="1200" dirty="0" smtClean="0"/>
            <a:t> year and improvements have been made based on previous assessment.</a:t>
          </a:r>
          <a:endParaRPr lang="en-US" sz="2600" kern="1200" dirty="0"/>
        </a:p>
      </dsp:txBody>
      <dsp:txXfrm>
        <a:off x="0" y="3052731"/>
        <a:ext cx="8229600" cy="1429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A962E-58F7-4723-A4F1-6A169EFE5511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E744A-6609-47D2-BA42-B6124789A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E40E-6936-4491-9116-87BFF942701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075FD-2E93-4BCE-9D2F-5A4870852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75FD-2E93-4BCE-9D2F-5A4870852E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75FD-2E93-4BCE-9D2F-5A4870852E2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measuring? Measuring by tool? 75% -how are</a:t>
            </a:r>
            <a:r>
              <a:rPr lang="en-US" baseline="0" dirty="0" smtClean="0"/>
              <a:t> we letting students know the results. Return </a:t>
            </a:r>
            <a:r>
              <a:rPr lang="en-US" baseline="0" dirty="0" err="1" smtClean="0"/>
              <a:t>scantrons</a:t>
            </a:r>
            <a:r>
              <a:rPr lang="en-US" baseline="0" dirty="0" smtClean="0"/>
              <a:t> to them.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75FD-2E93-4BCE-9D2F-5A4870852E2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questions on</a:t>
            </a:r>
            <a:r>
              <a:rPr lang="en-US" baseline="0" dirty="0" smtClean="0"/>
              <a:t> evaluation- include in syllabus: Wants to show results of Spring evaluation. </a:t>
            </a:r>
            <a:r>
              <a:rPr lang="en-US" dirty="0" smtClean="0"/>
              <a:t>Evaluation dates - Please included in syllabi for your other classes</a:t>
            </a:r>
          </a:p>
          <a:p>
            <a:pPr lvl="1"/>
            <a:r>
              <a:rPr lang="en-US" dirty="0" smtClean="0"/>
              <a:t>November 19 through December 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75FD-2E93-4BCE-9D2F-5A4870852E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FDD5-FE39-4A57-8ECA-9A099E37D586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EEBB-7F18-498F-9D3F-69C369577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76225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Service to Leadership Freshmen Orientation Assessment </a:t>
            </a:r>
            <a:br>
              <a:rPr lang="en-US" dirty="0" smtClean="0"/>
            </a:br>
            <a:r>
              <a:rPr lang="en-US" sz="2700" dirty="0" smtClean="0"/>
              <a:t>Service to Leadership Professional Development Training</a:t>
            </a:r>
            <a:br>
              <a:rPr lang="en-US" sz="2700" dirty="0" smtClean="0"/>
            </a:br>
            <a:r>
              <a:rPr lang="en-US" sz="2700" dirty="0" smtClean="0"/>
              <a:t>August 14, 2012</a:t>
            </a:r>
            <a:br>
              <a:rPr lang="en-US" sz="2700" dirty="0" smtClean="0"/>
            </a:br>
            <a:r>
              <a:rPr lang="en-US" sz="2700" dirty="0" smtClean="0"/>
              <a:t>Agriculture Research Complex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Dr. Peter Nwosu</a:t>
            </a:r>
          </a:p>
          <a:p>
            <a:r>
              <a:rPr lang="en-US" dirty="0" smtClean="0"/>
              <a:t>Ms. Susan West</a:t>
            </a:r>
          </a:p>
          <a:p>
            <a:endParaRPr lang="en-US" dirty="0" smtClean="0"/>
          </a:p>
          <a:p>
            <a:r>
              <a:rPr lang="en-US" dirty="0" smtClean="0"/>
              <a:t>Office of Institutional Planning and Assessment</a:t>
            </a:r>
          </a:p>
          <a:p>
            <a:r>
              <a:rPr lang="en-US" dirty="0" smtClean="0"/>
              <a:t>Center for Service Learning and Civic Engagement</a:t>
            </a:r>
          </a:p>
          <a:p>
            <a:r>
              <a:rPr lang="en-US" dirty="0" smtClean="0"/>
              <a:t>Tennessee State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CSLCE Faculty End of Course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It’s EASY to do online –have your syllabus and class records handy!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 will need to know the number of students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Enrolled in the course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Participated in the SL activity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Completed the SL requirement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Met the outcomes and goals for the course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CSLCE Faculty End of Course Surveys</a:t>
            </a:r>
            <a:br>
              <a:rPr lang="en-US" dirty="0" smtClean="0"/>
            </a:br>
            <a:r>
              <a:rPr lang="en-US" b="1" i="1" dirty="0" smtClean="0"/>
              <a:t>Your opinion matters!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Find it…</a:t>
            </a:r>
          </a:p>
          <a:p>
            <a:r>
              <a:rPr lang="en-US" dirty="0" smtClean="0"/>
              <a:t>E-mail reminders sent at the end of each semester</a:t>
            </a:r>
          </a:p>
          <a:p>
            <a:r>
              <a:rPr lang="en-US" dirty="0" smtClean="0"/>
              <a:t>Center for Service Learning’s TSU webpage </a:t>
            </a:r>
            <a:r>
              <a:rPr lang="en-US" sz="2000" dirty="0" smtClean="0"/>
              <a:t>@</a:t>
            </a:r>
            <a:r>
              <a:rPr lang="en-US" sz="2000" dirty="0" err="1" smtClean="0"/>
              <a:t>tnstate.edu</a:t>
            </a:r>
            <a:r>
              <a:rPr lang="en-US" sz="2000" dirty="0" smtClean="0"/>
              <a:t>/</a:t>
            </a:r>
            <a:r>
              <a:rPr lang="en-US" sz="2000" dirty="0" err="1" smtClean="0"/>
              <a:t>servicelearning</a:t>
            </a:r>
            <a:r>
              <a:rPr lang="en-US" sz="2000" dirty="0" smtClean="0"/>
              <a:t>/</a:t>
            </a:r>
            <a:r>
              <a:rPr lang="en-US" sz="2000" dirty="0" err="1" smtClean="0"/>
              <a:t>servicelearningresources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dirty="0" smtClean="0"/>
              <a:t>Faculty feedback has been used to</a:t>
            </a:r>
          </a:p>
          <a:p>
            <a:pPr lvl="1"/>
            <a:r>
              <a:rPr lang="en-US" dirty="0" smtClean="0"/>
              <a:t>Improve STL and SL course content</a:t>
            </a:r>
          </a:p>
          <a:p>
            <a:pPr lvl="1"/>
            <a:r>
              <a:rPr lang="en-US" dirty="0" smtClean="0"/>
              <a:t>Streamline content to address student issues</a:t>
            </a:r>
          </a:p>
          <a:p>
            <a:pPr lvl="1"/>
            <a:r>
              <a:rPr lang="en-US" dirty="0" smtClean="0"/>
              <a:t>Reduce required number of service hours in STL</a:t>
            </a:r>
          </a:p>
          <a:p>
            <a:pPr lvl="1"/>
            <a:r>
              <a:rPr lang="en-US" dirty="0" smtClean="0"/>
              <a:t>Find a more relevant textbook for STL	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Engravers MT" pitchFamily="18" charset="0"/>
              </a:rPr>
              <a:t>Questions, Comments, Feedback?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Engravers MT" pitchFamily="18" charset="0"/>
              </a:rPr>
              <a:t>THANK YOU!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Measure?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Types of measure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endParaRPr lang="en-US" sz="2600" u="sng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600" u="sng" dirty="0" smtClean="0"/>
              <a:t>Common STL Assessment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50 multiple choice/true-false questions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Practical and relevant to first-year experience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Administered 3 times during the semester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en-US" sz="26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600" u="sng" dirty="0" smtClean="0"/>
              <a:t>Student Evaluation of Faculty Instruction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Service learning component integrated into course evaluation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Efficient and immediate online access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Administered to all students of the University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en-US" sz="26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600" u="sng" dirty="0" smtClean="0"/>
              <a:t>Faculty Surveys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Administered to all service-learning faculty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600" dirty="0" smtClean="0"/>
              <a:t>Section for Service to Leadership course</a:t>
            </a:r>
          </a:p>
          <a:p>
            <a:pPr marL="914400" lvl="1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Expected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Knowledge of mission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Understanding of service learning and leadership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Identification of support services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Information competency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Knowledge of academic discipline and career options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Knowledge of university policies and procedures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Knowledge of financial literacy, </a:t>
            </a:r>
            <a:r>
              <a:rPr lang="en-US" dirty="0" smtClean="0"/>
              <a:t>study skills and time management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Assessment Instrument</a:t>
            </a:r>
            <a:endParaRPr lang="en-US" dirty="0"/>
          </a:p>
        </p:txBody>
      </p:sp>
      <p:pic>
        <p:nvPicPr>
          <p:cNvPr id="4" name="Picture 3" descr="scantr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94433">
            <a:off x="5630514" y="2544183"/>
            <a:ext cx="2432453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50 item true/false, multiple choice test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Process for Administering Instrument</a:t>
            </a:r>
          </a:p>
          <a:p>
            <a:pPr lvl="1"/>
            <a:r>
              <a:rPr lang="en-US" dirty="0" smtClean="0"/>
              <a:t>Pre-test, Mid-test, Post-test</a:t>
            </a:r>
          </a:p>
          <a:p>
            <a:pPr lvl="1"/>
            <a:r>
              <a:rPr lang="en-US" dirty="0" smtClean="0"/>
              <a:t>Administered in class using </a:t>
            </a:r>
            <a:r>
              <a:rPr lang="en-US" i="1" dirty="0" err="1" smtClean="0"/>
              <a:t>Scantrons</a:t>
            </a:r>
            <a:r>
              <a:rPr lang="en-US" dirty="0" smtClean="0"/>
              <a:t> (first 15 minutes)</a:t>
            </a:r>
          </a:p>
          <a:p>
            <a:pPr lvl="1"/>
            <a:r>
              <a:rPr lang="en-US" i="1" dirty="0" err="1" smtClean="0"/>
              <a:t>Scantrons</a:t>
            </a:r>
            <a:r>
              <a:rPr lang="en-US" dirty="0" smtClean="0"/>
              <a:t> and test copies picked up by Center staff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NO grading or extra work for you!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Assessment Dates </a:t>
            </a:r>
          </a:p>
          <a:p>
            <a:pPr lvl="1"/>
            <a:r>
              <a:rPr lang="en-US" dirty="0" smtClean="0"/>
              <a:t>September 5</a:t>
            </a:r>
          </a:p>
          <a:p>
            <a:pPr lvl="1"/>
            <a:r>
              <a:rPr lang="en-US" dirty="0" smtClean="0"/>
              <a:t>October 24</a:t>
            </a:r>
          </a:p>
          <a:p>
            <a:pPr lvl="1"/>
            <a:r>
              <a:rPr lang="en-US" dirty="0" smtClean="0"/>
              <a:t>December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and Use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Focus is on improving…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Instruction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Student learning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Engaged scholarship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Approach to analysis</a:t>
            </a:r>
          </a:p>
          <a:p>
            <a:pPr lvl="1"/>
            <a:r>
              <a:rPr lang="en-US" dirty="0" smtClean="0"/>
              <a:t>Item analysis on each of the three </a:t>
            </a:r>
            <a:r>
              <a:rPr lang="en-US" dirty="0" smtClean="0"/>
              <a:t>assessments</a:t>
            </a:r>
          </a:p>
          <a:p>
            <a:pPr lvl="1"/>
            <a:r>
              <a:rPr lang="en-US" dirty="0" smtClean="0"/>
              <a:t>Samples of other reports</a:t>
            </a:r>
            <a:endParaRPr lang="en-US" dirty="0" smtClean="0"/>
          </a:p>
          <a:p>
            <a:pPr lvl="1"/>
            <a:r>
              <a:rPr lang="en-US" dirty="0" smtClean="0"/>
              <a:t>Sharing results with STL faculty (individually or workshop)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Documentation of results</a:t>
            </a:r>
          </a:p>
          <a:p>
            <a:pPr lvl="1"/>
            <a:r>
              <a:rPr lang="en-US" dirty="0" smtClean="0"/>
              <a:t>Assessment outcome and analysis implemented in </a:t>
            </a:r>
            <a:r>
              <a:rPr lang="en-US" i="1" dirty="0" err="1" smtClean="0"/>
              <a:t>ComplianceAssist</a:t>
            </a:r>
            <a:r>
              <a:rPr lang="en-US" i="1" dirty="0" smtClean="0"/>
              <a:t>! </a:t>
            </a:r>
            <a:r>
              <a:rPr lang="en-US" dirty="0" smtClean="0"/>
              <a:t>using the University’s Six Step Assessment and Improvement Process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6 STEP PROCESS</a:t>
            </a:r>
            <a:br>
              <a:rPr lang="en-US" dirty="0" smtClean="0"/>
            </a:br>
            <a:r>
              <a:rPr lang="en-US" dirty="0" smtClean="0"/>
              <a:t>Documented in </a:t>
            </a:r>
            <a:r>
              <a:rPr lang="en-US" i="1" dirty="0" err="1" smtClean="0"/>
              <a:t>ComplianceAssist</a:t>
            </a:r>
            <a:r>
              <a:rPr lang="en-US" i="1" dirty="0" smtClean="0"/>
              <a:t>!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Expected outcome: Students will demonstrate knowledge of course 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Criteria for measuring success: 75% of enrolled students will score C or better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Method: Direct, using 50-item, multiple choice and T/F exam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 and analysis: Progress tracked by pre, mid, and post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for improvement: To be determined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Documenting improvement: To be determined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Student Evaluation of Faculty Instruction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25000" lnSpcReduction="20000"/>
          </a:bodyPr>
          <a:lstStyle/>
          <a:p>
            <a:endParaRPr lang="en-US" sz="5600" i="1" dirty="0" smtClean="0"/>
          </a:p>
          <a:p>
            <a:r>
              <a:rPr lang="en-US" sz="7200" i="1" dirty="0" err="1" smtClean="0"/>
              <a:t>MyClassEvaluation</a:t>
            </a:r>
            <a:r>
              <a:rPr lang="en-US" sz="7200" i="1" dirty="0" smtClean="0"/>
              <a:t>—</a:t>
            </a:r>
            <a:r>
              <a:rPr lang="en-US" sz="7200" dirty="0" smtClean="0"/>
              <a:t>online platform for student evaluation of faculty instruction</a:t>
            </a:r>
          </a:p>
          <a:p>
            <a:pPr>
              <a:buNone/>
            </a:pPr>
            <a:endParaRPr lang="en-US" sz="7200" dirty="0" smtClean="0"/>
          </a:p>
          <a:p>
            <a:r>
              <a:rPr lang="en-US" sz="7200" dirty="0" smtClean="0"/>
              <a:t>Service learning section (STL experience included)</a:t>
            </a:r>
          </a:p>
          <a:p>
            <a:endParaRPr lang="en-US" sz="7200" dirty="0" smtClean="0"/>
          </a:p>
          <a:p>
            <a:r>
              <a:rPr lang="en-US" sz="7200" dirty="0" smtClean="0"/>
              <a:t>Evaluation dates – </a:t>
            </a:r>
            <a:r>
              <a:rPr lang="en-US" sz="7200" b="1" dirty="0" smtClean="0"/>
              <a:t>Please include in </a:t>
            </a:r>
            <a:r>
              <a:rPr lang="en-US" sz="7200" b="1" smtClean="0"/>
              <a:t>syllabi for all </a:t>
            </a:r>
            <a:r>
              <a:rPr lang="en-US" sz="7200" b="1" dirty="0" smtClean="0"/>
              <a:t>other classes</a:t>
            </a:r>
          </a:p>
          <a:p>
            <a:pPr lvl="1"/>
            <a:r>
              <a:rPr lang="en-US" sz="7200" dirty="0" smtClean="0"/>
              <a:t>November 19 through December 6</a:t>
            </a:r>
          </a:p>
          <a:p>
            <a:pPr lvl="1">
              <a:buNone/>
            </a:pPr>
            <a:endParaRPr lang="en-US" sz="7200" dirty="0" smtClean="0"/>
          </a:p>
          <a:p>
            <a:r>
              <a:rPr lang="en-US" sz="7200" dirty="0" smtClean="0"/>
              <a:t>Spring 2012 student login information</a:t>
            </a:r>
          </a:p>
          <a:p>
            <a:pPr lvl="1"/>
            <a:r>
              <a:rPr lang="en-US" sz="7200" dirty="0" smtClean="0"/>
              <a:t>Log into </a:t>
            </a:r>
            <a:r>
              <a:rPr lang="en-US" sz="7200" i="1" dirty="0" err="1" smtClean="0"/>
              <a:t>MyTSU</a:t>
            </a:r>
            <a:r>
              <a:rPr lang="en-US" sz="7200" dirty="0" smtClean="0"/>
              <a:t> Portal</a:t>
            </a:r>
          </a:p>
          <a:p>
            <a:pPr lvl="1"/>
            <a:r>
              <a:rPr lang="en-US" sz="7200" dirty="0" smtClean="0"/>
              <a:t>Click Student Tab</a:t>
            </a:r>
          </a:p>
          <a:p>
            <a:pPr lvl="1"/>
            <a:r>
              <a:rPr lang="en-US" sz="7200" dirty="0" smtClean="0"/>
              <a:t>Click Student Records</a:t>
            </a:r>
          </a:p>
          <a:p>
            <a:pPr lvl="1"/>
            <a:r>
              <a:rPr lang="en-US" sz="7200" dirty="0" smtClean="0"/>
              <a:t>Click </a:t>
            </a:r>
            <a:r>
              <a:rPr lang="en-US" sz="7200" i="1" dirty="0" err="1" smtClean="0"/>
              <a:t>MyClassEvaluation</a:t>
            </a:r>
            <a:endParaRPr lang="en-US" sz="7200" i="1" dirty="0" smtClean="0"/>
          </a:p>
          <a:p>
            <a:pPr lvl="1">
              <a:buNone/>
            </a:pPr>
            <a:endParaRPr lang="en-US" sz="7200" dirty="0" smtClean="0"/>
          </a:p>
          <a:p>
            <a:r>
              <a:rPr lang="en-US" sz="7200" dirty="0" smtClean="0"/>
              <a:t>Processes and Expectations</a:t>
            </a:r>
          </a:p>
          <a:p>
            <a:pPr lvl="1"/>
            <a:r>
              <a:rPr lang="en-US" sz="7200" dirty="0" smtClean="0"/>
              <a:t>Communication plan: Notification to administrators, faculty, and students with multiple reminders</a:t>
            </a:r>
          </a:p>
          <a:p>
            <a:pPr lvl="1"/>
            <a:r>
              <a:rPr lang="en-US" sz="7200" dirty="0" smtClean="0"/>
              <a:t>Flyers across campuses</a:t>
            </a:r>
          </a:p>
          <a:p>
            <a:pPr lvl="1"/>
            <a:r>
              <a:rPr lang="en-US" sz="7200" dirty="0" smtClean="0"/>
              <a:t>Social Media</a:t>
            </a:r>
          </a:p>
          <a:p>
            <a:pPr lvl="1"/>
            <a:endParaRPr lang="en-US" sz="4000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Evaluation of Faculty Instruction Instrument (cont.)…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Faculty login information</a:t>
            </a:r>
          </a:p>
          <a:p>
            <a:pPr lvl="1"/>
            <a:r>
              <a:rPr lang="en-US" sz="4000" dirty="0" smtClean="0"/>
              <a:t>Log into MYTSU Portal</a:t>
            </a:r>
          </a:p>
          <a:p>
            <a:pPr lvl="1"/>
            <a:r>
              <a:rPr lang="en-US" sz="4000" dirty="0" smtClean="0"/>
              <a:t>Click on Banner Services Tab</a:t>
            </a:r>
          </a:p>
          <a:p>
            <a:pPr lvl="1"/>
            <a:r>
              <a:rPr lang="en-US" sz="4000" dirty="0" smtClean="0"/>
              <a:t>Click on Faculty and Advisors</a:t>
            </a:r>
          </a:p>
          <a:p>
            <a:pPr lvl="1"/>
            <a:r>
              <a:rPr lang="en-US" sz="4000" dirty="0" smtClean="0"/>
              <a:t>Click on </a:t>
            </a:r>
            <a:r>
              <a:rPr lang="en-US" sz="4000" i="1" dirty="0" err="1" smtClean="0"/>
              <a:t>MyClassEvaluation</a:t>
            </a:r>
            <a:endParaRPr lang="en-US" sz="4000" i="1" dirty="0" smtClean="0"/>
          </a:p>
          <a:p>
            <a:pPr lvl="1"/>
            <a:r>
              <a:rPr lang="en-US" sz="4000" dirty="0" smtClean="0"/>
              <a:t>Click Proceed to </a:t>
            </a:r>
            <a:r>
              <a:rPr lang="en-US" sz="4000" i="1" dirty="0" err="1" smtClean="0"/>
              <a:t>MyClassEvaluation</a:t>
            </a:r>
            <a:endParaRPr lang="en-US" sz="4000" i="1" dirty="0" smtClean="0"/>
          </a:p>
          <a:p>
            <a:pPr lvl="1"/>
            <a:r>
              <a:rPr lang="en-US" sz="4000" dirty="0" smtClean="0"/>
              <a:t>View Student Evaluation by Course or Instructor</a:t>
            </a:r>
          </a:p>
          <a:p>
            <a:pPr lvl="1"/>
            <a:endParaRPr lang="en-US" sz="4000" dirty="0" smtClean="0"/>
          </a:p>
          <a:p>
            <a:r>
              <a:rPr lang="en-US" sz="4000" dirty="0" smtClean="0"/>
              <a:t>Course Evaluation Results</a:t>
            </a:r>
          </a:p>
          <a:p>
            <a:pPr lvl="1"/>
            <a:r>
              <a:rPr lang="en-US" sz="4000" dirty="0" smtClean="0"/>
              <a:t>Memo from Provost</a:t>
            </a:r>
          </a:p>
          <a:p>
            <a:pPr lvl="1"/>
            <a:r>
              <a:rPr lang="en-US" sz="4000" dirty="0" smtClean="0"/>
              <a:t>Track  Class Completion Progress</a:t>
            </a:r>
          </a:p>
          <a:p>
            <a:pPr lvl="1"/>
            <a:r>
              <a:rPr lang="en-US" sz="4000" dirty="0" smtClean="0"/>
              <a:t>Results released 2-3 weeks after grades have been turned in</a:t>
            </a:r>
          </a:p>
          <a:p>
            <a:pPr lvl="1"/>
            <a:r>
              <a:rPr lang="en-US" sz="4000" dirty="0" smtClean="0"/>
              <a:t>Login data for Deans, Department Heads , and Faculty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694</Words>
  <Application>Microsoft Office PowerPoint</Application>
  <PresentationFormat>On-screen Show (4:3)</PresentationFormat>
  <Paragraphs>133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Service to Leadership Freshmen Orientation Assessment  Service to Leadership Professional Development Training August 14, 2012 Agriculture Research Complex  </vt:lpstr>
      <vt:lpstr>Why Measure?</vt:lpstr>
      <vt:lpstr>Types of measure</vt:lpstr>
      <vt:lpstr>Expected Outcomes</vt:lpstr>
      <vt:lpstr>Common Assessment Instrument</vt:lpstr>
      <vt:lpstr>Analysis and Use of Results</vt:lpstr>
      <vt:lpstr>6 STEP PROCESS Documented in ComplianceAssist!</vt:lpstr>
      <vt:lpstr>Student Evaluation of Faculty Instruction Instrument</vt:lpstr>
      <vt:lpstr>Student Evaluation of Faculty Instruction Instrument (cont.)…</vt:lpstr>
      <vt:lpstr>CSLCE Faculty End of Course Surveys</vt:lpstr>
      <vt:lpstr>CSLCE Faculty End of Course Surveys Your opinion matters! </vt:lpstr>
      <vt:lpstr>Slide 12</vt:lpstr>
    </vt:vector>
  </TitlesOfParts>
  <Company>Tennessee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STL Assessment Processes</dc:title>
  <dc:creator>swest2</dc:creator>
  <cp:lastModifiedBy>swest2</cp:lastModifiedBy>
  <cp:revision>50</cp:revision>
  <dcterms:created xsi:type="dcterms:W3CDTF">2012-08-02T19:10:13Z</dcterms:created>
  <dcterms:modified xsi:type="dcterms:W3CDTF">2012-08-13T17:52:56Z</dcterms:modified>
</cp:coreProperties>
</file>