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7"/>
  </p:notesMasterIdLst>
  <p:sldIdLst>
    <p:sldId id="352" r:id="rId4"/>
    <p:sldId id="347" r:id="rId5"/>
    <p:sldId id="344" r:id="rId6"/>
    <p:sldId id="348" r:id="rId7"/>
    <p:sldId id="335" r:id="rId8"/>
    <p:sldId id="356" r:id="rId9"/>
    <p:sldId id="354" r:id="rId10"/>
    <p:sldId id="355" r:id="rId11"/>
    <p:sldId id="357" r:id="rId12"/>
    <p:sldId id="358" r:id="rId13"/>
    <p:sldId id="359" r:id="rId14"/>
    <p:sldId id="360" r:id="rId15"/>
    <p:sldId id="380" r:id="rId16"/>
    <p:sldId id="381" r:id="rId17"/>
    <p:sldId id="376" r:id="rId18"/>
    <p:sldId id="377" r:id="rId19"/>
    <p:sldId id="378" r:id="rId20"/>
    <p:sldId id="379" r:id="rId21"/>
    <p:sldId id="363" r:id="rId22"/>
    <p:sldId id="374" r:id="rId23"/>
    <p:sldId id="375" r:id="rId24"/>
    <p:sldId id="351" r:id="rId25"/>
    <p:sldId id="35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EFF"/>
    <a:srgbClr val="005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4" autoAdjust="0"/>
    <p:restoredTop sz="95839" autoAdjust="0"/>
  </p:normalViewPr>
  <p:slideViewPr>
    <p:cSldViewPr>
      <p:cViewPr varScale="1">
        <p:scale>
          <a:sx n="92" d="100"/>
          <a:sy n="92" d="100"/>
        </p:scale>
        <p:origin x="1518" y="84"/>
      </p:cViewPr>
      <p:guideLst>
        <p:guide orient="horz" pos="2160"/>
        <p:guide pos="2880"/>
      </p:guideLst>
    </p:cSldViewPr>
  </p:slideViewPr>
  <p:outlineViewPr>
    <p:cViewPr>
      <p:scale>
        <a:sx n="33" d="100"/>
        <a:sy n="33" d="100"/>
      </p:scale>
      <p:origin x="0" y="77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2" d="100"/>
          <a:sy n="82" d="100"/>
        </p:scale>
        <p:origin x="-37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DCA30-2ED5-41C4-A072-F195EC56C9D7}" type="datetimeFigureOut">
              <a:rPr lang="en-US" smtClean="0"/>
              <a:t>12/17/2018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7E218-9473-4E4E-BA13-22C19D998763}" type="slidenum">
              <a:rPr lang="en-US" smtClean="0"/>
              <a:t>‹#›</a:t>
            </a:fld>
            <a:endParaRPr lang="en-US" dirty="0"/>
          </a:p>
        </p:txBody>
      </p:sp>
    </p:spTree>
    <p:extLst>
      <p:ext uri="{BB962C8B-B14F-4D97-AF65-F5344CB8AC3E}">
        <p14:creationId xmlns:p14="http://schemas.microsoft.com/office/powerpoint/2010/main" val="85970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12/17/2018 11:37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74172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276C25A-5219-DD4C-BE43-EC41C63F540A}" type="slidenum">
              <a:rPr lang="en-US"/>
              <a:pPr eaLnBrk="1" hangingPunct="1"/>
              <a:t>2</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16101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5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27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9CAD258-4A5D-1740-861A-7630B43CB751}" type="slidenum">
              <a:rPr lang="en-US">
                <a:latin typeface="Calibri" charset="0"/>
              </a:rPr>
              <a:pPr eaLnBrk="1" hangingPunct="1"/>
              <a:t>3</a:t>
            </a:fld>
            <a:endParaRPr lang="en-US">
              <a:latin typeface="Calibri" charset="0"/>
            </a:endParaRPr>
          </a:p>
        </p:txBody>
      </p:sp>
    </p:spTree>
    <p:extLst>
      <p:ext uri="{BB962C8B-B14F-4D97-AF65-F5344CB8AC3E}">
        <p14:creationId xmlns:p14="http://schemas.microsoft.com/office/powerpoint/2010/main" val="424507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7AD8196-EB4A-7D40-B147-E11BF2E97C35}" type="slidenum">
              <a:rPr lang="en-US"/>
              <a:pPr eaLnBrk="1" hangingPunct="1"/>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88868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5</a:t>
            </a:fld>
            <a:endParaRPr lang="en-US" dirty="0"/>
          </a:p>
        </p:txBody>
      </p:sp>
    </p:spTree>
    <p:extLst>
      <p:ext uri="{BB962C8B-B14F-4D97-AF65-F5344CB8AC3E}">
        <p14:creationId xmlns:p14="http://schemas.microsoft.com/office/powerpoint/2010/main" val="387772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21</a:t>
            </a:fld>
            <a:endParaRPr lang="en-US" dirty="0"/>
          </a:p>
        </p:txBody>
      </p:sp>
    </p:spTree>
    <p:extLst>
      <p:ext uri="{BB962C8B-B14F-4D97-AF65-F5344CB8AC3E}">
        <p14:creationId xmlns:p14="http://schemas.microsoft.com/office/powerpoint/2010/main" val="298818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09C4AF-9B8B-45E5-ACC2-EFD8A477F3EC}" type="slidenum">
              <a:rPr lang="en-US" altLang="en-US" smtClean="0"/>
              <a:pPr/>
              <a:t>23</a:t>
            </a:fld>
            <a:endParaRPr lang="en-US" altLang="en-US" smtClean="0"/>
          </a:p>
        </p:txBody>
      </p:sp>
    </p:spTree>
    <p:extLst>
      <p:ext uri="{BB962C8B-B14F-4D97-AF65-F5344CB8AC3E}">
        <p14:creationId xmlns:p14="http://schemas.microsoft.com/office/powerpoint/2010/main" val="3450981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9400" y="6096000"/>
            <a:ext cx="2409825" cy="61912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096000"/>
            <a:ext cx="2409825" cy="619125"/>
          </a:xfrm>
          <a:prstGeom prst="rect">
            <a:avLst/>
          </a:prstGeom>
        </p:spPr>
      </p:pic>
      <p:sp>
        <p:nvSpPr>
          <p:cNvPr id="5" name="Rectangle 4"/>
          <p:cNvSpPr/>
          <p:nvPr userDrawn="1"/>
        </p:nvSpPr>
        <p:spPr>
          <a:xfrm>
            <a:off x="4724400" y="6248400"/>
            <a:ext cx="2209800" cy="461665"/>
          </a:xfrm>
          <a:prstGeom prst="rect">
            <a:avLst/>
          </a:prstGeom>
          <a:noFill/>
        </p:spPr>
        <p:txBody>
          <a:bodyPr wrap="square" lIns="91440" tIns="45720" rIns="91440" bIns="45720">
            <a:spAutoFit/>
          </a:bodyPr>
          <a:lstStyle/>
          <a:p>
            <a:pPr algn="ctr"/>
            <a:r>
              <a:rPr lang="en-US" sz="1200" cap="small" dirty="0" smtClean="0">
                <a:ln w="0"/>
                <a:solidFill>
                  <a:srgbClr val="00539F"/>
                </a:solidFill>
                <a:effectLst>
                  <a:outerShdw blurRad="38100" dist="19050" dir="2700000" algn="tl" rotWithShape="0">
                    <a:schemeClr val="dk1">
                      <a:alpha val="40000"/>
                    </a:schemeClr>
                  </a:outerShdw>
                </a:effectLst>
              </a:rPr>
              <a:t>Division of Research</a:t>
            </a:r>
          </a:p>
          <a:p>
            <a:pPr algn="ctr"/>
            <a:r>
              <a:rPr lang="en-US" sz="1200" cap="small" dirty="0" smtClean="0">
                <a:ln w="0"/>
                <a:solidFill>
                  <a:srgbClr val="00539F"/>
                </a:solidFill>
                <a:effectLst>
                  <a:outerShdw blurRad="38100" dist="19050" dir="2700000" algn="tl" rotWithShape="0">
                    <a:schemeClr val="dk1">
                      <a:alpha val="40000"/>
                    </a:schemeClr>
                  </a:outerShdw>
                </a:effectLst>
              </a:rPr>
              <a:t> &amp; Sponsored Programs </a:t>
            </a:r>
            <a:endParaRPr lang="en-US" sz="1200" b="0" cap="small" spc="0" dirty="0">
              <a:ln w="0"/>
              <a:solidFill>
                <a:srgbClr val="00539F"/>
              </a:solidFill>
              <a:effectLst>
                <a:outerShdw blurRad="38100" dist="19050" dir="2700000" algn="tl" rotWithShape="0">
                  <a:schemeClr val="dk1">
                    <a:alpha val="40000"/>
                  </a:schemeClr>
                </a:outerShdw>
              </a:effectLs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3175" y="6100725"/>
            <a:ext cx="2409825" cy="619125"/>
          </a:xfrm>
          <a:prstGeom prst="rect">
            <a:avLst/>
          </a:prstGeom>
        </p:spPr>
      </p:pic>
      <p:sp>
        <p:nvSpPr>
          <p:cNvPr id="5" name="Rectangle 4"/>
          <p:cNvSpPr/>
          <p:nvPr userDrawn="1"/>
        </p:nvSpPr>
        <p:spPr>
          <a:xfrm>
            <a:off x="4495800" y="6100725"/>
            <a:ext cx="2209800" cy="646331"/>
          </a:xfrm>
          <a:prstGeom prst="rect">
            <a:avLst/>
          </a:prstGeom>
          <a:noFill/>
        </p:spPr>
        <p:txBody>
          <a:bodyPr wrap="square" lIns="91440" tIns="45720" rIns="91440" bIns="45720">
            <a:spAutoFit/>
          </a:bodyPr>
          <a:lstStyle/>
          <a:p>
            <a:pPr algn="ctr"/>
            <a:r>
              <a:rPr lang="en-US" sz="1200" cap="small" dirty="0" smtClean="0">
                <a:ln w="0"/>
                <a:solidFill>
                  <a:srgbClr val="00539F"/>
                </a:solidFill>
                <a:effectLst>
                  <a:outerShdw blurRad="38100" dist="19050" dir="2700000" algn="tl" rotWithShape="0">
                    <a:schemeClr val="dk1">
                      <a:alpha val="40000"/>
                    </a:schemeClr>
                  </a:outerShdw>
                </a:effectLst>
              </a:rPr>
              <a:t>Division of Research</a:t>
            </a:r>
          </a:p>
          <a:p>
            <a:pPr algn="ctr"/>
            <a:r>
              <a:rPr lang="en-US" sz="1200" cap="small" dirty="0" smtClean="0">
                <a:ln w="0"/>
                <a:solidFill>
                  <a:srgbClr val="00539F"/>
                </a:solidFill>
                <a:effectLst>
                  <a:outerShdw blurRad="38100" dist="19050" dir="2700000" algn="tl" rotWithShape="0">
                    <a:schemeClr val="dk1">
                      <a:alpha val="40000"/>
                    </a:schemeClr>
                  </a:outerShdw>
                </a:effectLst>
              </a:rPr>
              <a:t> &amp; Sponsored Programs</a:t>
            </a:r>
          </a:p>
          <a:p>
            <a:pPr algn="ctr"/>
            <a:r>
              <a:rPr lang="en-US" sz="1200" cap="small" dirty="0" smtClean="0">
                <a:ln w="0"/>
                <a:solidFill>
                  <a:srgbClr val="00539F"/>
                </a:solidFill>
                <a:effectLst>
                  <a:outerShdw blurRad="38100" dist="19050" dir="2700000" algn="tl" rotWithShape="0">
                    <a:schemeClr val="dk1">
                      <a:alpha val="40000"/>
                    </a:schemeClr>
                  </a:outerShdw>
                </a:effectLst>
                <a:latin typeface="Franklin Gothic Demi Cond" panose="020B0706030402020204" pitchFamily="34" charset="0"/>
              </a:rPr>
              <a:t>COMPLIANCE UNIT </a:t>
            </a:r>
            <a:endParaRPr lang="en-US" sz="1200" b="0" cap="small" spc="0" dirty="0">
              <a:ln w="0"/>
              <a:solidFill>
                <a:srgbClr val="00539F"/>
              </a:solidFill>
              <a:effectLst>
                <a:outerShdw blurRad="38100" dist="19050" dir="2700000" algn="tl" rotWithShape="0">
                  <a:schemeClr val="dk1">
                    <a:alpha val="40000"/>
                  </a:schemeClr>
                </a:outerShdw>
              </a:effectLst>
              <a:latin typeface="Franklin Gothic Demi Cond" panose="020B070603040202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096000"/>
            <a:ext cx="2409825" cy="619125"/>
          </a:xfrm>
          <a:prstGeom prst="rect">
            <a:avLst/>
          </a:prstGeom>
        </p:spPr>
      </p:pic>
      <p:sp>
        <p:nvSpPr>
          <p:cNvPr id="6" name="Rectangle 5"/>
          <p:cNvSpPr/>
          <p:nvPr userDrawn="1"/>
        </p:nvSpPr>
        <p:spPr>
          <a:xfrm>
            <a:off x="4671000" y="6250985"/>
            <a:ext cx="2209800" cy="461665"/>
          </a:xfrm>
          <a:prstGeom prst="rect">
            <a:avLst/>
          </a:prstGeom>
          <a:noFill/>
        </p:spPr>
        <p:txBody>
          <a:bodyPr wrap="square" lIns="91440" tIns="45720" rIns="91440" bIns="45720">
            <a:spAutoFit/>
          </a:bodyPr>
          <a:lstStyle/>
          <a:p>
            <a:pPr algn="ctr"/>
            <a:r>
              <a:rPr lang="en-US" sz="1200" cap="small" dirty="0" smtClean="0">
                <a:ln w="0"/>
                <a:solidFill>
                  <a:srgbClr val="00539F"/>
                </a:solidFill>
                <a:effectLst>
                  <a:outerShdw blurRad="38100" dist="19050" dir="2700000" algn="tl" rotWithShape="0">
                    <a:schemeClr val="dk1">
                      <a:alpha val="40000"/>
                    </a:schemeClr>
                  </a:outerShdw>
                </a:effectLst>
              </a:rPr>
              <a:t>Division of Research</a:t>
            </a:r>
          </a:p>
          <a:p>
            <a:pPr algn="ctr"/>
            <a:r>
              <a:rPr lang="en-US" sz="1200" cap="small" dirty="0" smtClean="0">
                <a:ln w="0"/>
                <a:solidFill>
                  <a:srgbClr val="00539F"/>
                </a:solidFill>
                <a:effectLst>
                  <a:outerShdw blurRad="38100" dist="19050" dir="2700000" algn="tl" rotWithShape="0">
                    <a:schemeClr val="dk1">
                      <a:alpha val="40000"/>
                    </a:schemeClr>
                  </a:outerShdw>
                </a:effectLst>
              </a:rPr>
              <a:t> &amp; Sponsored Programs </a:t>
            </a:r>
            <a:endParaRPr lang="en-US" sz="1200" b="0" cap="small" spc="0" dirty="0">
              <a:ln w="0"/>
              <a:solidFill>
                <a:srgbClr val="00539F"/>
              </a:solidFill>
              <a:effectLst>
                <a:outerShdw blurRad="38100" dist="19050" dir="2700000" algn="tl" rotWithShape="0">
                  <a:schemeClr val="dk1">
                    <a:alpha val="40000"/>
                  </a:schemeClr>
                </a:outerShdw>
              </a:effectLs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4724400" y="6248400"/>
            <a:ext cx="2209800" cy="461665"/>
          </a:xfrm>
          <a:prstGeom prst="rect">
            <a:avLst/>
          </a:prstGeom>
          <a:noFill/>
        </p:spPr>
        <p:txBody>
          <a:bodyPr wrap="square" lIns="91440" tIns="45720" rIns="91440" bIns="45720">
            <a:spAutoFit/>
          </a:bodyPr>
          <a:lstStyle/>
          <a:p>
            <a:pPr algn="ctr"/>
            <a:r>
              <a:rPr lang="en-US" sz="1200" cap="small" dirty="0" smtClean="0">
                <a:ln w="0"/>
                <a:solidFill>
                  <a:srgbClr val="00539F"/>
                </a:solidFill>
                <a:effectLst>
                  <a:outerShdw blurRad="38100" dist="19050" dir="2700000" algn="tl" rotWithShape="0">
                    <a:schemeClr val="dk1">
                      <a:alpha val="40000"/>
                    </a:schemeClr>
                  </a:outerShdw>
                </a:effectLst>
              </a:rPr>
              <a:t>Division of Research</a:t>
            </a:r>
          </a:p>
          <a:p>
            <a:pPr algn="ctr"/>
            <a:r>
              <a:rPr lang="en-US" sz="1200" cap="small" dirty="0" smtClean="0">
                <a:ln w="0"/>
                <a:solidFill>
                  <a:srgbClr val="00539F"/>
                </a:solidFill>
                <a:effectLst>
                  <a:outerShdw blurRad="38100" dist="19050" dir="2700000" algn="tl" rotWithShape="0">
                    <a:schemeClr val="dk1">
                      <a:alpha val="40000"/>
                    </a:schemeClr>
                  </a:outerShdw>
                </a:effectLst>
              </a:rPr>
              <a:t> &amp; Sponsored Programs </a:t>
            </a:r>
            <a:endParaRPr lang="en-US" sz="1200" b="0" cap="small" spc="0" dirty="0">
              <a:ln w="0"/>
              <a:solidFill>
                <a:srgbClr val="00539F"/>
              </a:solidFill>
              <a:effectLst>
                <a:outerShdw blurRad="38100" dist="19050" dir="2700000" algn="tl" rotWithShape="0">
                  <a:schemeClr val="dk1">
                    <a:alpha val="40000"/>
                  </a:schemeClr>
                </a:outerShdw>
              </a:effectLst>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096000"/>
            <a:ext cx="2409825" cy="619125"/>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5"/>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citiprogram.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mailto:irb@tnstate.edu?subject=CITI%20Training%20questio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49"/>
            <a:ext cx="9144000" cy="1523495"/>
          </a:xfrm>
        </p:spPr>
        <p:txBody>
          <a:bodyPr/>
          <a:lstStyle/>
          <a:p>
            <a:pPr algn="ctr"/>
            <a:r>
              <a:rPr lang="en-US" sz="5200" dirty="0" smtClean="0"/>
              <a:t>Guide To Collaborative Institutional Training Initiative (CITI) Program</a:t>
            </a:r>
            <a:endParaRPr lang="en-US" sz="5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643" y="1801977"/>
            <a:ext cx="2335813" cy="15359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136" y="1819183"/>
            <a:ext cx="2243332" cy="1518736"/>
          </a:xfrm>
          <a:prstGeom prst="rect">
            <a:avLst/>
          </a:prstGeom>
        </p:spPr>
      </p:pic>
      <p:sp>
        <p:nvSpPr>
          <p:cNvPr id="8" name="Title 1"/>
          <p:cNvSpPr txBox="1">
            <a:spLocks/>
          </p:cNvSpPr>
          <p:nvPr/>
        </p:nvSpPr>
        <p:spPr>
          <a:xfrm>
            <a:off x="0" y="4191000"/>
            <a:ext cx="9144000" cy="12192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2400" dirty="0" smtClean="0"/>
              <a:t>Tennessee </a:t>
            </a:r>
            <a:r>
              <a:rPr lang="en-US" sz="2400" dirty="0"/>
              <a:t>State University </a:t>
            </a:r>
            <a:r>
              <a:rPr lang="en-US" sz="2400" dirty="0" smtClean="0"/>
              <a:t>Institutional </a:t>
            </a:r>
            <a:r>
              <a:rPr lang="en-US" sz="2400" dirty="0"/>
              <a:t>Review Board</a:t>
            </a:r>
            <a:endParaRPr lang="en-US" sz="2400" dirty="0" smtClean="0"/>
          </a:p>
          <a:p>
            <a:pPr algn="ctr"/>
            <a:r>
              <a:rPr lang="en-US" sz="2400" dirty="0" smtClean="0"/>
              <a:t>Office of </a:t>
            </a:r>
            <a:r>
              <a:rPr lang="en-US" sz="2400" dirty="0" smtClean="0"/>
              <a:t>Research and Sponsored </a:t>
            </a:r>
            <a:r>
              <a:rPr lang="en-US" sz="2400" dirty="0" smtClean="0"/>
              <a:t>Programs</a:t>
            </a:r>
          </a:p>
          <a:p>
            <a:pPr algn="ctr"/>
            <a:r>
              <a:rPr lang="en-US" sz="2400" dirty="0" smtClean="0"/>
              <a:t>Developed by Monique  </a:t>
            </a:r>
            <a:r>
              <a:rPr lang="en-US" sz="2400" dirty="0"/>
              <a:t>M. </a:t>
            </a:r>
            <a:r>
              <a:rPr lang="en-US" sz="2400" dirty="0" smtClean="0"/>
              <a:t>McCallister, </a:t>
            </a:r>
            <a:r>
              <a:rPr lang="en-US" sz="2400" dirty="0"/>
              <a:t>Ph.D.</a:t>
            </a:r>
          </a:p>
          <a:p>
            <a:pPr algn="ctr"/>
            <a:endParaRPr lang="en-US" sz="24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0" y="1801978"/>
            <a:ext cx="2280330" cy="153594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1801977"/>
            <a:ext cx="2240756" cy="1535942"/>
          </a:xfrm>
          <a:prstGeom prst="rect">
            <a:avLst/>
          </a:prstGeom>
        </p:spPr>
      </p:pic>
    </p:spTree>
    <p:extLst>
      <p:ext uri="{BB962C8B-B14F-4D97-AF65-F5344CB8AC3E}">
        <p14:creationId xmlns:p14="http://schemas.microsoft.com/office/powerpoint/2010/main" val="367110723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algn="ctr"/>
            <a:r>
              <a:rPr lang="en-US" dirty="0" smtClean="0"/>
              <a:t>Page 4</a:t>
            </a:r>
            <a:endParaRPr lang="en-US" dirty="0"/>
          </a:p>
        </p:txBody>
      </p:sp>
      <p:pic>
        <p:nvPicPr>
          <p:cNvPr id="4" name="Picture 3"/>
          <p:cNvPicPr>
            <a:picLocks noChangeAspect="1"/>
          </p:cNvPicPr>
          <p:nvPr/>
        </p:nvPicPr>
        <p:blipFill>
          <a:blip r:embed="rId2"/>
          <a:stretch>
            <a:fillRect/>
          </a:stretch>
        </p:blipFill>
        <p:spPr>
          <a:xfrm>
            <a:off x="0" y="1524000"/>
            <a:ext cx="5416870" cy="3810000"/>
          </a:xfrm>
          <a:prstGeom prst="rect">
            <a:avLst/>
          </a:prstGeom>
        </p:spPr>
      </p:pic>
      <p:sp>
        <p:nvSpPr>
          <p:cNvPr id="5" name="Rectangle 4"/>
          <p:cNvSpPr/>
          <p:nvPr/>
        </p:nvSpPr>
        <p:spPr>
          <a:xfrm>
            <a:off x="5029200" y="2286000"/>
            <a:ext cx="3886200" cy="1569660"/>
          </a:xfrm>
          <a:prstGeom prst="rect">
            <a:avLst/>
          </a:prstGeom>
        </p:spPr>
        <p:txBody>
          <a:bodyPr wrap="square">
            <a:spAutoFit/>
          </a:bodyPr>
          <a:lstStyle/>
          <a:p>
            <a:pPr marL="742950" lvl="1" indent="-285750">
              <a:buFont typeface="Arial"/>
              <a:buChar char="•"/>
            </a:pPr>
            <a:r>
              <a:rPr lang="en-US" sz="2400" dirty="0"/>
              <a:t>Country of residence (Type </a:t>
            </a:r>
            <a:r>
              <a:rPr lang="en-US" sz="2400" dirty="0" smtClean="0"/>
              <a:t>USA)</a:t>
            </a:r>
          </a:p>
          <a:p>
            <a:pPr marL="742950" lvl="1" indent="-285750">
              <a:buFont typeface="Arial"/>
              <a:buChar char="•"/>
            </a:pPr>
            <a:r>
              <a:rPr lang="en-US" sz="2400" dirty="0" smtClean="0"/>
              <a:t>Then Click Continue to Step 5</a:t>
            </a:r>
            <a:endParaRPr lang="en-US" sz="2400" dirty="0" smtClean="0"/>
          </a:p>
        </p:txBody>
      </p:sp>
    </p:spTree>
    <p:extLst>
      <p:ext uri="{BB962C8B-B14F-4D97-AF65-F5344CB8AC3E}">
        <p14:creationId xmlns:p14="http://schemas.microsoft.com/office/powerpoint/2010/main" val="14262778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algn="ctr"/>
            <a:r>
              <a:rPr lang="en-US" dirty="0" smtClean="0"/>
              <a:t>Page 5</a:t>
            </a:r>
            <a:endParaRPr lang="en-US" dirty="0"/>
          </a:p>
        </p:txBody>
      </p:sp>
      <p:pic>
        <p:nvPicPr>
          <p:cNvPr id="6" name="Picture 5"/>
          <p:cNvPicPr>
            <a:picLocks noChangeAspect="1"/>
          </p:cNvPicPr>
          <p:nvPr/>
        </p:nvPicPr>
        <p:blipFill>
          <a:blip r:embed="rId2"/>
          <a:stretch>
            <a:fillRect/>
          </a:stretch>
        </p:blipFill>
        <p:spPr>
          <a:xfrm>
            <a:off x="304800" y="1143000"/>
            <a:ext cx="4555967" cy="5257800"/>
          </a:xfrm>
          <a:prstGeom prst="rect">
            <a:avLst/>
          </a:prstGeom>
        </p:spPr>
      </p:pic>
      <p:sp>
        <p:nvSpPr>
          <p:cNvPr id="7" name="Rectangle 6"/>
          <p:cNvSpPr/>
          <p:nvPr/>
        </p:nvSpPr>
        <p:spPr>
          <a:xfrm>
            <a:off x="4419600" y="1905000"/>
            <a:ext cx="4572000" cy="2616101"/>
          </a:xfrm>
          <a:prstGeom prst="rect">
            <a:avLst/>
          </a:prstGeom>
        </p:spPr>
        <p:txBody>
          <a:bodyPr wrap="square">
            <a:spAutoFit/>
          </a:bodyPr>
          <a:lstStyle/>
          <a:p>
            <a:pPr marL="800100" lvl="1" indent="-342900">
              <a:buFont typeface="Arial"/>
              <a:buChar char="•"/>
            </a:pPr>
            <a:r>
              <a:rPr lang="en-US" sz="2400" dirty="0"/>
              <a:t>CEU credits </a:t>
            </a:r>
          </a:p>
          <a:p>
            <a:pPr marL="1257300" lvl="2" indent="-342900">
              <a:buFont typeface="Arial"/>
              <a:buChar char="•"/>
            </a:pPr>
            <a:r>
              <a:rPr lang="en-US" sz="2000" dirty="0" smtClean="0"/>
              <a:t>Choose </a:t>
            </a:r>
            <a:r>
              <a:rPr lang="en-US" sz="2000" dirty="0"/>
              <a:t>the “No” </a:t>
            </a:r>
            <a:r>
              <a:rPr lang="en-US" sz="2000" dirty="0" smtClean="0"/>
              <a:t>Option</a:t>
            </a:r>
          </a:p>
          <a:p>
            <a:pPr marL="1257300" lvl="2" indent="-342900">
              <a:buFont typeface="Arial"/>
              <a:buChar char="•"/>
            </a:pPr>
            <a:r>
              <a:rPr lang="en-US" sz="2000" dirty="0" smtClean="0"/>
              <a:t>Choose </a:t>
            </a:r>
            <a:r>
              <a:rPr lang="en-US" sz="2000" dirty="0"/>
              <a:t>the “No” Option for the the question concerning CITI contacting you for future participation in their research </a:t>
            </a:r>
            <a:r>
              <a:rPr lang="en-US" sz="2000" dirty="0" smtClean="0"/>
              <a:t>surveys.</a:t>
            </a:r>
          </a:p>
          <a:p>
            <a:pPr marL="1257300" lvl="2" indent="-342900">
              <a:buFont typeface="Arial"/>
              <a:buChar char="•"/>
            </a:pPr>
            <a:r>
              <a:rPr lang="en-US" sz="2000" dirty="0" smtClean="0"/>
              <a:t>Then </a:t>
            </a:r>
            <a:r>
              <a:rPr lang="en-US" sz="2000" dirty="0" smtClean="0"/>
              <a:t>Click Continue </a:t>
            </a:r>
            <a:r>
              <a:rPr lang="en-US" sz="2000" dirty="0"/>
              <a:t>to </a:t>
            </a:r>
            <a:r>
              <a:rPr lang="en-US" sz="2000" dirty="0" smtClean="0"/>
              <a:t>Step 6</a:t>
            </a:r>
            <a:endParaRPr lang="en-US" sz="2000" dirty="0"/>
          </a:p>
        </p:txBody>
      </p:sp>
    </p:spTree>
    <p:extLst>
      <p:ext uri="{BB962C8B-B14F-4D97-AF65-F5344CB8AC3E}">
        <p14:creationId xmlns:p14="http://schemas.microsoft.com/office/powerpoint/2010/main" val="214165031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a:prstGeom prst="rect">
            <a:avLst/>
          </a:prstGeom>
        </p:spPr>
        <p:txBody>
          <a:bodyPr/>
          <a:lstStyle/>
          <a:p>
            <a:pPr algn="ctr"/>
            <a:r>
              <a:rPr lang="en-US" dirty="0" smtClean="0"/>
              <a:t>Page 6</a:t>
            </a:r>
            <a:endParaRPr lang="en-US" dirty="0"/>
          </a:p>
        </p:txBody>
      </p:sp>
      <p:pic>
        <p:nvPicPr>
          <p:cNvPr id="5" name="Picture 4"/>
          <p:cNvPicPr>
            <a:picLocks noChangeAspect="1"/>
          </p:cNvPicPr>
          <p:nvPr/>
        </p:nvPicPr>
        <p:blipFill>
          <a:blip r:embed="rId2"/>
          <a:stretch>
            <a:fillRect/>
          </a:stretch>
        </p:blipFill>
        <p:spPr>
          <a:xfrm>
            <a:off x="381000" y="1143000"/>
            <a:ext cx="5529360" cy="2933700"/>
          </a:xfrm>
          <a:prstGeom prst="rect">
            <a:avLst/>
          </a:prstGeom>
        </p:spPr>
      </p:pic>
      <p:pic>
        <p:nvPicPr>
          <p:cNvPr id="6" name="Picture 5"/>
          <p:cNvPicPr>
            <a:picLocks noChangeAspect="1"/>
          </p:cNvPicPr>
          <p:nvPr/>
        </p:nvPicPr>
        <p:blipFill>
          <a:blip r:embed="rId3"/>
          <a:stretch>
            <a:fillRect/>
          </a:stretch>
        </p:blipFill>
        <p:spPr>
          <a:xfrm>
            <a:off x="457200" y="4114800"/>
            <a:ext cx="5415742" cy="2198272"/>
          </a:xfrm>
          <a:prstGeom prst="rect">
            <a:avLst/>
          </a:prstGeom>
        </p:spPr>
      </p:pic>
      <p:sp>
        <p:nvSpPr>
          <p:cNvPr id="3" name="Rectangle 2"/>
          <p:cNvSpPr/>
          <p:nvPr/>
        </p:nvSpPr>
        <p:spPr>
          <a:xfrm>
            <a:off x="5562600" y="1981200"/>
            <a:ext cx="3581400" cy="1938992"/>
          </a:xfrm>
          <a:prstGeom prst="rect">
            <a:avLst/>
          </a:prstGeom>
        </p:spPr>
        <p:txBody>
          <a:bodyPr wrap="square">
            <a:spAutoFit/>
          </a:bodyPr>
          <a:lstStyle/>
          <a:p>
            <a:pPr marL="800100" lvl="1" indent="-342900">
              <a:buFont typeface="Arial"/>
              <a:buChar char="•"/>
            </a:pPr>
            <a:r>
              <a:rPr lang="en-US" sz="2400" dirty="0" smtClean="0"/>
              <a:t>Complete your school information.</a:t>
            </a:r>
          </a:p>
          <a:p>
            <a:pPr marL="800100" lvl="1" indent="-342900">
              <a:buFont typeface="Arial"/>
              <a:buChar char="•"/>
            </a:pPr>
            <a:r>
              <a:rPr lang="en-US" sz="2400" dirty="0" smtClean="0"/>
              <a:t>Select </a:t>
            </a:r>
            <a:r>
              <a:rPr lang="en-US" sz="2400" dirty="0"/>
              <a:t>the Course that is applicable to you field of </a:t>
            </a:r>
            <a:r>
              <a:rPr lang="en-US" sz="2400" dirty="0" smtClean="0"/>
              <a:t>study </a:t>
            </a:r>
            <a:endParaRPr lang="en-US" sz="2400" dirty="0"/>
          </a:p>
        </p:txBody>
      </p:sp>
      <p:sp>
        <p:nvSpPr>
          <p:cNvPr id="4" name="Rectangle 3"/>
          <p:cNvSpPr/>
          <p:nvPr/>
        </p:nvSpPr>
        <p:spPr>
          <a:xfrm>
            <a:off x="533400" y="1548384"/>
            <a:ext cx="5105400" cy="737616"/>
          </a:xfrm>
          <a:prstGeom prst="rect">
            <a:avLst/>
          </a:prstGeom>
          <a:ln w="31750">
            <a:solidFill>
              <a:srgbClr val="FF0000"/>
            </a:solidFill>
          </a:ln>
        </p:spPr>
        <p:txBody>
          <a:bodyPr wrap="square">
            <a:spAutoFit/>
          </a:bodyPr>
          <a:lstStyle/>
          <a:p>
            <a:endParaRPr lang="en-US" dirty="0"/>
          </a:p>
        </p:txBody>
      </p:sp>
    </p:spTree>
    <p:extLst>
      <p:ext uri="{BB962C8B-B14F-4D97-AF65-F5344CB8AC3E}">
        <p14:creationId xmlns:p14="http://schemas.microsoft.com/office/powerpoint/2010/main" val="40906745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Scope Of Work Definitions </a:t>
            </a:r>
            <a:endParaRPr lang="en-US" dirty="0"/>
          </a:p>
        </p:txBody>
      </p:sp>
      <p:sp>
        <p:nvSpPr>
          <p:cNvPr id="3" name="Content Placeholder 2"/>
          <p:cNvSpPr>
            <a:spLocks noGrp="1"/>
          </p:cNvSpPr>
          <p:nvPr>
            <p:ph idx="1"/>
          </p:nvPr>
        </p:nvSpPr>
        <p:spPr>
          <a:xfrm>
            <a:off x="381000" y="1412875"/>
            <a:ext cx="8382000" cy="4895700"/>
          </a:xfrm>
        </p:spPr>
        <p:txBody>
          <a:bodyPr/>
          <a:lstStyle/>
          <a:p>
            <a:r>
              <a:rPr lang="en-US" dirty="0" smtClean="0"/>
              <a:t>Biomedical Science</a:t>
            </a:r>
          </a:p>
          <a:p>
            <a:pPr lvl="1"/>
            <a:r>
              <a:rPr lang="en-US" dirty="0" smtClean="0"/>
              <a:t>A set of applied sciences or formal science, or both, to knowledge, interventions or technology  that are use in healthcare or public health.</a:t>
            </a:r>
          </a:p>
          <a:p>
            <a:pPr lvl="1"/>
            <a:endParaRPr lang="en-US" dirty="0" smtClean="0"/>
          </a:p>
          <a:p>
            <a:r>
              <a:rPr lang="en-US" dirty="0" smtClean="0"/>
              <a:t>Behavioral Science</a:t>
            </a:r>
          </a:p>
          <a:p>
            <a:pPr lvl="1"/>
            <a:r>
              <a:rPr lang="en-US" dirty="0" smtClean="0"/>
              <a:t>A branch of science (such as psychology, sociology or anthropology) that deals primarily with human action and often seeks to generalize about human behavior in society.</a:t>
            </a:r>
          </a:p>
          <a:p>
            <a:endParaRPr lang="en-US" dirty="0" smtClean="0"/>
          </a:p>
        </p:txBody>
      </p:sp>
    </p:spTree>
    <p:extLst>
      <p:ext uri="{BB962C8B-B14F-4D97-AF65-F5344CB8AC3E}">
        <p14:creationId xmlns:p14="http://schemas.microsoft.com/office/powerpoint/2010/main" val="17553982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a:t>Scope Of Work Definitions </a:t>
            </a:r>
          </a:p>
        </p:txBody>
      </p:sp>
      <p:sp>
        <p:nvSpPr>
          <p:cNvPr id="3" name="Content Placeholder 2"/>
          <p:cNvSpPr>
            <a:spLocks noGrp="1"/>
          </p:cNvSpPr>
          <p:nvPr>
            <p:ph idx="1"/>
          </p:nvPr>
        </p:nvSpPr>
        <p:spPr>
          <a:xfrm>
            <a:off x="381000" y="1412875"/>
            <a:ext cx="8382000" cy="3337323"/>
          </a:xfrm>
        </p:spPr>
        <p:txBody>
          <a:bodyPr/>
          <a:lstStyle/>
          <a:p>
            <a:r>
              <a:rPr lang="en-US" dirty="0" smtClean="0"/>
              <a:t>Social Science</a:t>
            </a:r>
          </a:p>
          <a:p>
            <a:pPr lvl="1"/>
            <a:r>
              <a:rPr lang="en-US" dirty="0" smtClean="0"/>
              <a:t>Provide a perceptive framework to study the process of social system through impacts of social organization on structural adjustment of the individual groups.</a:t>
            </a:r>
          </a:p>
          <a:p>
            <a:pPr lvl="1"/>
            <a:r>
              <a:rPr lang="en-US" dirty="0" smtClean="0"/>
              <a:t>Includes fields like sociology, economics, public health, anthropology, demography and political science.</a:t>
            </a:r>
            <a:endParaRPr lang="en-US" dirty="0"/>
          </a:p>
        </p:txBody>
      </p:sp>
    </p:spTree>
    <p:extLst>
      <p:ext uri="{BB962C8B-B14F-4D97-AF65-F5344CB8AC3E}">
        <p14:creationId xmlns:p14="http://schemas.microsoft.com/office/powerpoint/2010/main" val="34180948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677108"/>
          </a:xfrm>
        </p:spPr>
        <p:txBody>
          <a:bodyPr/>
          <a:lstStyle/>
          <a:p>
            <a:r>
              <a:rPr lang="en-US" dirty="0" smtClean="0"/>
              <a:t>Select Curriculum </a:t>
            </a:r>
            <a:endParaRPr lang="en-US" dirty="0"/>
          </a:p>
        </p:txBody>
      </p:sp>
      <p:sp>
        <p:nvSpPr>
          <p:cNvPr id="3" name="Content Placeholder 2"/>
          <p:cNvSpPr>
            <a:spLocks noGrp="1"/>
          </p:cNvSpPr>
          <p:nvPr>
            <p:ph idx="1"/>
          </p:nvPr>
        </p:nvSpPr>
        <p:spPr>
          <a:xfrm>
            <a:off x="381000" y="762000"/>
            <a:ext cx="8382000" cy="451406"/>
          </a:xfrm>
        </p:spPr>
        <p:txBody>
          <a:bodyPr/>
          <a:lstStyle/>
          <a:p>
            <a:r>
              <a:rPr lang="en-US" dirty="0" smtClean="0"/>
              <a:t>Question 1: Human Subjects Research</a:t>
            </a:r>
          </a:p>
        </p:txBody>
      </p:sp>
      <p:pic>
        <p:nvPicPr>
          <p:cNvPr id="7" name="Picture 6"/>
          <p:cNvPicPr>
            <a:picLocks noChangeAspect="1"/>
          </p:cNvPicPr>
          <p:nvPr/>
        </p:nvPicPr>
        <p:blipFill>
          <a:blip r:embed="rId2"/>
          <a:stretch>
            <a:fillRect/>
          </a:stretch>
        </p:blipFill>
        <p:spPr>
          <a:xfrm>
            <a:off x="533400" y="1524000"/>
            <a:ext cx="8077200" cy="4246775"/>
          </a:xfrm>
          <a:prstGeom prst="rect">
            <a:avLst/>
          </a:prstGeom>
        </p:spPr>
      </p:pic>
      <p:sp>
        <p:nvSpPr>
          <p:cNvPr id="8" name="Oval 7"/>
          <p:cNvSpPr/>
          <p:nvPr/>
        </p:nvSpPr>
        <p:spPr bwMode="auto">
          <a:xfrm flipV="1">
            <a:off x="762000" y="3581400"/>
            <a:ext cx="7772400" cy="838200"/>
          </a:xfrm>
          <a:prstGeom prst="ellipse">
            <a:avLst/>
          </a:prstGeom>
          <a:noFill/>
          <a:ln w="28575"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6401062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566"/>
            <a:ext cx="8382000" cy="677108"/>
          </a:xfrm>
        </p:spPr>
        <p:txBody>
          <a:bodyPr/>
          <a:lstStyle/>
          <a:p>
            <a:r>
              <a:rPr lang="en-US" dirty="0" smtClean="0"/>
              <a:t>Complete Registration</a:t>
            </a:r>
            <a:endParaRPr lang="en-US" dirty="0"/>
          </a:p>
        </p:txBody>
      </p:sp>
      <p:sp>
        <p:nvSpPr>
          <p:cNvPr id="3" name="Content Placeholder 2"/>
          <p:cNvSpPr>
            <a:spLocks noGrp="1"/>
          </p:cNvSpPr>
          <p:nvPr>
            <p:ph idx="1"/>
          </p:nvPr>
        </p:nvSpPr>
        <p:spPr>
          <a:xfrm>
            <a:off x="381000" y="762000"/>
            <a:ext cx="8382000" cy="1644553"/>
          </a:xfrm>
        </p:spPr>
        <p:txBody>
          <a:bodyPr/>
          <a:lstStyle/>
          <a:p>
            <a:r>
              <a:rPr lang="en-US" sz="2800" dirty="0" smtClean="0"/>
              <a:t>After you select the </a:t>
            </a:r>
            <a:r>
              <a:rPr lang="en-US" sz="2800" dirty="0" smtClean="0"/>
              <a:t>course, </a:t>
            </a:r>
            <a:r>
              <a:rPr lang="en-US" sz="2800" dirty="0" smtClean="0"/>
              <a:t>go to the bottom of the page and click on the “Complete Registration” button.</a:t>
            </a:r>
          </a:p>
          <a:p>
            <a:r>
              <a:rPr lang="en-US" sz="2800" dirty="0" smtClean="0"/>
              <a:t>You should then see this </a:t>
            </a:r>
            <a:r>
              <a:rPr lang="en-US" sz="2800" dirty="0" smtClean="0"/>
              <a:t>page: </a:t>
            </a:r>
            <a:r>
              <a:rPr lang="en-US" sz="2800" dirty="0" smtClean="0"/>
              <a:t>Click the link and take the training listed in the “Required Modules.”</a:t>
            </a:r>
            <a:endParaRPr lang="en-US" sz="2800" dirty="0"/>
          </a:p>
        </p:txBody>
      </p:sp>
      <p:pic>
        <p:nvPicPr>
          <p:cNvPr id="5" name="Picture 4"/>
          <p:cNvPicPr>
            <a:picLocks noChangeAspect="1"/>
          </p:cNvPicPr>
          <p:nvPr/>
        </p:nvPicPr>
        <p:blipFill>
          <a:blip r:embed="rId2"/>
          <a:stretch>
            <a:fillRect/>
          </a:stretch>
        </p:blipFill>
        <p:spPr>
          <a:xfrm>
            <a:off x="533400" y="2445593"/>
            <a:ext cx="7804605" cy="4412407"/>
          </a:xfrm>
          <a:prstGeom prst="rect">
            <a:avLst/>
          </a:prstGeom>
        </p:spPr>
      </p:pic>
      <p:sp>
        <p:nvSpPr>
          <p:cNvPr id="6" name="Oval 5"/>
          <p:cNvSpPr/>
          <p:nvPr/>
        </p:nvSpPr>
        <p:spPr bwMode="auto">
          <a:xfrm flipV="1">
            <a:off x="457200" y="4419600"/>
            <a:ext cx="2362200" cy="304800"/>
          </a:xfrm>
          <a:prstGeom prst="ellipse">
            <a:avLst/>
          </a:prstGeom>
          <a:noFill/>
          <a:ln w="28575"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85690442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320"/>
            <a:ext cx="8382000" cy="677108"/>
          </a:xfrm>
        </p:spPr>
        <p:txBody>
          <a:bodyPr/>
          <a:lstStyle/>
          <a:p>
            <a:r>
              <a:rPr lang="en-US" dirty="0" smtClean="0"/>
              <a:t>Required Modules </a:t>
            </a:r>
            <a:endParaRPr lang="en-US" dirty="0"/>
          </a:p>
        </p:txBody>
      </p:sp>
      <p:sp>
        <p:nvSpPr>
          <p:cNvPr id="5" name="Content Placeholder 2"/>
          <p:cNvSpPr>
            <a:spLocks noGrp="1"/>
          </p:cNvSpPr>
          <p:nvPr>
            <p:ph idx="1"/>
          </p:nvPr>
        </p:nvSpPr>
        <p:spPr>
          <a:xfrm>
            <a:off x="6172200" y="1371600"/>
            <a:ext cx="2971800" cy="3397853"/>
          </a:xfrm>
        </p:spPr>
        <p:txBody>
          <a:bodyPr/>
          <a:lstStyle/>
          <a:p>
            <a:r>
              <a:rPr lang="en-US" sz="2400" dirty="0" smtClean="0"/>
              <a:t>After you finish the modules it will give you the option to print out the </a:t>
            </a:r>
            <a:r>
              <a:rPr lang="en-US" sz="2400" dirty="0" smtClean="0"/>
              <a:t>Completion </a:t>
            </a:r>
            <a:r>
              <a:rPr lang="en-US" sz="2400" dirty="0" smtClean="0"/>
              <a:t>Report</a:t>
            </a:r>
            <a:r>
              <a:rPr lang="en-US" sz="2400" dirty="0" smtClean="0"/>
              <a:t>.</a:t>
            </a:r>
            <a:endParaRPr lang="en-US" sz="2400" dirty="0" smtClean="0"/>
          </a:p>
          <a:p>
            <a:r>
              <a:rPr lang="en-US" sz="2400" dirty="0" smtClean="0"/>
              <a:t>Print and scan or sc</a:t>
            </a:r>
            <a:r>
              <a:rPr lang="en-US" sz="2400" dirty="0" smtClean="0"/>
              <a:t>reen print the Completion Report and e-mail </a:t>
            </a:r>
            <a:r>
              <a:rPr lang="en-US" sz="2400" dirty="0" smtClean="0"/>
              <a:t>it </a:t>
            </a:r>
            <a:r>
              <a:rPr lang="en-US" sz="2400" dirty="0" smtClean="0"/>
              <a:t>to </a:t>
            </a:r>
            <a:r>
              <a:rPr lang="en-US" sz="2400" dirty="0" smtClean="0"/>
              <a:t>IRB@tnstate.edu</a:t>
            </a:r>
            <a:endParaRPr lang="en-US" sz="2400" dirty="0"/>
          </a:p>
        </p:txBody>
      </p:sp>
      <p:pic>
        <p:nvPicPr>
          <p:cNvPr id="3" name="Picture 2"/>
          <p:cNvPicPr>
            <a:picLocks noChangeAspect="1"/>
          </p:cNvPicPr>
          <p:nvPr/>
        </p:nvPicPr>
        <p:blipFill>
          <a:blip r:embed="rId2"/>
          <a:stretch>
            <a:fillRect/>
          </a:stretch>
        </p:blipFill>
        <p:spPr>
          <a:xfrm>
            <a:off x="35943" y="914400"/>
            <a:ext cx="6093471" cy="5597941"/>
          </a:xfrm>
          <a:prstGeom prst="rect">
            <a:avLst/>
          </a:prstGeom>
        </p:spPr>
      </p:pic>
    </p:spTree>
    <p:extLst>
      <p:ext uri="{BB962C8B-B14F-4D97-AF65-F5344CB8AC3E}">
        <p14:creationId xmlns:p14="http://schemas.microsoft.com/office/powerpoint/2010/main" val="21020365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341906"/>
          </a:xfrm>
        </p:spPr>
        <p:txBody>
          <a:bodyPr/>
          <a:lstStyle/>
          <a:p>
            <a:pPr algn="ctr"/>
            <a:r>
              <a:rPr lang="en-US" dirty="0" smtClean="0"/>
              <a:t>Research with Data or Laboratory Specimen Course.</a:t>
            </a:r>
            <a:endParaRPr lang="en-US" dirty="0"/>
          </a:p>
        </p:txBody>
      </p:sp>
      <p:sp>
        <p:nvSpPr>
          <p:cNvPr id="3" name="Content Placeholder 2"/>
          <p:cNvSpPr>
            <a:spLocks noGrp="1"/>
          </p:cNvSpPr>
          <p:nvPr>
            <p:ph idx="1"/>
          </p:nvPr>
        </p:nvSpPr>
        <p:spPr>
          <a:xfrm>
            <a:off x="381000" y="1600200"/>
            <a:ext cx="8382000" cy="4686411"/>
          </a:xfrm>
        </p:spPr>
        <p:txBody>
          <a:bodyPr/>
          <a:lstStyle/>
          <a:p>
            <a:pPr marL="396875" lvl="2" indent="-396875">
              <a:buBlip>
                <a:blip r:embed="rId2"/>
              </a:buBlip>
            </a:pPr>
            <a:r>
              <a:rPr lang="en-US" sz="3200" dirty="0"/>
              <a:t>If you are not in direct contact with Human </a:t>
            </a:r>
            <a:r>
              <a:rPr lang="en-US" sz="3200" dirty="0" smtClean="0"/>
              <a:t>Subjects.</a:t>
            </a:r>
          </a:p>
          <a:p>
            <a:pPr marL="396875" lvl="2" indent="-396875">
              <a:buBlip>
                <a:blip r:embed="rId2"/>
              </a:buBlip>
            </a:pPr>
            <a:r>
              <a:rPr lang="en-US" sz="3200" dirty="0" smtClean="0"/>
              <a:t>Research is Category 4 Exemption </a:t>
            </a:r>
          </a:p>
          <a:p>
            <a:pPr marL="1079500" lvl="4" indent="-396875">
              <a:buBlip>
                <a:blip r:embed="rId2"/>
              </a:buBlip>
            </a:pPr>
            <a:r>
              <a:rPr lang="en-US" sz="3200" dirty="0" smtClean="0"/>
              <a:t>Works with:</a:t>
            </a:r>
          </a:p>
          <a:p>
            <a:pPr marL="1652486" lvl="5" indent="-396875">
              <a:buBlip>
                <a:blip r:embed="rId2"/>
              </a:buBlip>
            </a:pPr>
            <a:r>
              <a:rPr lang="en-US" sz="2800" dirty="0" smtClean="0"/>
              <a:t>Existing data</a:t>
            </a:r>
          </a:p>
          <a:p>
            <a:pPr marL="1652486" lvl="5" indent="-396875">
              <a:buBlip>
                <a:blip r:embed="rId2"/>
              </a:buBlip>
            </a:pPr>
            <a:r>
              <a:rPr lang="en-US" sz="2800" dirty="0" smtClean="0"/>
              <a:t>Documents</a:t>
            </a:r>
          </a:p>
          <a:p>
            <a:pPr marL="1652486" lvl="5" indent="-396875">
              <a:buBlip>
                <a:blip r:embed="rId2"/>
              </a:buBlip>
            </a:pPr>
            <a:r>
              <a:rPr lang="en-US" sz="2800" dirty="0" smtClean="0"/>
              <a:t>Records</a:t>
            </a:r>
          </a:p>
          <a:p>
            <a:pPr marL="1652486" lvl="5" indent="-396875">
              <a:buBlip>
                <a:blip r:embed="rId2"/>
              </a:buBlip>
            </a:pPr>
            <a:r>
              <a:rPr lang="en-US" sz="2800" dirty="0" smtClean="0"/>
              <a:t>Pathological specimens</a:t>
            </a:r>
          </a:p>
          <a:p>
            <a:pPr marL="1652486" lvl="5" indent="-396875">
              <a:buBlip>
                <a:blip r:embed="rId2"/>
              </a:buBlip>
            </a:pPr>
            <a:r>
              <a:rPr lang="en-US" sz="2800" dirty="0" smtClean="0"/>
              <a:t>Diagnostic specimens </a:t>
            </a:r>
          </a:p>
        </p:txBody>
      </p:sp>
    </p:spTree>
    <p:extLst>
      <p:ext uri="{BB962C8B-B14F-4D97-AF65-F5344CB8AC3E}">
        <p14:creationId xmlns:p14="http://schemas.microsoft.com/office/powerpoint/2010/main" val="345555919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677108"/>
          </a:xfrm>
        </p:spPr>
        <p:txBody>
          <a:bodyPr/>
          <a:lstStyle/>
          <a:p>
            <a:r>
              <a:rPr lang="en-US" dirty="0" smtClean="0"/>
              <a:t>Select Curriculum </a:t>
            </a:r>
            <a:endParaRPr lang="en-US" dirty="0"/>
          </a:p>
        </p:txBody>
      </p:sp>
      <p:sp>
        <p:nvSpPr>
          <p:cNvPr id="3" name="Content Placeholder 2"/>
          <p:cNvSpPr>
            <a:spLocks noGrp="1"/>
          </p:cNvSpPr>
          <p:nvPr>
            <p:ph idx="1"/>
          </p:nvPr>
        </p:nvSpPr>
        <p:spPr>
          <a:xfrm>
            <a:off x="381000" y="988108"/>
            <a:ext cx="8382000" cy="993092"/>
          </a:xfrm>
        </p:spPr>
        <p:txBody>
          <a:bodyPr/>
          <a:lstStyle/>
          <a:p>
            <a:r>
              <a:rPr lang="en-US" dirty="0" smtClean="0"/>
              <a:t>Question 1: Human Subjects Research</a:t>
            </a:r>
          </a:p>
          <a:p>
            <a:endParaRPr lang="en-US" dirty="0" smtClean="0"/>
          </a:p>
        </p:txBody>
      </p:sp>
      <p:sp>
        <p:nvSpPr>
          <p:cNvPr id="4" name="TextBox 3"/>
          <p:cNvSpPr txBox="1"/>
          <p:nvPr/>
        </p:nvSpPr>
        <p:spPr>
          <a:xfrm>
            <a:off x="2567221" y="3561880"/>
            <a:ext cx="184666" cy="369332"/>
          </a:xfrm>
          <a:prstGeom prst="rect">
            <a:avLst/>
          </a:prstGeom>
          <a:noFill/>
        </p:spPr>
        <p:txBody>
          <a:bodyPr wrap="none" rtlCol="0">
            <a:spAutoFit/>
          </a:bodyPr>
          <a:lstStyle/>
          <a:p>
            <a:endParaRPr lang="en-US" dirty="0"/>
          </a:p>
        </p:txBody>
      </p:sp>
      <p:grpSp>
        <p:nvGrpSpPr>
          <p:cNvPr id="5" name="Group 4"/>
          <p:cNvGrpSpPr/>
          <p:nvPr/>
        </p:nvGrpSpPr>
        <p:grpSpPr>
          <a:xfrm>
            <a:off x="609600" y="1905000"/>
            <a:ext cx="8077200" cy="4246775"/>
            <a:chOff x="3124200" y="1143000"/>
            <a:chExt cx="8077200" cy="4246775"/>
          </a:xfrm>
        </p:grpSpPr>
        <p:pic>
          <p:nvPicPr>
            <p:cNvPr id="7" name="Picture 6"/>
            <p:cNvPicPr>
              <a:picLocks noChangeAspect="1"/>
            </p:cNvPicPr>
            <p:nvPr/>
          </p:nvPicPr>
          <p:blipFill>
            <a:blip r:embed="rId2"/>
            <a:stretch>
              <a:fillRect/>
            </a:stretch>
          </p:blipFill>
          <p:spPr>
            <a:xfrm>
              <a:off x="3124200" y="1143000"/>
              <a:ext cx="8077200" cy="4246775"/>
            </a:xfrm>
            <a:prstGeom prst="rect">
              <a:avLst/>
            </a:prstGeom>
          </p:spPr>
        </p:pic>
        <p:sp>
          <p:nvSpPr>
            <p:cNvPr id="9" name="Oval 8"/>
            <p:cNvSpPr/>
            <p:nvPr/>
          </p:nvSpPr>
          <p:spPr bwMode="auto">
            <a:xfrm flipV="1">
              <a:off x="3352800" y="3810000"/>
              <a:ext cx="6096000" cy="685800"/>
            </a:xfrm>
            <a:prstGeom prst="ellipse">
              <a:avLst/>
            </a:prstGeom>
            <a:noFill/>
            <a:ln w="28575"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111523986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295400" y="304800"/>
            <a:ext cx="8382000" cy="664797"/>
          </a:xfrm>
        </p:spPr>
        <p:txBody>
          <a:bodyPr/>
          <a:lstStyle/>
          <a:p>
            <a:pPr eaLnBrk="1" hangingPunct="1"/>
            <a:r>
              <a:rPr lang="en-US" dirty="0">
                <a:effectLst>
                  <a:outerShdw blurRad="38100" dist="38100" dir="2700000" algn="tl">
                    <a:srgbClr val="FFFFFF"/>
                  </a:outerShdw>
                </a:effectLst>
                <a:latin typeface="Arial" charset="0"/>
              </a:rPr>
              <a:t>What is the CITI Program?</a:t>
            </a:r>
          </a:p>
        </p:txBody>
      </p:sp>
      <p:sp>
        <p:nvSpPr>
          <p:cNvPr id="126979" name="Rectangle 3"/>
          <p:cNvSpPr>
            <a:spLocks noGrp="1" noChangeArrowheads="1"/>
          </p:cNvSpPr>
          <p:nvPr>
            <p:ph type="body" idx="1"/>
          </p:nvPr>
        </p:nvSpPr>
        <p:spPr>
          <a:xfrm>
            <a:off x="1524000" y="2112963"/>
            <a:ext cx="6516688" cy="2534027"/>
          </a:xfrm>
        </p:spPr>
        <p:txBody>
          <a:bodyPr/>
          <a:lstStyle/>
          <a:p>
            <a:pPr eaLnBrk="1" hangingPunct="1">
              <a:lnSpc>
                <a:spcPct val="80000"/>
              </a:lnSpc>
            </a:pPr>
            <a:r>
              <a:rPr lang="en-US" sz="2000" dirty="0">
                <a:latin typeface="Arial" charset="0"/>
              </a:rPr>
              <a:t>CITI is a volunteer organization whose goal is to develop and distribute high quality, peer reviewed educational resources designed to raise awareness to the Responsible Conduct of Research for all members of the research team.</a:t>
            </a:r>
            <a:br>
              <a:rPr lang="en-US" sz="2000" dirty="0">
                <a:latin typeface="Arial" charset="0"/>
              </a:rPr>
            </a:br>
            <a:endParaRPr lang="en-US" sz="2000" dirty="0">
              <a:latin typeface="Arial" charset="0"/>
            </a:endParaRPr>
          </a:p>
          <a:p>
            <a:pPr eaLnBrk="1" hangingPunct="1">
              <a:lnSpc>
                <a:spcPct val="80000"/>
              </a:lnSpc>
            </a:pPr>
            <a:r>
              <a:rPr lang="en-US" sz="2000" dirty="0">
                <a:latin typeface="Arial" charset="0"/>
              </a:rPr>
              <a:t>CITI maintains an educational website where participating organizations can design and roll out a customized curriculum for their investigators, students staff and administrators. </a:t>
            </a:r>
          </a:p>
        </p:txBody>
      </p:sp>
      <p:sp>
        <p:nvSpPr>
          <p:cNvPr id="8196" name="Text Box 4">
            <a:hlinkClick r:id="rId3"/>
          </p:cNvPr>
          <p:cNvSpPr txBox="1">
            <a:spLocks noChangeArrowheads="1"/>
          </p:cNvSpPr>
          <p:nvPr/>
        </p:nvSpPr>
        <p:spPr bwMode="auto">
          <a:xfrm>
            <a:off x="3260725" y="5141913"/>
            <a:ext cx="2330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hlinkClick r:id="rId3"/>
              </a:rPr>
              <a:t>www.citiprogram.org</a:t>
            </a:r>
            <a:r>
              <a:rPr lang="en-US" dirty="0"/>
              <a:t> </a:t>
            </a:r>
          </a:p>
        </p:txBody>
      </p:sp>
      <p:pic>
        <p:nvPicPr>
          <p:cNvPr id="8197" name="Picture 5" descr="biomedvert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9202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566"/>
            <a:ext cx="8382000" cy="677108"/>
          </a:xfrm>
        </p:spPr>
        <p:txBody>
          <a:bodyPr/>
          <a:lstStyle/>
          <a:p>
            <a:r>
              <a:rPr lang="en-US" dirty="0" smtClean="0"/>
              <a:t>Complete Registration</a:t>
            </a:r>
            <a:endParaRPr lang="en-US" dirty="0"/>
          </a:p>
        </p:txBody>
      </p:sp>
      <p:sp>
        <p:nvSpPr>
          <p:cNvPr id="3" name="Content Placeholder 2"/>
          <p:cNvSpPr>
            <a:spLocks noGrp="1"/>
          </p:cNvSpPr>
          <p:nvPr>
            <p:ph idx="1"/>
          </p:nvPr>
        </p:nvSpPr>
        <p:spPr>
          <a:xfrm>
            <a:off x="381000" y="762000"/>
            <a:ext cx="8382000" cy="1644553"/>
          </a:xfrm>
        </p:spPr>
        <p:txBody>
          <a:bodyPr/>
          <a:lstStyle/>
          <a:p>
            <a:r>
              <a:rPr lang="en-US" sz="2800" dirty="0" smtClean="0"/>
              <a:t>After you select the course go to the bottom of the page and click on the “Complete Registration” button.</a:t>
            </a:r>
          </a:p>
          <a:p>
            <a:r>
              <a:rPr lang="en-US" sz="2800" dirty="0" smtClean="0"/>
              <a:t>You should then see this page: Click the link and take the training listed in the “Required Modules.”</a:t>
            </a:r>
            <a:endParaRPr lang="en-US" sz="2800" dirty="0"/>
          </a:p>
        </p:txBody>
      </p:sp>
      <p:pic>
        <p:nvPicPr>
          <p:cNvPr id="4" name="Picture 3"/>
          <p:cNvPicPr>
            <a:picLocks noChangeAspect="1"/>
          </p:cNvPicPr>
          <p:nvPr/>
        </p:nvPicPr>
        <p:blipFill>
          <a:blip r:embed="rId2"/>
          <a:stretch>
            <a:fillRect/>
          </a:stretch>
        </p:blipFill>
        <p:spPr>
          <a:xfrm>
            <a:off x="609600" y="2895599"/>
            <a:ext cx="6324600" cy="3351903"/>
          </a:xfrm>
          <a:prstGeom prst="rect">
            <a:avLst/>
          </a:prstGeom>
        </p:spPr>
      </p:pic>
      <p:sp>
        <p:nvSpPr>
          <p:cNvPr id="6" name="Oval 5"/>
          <p:cNvSpPr/>
          <p:nvPr/>
        </p:nvSpPr>
        <p:spPr bwMode="auto">
          <a:xfrm flipV="1">
            <a:off x="762000" y="4343400"/>
            <a:ext cx="2057400" cy="381000"/>
          </a:xfrm>
          <a:prstGeom prst="ellipse">
            <a:avLst/>
          </a:prstGeom>
          <a:noFill/>
          <a:ln w="28575"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7291609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Required Modules </a:t>
            </a:r>
            <a:endParaRPr lang="en-US" dirty="0"/>
          </a:p>
        </p:txBody>
      </p:sp>
      <p:pic>
        <p:nvPicPr>
          <p:cNvPr id="4" name="Picture 3"/>
          <p:cNvPicPr>
            <a:picLocks noChangeAspect="1"/>
          </p:cNvPicPr>
          <p:nvPr/>
        </p:nvPicPr>
        <p:blipFill>
          <a:blip r:embed="rId3"/>
          <a:stretch>
            <a:fillRect/>
          </a:stretch>
        </p:blipFill>
        <p:spPr>
          <a:xfrm>
            <a:off x="228600" y="1219200"/>
            <a:ext cx="8706103" cy="2895600"/>
          </a:xfrm>
          <a:prstGeom prst="rect">
            <a:avLst/>
          </a:prstGeom>
        </p:spPr>
      </p:pic>
      <p:sp>
        <p:nvSpPr>
          <p:cNvPr id="5" name="Content Placeholder 2"/>
          <p:cNvSpPr>
            <a:spLocks noGrp="1"/>
          </p:cNvSpPr>
          <p:nvPr>
            <p:ph idx="1"/>
          </p:nvPr>
        </p:nvSpPr>
        <p:spPr>
          <a:xfrm>
            <a:off x="304800" y="4267200"/>
            <a:ext cx="8382000" cy="1637371"/>
          </a:xfrm>
        </p:spPr>
        <p:txBody>
          <a:bodyPr/>
          <a:lstStyle/>
          <a:p>
            <a:r>
              <a:rPr lang="en-US" sz="2800" dirty="0" smtClean="0"/>
              <a:t>After you finish the modules it will give you the option to print out the </a:t>
            </a:r>
            <a:r>
              <a:rPr lang="en-US" sz="2800" dirty="0" smtClean="0"/>
              <a:t>Completion </a:t>
            </a:r>
            <a:r>
              <a:rPr lang="en-US" sz="2800" dirty="0" smtClean="0"/>
              <a:t>Report</a:t>
            </a:r>
            <a:r>
              <a:rPr lang="en-US" sz="2800" dirty="0" smtClean="0"/>
              <a:t>.</a:t>
            </a:r>
            <a:endParaRPr lang="en-US" sz="2800" dirty="0" smtClean="0"/>
          </a:p>
          <a:p>
            <a:r>
              <a:rPr lang="en-US" sz="2800" dirty="0" smtClean="0"/>
              <a:t>Print and scan or screen print </a:t>
            </a:r>
            <a:r>
              <a:rPr lang="en-US" sz="2800" dirty="0" smtClean="0"/>
              <a:t>the Completion Report and e-mail it </a:t>
            </a:r>
            <a:r>
              <a:rPr lang="en-US" sz="2800" dirty="0" smtClean="0"/>
              <a:t>to IRB@tnstate.edu</a:t>
            </a:r>
            <a:endParaRPr lang="en-US" sz="2800" dirty="0"/>
          </a:p>
        </p:txBody>
      </p:sp>
    </p:spTree>
    <p:extLst>
      <p:ext uri="{BB962C8B-B14F-4D97-AF65-F5344CB8AC3E}">
        <p14:creationId xmlns:p14="http://schemas.microsoft.com/office/powerpoint/2010/main" val="198534790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1295400"/>
            <a:ext cx="8394700" cy="4428735"/>
            <a:chOff x="-12700" y="685800"/>
            <a:chExt cx="9144000" cy="5038335"/>
          </a:xfrm>
        </p:grpSpPr>
        <p:pic>
          <p:nvPicPr>
            <p:cNvPr id="8" name="Picture 7"/>
            <p:cNvPicPr>
              <a:picLocks noChangeAspect="1"/>
            </p:cNvPicPr>
            <p:nvPr/>
          </p:nvPicPr>
          <p:blipFill>
            <a:blip r:embed="rId2"/>
            <a:stretch>
              <a:fillRect/>
            </a:stretch>
          </p:blipFill>
          <p:spPr>
            <a:xfrm>
              <a:off x="-12700" y="2908300"/>
              <a:ext cx="9144000" cy="1307680"/>
            </a:xfrm>
            <a:prstGeom prst="rect">
              <a:avLst/>
            </a:prstGeom>
          </p:spPr>
        </p:pic>
        <p:pic>
          <p:nvPicPr>
            <p:cNvPr id="9" name="Picture 8"/>
            <p:cNvPicPr>
              <a:picLocks noChangeAspect="1"/>
            </p:cNvPicPr>
            <p:nvPr/>
          </p:nvPicPr>
          <p:blipFill>
            <a:blip r:embed="rId3"/>
            <a:stretch>
              <a:fillRect/>
            </a:stretch>
          </p:blipFill>
          <p:spPr>
            <a:xfrm>
              <a:off x="-12700" y="685800"/>
              <a:ext cx="9144000" cy="2234766"/>
            </a:xfrm>
            <a:prstGeom prst="rect">
              <a:avLst/>
            </a:prstGeom>
          </p:spPr>
        </p:pic>
        <p:pic>
          <p:nvPicPr>
            <p:cNvPr id="10" name="Picture 9"/>
            <p:cNvPicPr>
              <a:picLocks noChangeAspect="1"/>
            </p:cNvPicPr>
            <p:nvPr/>
          </p:nvPicPr>
          <p:blipFill>
            <a:blip r:embed="rId4"/>
            <a:stretch>
              <a:fillRect/>
            </a:stretch>
          </p:blipFill>
          <p:spPr>
            <a:xfrm>
              <a:off x="-12700" y="4216400"/>
              <a:ext cx="9144000" cy="1507735"/>
            </a:xfrm>
            <a:prstGeom prst="rect">
              <a:avLst/>
            </a:prstGeom>
          </p:spPr>
        </p:pic>
      </p:grpSp>
      <p:sp>
        <p:nvSpPr>
          <p:cNvPr id="3" name="Left Arrow 2"/>
          <p:cNvSpPr/>
          <p:nvPr/>
        </p:nvSpPr>
        <p:spPr>
          <a:xfrm rot="19020014">
            <a:off x="6434637" y="2706938"/>
            <a:ext cx="978408" cy="484632"/>
          </a:xfrm>
          <a:prstGeom prst="leftArrow">
            <a:avLst/>
          </a:prstGeom>
          <a:solidFill>
            <a:srgbClr val="92D05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780782"/>
            <a:ext cx="4571999" cy="1077218"/>
          </a:xfrm>
          <a:prstGeom prst="rect">
            <a:avLst/>
          </a:prstGeom>
          <a:noFill/>
          <a:ln w="28575">
            <a:solidFill>
              <a:srgbClr val="FF33CC"/>
            </a:solidFill>
          </a:ln>
        </p:spPr>
        <p:txBody>
          <a:bodyPr wrap="square" rtlCol="0">
            <a:spAutoFit/>
          </a:bodyPr>
          <a:lstStyle/>
          <a:p>
            <a:pPr algn="ctr"/>
            <a:r>
              <a:rPr lang="en-US" sz="32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Click on “View/</a:t>
            </a:r>
            <a:r>
              <a:rPr lang="en-US" sz="32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P</a:t>
            </a:r>
            <a:r>
              <a:rPr lang="en-US" sz="32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rint” to create a PDF</a:t>
            </a:r>
            <a:endParaRPr lang="en-US" sz="32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11" name="Title 1"/>
          <p:cNvSpPr txBox="1">
            <a:spLocks/>
          </p:cNvSpPr>
          <p:nvPr/>
        </p:nvSpPr>
        <p:spPr>
          <a:xfrm>
            <a:off x="152400" y="76200"/>
            <a:ext cx="8839200" cy="1129931"/>
          </a:xfrm>
          <a:prstGeom prst="rect">
            <a:avLst/>
          </a:prstGeom>
        </p:spPr>
        <p:txBody>
          <a:bodyPr>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4000" dirty="0"/>
              <a:t>P</a:t>
            </a:r>
            <a:r>
              <a:rPr lang="en-US" sz="4000" dirty="0" smtClean="0"/>
              <a:t>rint </a:t>
            </a:r>
            <a:r>
              <a:rPr lang="en-US" sz="4000" dirty="0" smtClean="0"/>
              <a:t>a copy of your </a:t>
            </a:r>
            <a:r>
              <a:rPr lang="en-US" sz="4000" dirty="0" smtClean="0"/>
              <a:t>Completion Report/ </a:t>
            </a:r>
            <a:r>
              <a:rPr lang="en-US" sz="4000" dirty="0"/>
              <a:t>C</a:t>
            </a:r>
            <a:r>
              <a:rPr lang="en-US" sz="4000" dirty="0" smtClean="0"/>
              <a:t>ertificate</a:t>
            </a:r>
            <a:endParaRPr lang="en-US" sz="4000" dirty="0"/>
          </a:p>
        </p:txBody>
      </p:sp>
    </p:spTree>
    <p:extLst>
      <p:ext uri="{BB962C8B-B14F-4D97-AF65-F5344CB8AC3E}">
        <p14:creationId xmlns:p14="http://schemas.microsoft.com/office/powerpoint/2010/main" val="2134160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81000" y="1412875"/>
            <a:ext cx="8382000" cy="2618153"/>
          </a:xfrm>
        </p:spPr>
        <p:txBody>
          <a:bodyPr/>
          <a:lstStyle/>
          <a:p>
            <a:pPr algn="ctr" eaLnBrk="1" hangingPunct="1">
              <a:buFontTx/>
              <a:buNone/>
            </a:pPr>
            <a:endParaRPr lang="en-US" altLang="en-US"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eaLnBrk="1" hangingPunct="1">
              <a:buFontTx/>
              <a:buNone/>
            </a:pPr>
            <a:endParaRPr lang="en-US" altLang="en-US" dirty="0" smtClean="0"/>
          </a:p>
          <a:p>
            <a:pPr algn="ctr" eaLnBrk="1" hangingPunct="1">
              <a:buFontTx/>
              <a:buNone/>
            </a:pPr>
            <a:r>
              <a:rPr lang="en-US" altLang="en-US" dirty="0" smtClean="0"/>
              <a:t>For more information</a:t>
            </a:r>
          </a:p>
          <a:p>
            <a:pPr algn="ctr" eaLnBrk="1" hangingPunct="1">
              <a:buFontTx/>
              <a:buNone/>
            </a:pPr>
            <a:r>
              <a:rPr lang="en-US" altLang="en-US" dirty="0" smtClean="0"/>
              <a:t>Email </a:t>
            </a:r>
            <a:r>
              <a:rPr lang="en-US" altLang="en-US" dirty="0" smtClean="0">
                <a:hlinkClick r:id="rId3"/>
              </a:rPr>
              <a:t>irb@tnstate.edu</a:t>
            </a:r>
            <a:endParaRPr lang="en-US" altLang="en-US" dirty="0" smtClean="0"/>
          </a:p>
          <a:p>
            <a:pPr algn="ctr" eaLnBrk="1" hangingPunct="1">
              <a:buFontTx/>
              <a:buNone/>
            </a:pPr>
            <a:endParaRPr lang="en-US" altLang="en-US" dirty="0" smtClean="0"/>
          </a:p>
        </p:txBody>
      </p:sp>
      <p:sp>
        <p:nvSpPr>
          <p:cNvPr id="43010" name="Rectangle 2"/>
          <p:cNvSpPr>
            <a:spLocks noGrp="1" noChangeArrowheads="1"/>
          </p:cNvSpPr>
          <p:nvPr>
            <p:ph type="title"/>
          </p:nvPr>
        </p:nvSpPr>
        <p:spPr>
          <a:xfrm>
            <a:off x="685800" y="1066800"/>
            <a:ext cx="7772400" cy="747897"/>
          </a:xfrm>
        </p:spPr>
        <p:txBody>
          <a:bodyPr/>
          <a:lstStyle/>
          <a:p>
            <a:pPr algn="ctr" eaLnBrk="1" fontAlgn="auto" hangingPunct="1">
              <a:spcAft>
                <a:spcPts val="0"/>
              </a:spcAft>
              <a:defRPr/>
            </a:pPr>
            <a:r>
              <a:rPr lang="en-US" sz="5400" b="1" i="1" dirty="0"/>
              <a:t>Questions?</a:t>
            </a:r>
          </a:p>
        </p:txBody>
      </p:sp>
    </p:spTree>
    <p:extLst>
      <p:ext uri="{BB962C8B-B14F-4D97-AF65-F5344CB8AC3E}">
        <p14:creationId xmlns:p14="http://schemas.microsoft.com/office/powerpoint/2010/main" val="13009119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698500"/>
            <a:ext cx="5638800" cy="1206500"/>
          </a:xfrm>
          <a:prstGeom prst="rect">
            <a:avLst/>
          </a:prstGeom>
          <a:noFill/>
          <a:ln w="9525">
            <a:noFill/>
            <a:miter lim="800000"/>
            <a:headEnd/>
            <a:tailEnd/>
          </a:ln>
          <a:effectLst/>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3200" dirty="0">
                <a:solidFill>
                  <a:srgbClr val="FFFFCC"/>
                </a:solidFill>
                <a:effectLst>
                  <a:outerShdw blurRad="38100" dist="38100" dir="2700000" algn="tl">
                    <a:srgbClr val="000000"/>
                  </a:outerShdw>
                </a:effectLst>
                <a:latin typeface="+mj-lt"/>
              </a:rPr>
              <a:t>June 2000 DHHS Mandates Training in Human Subjects Protection</a:t>
            </a:r>
          </a:p>
        </p:txBody>
      </p:sp>
      <p:pic>
        <p:nvPicPr>
          <p:cNvPr id="19459" name="Picture 96" descr="DONNA"/>
          <p:cNvPicPr>
            <a:picLocks noChangeAspect="1" noChangeArrowheads="1"/>
          </p:cNvPicPr>
          <p:nvPr/>
        </p:nvPicPr>
        <p:blipFill>
          <a:blip r:embed="rId3">
            <a:extLst>
              <a:ext uri="{28A0092B-C50C-407E-A947-70E740481C1C}">
                <a14:useLocalDpi xmlns:a14="http://schemas.microsoft.com/office/drawing/2010/main" val="0"/>
              </a:ext>
            </a:extLst>
          </a:blip>
          <a:srcRect r="13715"/>
          <a:stretch>
            <a:fillRect/>
          </a:stretch>
        </p:blipFill>
        <p:spPr bwMode="auto">
          <a:xfrm>
            <a:off x="6267450" y="9525"/>
            <a:ext cx="2876550" cy="220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533400" y="3048000"/>
            <a:ext cx="7696200" cy="3046412"/>
          </a:xfrm>
          <a:prstGeom prst="rect">
            <a:avLst/>
          </a:prstGeom>
        </p:spPr>
        <p:txBody>
          <a:bodyPr>
            <a:spAutoFit/>
          </a:bodyPr>
          <a:lstStyle/>
          <a:p>
            <a:pPr fontAlgn="auto">
              <a:spcBef>
                <a:spcPts val="0"/>
              </a:spcBef>
              <a:spcAft>
                <a:spcPts val="0"/>
              </a:spcAft>
              <a:defRPr/>
            </a:pPr>
            <a:r>
              <a:rPr lang="en-US" sz="1600" b="1" dirty="0" smtClean="0">
                <a:latin typeface="+mj-lt"/>
                <a:ea typeface="+mn-ea"/>
                <a:cs typeface="Arial"/>
              </a:rPr>
              <a:t>Educational </a:t>
            </a:r>
            <a:r>
              <a:rPr lang="en-US" sz="1600" b="1" dirty="0">
                <a:latin typeface="+mj-lt"/>
                <a:ea typeface="+mn-ea"/>
                <a:cs typeface="Arial"/>
              </a:rPr>
              <a:t>Training</a:t>
            </a:r>
            <a:r>
              <a:rPr lang="en-US" sz="1600" dirty="0">
                <a:latin typeface="+mj-lt"/>
                <a:ea typeface="+mn-ea"/>
                <a:cs typeface="Arial"/>
              </a:rPr>
              <a:t> </a:t>
            </a:r>
          </a:p>
          <a:p>
            <a:pPr lvl="1" fontAlgn="auto">
              <a:spcBef>
                <a:spcPts val="0"/>
              </a:spcBef>
              <a:spcAft>
                <a:spcPts val="0"/>
              </a:spcAft>
              <a:defRPr/>
            </a:pPr>
            <a:r>
              <a:rPr lang="en-US" sz="1600" b="1" dirty="0">
                <a:latin typeface="+mj-lt"/>
                <a:ea typeface="+mn-ea"/>
                <a:cs typeface="Arial"/>
              </a:rPr>
              <a:t>OHRP strongly </a:t>
            </a:r>
            <a:r>
              <a:rPr lang="en-US" sz="1600" dirty="0">
                <a:latin typeface="+mj-lt"/>
                <a:ea typeface="+mn-ea"/>
                <a:cs typeface="Arial"/>
              </a:rPr>
              <a:t>recommends that the Institution and the designated IRB(s) establish educational training and oversight mechanisms (appropriate to the nature and volume of its research) to ensure that research investigators, IRB members and staff, and other appropriate personnel maintain continuing knowledge of, and comply with, the following: relevant ethical principles; relevant federal regulations; written IRB procedures; OHRP guidance; other applicable guidance, state and local laws; and institutional policies for the protection of human subjects. Furthermore, OHRP recommends that a) IRB members and staff complete relevant educational training before reviewing human subjects research; and b) research investigators complete appropriate institutional educational training before conducting human subjects research. </a:t>
            </a:r>
          </a:p>
        </p:txBody>
      </p:sp>
      <p:sp>
        <p:nvSpPr>
          <p:cNvPr id="7" name="Rectangle 6"/>
          <p:cNvSpPr/>
          <p:nvPr/>
        </p:nvSpPr>
        <p:spPr>
          <a:xfrm>
            <a:off x="304800" y="2438400"/>
            <a:ext cx="8382000" cy="584200"/>
          </a:xfrm>
          <a:prstGeom prst="rect">
            <a:avLst/>
          </a:prstGeom>
        </p:spPr>
        <p:txBody>
          <a:bodyPr>
            <a:spAutoFit/>
          </a:bodyPr>
          <a:lstStyle/>
          <a:p>
            <a:pPr fontAlgn="auto">
              <a:spcBef>
                <a:spcPts val="0"/>
              </a:spcBef>
              <a:spcAft>
                <a:spcPts val="0"/>
              </a:spcAft>
              <a:defRPr/>
            </a:pPr>
            <a:r>
              <a:rPr lang="en-US" sz="1600" b="1" dirty="0">
                <a:solidFill>
                  <a:srgbClr val="FFFFFF"/>
                </a:solidFill>
                <a:latin typeface="+mj-lt"/>
                <a:ea typeface="+mn-ea"/>
                <a:cs typeface="Arial"/>
              </a:rPr>
              <a:t>A. TERMS OF THE FEDERALWIDE ASSURANCE (FWA) FOR INSTITUTIONS WITHIN THE UNITED STATES.  Announced Dec. 2000; implemented, 2005</a:t>
            </a:r>
            <a:endParaRPr lang="en-US" sz="1600" dirty="0">
              <a:solidFill>
                <a:srgbClr val="FFFFFF"/>
              </a:solidFill>
              <a:latin typeface="+mj-lt"/>
              <a:ea typeface="+mn-ea"/>
              <a:cs typeface="Arial"/>
            </a:endParaRPr>
          </a:p>
        </p:txBody>
      </p:sp>
    </p:spTree>
    <p:extLst>
      <p:ext uri="{BB962C8B-B14F-4D97-AF65-F5344CB8AC3E}">
        <p14:creationId xmlns:p14="http://schemas.microsoft.com/office/powerpoint/2010/main" val="23015994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dirty="0">
                <a:effectLst>
                  <a:outerShdw blurRad="38100" dist="38100" dir="2700000" algn="tl">
                    <a:srgbClr val="FFFFFF"/>
                  </a:outerShdw>
                </a:effectLst>
                <a:latin typeface="Arial" charset="0"/>
              </a:rPr>
              <a:t>CITI Courses</a:t>
            </a:r>
          </a:p>
        </p:txBody>
      </p:sp>
      <p:sp>
        <p:nvSpPr>
          <p:cNvPr id="135171" name="Rectangle 3"/>
          <p:cNvSpPr>
            <a:spLocks noGrp="1" noChangeArrowheads="1"/>
          </p:cNvSpPr>
          <p:nvPr>
            <p:ph type="body" idx="1"/>
          </p:nvPr>
        </p:nvSpPr>
        <p:spPr>
          <a:xfrm>
            <a:off x="838200" y="1676400"/>
            <a:ext cx="5410200" cy="4343400"/>
          </a:xfrm>
        </p:spPr>
        <p:txBody>
          <a:bodyPr/>
          <a:lstStyle/>
          <a:p>
            <a:pPr eaLnBrk="1" hangingPunct="1">
              <a:lnSpc>
                <a:spcPct val="80000"/>
              </a:lnSpc>
              <a:defRPr/>
            </a:pPr>
            <a:r>
              <a:rPr lang="en-US" sz="2000" dirty="0" smtClean="0">
                <a:effectLst>
                  <a:outerShdw blurRad="38100" dist="38100" dir="2700000" algn="tl">
                    <a:srgbClr val="000000"/>
                  </a:outerShdw>
                </a:effectLst>
                <a:ea typeface="+mn-ea"/>
              </a:rPr>
              <a:t>Human Subjects Protection</a:t>
            </a:r>
          </a:p>
          <a:p>
            <a:pPr lvl="1" eaLnBrk="1" hangingPunct="1">
              <a:lnSpc>
                <a:spcPct val="80000"/>
              </a:lnSpc>
              <a:defRPr/>
            </a:pPr>
            <a:r>
              <a:rPr lang="en-US" sz="1800" dirty="0" smtClean="0">
                <a:effectLst>
                  <a:outerShdw blurRad="38100" dist="38100" dir="2700000" algn="tl">
                    <a:srgbClr val="000000"/>
                  </a:outerShdw>
                </a:effectLst>
              </a:rPr>
              <a:t>Biomedical Sciences</a:t>
            </a:r>
          </a:p>
          <a:p>
            <a:pPr lvl="1" eaLnBrk="1" hangingPunct="1">
              <a:lnSpc>
                <a:spcPct val="80000"/>
              </a:lnSpc>
              <a:defRPr/>
            </a:pPr>
            <a:r>
              <a:rPr lang="en-US" sz="1800" dirty="0" smtClean="0">
                <a:effectLst>
                  <a:outerShdw blurRad="38100" dist="38100" dir="2700000" algn="tl">
                    <a:srgbClr val="000000"/>
                  </a:outerShdw>
                </a:effectLst>
              </a:rPr>
              <a:t>Social and behavioral Sciences </a:t>
            </a:r>
          </a:p>
          <a:p>
            <a:pPr lvl="1" eaLnBrk="1" hangingPunct="1">
              <a:lnSpc>
                <a:spcPct val="80000"/>
              </a:lnSpc>
              <a:defRPr/>
            </a:pPr>
            <a:r>
              <a:rPr lang="en-US" sz="1800" dirty="0" smtClean="0">
                <a:effectLst>
                  <a:outerShdw blurRad="38100" dist="38100" dir="2700000" algn="tl">
                    <a:srgbClr val="000000"/>
                  </a:outerShdw>
                </a:effectLst>
              </a:rPr>
              <a:t>International Research</a:t>
            </a:r>
          </a:p>
          <a:p>
            <a:pPr eaLnBrk="1" hangingPunct="1">
              <a:lnSpc>
                <a:spcPct val="80000"/>
              </a:lnSpc>
              <a:defRPr/>
            </a:pPr>
            <a:r>
              <a:rPr lang="en-US" sz="2000" dirty="0" smtClean="0">
                <a:effectLst>
                  <a:outerShdw blurRad="38100" dist="38100" dir="2700000" algn="tl">
                    <a:srgbClr val="000000"/>
                  </a:outerShdw>
                </a:effectLst>
                <a:ea typeface="+mn-ea"/>
              </a:rPr>
              <a:t>Good Clinical Practice &amp; ICH</a:t>
            </a:r>
          </a:p>
          <a:p>
            <a:pPr lvl="1" eaLnBrk="1" hangingPunct="1">
              <a:lnSpc>
                <a:spcPct val="80000"/>
              </a:lnSpc>
              <a:defRPr/>
            </a:pPr>
            <a:r>
              <a:rPr lang="en-US" sz="1800" dirty="0" smtClean="0">
                <a:effectLst>
                  <a:outerShdw blurRad="38100" dist="38100" dir="2700000" algn="tl">
                    <a:srgbClr val="000000"/>
                  </a:outerShdw>
                </a:effectLst>
              </a:rPr>
              <a:t>14 modules</a:t>
            </a:r>
          </a:p>
          <a:p>
            <a:pPr eaLnBrk="1" hangingPunct="1">
              <a:lnSpc>
                <a:spcPct val="80000"/>
              </a:lnSpc>
              <a:defRPr/>
            </a:pPr>
            <a:r>
              <a:rPr lang="en-US" sz="2000" dirty="0" smtClean="0">
                <a:effectLst>
                  <a:outerShdw blurRad="38100" dist="38100" dir="2700000" algn="tl">
                    <a:srgbClr val="000000"/>
                  </a:outerShdw>
                </a:effectLst>
                <a:ea typeface="+mn-ea"/>
              </a:rPr>
              <a:t>HIPS</a:t>
            </a:r>
          </a:p>
          <a:p>
            <a:pPr lvl="1" eaLnBrk="1" hangingPunct="1">
              <a:lnSpc>
                <a:spcPct val="80000"/>
              </a:lnSpc>
              <a:defRPr/>
            </a:pPr>
            <a:r>
              <a:rPr lang="en-US" sz="1800" dirty="0" smtClean="0">
                <a:effectLst>
                  <a:outerShdw blurRad="38100" dist="38100" dir="2700000" algn="tl">
                    <a:srgbClr val="000000"/>
                  </a:outerShdw>
                </a:effectLst>
              </a:rPr>
              <a:t>18 modules</a:t>
            </a:r>
          </a:p>
          <a:p>
            <a:pPr eaLnBrk="1" hangingPunct="1">
              <a:lnSpc>
                <a:spcPct val="80000"/>
              </a:lnSpc>
              <a:defRPr/>
            </a:pPr>
            <a:r>
              <a:rPr lang="en-US" sz="2000" dirty="0" smtClean="0">
                <a:effectLst>
                  <a:outerShdw blurRad="38100" dist="38100" dir="2700000" algn="tl">
                    <a:srgbClr val="000000"/>
                  </a:outerShdw>
                </a:effectLst>
                <a:ea typeface="+mn-ea"/>
              </a:rPr>
              <a:t>Lab Animal Welfare</a:t>
            </a:r>
          </a:p>
          <a:p>
            <a:pPr lvl="1" eaLnBrk="1" hangingPunct="1">
              <a:lnSpc>
                <a:spcPct val="80000"/>
              </a:lnSpc>
              <a:defRPr/>
            </a:pPr>
            <a:r>
              <a:rPr lang="en-US" sz="1800" dirty="0" smtClean="0">
                <a:effectLst>
                  <a:outerShdw blurRad="38100" dist="38100" dir="2700000" algn="tl">
                    <a:srgbClr val="000000"/>
                  </a:outerShdw>
                </a:effectLst>
              </a:rPr>
              <a:t>Basic Courses</a:t>
            </a:r>
          </a:p>
          <a:p>
            <a:pPr lvl="1" eaLnBrk="1" hangingPunct="1">
              <a:lnSpc>
                <a:spcPct val="80000"/>
              </a:lnSpc>
              <a:defRPr/>
            </a:pPr>
            <a:r>
              <a:rPr lang="en-US" sz="1800" dirty="0" smtClean="0">
                <a:effectLst>
                  <a:outerShdw blurRad="38100" dist="38100" dir="2700000" algn="tl">
                    <a:srgbClr val="000000"/>
                  </a:outerShdw>
                </a:effectLst>
              </a:rPr>
              <a:t>Species Specific Courses</a:t>
            </a:r>
          </a:p>
          <a:p>
            <a:pPr eaLnBrk="1" hangingPunct="1">
              <a:lnSpc>
                <a:spcPct val="80000"/>
              </a:lnSpc>
              <a:defRPr/>
            </a:pPr>
            <a:r>
              <a:rPr lang="en-US" sz="2000" dirty="0" smtClean="0">
                <a:effectLst>
                  <a:outerShdw blurRad="38100" dist="38100" dir="2700000" algn="tl">
                    <a:srgbClr val="000000"/>
                  </a:outerShdw>
                </a:effectLst>
                <a:ea typeface="+mn-ea"/>
              </a:rPr>
              <a:t>Responsible Conduct of </a:t>
            </a:r>
            <a:br>
              <a:rPr lang="en-US" sz="2000" dirty="0" smtClean="0">
                <a:effectLst>
                  <a:outerShdw blurRad="38100" dist="38100" dir="2700000" algn="tl">
                    <a:srgbClr val="000000"/>
                  </a:outerShdw>
                </a:effectLst>
                <a:ea typeface="+mn-ea"/>
              </a:rPr>
            </a:br>
            <a:r>
              <a:rPr lang="en-US" sz="2000" dirty="0" smtClean="0">
                <a:effectLst>
                  <a:outerShdw blurRad="38100" dist="38100" dir="2700000" algn="tl">
                    <a:srgbClr val="000000"/>
                  </a:outerShdw>
                </a:effectLst>
                <a:ea typeface="+mn-ea"/>
              </a:rPr>
              <a:t>Research</a:t>
            </a:r>
          </a:p>
          <a:p>
            <a:pPr lvl="1" eaLnBrk="1" hangingPunct="1">
              <a:lnSpc>
                <a:spcPct val="80000"/>
              </a:lnSpc>
              <a:defRPr/>
            </a:pPr>
            <a:r>
              <a:rPr lang="en-US" sz="1800" dirty="0" smtClean="0">
                <a:effectLst>
                  <a:outerShdw blurRad="38100" dist="38100" dir="2700000" algn="tl">
                    <a:srgbClr val="000000"/>
                  </a:outerShdw>
                </a:effectLst>
              </a:rPr>
              <a:t>105 modules and case studies</a:t>
            </a:r>
          </a:p>
          <a:p>
            <a:pPr lvl="1" eaLnBrk="1" hangingPunct="1">
              <a:lnSpc>
                <a:spcPct val="80000"/>
              </a:lnSpc>
              <a:defRPr/>
            </a:pPr>
            <a:r>
              <a:rPr lang="en-US" sz="1800" dirty="0" smtClean="0">
                <a:effectLst>
                  <a:outerShdw blurRad="38100" dist="38100" dir="2700000" algn="tl">
                    <a:srgbClr val="000000"/>
                  </a:outerShdw>
                </a:effectLst>
              </a:rPr>
              <a:t>4 Disciplines</a:t>
            </a:r>
          </a:p>
          <a:p>
            <a:pPr eaLnBrk="1" hangingPunct="1">
              <a:lnSpc>
                <a:spcPct val="80000"/>
              </a:lnSpc>
              <a:defRPr/>
            </a:pPr>
            <a:r>
              <a:rPr lang="en-US" sz="2000" dirty="0" smtClean="0">
                <a:effectLst>
                  <a:outerShdw blurRad="38100" dist="38100" dir="2700000" algn="tl">
                    <a:srgbClr val="000000"/>
                  </a:outerShdw>
                </a:effectLst>
                <a:ea typeface="+mn-ea"/>
              </a:rPr>
              <a:t>Bio-Safety</a:t>
            </a:r>
          </a:p>
          <a:p>
            <a:pPr lvl="1" eaLnBrk="1" hangingPunct="1">
              <a:lnSpc>
                <a:spcPct val="80000"/>
              </a:lnSpc>
              <a:defRPr/>
            </a:pPr>
            <a:endParaRPr lang="en-US" sz="1800" dirty="0" smtClean="0">
              <a:effectLst>
                <a:outerShdw blurRad="38100" dist="38100" dir="2700000" algn="tl">
                  <a:srgbClr val="000000"/>
                </a:outerShdw>
              </a:effectLst>
            </a:endParaRPr>
          </a:p>
        </p:txBody>
      </p:sp>
      <p:pic>
        <p:nvPicPr>
          <p:cNvPr id="11269" name="Picture 4" descr="j0285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25" y="1752600"/>
            <a:ext cx="2409825"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9782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77108"/>
          </a:xfrm>
        </p:spPr>
        <p:txBody>
          <a:bodyPr/>
          <a:lstStyle/>
          <a:p>
            <a:r>
              <a:rPr lang="en-US" dirty="0" smtClean="0"/>
              <a:t>CITI Programing Main Page</a:t>
            </a:r>
            <a:endParaRPr lang="en-US" dirty="0"/>
          </a:p>
        </p:txBody>
      </p:sp>
      <p:sp>
        <p:nvSpPr>
          <p:cNvPr id="3" name="Content Placeholder 2"/>
          <p:cNvSpPr>
            <a:spLocks noGrp="1"/>
          </p:cNvSpPr>
          <p:nvPr>
            <p:ph idx="1"/>
          </p:nvPr>
        </p:nvSpPr>
        <p:spPr>
          <a:xfrm>
            <a:off x="381000" y="1066800"/>
            <a:ext cx="8382000" cy="894604"/>
          </a:xfrm>
        </p:spPr>
        <p:txBody>
          <a:bodyPr/>
          <a:lstStyle/>
          <a:p>
            <a:r>
              <a:rPr lang="en-US" dirty="0" smtClean="0"/>
              <a:t>On the main page click </a:t>
            </a:r>
            <a:r>
              <a:rPr lang="en-US" dirty="0"/>
              <a:t>“Register</a:t>
            </a:r>
            <a:r>
              <a:rPr lang="en-US" dirty="0" smtClean="0"/>
              <a:t>” on the top of the right hand side of the page.</a:t>
            </a:r>
          </a:p>
        </p:txBody>
      </p:sp>
      <p:pic>
        <p:nvPicPr>
          <p:cNvPr id="6" name="Picture 5"/>
          <p:cNvPicPr>
            <a:picLocks noChangeAspect="1"/>
          </p:cNvPicPr>
          <p:nvPr/>
        </p:nvPicPr>
        <p:blipFill>
          <a:blip r:embed="rId3"/>
          <a:stretch>
            <a:fillRect/>
          </a:stretch>
        </p:blipFill>
        <p:spPr>
          <a:xfrm>
            <a:off x="381000" y="1972615"/>
            <a:ext cx="8305800" cy="4885385"/>
          </a:xfrm>
          <a:prstGeom prst="rect">
            <a:avLst/>
          </a:prstGeom>
        </p:spPr>
      </p:pic>
      <p:sp>
        <p:nvSpPr>
          <p:cNvPr id="5" name="Oval 4"/>
          <p:cNvSpPr/>
          <p:nvPr/>
        </p:nvSpPr>
        <p:spPr bwMode="auto">
          <a:xfrm>
            <a:off x="6019800" y="2209800"/>
            <a:ext cx="1371600" cy="533400"/>
          </a:xfrm>
          <a:prstGeom prst="ellipse">
            <a:avLst/>
          </a:prstGeom>
          <a:noFill/>
          <a:ln w="28575"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8566579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382000" cy="677108"/>
          </a:xfrm>
        </p:spPr>
        <p:txBody>
          <a:bodyPr/>
          <a:lstStyle/>
          <a:p>
            <a:pPr algn="ctr"/>
            <a:r>
              <a:rPr lang="en-US" dirty="0" smtClean="0"/>
              <a:t>REGISTRATION PROCESS</a:t>
            </a:r>
            <a:endParaRPr lang="en-US" dirty="0"/>
          </a:p>
        </p:txBody>
      </p:sp>
    </p:spTree>
    <p:extLst>
      <p:ext uri="{BB962C8B-B14F-4D97-AF65-F5344CB8AC3E}">
        <p14:creationId xmlns:p14="http://schemas.microsoft.com/office/powerpoint/2010/main" val="28030224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algn="ctr"/>
            <a:r>
              <a:rPr lang="en-US" dirty="0" smtClean="0"/>
              <a:t>Page 1</a:t>
            </a:r>
            <a:endParaRPr lang="en-US" dirty="0"/>
          </a:p>
        </p:txBody>
      </p:sp>
      <p:pic>
        <p:nvPicPr>
          <p:cNvPr id="6" name="Picture 5"/>
          <p:cNvPicPr>
            <a:picLocks noChangeAspect="1"/>
          </p:cNvPicPr>
          <p:nvPr/>
        </p:nvPicPr>
        <p:blipFill>
          <a:blip r:embed="rId2"/>
          <a:stretch>
            <a:fillRect/>
          </a:stretch>
        </p:blipFill>
        <p:spPr>
          <a:xfrm>
            <a:off x="0" y="1144670"/>
            <a:ext cx="4944327" cy="5713330"/>
          </a:xfrm>
          <a:prstGeom prst="rect">
            <a:avLst/>
          </a:prstGeom>
        </p:spPr>
      </p:pic>
      <p:sp>
        <p:nvSpPr>
          <p:cNvPr id="7" name="Rectangle 6"/>
          <p:cNvSpPr/>
          <p:nvPr/>
        </p:nvSpPr>
        <p:spPr>
          <a:xfrm>
            <a:off x="5029200" y="1828800"/>
            <a:ext cx="4114800" cy="3046988"/>
          </a:xfrm>
          <a:prstGeom prst="rect">
            <a:avLst/>
          </a:prstGeom>
        </p:spPr>
        <p:txBody>
          <a:bodyPr wrap="square">
            <a:spAutoFit/>
          </a:bodyPr>
          <a:lstStyle/>
          <a:p>
            <a:pPr marL="285750" indent="-285750">
              <a:buFont typeface="Arial"/>
              <a:buChar char="•"/>
            </a:pPr>
            <a:r>
              <a:rPr lang="en-US" sz="2400" dirty="0"/>
              <a:t>There is a 7 step (page) process to register:  The seven pages are</a:t>
            </a:r>
            <a:r>
              <a:rPr lang="en-US" sz="2400" dirty="0" smtClean="0"/>
              <a:t>:</a:t>
            </a:r>
          </a:p>
          <a:p>
            <a:pPr marL="742950" lvl="1" indent="-285750">
              <a:buFont typeface="Arial"/>
              <a:buChar char="•"/>
            </a:pPr>
            <a:r>
              <a:rPr lang="en-US" sz="2000" dirty="0" smtClean="0"/>
              <a:t>First </a:t>
            </a:r>
            <a:r>
              <a:rPr lang="en-US" sz="2000" dirty="0"/>
              <a:t>you will be asked to name your organization affiliation (Tennessee State University)</a:t>
            </a:r>
            <a:r>
              <a:rPr lang="en-US" sz="2000" dirty="0" smtClean="0"/>
              <a:t>.</a:t>
            </a:r>
          </a:p>
          <a:p>
            <a:pPr marL="742950" lvl="1" indent="-285750">
              <a:buFont typeface="Arial"/>
              <a:buChar char="•"/>
            </a:pPr>
            <a:r>
              <a:rPr lang="en-US" sz="2000" dirty="0" smtClean="0"/>
              <a:t>Select </a:t>
            </a:r>
            <a:r>
              <a:rPr lang="en-US" sz="2000" dirty="0"/>
              <a:t>that you agree to the terms and </a:t>
            </a:r>
            <a:r>
              <a:rPr lang="en-US" sz="2000" dirty="0" smtClean="0"/>
              <a:t>condition</a:t>
            </a:r>
          </a:p>
          <a:p>
            <a:pPr marL="742950" lvl="1" indent="-285750">
              <a:buFont typeface="Arial"/>
              <a:buChar char="•"/>
            </a:pPr>
            <a:r>
              <a:rPr lang="en-US" sz="2000" dirty="0" smtClean="0"/>
              <a:t>Click Continue </a:t>
            </a:r>
            <a:r>
              <a:rPr lang="en-US" sz="2000" dirty="0"/>
              <a:t>to </a:t>
            </a:r>
            <a:r>
              <a:rPr lang="en-US" sz="2000" dirty="0" smtClean="0"/>
              <a:t>Step </a:t>
            </a:r>
            <a:r>
              <a:rPr lang="en-US" sz="2000" dirty="0"/>
              <a:t>2</a:t>
            </a:r>
          </a:p>
        </p:txBody>
      </p:sp>
    </p:spTree>
    <p:extLst>
      <p:ext uri="{BB962C8B-B14F-4D97-AF65-F5344CB8AC3E}">
        <p14:creationId xmlns:p14="http://schemas.microsoft.com/office/powerpoint/2010/main" val="107965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algn="ctr"/>
            <a:r>
              <a:rPr lang="en-US" dirty="0" smtClean="0"/>
              <a:t>Page 2</a:t>
            </a:r>
            <a:endParaRPr lang="en-US" dirty="0"/>
          </a:p>
        </p:txBody>
      </p:sp>
      <p:pic>
        <p:nvPicPr>
          <p:cNvPr id="6" name="Picture 5"/>
          <p:cNvPicPr>
            <a:picLocks noChangeAspect="1"/>
          </p:cNvPicPr>
          <p:nvPr/>
        </p:nvPicPr>
        <p:blipFill>
          <a:blip r:embed="rId2"/>
          <a:stretch>
            <a:fillRect/>
          </a:stretch>
        </p:blipFill>
        <p:spPr>
          <a:xfrm>
            <a:off x="228600" y="1752600"/>
            <a:ext cx="4344799" cy="3682552"/>
          </a:xfrm>
          <a:prstGeom prst="rect">
            <a:avLst/>
          </a:prstGeom>
        </p:spPr>
      </p:pic>
      <p:sp>
        <p:nvSpPr>
          <p:cNvPr id="7" name="Rectangle 6"/>
          <p:cNvSpPr/>
          <p:nvPr/>
        </p:nvSpPr>
        <p:spPr>
          <a:xfrm>
            <a:off x="4267200" y="1981200"/>
            <a:ext cx="4876800" cy="1200328"/>
          </a:xfrm>
          <a:prstGeom prst="rect">
            <a:avLst/>
          </a:prstGeom>
        </p:spPr>
        <p:txBody>
          <a:bodyPr wrap="square">
            <a:spAutoFit/>
          </a:bodyPr>
          <a:lstStyle/>
          <a:p>
            <a:pPr marL="742950" lvl="1" indent="-285750">
              <a:buFont typeface="Arial"/>
              <a:buChar char="•"/>
            </a:pPr>
            <a:r>
              <a:rPr lang="en-US" sz="2400" dirty="0"/>
              <a:t>Next you will be asked to provide your name and e-</a:t>
            </a:r>
            <a:r>
              <a:rPr lang="en-US" sz="2400" dirty="0" smtClean="0"/>
              <a:t>mail.</a:t>
            </a:r>
          </a:p>
          <a:p>
            <a:pPr marL="742950" lvl="1" indent="-285750">
              <a:buFont typeface="Arial"/>
              <a:buChar char="•"/>
            </a:pPr>
            <a:r>
              <a:rPr lang="en-US" sz="2400" dirty="0" smtClean="0"/>
              <a:t>Then </a:t>
            </a:r>
            <a:r>
              <a:rPr lang="en-US" sz="2400" dirty="0" smtClean="0"/>
              <a:t>Click Continue </a:t>
            </a:r>
            <a:r>
              <a:rPr lang="en-US" sz="2400" dirty="0"/>
              <a:t>to </a:t>
            </a:r>
            <a:r>
              <a:rPr lang="en-US" sz="2400" dirty="0" smtClean="0"/>
              <a:t>Step </a:t>
            </a:r>
            <a:r>
              <a:rPr lang="en-US" sz="2400" dirty="0" smtClean="0"/>
              <a:t>3</a:t>
            </a:r>
            <a:endParaRPr lang="en-US" sz="2400" dirty="0"/>
          </a:p>
        </p:txBody>
      </p:sp>
    </p:spTree>
    <p:extLst>
      <p:ext uri="{BB962C8B-B14F-4D97-AF65-F5344CB8AC3E}">
        <p14:creationId xmlns:p14="http://schemas.microsoft.com/office/powerpoint/2010/main" val="23310785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algn="ctr"/>
            <a:r>
              <a:rPr lang="en-US" dirty="0" smtClean="0"/>
              <a:t>Page 3</a:t>
            </a:r>
            <a:endParaRPr lang="en-US" dirty="0"/>
          </a:p>
        </p:txBody>
      </p:sp>
      <p:pic>
        <p:nvPicPr>
          <p:cNvPr id="4" name="Picture 3"/>
          <p:cNvPicPr>
            <a:picLocks noChangeAspect="1"/>
          </p:cNvPicPr>
          <p:nvPr/>
        </p:nvPicPr>
        <p:blipFill>
          <a:blip r:embed="rId2"/>
          <a:stretch>
            <a:fillRect/>
          </a:stretch>
        </p:blipFill>
        <p:spPr>
          <a:xfrm>
            <a:off x="304800" y="1143000"/>
            <a:ext cx="4934685" cy="5410200"/>
          </a:xfrm>
          <a:prstGeom prst="rect">
            <a:avLst/>
          </a:prstGeom>
        </p:spPr>
      </p:pic>
      <p:sp>
        <p:nvSpPr>
          <p:cNvPr id="5" name="Rectangle 4"/>
          <p:cNvSpPr/>
          <p:nvPr/>
        </p:nvSpPr>
        <p:spPr>
          <a:xfrm>
            <a:off x="4953000" y="2278440"/>
            <a:ext cx="4038600" cy="1569660"/>
          </a:xfrm>
          <a:prstGeom prst="rect">
            <a:avLst/>
          </a:prstGeom>
        </p:spPr>
        <p:txBody>
          <a:bodyPr wrap="square">
            <a:spAutoFit/>
          </a:bodyPr>
          <a:lstStyle/>
          <a:p>
            <a:pPr marL="742950" lvl="1" indent="-285750">
              <a:buFont typeface="Arial"/>
              <a:buChar char="•"/>
            </a:pPr>
            <a:r>
              <a:rPr lang="en-US" sz="2400" dirty="0" smtClean="0"/>
              <a:t>Create User name</a:t>
            </a:r>
          </a:p>
          <a:p>
            <a:pPr marL="742950" lvl="1" indent="-285750">
              <a:buFont typeface="Arial"/>
              <a:buChar char="•"/>
            </a:pPr>
            <a:r>
              <a:rPr lang="en-US" sz="2400" dirty="0" smtClean="0"/>
              <a:t>Create </a:t>
            </a:r>
            <a:r>
              <a:rPr lang="en-US" sz="2400" dirty="0"/>
              <a:t>a </a:t>
            </a:r>
            <a:r>
              <a:rPr lang="en-US" sz="2400" dirty="0" smtClean="0"/>
              <a:t>password</a:t>
            </a:r>
          </a:p>
          <a:p>
            <a:pPr marL="742950" lvl="1" indent="-285750">
              <a:buFont typeface="Arial"/>
              <a:buChar char="•"/>
            </a:pPr>
            <a:r>
              <a:rPr lang="en-US" sz="2400" dirty="0" smtClean="0"/>
              <a:t>Then Click Continue to Step 4</a:t>
            </a:r>
            <a:endParaRPr lang="en-US" sz="2400" dirty="0" smtClean="0"/>
          </a:p>
        </p:txBody>
      </p:sp>
    </p:spTree>
    <p:extLst>
      <p:ext uri="{BB962C8B-B14F-4D97-AF65-F5344CB8AC3E}">
        <p14:creationId xmlns:p14="http://schemas.microsoft.com/office/powerpoint/2010/main" val="4254973573"/>
      </p:ext>
    </p:extLst>
  </p:cSld>
  <p:clrMapOvr>
    <a:masterClrMapping/>
  </p:clrMapOvr>
  <p:transition>
    <p:fade/>
  </p:transition>
</p:sld>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with white cloud border design)</Template>
  <TotalTime>4481</TotalTime>
  <Words>905</Words>
  <Application>Microsoft Office PowerPoint</Application>
  <PresentationFormat>On-screen Show (4:3)</PresentationFormat>
  <Paragraphs>106</Paragraphs>
  <Slides>23</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ＭＳ Ｐゴシック</vt:lpstr>
      <vt:lpstr>Arial</vt:lpstr>
      <vt:lpstr>Calibri</vt:lpstr>
      <vt:lpstr>Courier New</vt:lpstr>
      <vt:lpstr>Franklin Gothic Demi Cond</vt:lpstr>
      <vt:lpstr>Segoe</vt:lpstr>
      <vt:lpstr>Wingdings</vt:lpstr>
      <vt:lpstr>7-00134_MS_Qwest_template_Segoe</vt:lpstr>
      <vt:lpstr>White with Courier font for code slides</vt:lpstr>
      <vt:lpstr>Guide To Collaborative Institutional Training Initiative (CITI) Program</vt:lpstr>
      <vt:lpstr>What is the CITI Program?</vt:lpstr>
      <vt:lpstr>PowerPoint Presentation</vt:lpstr>
      <vt:lpstr>CITI Courses</vt:lpstr>
      <vt:lpstr>CITI Programing Main Page</vt:lpstr>
      <vt:lpstr>REGISTRATION PROCESS</vt:lpstr>
      <vt:lpstr>Page 1</vt:lpstr>
      <vt:lpstr>Page 2</vt:lpstr>
      <vt:lpstr>Page 3</vt:lpstr>
      <vt:lpstr>Page 4</vt:lpstr>
      <vt:lpstr>Page 5</vt:lpstr>
      <vt:lpstr>Page 6</vt:lpstr>
      <vt:lpstr>Scope Of Work Definitions </vt:lpstr>
      <vt:lpstr>Scope Of Work Definitions </vt:lpstr>
      <vt:lpstr>Select Curriculum </vt:lpstr>
      <vt:lpstr>Complete Registration</vt:lpstr>
      <vt:lpstr>Required Modules </vt:lpstr>
      <vt:lpstr>Research with Data or Laboratory Specimen Course.</vt:lpstr>
      <vt:lpstr>Select Curriculum </vt:lpstr>
      <vt:lpstr>Complete Registration</vt:lpstr>
      <vt:lpstr>Required Modules </vt:lpstr>
      <vt:lpstr>PowerPoint Presentation</vt:lpstr>
      <vt:lpstr>Questions?</vt:lpstr>
    </vt:vector>
  </TitlesOfParts>
  <Company>Tennessee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mmccalli@Tnstate.edu</dc:creator>
  <cp:keywords/>
  <cp:lastModifiedBy>Cannon, Reginald</cp:lastModifiedBy>
  <cp:revision>145</cp:revision>
  <cp:lastPrinted>2017-08-10T16:24:03Z</cp:lastPrinted>
  <dcterms:created xsi:type="dcterms:W3CDTF">2015-08-12T21:45:42Z</dcterms:created>
  <dcterms:modified xsi:type="dcterms:W3CDTF">2018-12-17T18:57:55Z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