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58" r:id="rId3"/>
    <p:sldId id="259" r:id="rId4"/>
    <p:sldId id="288" r:id="rId5"/>
    <p:sldId id="260" r:id="rId6"/>
    <p:sldId id="290" r:id="rId7"/>
    <p:sldId id="298" r:id="rId8"/>
    <p:sldId id="261" r:id="rId9"/>
    <p:sldId id="291" r:id="rId10"/>
    <p:sldId id="262" r:id="rId11"/>
    <p:sldId id="289" r:id="rId12"/>
    <p:sldId id="263" r:id="rId13"/>
    <p:sldId id="264" r:id="rId14"/>
    <p:sldId id="265" r:id="rId15"/>
    <p:sldId id="266" r:id="rId16"/>
    <p:sldId id="287" r:id="rId17"/>
    <p:sldId id="268" r:id="rId18"/>
    <p:sldId id="299" r:id="rId19"/>
    <p:sldId id="269" r:id="rId20"/>
    <p:sldId id="270" r:id="rId21"/>
    <p:sldId id="292" r:id="rId22"/>
    <p:sldId id="293" r:id="rId23"/>
    <p:sldId id="285" r:id="rId24"/>
    <p:sldId id="271" r:id="rId25"/>
    <p:sldId id="294" r:id="rId26"/>
    <p:sldId id="295" r:id="rId27"/>
    <p:sldId id="296" r:id="rId28"/>
    <p:sldId id="272" r:id="rId29"/>
    <p:sldId id="286" r:id="rId30"/>
    <p:sldId id="273" r:id="rId31"/>
    <p:sldId id="274" r:id="rId32"/>
    <p:sldId id="297" r:id="rId33"/>
    <p:sldId id="300" r:id="rId34"/>
    <p:sldId id="281"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58" autoAdjust="0"/>
    <p:restoredTop sz="94660"/>
  </p:normalViewPr>
  <p:slideViewPr>
    <p:cSldViewPr>
      <p:cViewPr>
        <p:scale>
          <a:sx n="68" d="100"/>
          <a:sy n="68" d="100"/>
        </p:scale>
        <p:origin x="-1208" y="-96"/>
      </p:cViewPr>
      <p:guideLst>
        <p:guide orient="horz"/>
        <p:guide pos="6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 Id="rId4" Type="http://schemas.openxmlformats.org/officeDocument/2006/relationships/image" Target="../media/image17.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65C755-46E7-4C0C-B1F1-EA95E72B5122}" type="datetimeFigureOut">
              <a:rPr lang="en-US" smtClean="0"/>
              <a:t>11/20/2015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6B334F-095D-4515-96D7-39C30C98D92E}" type="slidenum">
              <a:rPr lang="en-US" smtClean="0"/>
              <a:t>‹#›</a:t>
            </a:fld>
            <a:endParaRPr lang="en-US"/>
          </a:p>
        </p:txBody>
      </p:sp>
    </p:spTree>
    <p:extLst>
      <p:ext uri="{BB962C8B-B14F-4D97-AF65-F5344CB8AC3E}">
        <p14:creationId xmlns:p14="http://schemas.microsoft.com/office/powerpoint/2010/main" val="2479270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6B334F-095D-4515-96D7-39C30C98D92E}" type="slidenum">
              <a:rPr lang="en-US" smtClean="0"/>
              <a:t>2</a:t>
            </a:fld>
            <a:endParaRPr lang="en-US"/>
          </a:p>
        </p:txBody>
      </p:sp>
    </p:spTree>
    <p:extLst>
      <p:ext uri="{BB962C8B-B14F-4D97-AF65-F5344CB8AC3E}">
        <p14:creationId xmlns:p14="http://schemas.microsoft.com/office/powerpoint/2010/main" val="1515693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6B334F-095D-4515-96D7-39C30C98D92E}" type="slidenum">
              <a:rPr lang="en-US" smtClean="0"/>
              <a:t>16</a:t>
            </a:fld>
            <a:endParaRPr lang="en-US"/>
          </a:p>
        </p:txBody>
      </p:sp>
    </p:spTree>
    <p:extLst>
      <p:ext uri="{BB962C8B-B14F-4D97-AF65-F5344CB8AC3E}">
        <p14:creationId xmlns:p14="http://schemas.microsoft.com/office/powerpoint/2010/main" val="1515693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DE1D5F-36C8-4A13-B8B5-4EBCC98D080B}" type="datetimeFigureOut">
              <a:rPr lang="en-US" smtClean="0"/>
              <a:t>11/20/2015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64AB57-0DD6-44BD-A7C4-7FF4BDD5397E}" type="slidenum">
              <a:rPr lang="en-US" smtClean="0"/>
              <a:t>‹#›</a:t>
            </a:fld>
            <a:endParaRPr lang="en-US"/>
          </a:p>
        </p:txBody>
      </p:sp>
    </p:spTree>
    <p:extLst>
      <p:ext uri="{BB962C8B-B14F-4D97-AF65-F5344CB8AC3E}">
        <p14:creationId xmlns:p14="http://schemas.microsoft.com/office/powerpoint/2010/main" val="2447581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DE1D5F-36C8-4A13-B8B5-4EBCC98D080B}" type="datetimeFigureOut">
              <a:rPr lang="en-US" smtClean="0"/>
              <a:t>11/20/2015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64AB57-0DD6-44BD-A7C4-7FF4BDD5397E}" type="slidenum">
              <a:rPr lang="en-US" smtClean="0"/>
              <a:t>‹#›</a:t>
            </a:fld>
            <a:endParaRPr lang="en-US"/>
          </a:p>
        </p:txBody>
      </p:sp>
    </p:spTree>
    <p:extLst>
      <p:ext uri="{BB962C8B-B14F-4D97-AF65-F5344CB8AC3E}">
        <p14:creationId xmlns:p14="http://schemas.microsoft.com/office/powerpoint/2010/main" val="2780644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DE1D5F-36C8-4A13-B8B5-4EBCC98D080B}" type="datetimeFigureOut">
              <a:rPr lang="en-US" smtClean="0"/>
              <a:t>11/20/2015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64AB57-0DD6-44BD-A7C4-7FF4BDD5397E}" type="slidenum">
              <a:rPr lang="en-US" smtClean="0"/>
              <a:t>‹#›</a:t>
            </a:fld>
            <a:endParaRPr lang="en-US"/>
          </a:p>
        </p:txBody>
      </p:sp>
    </p:spTree>
    <p:extLst>
      <p:ext uri="{BB962C8B-B14F-4D97-AF65-F5344CB8AC3E}">
        <p14:creationId xmlns:p14="http://schemas.microsoft.com/office/powerpoint/2010/main" val="3757366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DE1D5F-36C8-4A13-B8B5-4EBCC98D080B}" type="datetimeFigureOut">
              <a:rPr lang="en-US" smtClean="0"/>
              <a:t>11/20/2015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64AB57-0DD6-44BD-A7C4-7FF4BDD5397E}" type="slidenum">
              <a:rPr lang="en-US" smtClean="0"/>
              <a:t>‹#›</a:t>
            </a:fld>
            <a:endParaRPr lang="en-US"/>
          </a:p>
        </p:txBody>
      </p:sp>
    </p:spTree>
    <p:extLst>
      <p:ext uri="{BB962C8B-B14F-4D97-AF65-F5344CB8AC3E}">
        <p14:creationId xmlns:p14="http://schemas.microsoft.com/office/powerpoint/2010/main" val="3220974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DE1D5F-36C8-4A13-B8B5-4EBCC98D080B}" type="datetimeFigureOut">
              <a:rPr lang="en-US" smtClean="0"/>
              <a:t>11/20/2015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64AB57-0DD6-44BD-A7C4-7FF4BDD5397E}" type="slidenum">
              <a:rPr lang="en-US" smtClean="0"/>
              <a:t>‹#›</a:t>
            </a:fld>
            <a:endParaRPr lang="en-US"/>
          </a:p>
        </p:txBody>
      </p:sp>
    </p:spTree>
    <p:extLst>
      <p:ext uri="{BB962C8B-B14F-4D97-AF65-F5344CB8AC3E}">
        <p14:creationId xmlns:p14="http://schemas.microsoft.com/office/powerpoint/2010/main" val="1932054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DE1D5F-36C8-4A13-B8B5-4EBCC98D080B}" type="datetimeFigureOut">
              <a:rPr lang="en-US" smtClean="0"/>
              <a:t>11/20/2015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64AB57-0DD6-44BD-A7C4-7FF4BDD5397E}" type="slidenum">
              <a:rPr lang="en-US" smtClean="0"/>
              <a:t>‹#›</a:t>
            </a:fld>
            <a:endParaRPr lang="en-US"/>
          </a:p>
        </p:txBody>
      </p:sp>
    </p:spTree>
    <p:extLst>
      <p:ext uri="{BB962C8B-B14F-4D97-AF65-F5344CB8AC3E}">
        <p14:creationId xmlns:p14="http://schemas.microsoft.com/office/powerpoint/2010/main" val="858554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DE1D5F-36C8-4A13-B8B5-4EBCC98D080B}" type="datetimeFigureOut">
              <a:rPr lang="en-US" smtClean="0"/>
              <a:t>11/20/2015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64AB57-0DD6-44BD-A7C4-7FF4BDD5397E}" type="slidenum">
              <a:rPr lang="en-US" smtClean="0"/>
              <a:t>‹#›</a:t>
            </a:fld>
            <a:endParaRPr lang="en-US"/>
          </a:p>
        </p:txBody>
      </p:sp>
    </p:spTree>
    <p:extLst>
      <p:ext uri="{BB962C8B-B14F-4D97-AF65-F5344CB8AC3E}">
        <p14:creationId xmlns:p14="http://schemas.microsoft.com/office/powerpoint/2010/main" val="3930484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DE1D5F-36C8-4A13-B8B5-4EBCC98D080B}" type="datetimeFigureOut">
              <a:rPr lang="en-US" smtClean="0"/>
              <a:t>11/20/2015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64AB57-0DD6-44BD-A7C4-7FF4BDD5397E}" type="slidenum">
              <a:rPr lang="en-US" smtClean="0"/>
              <a:t>‹#›</a:t>
            </a:fld>
            <a:endParaRPr lang="en-US"/>
          </a:p>
        </p:txBody>
      </p:sp>
    </p:spTree>
    <p:extLst>
      <p:ext uri="{BB962C8B-B14F-4D97-AF65-F5344CB8AC3E}">
        <p14:creationId xmlns:p14="http://schemas.microsoft.com/office/powerpoint/2010/main" val="1876546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DE1D5F-36C8-4A13-B8B5-4EBCC98D080B}" type="datetimeFigureOut">
              <a:rPr lang="en-US" smtClean="0"/>
              <a:t>11/20/2015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64AB57-0DD6-44BD-A7C4-7FF4BDD5397E}" type="slidenum">
              <a:rPr lang="en-US" smtClean="0"/>
              <a:t>‹#›</a:t>
            </a:fld>
            <a:endParaRPr lang="en-US"/>
          </a:p>
        </p:txBody>
      </p:sp>
    </p:spTree>
    <p:extLst>
      <p:ext uri="{BB962C8B-B14F-4D97-AF65-F5344CB8AC3E}">
        <p14:creationId xmlns:p14="http://schemas.microsoft.com/office/powerpoint/2010/main" val="1618089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DE1D5F-36C8-4A13-B8B5-4EBCC98D080B}" type="datetimeFigureOut">
              <a:rPr lang="en-US" smtClean="0"/>
              <a:t>11/20/2015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64AB57-0DD6-44BD-A7C4-7FF4BDD5397E}" type="slidenum">
              <a:rPr lang="en-US" smtClean="0"/>
              <a:t>‹#›</a:t>
            </a:fld>
            <a:endParaRPr lang="en-US"/>
          </a:p>
        </p:txBody>
      </p:sp>
    </p:spTree>
    <p:extLst>
      <p:ext uri="{BB962C8B-B14F-4D97-AF65-F5344CB8AC3E}">
        <p14:creationId xmlns:p14="http://schemas.microsoft.com/office/powerpoint/2010/main" val="1885869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DE1D5F-36C8-4A13-B8B5-4EBCC98D080B}" type="datetimeFigureOut">
              <a:rPr lang="en-US" smtClean="0"/>
              <a:t>11/20/2015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64AB57-0DD6-44BD-A7C4-7FF4BDD5397E}" type="slidenum">
              <a:rPr lang="en-US" smtClean="0"/>
              <a:t>‹#›</a:t>
            </a:fld>
            <a:endParaRPr lang="en-US"/>
          </a:p>
        </p:txBody>
      </p:sp>
    </p:spTree>
    <p:extLst>
      <p:ext uri="{BB962C8B-B14F-4D97-AF65-F5344CB8AC3E}">
        <p14:creationId xmlns:p14="http://schemas.microsoft.com/office/powerpoint/2010/main" val="1113466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DE1D5F-36C8-4A13-B8B5-4EBCC98D080B}" type="datetimeFigureOut">
              <a:rPr lang="en-US" smtClean="0"/>
              <a:t>11/20/2015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64AB57-0DD6-44BD-A7C4-7FF4BDD5397E}" type="slidenum">
              <a:rPr lang="en-US" smtClean="0"/>
              <a:t>‹#›</a:t>
            </a:fld>
            <a:endParaRPr lang="en-US"/>
          </a:p>
        </p:txBody>
      </p:sp>
    </p:spTree>
    <p:extLst>
      <p:ext uri="{BB962C8B-B14F-4D97-AF65-F5344CB8AC3E}">
        <p14:creationId xmlns:p14="http://schemas.microsoft.com/office/powerpoint/2010/main" val="9635404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hyperlink" Target="http://www.nsf.gov/"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9.wmf"/><Relationship Id="rId5" Type="http://schemas.openxmlformats.org/officeDocument/2006/relationships/oleObject" Target="../embeddings/oleObject10.bin"/><Relationship Id="rId4" Type="http://schemas.openxmlformats.org/officeDocument/2006/relationships/image" Target="../media/image18.w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image" Target="../media/image23.png"/><Relationship Id="rId7"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3.emf"/></Relationships>
</file>

<file path=ppt/slides/_rels/slide14.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oleObject" Target="../embeddings/oleObject13.bin"/><Relationship Id="rId7"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25.wmf"/><Relationship Id="rId5" Type="http://schemas.openxmlformats.org/officeDocument/2006/relationships/oleObject" Target="../embeddings/oleObject14.bin"/><Relationship Id="rId10" Type="http://schemas.openxmlformats.org/officeDocument/2006/relationships/image" Target="../media/image27.png"/><Relationship Id="rId4" Type="http://schemas.openxmlformats.org/officeDocument/2006/relationships/image" Target="../media/image24.wmf"/><Relationship Id="rId9" Type="http://schemas.openxmlformats.org/officeDocument/2006/relationships/hyperlink" Target="http://en.wikipedia.org/wiki/File:MD5.svg"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hyperlink" Target="http://en.wikipedia.org/wiki/File:SHA-1.svg" TargetMode="External"/><Relationship Id="rId7"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26.wmf"/><Relationship Id="rId5" Type="http://schemas.openxmlformats.org/officeDocument/2006/relationships/oleObject" Target="../embeddings/oleObject16.bin"/><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www.nsf.gov/" TargetMode="Externa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www.nsf.gov/"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2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sites.google.com/site/iasoncs/home/network-security"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9.wmf"/></Relationships>
</file>

<file path=ppt/slides/_rels/slide7.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1.wmf"/><Relationship Id="rId5" Type="http://schemas.openxmlformats.org/officeDocument/2006/relationships/oleObject" Target="../embeddings/oleObject3.bin"/><Relationship Id="rId4" Type="http://schemas.openxmlformats.org/officeDocument/2006/relationships/image" Target="../media/image10.wmf"/></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5.wmf"/><Relationship Id="rId5" Type="http://schemas.openxmlformats.org/officeDocument/2006/relationships/oleObject" Target="../embeddings/oleObject6.bin"/><Relationship Id="rId10" Type="http://schemas.openxmlformats.org/officeDocument/2006/relationships/image" Target="../media/image17.wmf"/><Relationship Id="rId4" Type="http://schemas.openxmlformats.org/officeDocument/2006/relationships/image" Target="../media/image14.wmf"/><Relationship Id="rId9" Type="http://schemas.openxmlformats.org/officeDocument/2006/relationships/oleObject" Target="../embeddings/oleObject8.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19298" y="1447800"/>
            <a:ext cx="9067800" cy="3048000"/>
          </a:xfrm>
        </p:spPr>
        <p:txBody>
          <a:bodyPr>
            <a:normAutofit/>
          </a:bodyPr>
          <a:lstStyle/>
          <a:p>
            <a:r>
              <a:rPr lang="en-US" sz="3600" b="1" dirty="0" smtClean="0">
                <a:solidFill>
                  <a:srgbClr val="00B050"/>
                </a:solidFill>
                <a:latin typeface="Comic Sans MS" panose="030F0702030302020204" pitchFamily="66" charset="0"/>
              </a:rPr>
              <a:t>Cryptography and SSL Security Protocol in Transport Layer</a:t>
            </a:r>
            <a:br>
              <a:rPr lang="en-US" sz="3600" b="1" dirty="0" smtClean="0">
                <a:solidFill>
                  <a:srgbClr val="00B050"/>
                </a:solidFill>
                <a:latin typeface="Comic Sans MS" panose="030F0702030302020204" pitchFamily="66" charset="0"/>
              </a:rPr>
            </a:br>
            <a:r>
              <a:rPr lang="en-US" sz="3600" b="1" dirty="0">
                <a:solidFill>
                  <a:srgbClr val="00B050"/>
                </a:solidFill>
                <a:latin typeface="Comic Sans MS" panose="030F0702030302020204" pitchFamily="66" charset="0"/>
              </a:rPr>
              <a:t/>
            </a:r>
            <a:br>
              <a:rPr lang="en-US" sz="3600" b="1" dirty="0">
                <a:solidFill>
                  <a:srgbClr val="00B050"/>
                </a:solidFill>
                <a:latin typeface="Comic Sans MS" panose="030F0702030302020204" pitchFamily="66" charset="0"/>
              </a:rPr>
            </a:br>
            <a:r>
              <a:rPr lang="en-US" sz="2800" b="1" dirty="0" smtClean="0">
                <a:solidFill>
                  <a:schemeClr val="accent1">
                    <a:lumMod val="75000"/>
                  </a:schemeClr>
                </a:solidFill>
                <a:latin typeface="Comic Sans MS" panose="030F0702030302020204" pitchFamily="66" charset="0"/>
              </a:rPr>
              <a:t>Wei Chen, Professor</a:t>
            </a:r>
            <a:br>
              <a:rPr lang="en-US" sz="2800" b="1" dirty="0" smtClean="0">
                <a:solidFill>
                  <a:schemeClr val="accent1">
                    <a:lumMod val="75000"/>
                  </a:schemeClr>
                </a:solidFill>
                <a:latin typeface="Comic Sans MS" panose="030F0702030302020204" pitchFamily="66" charset="0"/>
              </a:rPr>
            </a:br>
            <a:r>
              <a:rPr lang="en-US" sz="2800" b="1" dirty="0" smtClean="0">
                <a:solidFill>
                  <a:schemeClr val="accent1">
                    <a:lumMod val="75000"/>
                  </a:schemeClr>
                </a:solidFill>
                <a:latin typeface="Comic Sans MS" panose="030F0702030302020204" pitchFamily="66" charset="0"/>
              </a:rPr>
              <a:t>Tennessee State University</a:t>
            </a:r>
            <a:endParaRPr lang="en-US" sz="2800" b="1" dirty="0">
              <a:solidFill>
                <a:schemeClr val="accent1">
                  <a:lumMod val="75000"/>
                </a:schemeClr>
              </a:solidFill>
              <a:latin typeface="Comic Sans MS" panose="030F0702030302020204" pitchFamily="66" charset="0"/>
            </a:endParaRPr>
          </a:p>
        </p:txBody>
      </p:sp>
      <p:pic>
        <p:nvPicPr>
          <p:cNvPr id="3" name="Picture 17" descr="Tsu_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5619" y="1050926"/>
            <a:ext cx="685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041344" y="344488"/>
            <a:ext cx="514350" cy="762000"/>
          </a:xfrm>
          <a:prstGeom prst="rect">
            <a:avLst/>
          </a:prstGeom>
          <a:noFill/>
        </p:spPr>
      </p:pic>
      <p:pic>
        <p:nvPicPr>
          <p:cNvPr id="6" name="Picture 2" descr="National Science Foundation - Where Discoveries Begin">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8900"/>
          <a:stretch/>
        </p:blipFill>
        <p:spPr bwMode="auto">
          <a:xfrm>
            <a:off x="7727144" y="496888"/>
            <a:ext cx="1044907" cy="89693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14399" y="4648200"/>
            <a:ext cx="7904741" cy="1015663"/>
          </a:xfrm>
          <a:prstGeom prst="rect">
            <a:avLst/>
          </a:prstGeom>
          <a:noFill/>
        </p:spPr>
        <p:txBody>
          <a:bodyPr wrap="square" rtlCol="0">
            <a:spAutoFit/>
          </a:bodyPr>
          <a:lstStyle/>
          <a:p>
            <a:r>
              <a:rPr lang="en-US" sz="2000" b="1" dirty="0">
                <a:solidFill>
                  <a:schemeClr val="tx2">
                    <a:lumMod val="50000"/>
                  </a:schemeClr>
                </a:solidFill>
              </a:rPr>
              <a:t>M</a:t>
            </a:r>
            <a:r>
              <a:rPr lang="en-US" sz="2000" b="1" dirty="0" smtClean="0">
                <a:solidFill>
                  <a:schemeClr val="tx2">
                    <a:lumMod val="50000"/>
                  </a:schemeClr>
                </a:solidFill>
              </a:rPr>
              <a:t>odule for NSF project – </a:t>
            </a:r>
            <a:r>
              <a:rPr lang="en-US" sz="2000" dirty="0" smtClean="0">
                <a:solidFill>
                  <a:schemeClr val="tx2">
                    <a:lumMod val="50000"/>
                  </a:schemeClr>
                </a:solidFill>
              </a:rPr>
              <a:t>Collaborative </a:t>
            </a:r>
            <a:r>
              <a:rPr lang="en-US" sz="2000" dirty="0">
                <a:solidFill>
                  <a:schemeClr val="tx2">
                    <a:lumMod val="50000"/>
                  </a:schemeClr>
                </a:solidFill>
              </a:rPr>
              <a:t>Research: Enhancing Curriculum and Faculty </a:t>
            </a:r>
            <a:r>
              <a:rPr lang="en-US" sz="2000" dirty="0" smtClean="0">
                <a:solidFill>
                  <a:schemeClr val="tx2">
                    <a:lumMod val="50000"/>
                  </a:schemeClr>
                </a:solidFill>
              </a:rPr>
              <a:t>development on Information Assurance </a:t>
            </a:r>
            <a:r>
              <a:rPr lang="en-US" sz="2000" dirty="0">
                <a:solidFill>
                  <a:schemeClr val="tx2">
                    <a:lumMod val="50000"/>
                  </a:schemeClr>
                </a:solidFill>
              </a:rPr>
              <a:t>and Security through Real World </a:t>
            </a:r>
            <a:r>
              <a:rPr lang="en-US" sz="2000" dirty="0" smtClean="0">
                <a:solidFill>
                  <a:schemeClr val="tx2">
                    <a:lumMod val="50000"/>
                  </a:schemeClr>
                </a:solidFill>
              </a:rPr>
              <a:t>Relevant Portable Laboratory, </a:t>
            </a:r>
            <a:r>
              <a:rPr lang="en-US" sz="2000" dirty="0"/>
              <a:t>NSF </a:t>
            </a:r>
            <a:r>
              <a:rPr lang="en-US" sz="2000" dirty="0" smtClean="0"/>
              <a:t>DGE-1438924, </a:t>
            </a:r>
            <a:r>
              <a:rPr lang="en-US" sz="2000" dirty="0" smtClean="0">
                <a:solidFill>
                  <a:schemeClr val="tx2">
                    <a:lumMod val="50000"/>
                  </a:schemeClr>
                </a:solidFill>
              </a:rPr>
              <a:t>2015</a:t>
            </a:r>
          </a:p>
        </p:txBody>
      </p:sp>
    </p:spTree>
    <p:extLst>
      <p:ext uri="{BB962C8B-B14F-4D97-AF65-F5344CB8AC3E}">
        <p14:creationId xmlns:p14="http://schemas.microsoft.com/office/powerpoint/2010/main" val="1176305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228600" y="375371"/>
            <a:ext cx="7924800" cy="627745"/>
          </a:xfrm>
        </p:spPr>
        <p:txBody>
          <a:bodyPr/>
          <a:lstStyle/>
          <a:p>
            <a:pPr marL="0" indent="0">
              <a:buNone/>
            </a:pPr>
            <a:r>
              <a:rPr lang="en-US" sz="2400" b="1" u="sng" dirty="0" smtClean="0">
                <a:solidFill>
                  <a:srgbClr val="0070C0"/>
                </a:solidFill>
              </a:rPr>
              <a:t>General Approach in RSA </a:t>
            </a:r>
            <a:endParaRPr lang="en-US" sz="2400" b="1" u="sng" dirty="0">
              <a:solidFill>
                <a:srgbClr val="0070C0"/>
              </a:solidFill>
            </a:endParaRPr>
          </a:p>
        </p:txBody>
      </p:sp>
      <p:sp>
        <p:nvSpPr>
          <p:cNvPr id="7" name="Rectangle 6"/>
          <p:cNvSpPr/>
          <p:nvPr/>
        </p:nvSpPr>
        <p:spPr>
          <a:xfrm>
            <a:off x="7505323" y="50049"/>
            <a:ext cx="1338315" cy="338554"/>
          </a:xfrm>
          <a:prstGeom prst="rect">
            <a:avLst/>
          </a:prstGeom>
        </p:spPr>
        <p:txBody>
          <a:bodyPr wrap="none">
            <a:spAutoFit/>
          </a:bodyPr>
          <a:lstStyle/>
          <a:p>
            <a:r>
              <a:rPr lang="en-US" sz="1600" b="1" dirty="0" smtClean="0">
                <a:solidFill>
                  <a:srgbClr val="FF0000"/>
                </a:solidFill>
              </a:rPr>
              <a:t>Cryptography</a:t>
            </a:r>
            <a:endParaRPr lang="en-US" sz="1600" b="1" dirty="0">
              <a:solidFill>
                <a:srgbClr val="FF0000"/>
              </a:solidFill>
            </a:endParaRPr>
          </a:p>
        </p:txBody>
      </p:sp>
      <p:grpSp>
        <p:nvGrpSpPr>
          <p:cNvPr id="39" name="Group 38"/>
          <p:cNvGrpSpPr/>
          <p:nvPr/>
        </p:nvGrpSpPr>
        <p:grpSpPr>
          <a:xfrm>
            <a:off x="2884082" y="838200"/>
            <a:ext cx="5497919" cy="5659965"/>
            <a:chOff x="2876550" y="1164627"/>
            <a:chExt cx="4857749" cy="5333538"/>
          </a:xfrm>
        </p:grpSpPr>
        <p:sp>
          <p:nvSpPr>
            <p:cNvPr id="2" name="TextBox 1"/>
            <p:cNvSpPr txBox="1"/>
            <p:nvPr/>
          </p:nvSpPr>
          <p:spPr>
            <a:xfrm>
              <a:off x="3848099" y="1164627"/>
              <a:ext cx="1524000" cy="870079"/>
            </a:xfrm>
            <a:prstGeom prst="rect">
              <a:avLst/>
            </a:prstGeom>
            <a:solidFill>
              <a:schemeClr val="accent1">
                <a:lumMod val="40000"/>
                <a:lumOff val="60000"/>
              </a:schemeClr>
            </a:solidFill>
            <a:ln>
              <a:solidFill>
                <a:schemeClr val="accent1"/>
              </a:solidFill>
            </a:ln>
          </p:spPr>
          <p:txBody>
            <a:bodyPr wrap="square" rtlCol="0">
              <a:spAutoFit/>
            </a:bodyPr>
            <a:lstStyle/>
            <a:p>
              <a:r>
                <a:rPr lang="en-US" dirty="0" smtClean="0"/>
                <a:t>Plain text P</a:t>
              </a:r>
            </a:p>
            <a:p>
              <a:endParaRPr lang="en-US" dirty="0"/>
            </a:p>
            <a:p>
              <a:r>
                <a:rPr lang="en-US" dirty="0" smtClean="0"/>
                <a:t>Decimal text </a:t>
              </a:r>
              <a:endParaRPr lang="en-US" dirty="0"/>
            </a:p>
          </p:txBody>
        </p:sp>
        <p:cxnSp>
          <p:nvCxnSpPr>
            <p:cNvPr id="4" name="Straight Arrow Connector 3"/>
            <p:cNvCxnSpPr/>
            <p:nvPr/>
          </p:nvCxnSpPr>
          <p:spPr>
            <a:xfrm>
              <a:off x="4533899" y="1409190"/>
              <a:ext cx="0" cy="2888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5" name="Object 4"/>
            <p:cNvGraphicFramePr>
              <a:graphicFrameLocks noChangeAspect="1"/>
            </p:cNvGraphicFramePr>
            <p:nvPr>
              <p:extLst>
                <p:ext uri="{D42A27DB-BD31-4B8C-83A1-F6EECF244321}">
                  <p14:modId xmlns:p14="http://schemas.microsoft.com/office/powerpoint/2010/main" val="3663146483"/>
                </p:ext>
              </p:extLst>
            </p:nvPr>
          </p:nvGraphicFramePr>
          <p:xfrm>
            <a:off x="3691850" y="2307528"/>
            <a:ext cx="1871140" cy="540036"/>
          </p:xfrm>
          <a:graphic>
            <a:graphicData uri="http://schemas.openxmlformats.org/presentationml/2006/ole">
              <mc:AlternateContent xmlns:mc="http://schemas.openxmlformats.org/markup-compatibility/2006">
                <mc:Choice xmlns:v="urn:schemas-microsoft-com:vml" Requires="v">
                  <p:oleObj spid="_x0000_s5267" name="Equation" r:id="rId3" imgW="1498320" imgH="431640" progId="Equation.3">
                    <p:embed/>
                  </p:oleObj>
                </mc:Choice>
                <mc:Fallback>
                  <p:oleObj name="Equation" r:id="rId3" imgW="1498320" imgH="431640" progId="Equation.3">
                    <p:embed/>
                    <p:pic>
                      <p:nvPicPr>
                        <p:cNvPr id="0" name=""/>
                        <p:cNvPicPr/>
                        <p:nvPr/>
                      </p:nvPicPr>
                      <p:blipFill>
                        <a:blip r:embed="rId4"/>
                        <a:stretch>
                          <a:fillRect/>
                        </a:stretch>
                      </p:blipFill>
                      <p:spPr>
                        <a:xfrm>
                          <a:off x="3691850" y="2307528"/>
                          <a:ext cx="1871140" cy="540036"/>
                        </a:xfrm>
                        <a:prstGeom prst="rect">
                          <a:avLst/>
                        </a:prstGeom>
                        <a:solidFill>
                          <a:schemeClr val="accent1">
                            <a:lumMod val="40000"/>
                            <a:lumOff val="60000"/>
                          </a:schemeClr>
                        </a:solidFill>
                        <a:ln>
                          <a:solidFill>
                            <a:schemeClr val="tx1"/>
                          </a:solidFill>
                        </a:ln>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148949135"/>
                </p:ext>
              </p:extLst>
            </p:nvPr>
          </p:nvGraphicFramePr>
          <p:xfrm>
            <a:off x="4039393" y="3145827"/>
            <a:ext cx="1141412" cy="1143000"/>
          </p:xfrm>
          <a:graphic>
            <a:graphicData uri="http://schemas.openxmlformats.org/presentationml/2006/ole">
              <mc:AlternateContent xmlns:mc="http://schemas.openxmlformats.org/markup-compatibility/2006">
                <mc:Choice xmlns:v="urn:schemas-microsoft-com:vml" Requires="v">
                  <p:oleObj spid="_x0000_s5268" name="Equation" r:id="rId5" imgW="914400" imgH="914400" progId="Equation.3">
                    <p:embed/>
                  </p:oleObj>
                </mc:Choice>
                <mc:Fallback>
                  <p:oleObj name="Equation" r:id="rId5" imgW="914400" imgH="914400" progId="Equation.3">
                    <p:embed/>
                    <p:pic>
                      <p:nvPicPr>
                        <p:cNvPr id="0" name=""/>
                        <p:cNvPicPr/>
                        <p:nvPr/>
                      </p:nvPicPr>
                      <p:blipFill>
                        <a:blip r:embed="rId6"/>
                        <a:stretch>
                          <a:fillRect/>
                        </a:stretch>
                      </p:blipFill>
                      <p:spPr>
                        <a:xfrm>
                          <a:off x="4039393" y="3145827"/>
                          <a:ext cx="1141412" cy="1143000"/>
                        </a:xfrm>
                        <a:prstGeom prst="rect">
                          <a:avLst/>
                        </a:prstGeom>
                        <a:solidFill>
                          <a:schemeClr val="accent1">
                            <a:lumMod val="40000"/>
                            <a:lumOff val="60000"/>
                          </a:schemeClr>
                        </a:solidFill>
                        <a:ln>
                          <a:solidFill>
                            <a:schemeClr val="tx1"/>
                          </a:solidFill>
                        </a:ln>
                      </p:spPr>
                    </p:pic>
                  </p:oleObj>
                </mc:Fallback>
              </mc:AlternateContent>
            </a:graphicData>
          </a:graphic>
        </p:graphicFrame>
        <p:cxnSp>
          <p:nvCxnSpPr>
            <p:cNvPr id="10" name="Straight Arrow Connector 9"/>
            <p:cNvCxnSpPr/>
            <p:nvPr/>
          </p:nvCxnSpPr>
          <p:spPr>
            <a:xfrm flipH="1">
              <a:off x="5218669" y="3286201"/>
              <a:ext cx="5715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831358" y="3145827"/>
              <a:ext cx="1524000" cy="348032"/>
            </a:xfrm>
            <a:prstGeom prst="rect">
              <a:avLst/>
            </a:prstGeom>
            <a:solidFill>
              <a:schemeClr val="accent6">
                <a:lumMod val="60000"/>
                <a:lumOff val="40000"/>
              </a:schemeClr>
            </a:solidFill>
            <a:ln>
              <a:solidFill>
                <a:schemeClr val="accent6">
                  <a:lumMod val="60000"/>
                  <a:lumOff val="40000"/>
                </a:schemeClr>
              </a:solidFill>
            </a:ln>
          </p:spPr>
          <p:txBody>
            <a:bodyPr wrap="square" rtlCol="0">
              <a:spAutoFit/>
            </a:bodyPr>
            <a:lstStyle/>
            <a:p>
              <a:r>
                <a:rPr lang="en-US" dirty="0" smtClean="0"/>
                <a:t>Public key e, n</a:t>
              </a:r>
              <a:endParaRPr lang="en-US" dirty="0"/>
            </a:p>
          </p:txBody>
        </p:sp>
        <p:cxnSp>
          <p:nvCxnSpPr>
            <p:cNvPr id="14" name="Straight Arrow Connector 13"/>
            <p:cNvCxnSpPr/>
            <p:nvPr/>
          </p:nvCxnSpPr>
          <p:spPr>
            <a:xfrm>
              <a:off x="4533899" y="1995624"/>
              <a:ext cx="0" cy="31200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4506096" y="2878806"/>
              <a:ext cx="3089" cy="26702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481382" y="4383504"/>
              <a:ext cx="1066800" cy="348032"/>
            </a:xfrm>
            <a:prstGeom prst="rect">
              <a:avLst/>
            </a:prstGeom>
            <a:noFill/>
            <a:ln>
              <a:noFill/>
            </a:ln>
          </p:spPr>
          <p:txBody>
            <a:bodyPr wrap="square" rtlCol="0">
              <a:spAutoFit/>
            </a:bodyPr>
            <a:lstStyle/>
            <a:p>
              <a:r>
                <a:rPr lang="en-US" dirty="0" smtClean="0"/>
                <a:t>transmit</a:t>
              </a:r>
              <a:endParaRPr lang="en-US" dirty="0"/>
            </a:p>
          </p:txBody>
        </p:sp>
        <p:graphicFrame>
          <p:nvGraphicFramePr>
            <p:cNvPr id="22" name="Object 21"/>
            <p:cNvGraphicFramePr>
              <a:graphicFrameLocks noChangeAspect="1"/>
            </p:cNvGraphicFramePr>
            <p:nvPr>
              <p:extLst>
                <p:ext uri="{D42A27DB-BD31-4B8C-83A1-F6EECF244321}">
                  <p14:modId xmlns:p14="http://schemas.microsoft.com/office/powerpoint/2010/main" val="1112645654"/>
                </p:ext>
              </p:extLst>
            </p:nvPr>
          </p:nvGraphicFramePr>
          <p:xfrm>
            <a:off x="3886842" y="4783665"/>
            <a:ext cx="1824038" cy="1714500"/>
          </p:xfrm>
          <a:graphic>
            <a:graphicData uri="http://schemas.openxmlformats.org/presentationml/2006/ole">
              <mc:AlternateContent xmlns:mc="http://schemas.openxmlformats.org/markup-compatibility/2006">
                <mc:Choice xmlns:v="urn:schemas-microsoft-com:vml" Requires="v">
                  <p:oleObj spid="_x0000_s5269" name="Equation" r:id="rId7" imgW="1460160" imgH="1371600" progId="Equation.3">
                    <p:embed/>
                  </p:oleObj>
                </mc:Choice>
                <mc:Fallback>
                  <p:oleObj name="Equation" r:id="rId7" imgW="1460160" imgH="1371600" progId="Equation.3">
                    <p:embed/>
                    <p:pic>
                      <p:nvPicPr>
                        <p:cNvPr id="0" name=""/>
                        <p:cNvPicPr/>
                        <p:nvPr/>
                      </p:nvPicPr>
                      <p:blipFill>
                        <a:blip r:embed="rId8"/>
                        <a:stretch>
                          <a:fillRect/>
                        </a:stretch>
                      </p:blipFill>
                      <p:spPr>
                        <a:xfrm>
                          <a:off x="3886842" y="4783665"/>
                          <a:ext cx="1824038" cy="1714500"/>
                        </a:xfrm>
                        <a:prstGeom prst="rect">
                          <a:avLst/>
                        </a:prstGeom>
                        <a:solidFill>
                          <a:schemeClr val="accent3">
                            <a:lumMod val="60000"/>
                            <a:lumOff val="40000"/>
                          </a:schemeClr>
                        </a:solidFill>
                        <a:ln>
                          <a:solidFill>
                            <a:schemeClr val="tx1"/>
                          </a:solidFill>
                        </a:ln>
                      </p:spPr>
                    </p:pic>
                  </p:oleObj>
                </mc:Fallback>
              </mc:AlternateContent>
            </a:graphicData>
          </a:graphic>
        </p:graphicFrame>
        <p:cxnSp>
          <p:nvCxnSpPr>
            <p:cNvPr id="23" name="Straight Arrow Connector 22"/>
            <p:cNvCxnSpPr/>
            <p:nvPr/>
          </p:nvCxnSpPr>
          <p:spPr>
            <a:xfrm>
              <a:off x="4533899" y="5942573"/>
              <a:ext cx="6178" cy="31612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294737" y="5050827"/>
              <a:ext cx="1439562" cy="609055"/>
            </a:xfrm>
            <a:prstGeom prst="rect">
              <a:avLst/>
            </a:prstGeom>
            <a:solidFill>
              <a:schemeClr val="accent6">
                <a:lumMod val="60000"/>
                <a:lumOff val="40000"/>
              </a:schemeClr>
            </a:solidFill>
            <a:ln>
              <a:solidFill>
                <a:schemeClr val="accent6">
                  <a:lumMod val="60000"/>
                  <a:lumOff val="40000"/>
                </a:schemeClr>
              </a:solidFill>
            </a:ln>
          </p:spPr>
          <p:txBody>
            <a:bodyPr wrap="square" rtlCol="0">
              <a:spAutoFit/>
            </a:bodyPr>
            <a:lstStyle/>
            <a:p>
              <a:r>
                <a:rPr lang="en-US" dirty="0" smtClean="0"/>
                <a:t>Private key d</a:t>
              </a:r>
              <a:endParaRPr lang="en-US" dirty="0"/>
            </a:p>
            <a:p>
              <a:r>
                <a:rPr lang="en-US" dirty="0" smtClean="0"/>
                <a:t>Public key n </a:t>
              </a:r>
              <a:endParaRPr lang="en-US" dirty="0"/>
            </a:p>
          </p:txBody>
        </p:sp>
        <p:cxnSp>
          <p:nvCxnSpPr>
            <p:cNvPr id="28" name="Straight Arrow Connector 27"/>
            <p:cNvCxnSpPr/>
            <p:nvPr/>
          </p:nvCxnSpPr>
          <p:spPr>
            <a:xfrm flipH="1">
              <a:off x="5723237" y="5235493"/>
              <a:ext cx="5715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4481382" y="4316749"/>
              <a:ext cx="3090" cy="47206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933699" y="1164627"/>
              <a:ext cx="914400" cy="377034"/>
            </a:xfrm>
            <a:prstGeom prst="rect">
              <a:avLst/>
            </a:prstGeom>
            <a:noFill/>
            <a:ln>
              <a:noFill/>
            </a:ln>
          </p:spPr>
          <p:txBody>
            <a:bodyPr wrap="square" rtlCol="0">
              <a:spAutoFit/>
            </a:bodyPr>
            <a:lstStyle/>
            <a:p>
              <a:r>
                <a:rPr lang="en-US" sz="2000" b="1" dirty="0" smtClean="0">
                  <a:solidFill>
                    <a:srgbClr val="0070C0"/>
                  </a:solidFill>
                </a:rPr>
                <a:t>Sender</a:t>
              </a:r>
              <a:endParaRPr lang="en-US" sz="2000" b="1" dirty="0">
                <a:solidFill>
                  <a:srgbClr val="0070C0"/>
                </a:solidFill>
              </a:endParaRPr>
            </a:p>
          </p:txBody>
        </p:sp>
        <p:sp>
          <p:nvSpPr>
            <p:cNvPr id="41" name="TextBox 40"/>
            <p:cNvSpPr txBox="1"/>
            <p:nvPr/>
          </p:nvSpPr>
          <p:spPr>
            <a:xfrm>
              <a:off x="2876550" y="4755754"/>
              <a:ext cx="1028699" cy="377034"/>
            </a:xfrm>
            <a:prstGeom prst="rect">
              <a:avLst/>
            </a:prstGeom>
            <a:noFill/>
            <a:ln>
              <a:noFill/>
            </a:ln>
          </p:spPr>
          <p:txBody>
            <a:bodyPr wrap="square" rtlCol="0">
              <a:spAutoFit/>
            </a:bodyPr>
            <a:lstStyle/>
            <a:p>
              <a:r>
                <a:rPr lang="en-US" sz="2000" b="1" dirty="0" smtClean="0">
                  <a:solidFill>
                    <a:srgbClr val="00B050"/>
                  </a:solidFill>
                </a:rPr>
                <a:t>Receiver</a:t>
              </a:r>
              <a:endParaRPr lang="en-US" sz="2000" b="1" dirty="0">
                <a:solidFill>
                  <a:srgbClr val="00B050"/>
                </a:solidFill>
              </a:endParaRPr>
            </a:p>
          </p:txBody>
        </p:sp>
      </p:grpSp>
    </p:spTree>
    <p:extLst>
      <p:ext uri="{BB962C8B-B14F-4D97-AF65-F5344CB8AC3E}">
        <p14:creationId xmlns:p14="http://schemas.microsoft.com/office/powerpoint/2010/main" val="19482040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9600" y="208407"/>
            <a:ext cx="8136986" cy="762000"/>
          </a:xfrm>
        </p:spPr>
        <p:txBody>
          <a:bodyPr>
            <a:noAutofit/>
          </a:bodyPr>
          <a:lstStyle/>
          <a:p>
            <a:pPr lvl="1" algn="ctr" rtl="0">
              <a:spcBef>
                <a:spcPct val="0"/>
              </a:spcBef>
            </a:pPr>
            <a:r>
              <a:rPr lang="en-US" sz="3200" dirty="0" smtClean="0">
                <a:solidFill>
                  <a:srgbClr val="00B050"/>
                </a:solidFill>
              </a:rPr>
              <a:t>Integrity</a:t>
            </a:r>
            <a:endParaRPr lang="en-US" sz="3200" dirty="0">
              <a:solidFill>
                <a:srgbClr val="00B050"/>
              </a:solidFill>
            </a:endParaRPr>
          </a:p>
        </p:txBody>
      </p:sp>
      <p:sp>
        <p:nvSpPr>
          <p:cNvPr id="5" name="Rectangle 4"/>
          <p:cNvSpPr/>
          <p:nvPr/>
        </p:nvSpPr>
        <p:spPr>
          <a:xfrm>
            <a:off x="7620000" y="208407"/>
            <a:ext cx="1338315" cy="338554"/>
          </a:xfrm>
          <a:prstGeom prst="rect">
            <a:avLst/>
          </a:prstGeom>
        </p:spPr>
        <p:txBody>
          <a:bodyPr wrap="none">
            <a:spAutoFit/>
          </a:bodyPr>
          <a:lstStyle/>
          <a:p>
            <a:r>
              <a:rPr lang="en-US" sz="1600" b="1" dirty="0" smtClean="0">
                <a:solidFill>
                  <a:srgbClr val="FF0000"/>
                </a:solidFill>
              </a:rPr>
              <a:t>Cryptography</a:t>
            </a:r>
            <a:endParaRPr lang="en-US" sz="1600" b="1" dirty="0">
              <a:solidFill>
                <a:srgbClr val="FF0000"/>
              </a:solidFill>
            </a:endParaRPr>
          </a:p>
        </p:txBody>
      </p:sp>
      <p:sp>
        <p:nvSpPr>
          <p:cNvPr id="6" name="Title 1"/>
          <p:cNvSpPr txBox="1">
            <a:spLocks/>
          </p:cNvSpPr>
          <p:nvPr/>
        </p:nvSpPr>
        <p:spPr>
          <a:xfrm>
            <a:off x="280087" y="652851"/>
            <a:ext cx="8787611" cy="10286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rtl="0">
              <a:spcBef>
                <a:spcPct val="0"/>
              </a:spcBef>
            </a:pPr>
            <a:r>
              <a:rPr lang="en-US" sz="2400" u="sng" kern="0" dirty="0">
                <a:solidFill>
                  <a:srgbClr val="FF0000"/>
                </a:solidFill>
              </a:rPr>
              <a:t>I</a:t>
            </a:r>
            <a:r>
              <a:rPr lang="en-US" sz="2400" u="sng" kern="0" dirty="0" smtClean="0">
                <a:solidFill>
                  <a:srgbClr val="FF0000"/>
                </a:solidFill>
              </a:rPr>
              <a:t>ntegrity:</a:t>
            </a:r>
            <a:r>
              <a:rPr lang="en-US" sz="2400" kern="0" dirty="0" smtClean="0">
                <a:solidFill>
                  <a:srgbClr val="FF0000"/>
                </a:solidFill>
              </a:rPr>
              <a:t>  </a:t>
            </a:r>
            <a:r>
              <a:rPr lang="en-US" sz="2400" kern="0" dirty="0" smtClean="0"/>
              <a:t>Assure that information are not unauthorized modified or destructed</a:t>
            </a:r>
          </a:p>
        </p:txBody>
      </p:sp>
      <p:sp>
        <p:nvSpPr>
          <p:cNvPr id="9" name="Rectangle 8"/>
          <p:cNvSpPr/>
          <p:nvPr/>
        </p:nvSpPr>
        <p:spPr>
          <a:xfrm>
            <a:off x="280087" y="1524000"/>
            <a:ext cx="8645572" cy="2000548"/>
          </a:xfrm>
          <a:prstGeom prst="rect">
            <a:avLst/>
          </a:prstGeom>
        </p:spPr>
        <p:txBody>
          <a:bodyPr wrap="square">
            <a:spAutoFit/>
          </a:bodyPr>
          <a:lstStyle/>
          <a:p>
            <a:r>
              <a:rPr lang="en-US" sz="2400" u="sng" dirty="0" smtClean="0">
                <a:solidFill>
                  <a:srgbClr val="0070C0"/>
                </a:solidFill>
              </a:rPr>
              <a:t>Modification Detection Code (MDC) using hash function</a:t>
            </a:r>
          </a:p>
          <a:p>
            <a:r>
              <a:rPr lang="en-US" sz="2000" b="1" dirty="0" smtClean="0"/>
              <a:t>General idea: </a:t>
            </a:r>
            <a:r>
              <a:rPr lang="en-US" sz="2000" dirty="0" smtClean="0"/>
              <a:t>Alice uses a hash function to create  a fingerprint from the message. She sends the message and the fingerprint to Bob over the insecure channel. Bob separates the message from the fingerprint. He than makes a new fingerprint from received message. If the two fingerprints match, the message is </a:t>
            </a:r>
            <a:r>
              <a:rPr lang="en-US" sz="2000" dirty="0" err="1" smtClean="0"/>
              <a:t>integreted</a:t>
            </a:r>
            <a:r>
              <a:rPr lang="en-US" sz="2000" dirty="0" smtClean="0"/>
              <a:t> and has not been modified. </a:t>
            </a:r>
            <a:endParaRPr lang="en-US" sz="2000" dirty="0"/>
          </a:p>
        </p:txBody>
      </p:sp>
      <p:grpSp>
        <p:nvGrpSpPr>
          <p:cNvPr id="3" name="Group 2"/>
          <p:cNvGrpSpPr/>
          <p:nvPr/>
        </p:nvGrpSpPr>
        <p:grpSpPr>
          <a:xfrm>
            <a:off x="316627" y="3510564"/>
            <a:ext cx="8768195" cy="3271237"/>
            <a:chOff x="306688" y="3449257"/>
            <a:chExt cx="8768195" cy="3271237"/>
          </a:xfrm>
        </p:grpSpPr>
        <p:sp>
          <p:nvSpPr>
            <p:cNvPr id="2" name="Rectangle 1"/>
            <p:cNvSpPr/>
            <p:nvPr/>
          </p:nvSpPr>
          <p:spPr>
            <a:xfrm>
              <a:off x="585829" y="4003255"/>
              <a:ext cx="600557" cy="463378"/>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t>
              </a:r>
              <a:endParaRPr lang="en-US" dirty="0">
                <a:solidFill>
                  <a:schemeClr val="tx1"/>
                </a:solidFill>
              </a:endParaRPr>
            </a:p>
          </p:txBody>
        </p:sp>
        <p:sp>
          <p:nvSpPr>
            <p:cNvPr id="10" name="Rectangle 9"/>
            <p:cNvSpPr/>
            <p:nvPr/>
          </p:nvSpPr>
          <p:spPr>
            <a:xfrm>
              <a:off x="454367" y="4853405"/>
              <a:ext cx="762000" cy="275812"/>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Hash </a:t>
              </a:r>
              <a:endParaRPr lang="en-US" dirty="0">
                <a:solidFill>
                  <a:schemeClr val="tx1"/>
                </a:solidFill>
              </a:endParaRPr>
            </a:p>
          </p:txBody>
        </p:sp>
        <p:sp>
          <p:nvSpPr>
            <p:cNvPr id="11" name="Rectangle 10"/>
            <p:cNvSpPr/>
            <p:nvPr/>
          </p:nvSpPr>
          <p:spPr>
            <a:xfrm>
              <a:off x="443179" y="5606544"/>
              <a:ext cx="971550" cy="344615"/>
            </a:xfrm>
            <a:prstGeom prst="rect">
              <a:avLst/>
            </a:prstGeom>
            <a:solidFill>
              <a:srgbClr val="92D05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 y = h(M) </a:t>
              </a:r>
              <a:endParaRPr lang="en-US" sz="1600" dirty="0">
                <a:solidFill>
                  <a:schemeClr val="tx1"/>
                </a:solidFill>
              </a:endParaRPr>
            </a:p>
          </p:txBody>
        </p:sp>
        <p:cxnSp>
          <p:nvCxnSpPr>
            <p:cNvPr id="12" name="Straight Arrow Connector 11"/>
            <p:cNvCxnSpPr>
              <a:stCxn id="2" idx="3"/>
            </p:cNvCxnSpPr>
            <p:nvPr/>
          </p:nvCxnSpPr>
          <p:spPr>
            <a:xfrm>
              <a:off x="1186386" y="4234944"/>
              <a:ext cx="990343"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1414728" y="4804726"/>
              <a:ext cx="789787" cy="974124"/>
            </a:xfrm>
            <a:custGeom>
              <a:avLst/>
              <a:gdLst>
                <a:gd name="connsiteX0" fmla="*/ 0 w 580768"/>
                <a:gd name="connsiteY0" fmla="*/ 1346887 h 1346887"/>
                <a:gd name="connsiteX1" fmla="*/ 259492 w 580768"/>
                <a:gd name="connsiteY1" fmla="*/ 1346887 h 1346887"/>
                <a:gd name="connsiteX2" fmla="*/ 259492 w 580768"/>
                <a:gd name="connsiteY2" fmla="*/ 0 h 1346887"/>
                <a:gd name="connsiteX3" fmla="*/ 580768 w 580768"/>
                <a:gd name="connsiteY3" fmla="*/ 0 h 1346887"/>
              </a:gdLst>
              <a:ahLst/>
              <a:cxnLst>
                <a:cxn ang="0">
                  <a:pos x="connsiteX0" y="connsiteY0"/>
                </a:cxn>
                <a:cxn ang="0">
                  <a:pos x="connsiteX1" y="connsiteY1"/>
                </a:cxn>
                <a:cxn ang="0">
                  <a:pos x="connsiteX2" y="connsiteY2"/>
                </a:cxn>
                <a:cxn ang="0">
                  <a:pos x="connsiteX3" y="connsiteY3"/>
                </a:cxn>
              </a:cxnLst>
              <a:rect l="l" t="t" r="r" b="b"/>
              <a:pathLst>
                <a:path w="580768" h="1346887">
                  <a:moveTo>
                    <a:pt x="0" y="1346887"/>
                  </a:moveTo>
                  <a:lnTo>
                    <a:pt x="259492" y="1346887"/>
                  </a:lnTo>
                  <a:lnTo>
                    <a:pt x="259492" y="0"/>
                  </a:lnTo>
                  <a:lnTo>
                    <a:pt x="580768" y="0"/>
                  </a:lnTo>
                </a:path>
              </a:pathLst>
            </a:custGeom>
            <a:noFill/>
            <a:ln>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33172" y="5951159"/>
              <a:ext cx="1219373" cy="369332"/>
            </a:xfrm>
            <a:prstGeom prst="rect">
              <a:avLst/>
            </a:prstGeom>
          </p:spPr>
          <p:txBody>
            <a:bodyPr wrap="none">
              <a:spAutoFit/>
            </a:bodyPr>
            <a:lstStyle/>
            <a:p>
              <a:r>
                <a:rPr lang="en-US" dirty="0"/>
                <a:t>Fingerprint</a:t>
              </a:r>
            </a:p>
          </p:txBody>
        </p:sp>
        <p:sp>
          <p:nvSpPr>
            <p:cNvPr id="16" name="Rectangle 15"/>
            <p:cNvSpPr/>
            <p:nvPr/>
          </p:nvSpPr>
          <p:spPr>
            <a:xfrm>
              <a:off x="306688" y="3723581"/>
              <a:ext cx="1009892" cy="369332"/>
            </a:xfrm>
            <a:prstGeom prst="rect">
              <a:avLst/>
            </a:prstGeom>
          </p:spPr>
          <p:txBody>
            <a:bodyPr wrap="none">
              <a:spAutoFit/>
            </a:bodyPr>
            <a:lstStyle/>
            <a:p>
              <a:r>
                <a:rPr lang="en-US" dirty="0" smtClean="0"/>
                <a:t>Message</a:t>
              </a:r>
              <a:endParaRPr lang="en-US" dirty="0"/>
            </a:p>
          </p:txBody>
        </p:sp>
        <p:sp>
          <p:nvSpPr>
            <p:cNvPr id="20" name="Rectangle 19"/>
            <p:cNvSpPr/>
            <p:nvPr/>
          </p:nvSpPr>
          <p:spPr>
            <a:xfrm>
              <a:off x="2207878" y="4026940"/>
              <a:ext cx="600557" cy="463378"/>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t>
              </a:r>
              <a:endParaRPr lang="en-US" dirty="0">
                <a:solidFill>
                  <a:schemeClr val="tx1"/>
                </a:solidFill>
              </a:endParaRPr>
            </a:p>
          </p:txBody>
        </p:sp>
        <p:sp>
          <p:nvSpPr>
            <p:cNvPr id="21" name="Rectangle 20"/>
            <p:cNvSpPr/>
            <p:nvPr/>
          </p:nvSpPr>
          <p:spPr>
            <a:xfrm>
              <a:off x="2266676" y="4709233"/>
              <a:ext cx="482959" cy="248398"/>
            </a:xfrm>
            <a:prstGeom prst="rect">
              <a:avLst/>
            </a:prstGeom>
            <a:solidFill>
              <a:srgbClr val="92D05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 y  </a:t>
              </a:r>
              <a:endParaRPr lang="en-US" sz="1600" dirty="0">
                <a:solidFill>
                  <a:schemeClr val="tx1"/>
                </a:solidFill>
              </a:endParaRPr>
            </a:p>
          </p:txBody>
        </p:sp>
        <p:sp>
          <p:nvSpPr>
            <p:cNvPr id="22" name="Rectangle 21"/>
            <p:cNvSpPr/>
            <p:nvPr/>
          </p:nvSpPr>
          <p:spPr>
            <a:xfrm>
              <a:off x="2164749" y="3908247"/>
              <a:ext cx="697780" cy="1116771"/>
            </a:xfrm>
            <a:prstGeom prst="rect">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201058" y="4013279"/>
              <a:ext cx="600557" cy="463378"/>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t>
              </a:r>
              <a:endParaRPr lang="en-US" dirty="0">
                <a:solidFill>
                  <a:schemeClr val="tx1"/>
                </a:solidFill>
              </a:endParaRPr>
            </a:p>
          </p:txBody>
        </p:sp>
        <p:sp>
          <p:nvSpPr>
            <p:cNvPr id="24" name="Rectangle 23"/>
            <p:cNvSpPr/>
            <p:nvPr/>
          </p:nvSpPr>
          <p:spPr>
            <a:xfrm>
              <a:off x="4259856" y="4695572"/>
              <a:ext cx="482959" cy="248398"/>
            </a:xfrm>
            <a:prstGeom prst="rect">
              <a:avLst/>
            </a:prstGeom>
            <a:solidFill>
              <a:srgbClr val="92D05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 y  </a:t>
              </a:r>
              <a:endParaRPr lang="en-US" sz="1600" dirty="0">
                <a:solidFill>
                  <a:schemeClr val="tx1"/>
                </a:solidFill>
              </a:endParaRPr>
            </a:p>
          </p:txBody>
        </p:sp>
        <p:sp>
          <p:nvSpPr>
            <p:cNvPr id="25" name="Rectangle 24"/>
            <p:cNvSpPr/>
            <p:nvPr/>
          </p:nvSpPr>
          <p:spPr>
            <a:xfrm>
              <a:off x="4157929" y="3894586"/>
              <a:ext cx="697780" cy="1116771"/>
            </a:xfrm>
            <a:prstGeom prst="rect">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529529" y="4016093"/>
              <a:ext cx="600557" cy="463378"/>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t>
              </a:r>
              <a:endParaRPr lang="en-US" dirty="0">
                <a:solidFill>
                  <a:schemeClr val="tx1"/>
                </a:solidFill>
              </a:endParaRPr>
            </a:p>
          </p:txBody>
        </p:sp>
        <p:sp>
          <p:nvSpPr>
            <p:cNvPr id="27" name="Rectangle 26"/>
            <p:cNvSpPr/>
            <p:nvPr/>
          </p:nvSpPr>
          <p:spPr>
            <a:xfrm>
              <a:off x="5459104" y="4853405"/>
              <a:ext cx="762000" cy="275812"/>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Hash </a:t>
              </a:r>
              <a:endParaRPr lang="en-US" dirty="0">
                <a:solidFill>
                  <a:schemeClr val="tx1"/>
                </a:solidFill>
              </a:endParaRPr>
            </a:p>
          </p:txBody>
        </p:sp>
        <p:sp>
          <p:nvSpPr>
            <p:cNvPr id="28" name="Rectangle 27"/>
            <p:cNvSpPr/>
            <p:nvPr/>
          </p:nvSpPr>
          <p:spPr>
            <a:xfrm>
              <a:off x="5588327" y="5606544"/>
              <a:ext cx="482959" cy="248398"/>
            </a:xfrm>
            <a:prstGeom prst="rect">
              <a:avLst/>
            </a:prstGeom>
            <a:solidFill>
              <a:srgbClr val="92D05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 y  </a:t>
              </a:r>
              <a:endParaRPr lang="en-US" sz="1600" dirty="0">
                <a:solidFill>
                  <a:schemeClr val="tx1"/>
                </a:solidFill>
              </a:endParaRPr>
            </a:p>
          </p:txBody>
        </p:sp>
        <p:sp>
          <p:nvSpPr>
            <p:cNvPr id="30" name="Rectangle 29"/>
            <p:cNvSpPr/>
            <p:nvPr/>
          </p:nvSpPr>
          <p:spPr>
            <a:xfrm>
              <a:off x="6990208" y="4887158"/>
              <a:ext cx="482959" cy="248398"/>
            </a:xfrm>
            <a:prstGeom prst="rect">
              <a:avLst/>
            </a:prstGeom>
            <a:solidFill>
              <a:srgbClr val="92D05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 y’  </a:t>
              </a:r>
              <a:endParaRPr lang="en-US" sz="1600" dirty="0">
                <a:solidFill>
                  <a:schemeClr val="tx1"/>
                </a:solidFill>
              </a:endParaRPr>
            </a:p>
          </p:txBody>
        </p:sp>
        <p:sp>
          <p:nvSpPr>
            <p:cNvPr id="31" name="Diamond 30"/>
            <p:cNvSpPr/>
            <p:nvPr/>
          </p:nvSpPr>
          <p:spPr>
            <a:xfrm>
              <a:off x="6552327" y="5472699"/>
              <a:ext cx="1491802" cy="496508"/>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Same?</a:t>
              </a:r>
              <a:endParaRPr lang="en-US" sz="1600" dirty="0"/>
            </a:p>
          </p:txBody>
        </p:sp>
        <p:cxnSp>
          <p:nvCxnSpPr>
            <p:cNvPr id="37" name="Straight Arrow Connector 36"/>
            <p:cNvCxnSpPr/>
            <p:nvPr/>
          </p:nvCxnSpPr>
          <p:spPr>
            <a:xfrm>
              <a:off x="2862529" y="4474868"/>
              <a:ext cx="1295400" cy="154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23" idx="3"/>
              <a:endCxn id="26" idx="1"/>
            </p:cNvCxnSpPr>
            <p:nvPr/>
          </p:nvCxnSpPr>
          <p:spPr>
            <a:xfrm>
              <a:off x="4801615" y="4244968"/>
              <a:ext cx="727914" cy="281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 name="Freeform 47"/>
            <p:cNvSpPr/>
            <p:nvPr/>
          </p:nvSpPr>
          <p:spPr>
            <a:xfrm>
              <a:off x="4738697" y="4836308"/>
              <a:ext cx="864973" cy="902043"/>
            </a:xfrm>
            <a:custGeom>
              <a:avLst/>
              <a:gdLst>
                <a:gd name="connsiteX0" fmla="*/ 0 w 864973"/>
                <a:gd name="connsiteY0" fmla="*/ 0 h 902043"/>
                <a:gd name="connsiteX1" fmla="*/ 197708 w 864973"/>
                <a:gd name="connsiteY1" fmla="*/ 0 h 902043"/>
                <a:gd name="connsiteX2" fmla="*/ 185351 w 864973"/>
                <a:gd name="connsiteY2" fmla="*/ 889686 h 902043"/>
                <a:gd name="connsiteX3" fmla="*/ 864973 w 864973"/>
                <a:gd name="connsiteY3" fmla="*/ 902043 h 902043"/>
              </a:gdLst>
              <a:ahLst/>
              <a:cxnLst>
                <a:cxn ang="0">
                  <a:pos x="connsiteX0" y="connsiteY0"/>
                </a:cxn>
                <a:cxn ang="0">
                  <a:pos x="connsiteX1" y="connsiteY1"/>
                </a:cxn>
                <a:cxn ang="0">
                  <a:pos x="connsiteX2" y="connsiteY2"/>
                </a:cxn>
                <a:cxn ang="0">
                  <a:pos x="connsiteX3" y="connsiteY3"/>
                </a:cxn>
              </a:cxnLst>
              <a:rect l="l" t="t" r="r" b="b"/>
              <a:pathLst>
                <a:path w="864973" h="902043">
                  <a:moveTo>
                    <a:pt x="0" y="0"/>
                  </a:moveTo>
                  <a:lnTo>
                    <a:pt x="197708" y="0"/>
                  </a:lnTo>
                  <a:lnTo>
                    <a:pt x="185351" y="889686"/>
                  </a:lnTo>
                  <a:lnTo>
                    <a:pt x="864973" y="902043"/>
                  </a:lnTo>
                </a:path>
              </a:pathLst>
            </a:custGeom>
            <a:noFill/>
            <a:ln>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Arrow Connector 48"/>
            <p:cNvCxnSpPr/>
            <p:nvPr/>
          </p:nvCxnSpPr>
          <p:spPr>
            <a:xfrm>
              <a:off x="6262294" y="4989904"/>
              <a:ext cx="727914" cy="281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endCxn id="31" idx="1"/>
            </p:cNvCxnSpPr>
            <p:nvPr/>
          </p:nvCxnSpPr>
          <p:spPr>
            <a:xfrm>
              <a:off x="6071286" y="5690301"/>
              <a:ext cx="481041" cy="3065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8044129" y="5730743"/>
              <a:ext cx="288157"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7231686" y="6006835"/>
              <a:ext cx="1" cy="38111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887151" y="4466632"/>
              <a:ext cx="1" cy="38111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887152" y="5165758"/>
              <a:ext cx="1" cy="38111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5840104" y="4455198"/>
              <a:ext cx="1" cy="38111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7282796" y="5135556"/>
              <a:ext cx="1" cy="38111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8248438" y="5503519"/>
              <a:ext cx="826445" cy="369332"/>
            </a:xfrm>
            <a:prstGeom prst="rect">
              <a:avLst/>
            </a:prstGeom>
          </p:spPr>
          <p:txBody>
            <a:bodyPr wrap="none">
              <a:spAutoFit/>
            </a:bodyPr>
            <a:lstStyle/>
            <a:p>
              <a:r>
                <a:rPr lang="en-US" dirty="0" smtClean="0"/>
                <a:t>Accept</a:t>
              </a:r>
              <a:endParaRPr lang="en-US" dirty="0"/>
            </a:p>
          </p:txBody>
        </p:sp>
        <p:sp>
          <p:nvSpPr>
            <p:cNvPr id="70" name="Rectangle 69"/>
            <p:cNvSpPr/>
            <p:nvPr/>
          </p:nvSpPr>
          <p:spPr>
            <a:xfrm>
              <a:off x="6870755" y="6320491"/>
              <a:ext cx="769708" cy="369332"/>
            </a:xfrm>
            <a:prstGeom prst="rect">
              <a:avLst/>
            </a:prstGeom>
          </p:spPr>
          <p:txBody>
            <a:bodyPr wrap="square">
              <a:spAutoFit/>
            </a:bodyPr>
            <a:lstStyle/>
            <a:p>
              <a:r>
                <a:rPr lang="en-US" dirty="0"/>
                <a:t>R</a:t>
              </a:r>
              <a:r>
                <a:rPr lang="en-US" dirty="0" smtClean="0"/>
                <a:t>eject</a:t>
              </a:r>
              <a:endParaRPr lang="en-US" dirty="0"/>
            </a:p>
          </p:txBody>
        </p:sp>
        <p:sp>
          <p:nvSpPr>
            <p:cNvPr id="72" name="Rectangle 71"/>
            <p:cNvSpPr/>
            <p:nvPr/>
          </p:nvSpPr>
          <p:spPr>
            <a:xfrm>
              <a:off x="306688" y="3818589"/>
              <a:ext cx="2691713" cy="26865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4049409" y="3818589"/>
              <a:ext cx="5008350" cy="29019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7949425" y="5340001"/>
              <a:ext cx="296876" cy="369332"/>
            </a:xfrm>
            <a:prstGeom prst="rect">
              <a:avLst/>
            </a:prstGeom>
          </p:spPr>
          <p:txBody>
            <a:bodyPr wrap="none">
              <a:spAutoFit/>
            </a:bodyPr>
            <a:lstStyle/>
            <a:p>
              <a:r>
                <a:rPr lang="en-US" dirty="0"/>
                <a:t>Y</a:t>
              </a:r>
            </a:p>
          </p:txBody>
        </p:sp>
        <p:sp>
          <p:nvSpPr>
            <p:cNvPr id="75" name="Rectangle 74"/>
            <p:cNvSpPr/>
            <p:nvPr/>
          </p:nvSpPr>
          <p:spPr>
            <a:xfrm>
              <a:off x="7306717" y="5998970"/>
              <a:ext cx="333746" cy="369332"/>
            </a:xfrm>
            <a:prstGeom prst="rect">
              <a:avLst/>
            </a:prstGeom>
          </p:spPr>
          <p:txBody>
            <a:bodyPr wrap="none">
              <a:spAutoFit/>
            </a:bodyPr>
            <a:lstStyle/>
            <a:p>
              <a:r>
                <a:rPr lang="en-US" dirty="0" smtClean="0"/>
                <a:t>N</a:t>
              </a:r>
              <a:endParaRPr lang="en-US" dirty="0"/>
            </a:p>
          </p:txBody>
        </p:sp>
        <p:sp>
          <p:nvSpPr>
            <p:cNvPr id="42" name="Rectangle 41"/>
            <p:cNvSpPr/>
            <p:nvPr/>
          </p:nvSpPr>
          <p:spPr>
            <a:xfrm>
              <a:off x="330421" y="3449257"/>
              <a:ext cx="636713" cy="369332"/>
            </a:xfrm>
            <a:prstGeom prst="rect">
              <a:avLst/>
            </a:prstGeom>
          </p:spPr>
          <p:txBody>
            <a:bodyPr wrap="none">
              <a:spAutoFit/>
            </a:bodyPr>
            <a:lstStyle/>
            <a:p>
              <a:r>
                <a:rPr lang="en-US" dirty="0" smtClean="0">
                  <a:solidFill>
                    <a:srgbClr val="FF0000"/>
                  </a:solidFill>
                </a:rPr>
                <a:t>Alice</a:t>
              </a:r>
              <a:endParaRPr lang="en-US" dirty="0">
                <a:solidFill>
                  <a:srgbClr val="FF0000"/>
                </a:solidFill>
              </a:endParaRPr>
            </a:p>
          </p:txBody>
        </p:sp>
        <p:sp>
          <p:nvSpPr>
            <p:cNvPr id="43" name="Rectangle 42"/>
            <p:cNvSpPr/>
            <p:nvPr/>
          </p:nvSpPr>
          <p:spPr>
            <a:xfrm>
              <a:off x="3941499" y="3449257"/>
              <a:ext cx="553357" cy="369332"/>
            </a:xfrm>
            <a:prstGeom prst="rect">
              <a:avLst/>
            </a:prstGeom>
          </p:spPr>
          <p:txBody>
            <a:bodyPr wrap="none">
              <a:spAutoFit/>
            </a:bodyPr>
            <a:lstStyle/>
            <a:p>
              <a:r>
                <a:rPr lang="en-US" dirty="0" smtClean="0">
                  <a:solidFill>
                    <a:srgbClr val="FF0000"/>
                  </a:solidFill>
                </a:rPr>
                <a:t>Bob</a:t>
              </a:r>
              <a:endParaRPr lang="en-US" dirty="0">
                <a:solidFill>
                  <a:srgbClr val="FF0000"/>
                </a:solidFill>
              </a:endParaRPr>
            </a:p>
          </p:txBody>
        </p:sp>
      </p:grpSp>
      <p:sp>
        <p:nvSpPr>
          <p:cNvPr id="7" name="Rectangle 6"/>
          <p:cNvSpPr/>
          <p:nvPr/>
        </p:nvSpPr>
        <p:spPr>
          <a:xfrm>
            <a:off x="3029707" y="3955893"/>
            <a:ext cx="1029641" cy="646331"/>
          </a:xfrm>
          <a:prstGeom prst="rect">
            <a:avLst/>
          </a:prstGeom>
        </p:spPr>
        <p:txBody>
          <a:bodyPr wrap="none">
            <a:spAutoFit/>
          </a:bodyPr>
          <a:lstStyle/>
          <a:p>
            <a:r>
              <a:rPr lang="en-US" dirty="0"/>
              <a:t>insecure </a:t>
            </a:r>
            <a:endParaRPr lang="en-US" dirty="0" smtClean="0"/>
          </a:p>
          <a:p>
            <a:r>
              <a:rPr lang="en-US" dirty="0" smtClean="0"/>
              <a:t>channel</a:t>
            </a:r>
            <a:endParaRPr lang="en-US" dirty="0"/>
          </a:p>
        </p:txBody>
      </p:sp>
    </p:spTree>
    <p:extLst>
      <p:ext uri="{BB962C8B-B14F-4D97-AF65-F5344CB8AC3E}">
        <p14:creationId xmlns:p14="http://schemas.microsoft.com/office/powerpoint/2010/main" val="342104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0" y="76200"/>
            <a:ext cx="1338315" cy="338554"/>
          </a:xfrm>
          <a:prstGeom prst="rect">
            <a:avLst/>
          </a:prstGeom>
        </p:spPr>
        <p:txBody>
          <a:bodyPr wrap="none">
            <a:spAutoFit/>
          </a:bodyPr>
          <a:lstStyle/>
          <a:p>
            <a:r>
              <a:rPr lang="en-US" sz="1600" b="1" dirty="0" smtClean="0">
                <a:solidFill>
                  <a:srgbClr val="FF0000"/>
                </a:solidFill>
              </a:rPr>
              <a:t>Cryptography</a:t>
            </a:r>
            <a:endParaRPr lang="en-US" sz="1600" b="1" dirty="0">
              <a:solidFill>
                <a:srgbClr val="FF0000"/>
              </a:solidFill>
            </a:endParaRP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013" y="3558338"/>
            <a:ext cx="7926987" cy="3193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59364" y="1530592"/>
            <a:ext cx="8645572" cy="2000548"/>
          </a:xfrm>
          <a:prstGeom prst="rect">
            <a:avLst/>
          </a:prstGeom>
        </p:spPr>
        <p:txBody>
          <a:bodyPr wrap="square">
            <a:spAutoFit/>
          </a:bodyPr>
          <a:lstStyle/>
          <a:p>
            <a:r>
              <a:rPr lang="en-US" sz="2400" u="sng" dirty="0" smtClean="0">
                <a:solidFill>
                  <a:srgbClr val="0070C0"/>
                </a:solidFill>
              </a:rPr>
              <a:t>Message Authentication Code (MAC) using hash function and key </a:t>
            </a:r>
          </a:p>
          <a:p>
            <a:r>
              <a:rPr lang="en-US" sz="2000" b="1" dirty="0" smtClean="0"/>
              <a:t>General idea: </a:t>
            </a:r>
            <a:r>
              <a:rPr lang="en-US" sz="2000" dirty="0" smtClean="0"/>
              <a:t>Alice uses a hash function to create  a MAC from the concatenation of the key and the message. She sends the message and the MAC to Bob over the insecure channel. Bobo separates the message from the MAC. He than makes a new MAC from the concatenation of the message and the secret key. If the two MACs match, the message is authentic and has not been modified. </a:t>
            </a:r>
            <a:endParaRPr lang="en-US" sz="2000" dirty="0"/>
          </a:p>
        </p:txBody>
      </p:sp>
      <p:sp>
        <p:nvSpPr>
          <p:cNvPr id="2" name="Rectangle 1"/>
          <p:cNvSpPr/>
          <p:nvPr/>
        </p:nvSpPr>
        <p:spPr>
          <a:xfrm>
            <a:off x="259364" y="733748"/>
            <a:ext cx="7467600" cy="830997"/>
          </a:xfrm>
          <a:prstGeom prst="rect">
            <a:avLst/>
          </a:prstGeom>
        </p:spPr>
        <p:txBody>
          <a:bodyPr wrap="square">
            <a:spAutoFit/>
          </a:bodyPr>
          <a:lstStyle/>
          <a:p>
            <a:pPr marL="0" lvl="1">
              <a:spcBef>
                <a:spcPct val="0"/>
              </a:spcBef>
            </a:pPr>
            <a:r>
              <a:rPr lang="en-US" sz="2400" u="sng" kern="0" dirty="0">
                <a:solidFill>
                  <a:srgbClr val="FF0000"/>
                </a:solidFill>
              </a:rPr>
              <a:t>Authentication:</a:t>
            </a:r>
            <a:r>
              <a:rPr lang="en-US" sz="2400" kern="0" dirty="0">
                <a:solidFill>
                  <a:srgbClr val="FF0000"/>
                </a:solidFill>
              </a:rPr>
              <a:t>  </a:t>
            </a:r>
            <a:r>
              <a:rPr lang="en-US" sz="2400" kern="0" dirty="0"/>
              <a:t>Assure that the information arriving came from a trusted source (users are who they declared). </a:t>
            </a:r>
          </a:p>
        </p:txBody>
      </p:sp>
      <p:sp>
        <p:nvSpPr>
          <p:cNvPr id="6" name="Rectangle 5"/>
          <p:cNvSpPr/>
          <p:nvPr/>
        </p:nvSpPr>
        <p:spPr>
          <a:xfrm>
            <a:off x="2971285" y="122366"/>
            <a:ext cx="2894444" cy="584775"/>
          </a:xfrm>
          <a:prstGeom prst="rect">
            <a:avLst/>
          </a:prstGeom>
        </p:spPr>
        <p:txBody>
          <a:bodyPr wrap="square">
            <a:spAutoFit/>
          </a:bodyPr>
          <a:lstStyle/>
          <a:p>
            <a:r>
              <a:rPr lang="en-US" sz="3200" dirty="0" smtClean="0">
                <a:solidFill>
                  <a:srgbClr val="00B050"/>
                </a:solidFill>
              </a:rPr>
              <a:t>Authentication</a:t>
            </a:r>
            <a:endParaRPr lang="en-US" sz="3200" dirty="0"/>
          </a:p>
        </p:txBody>
      </p:sp>
      <p:grpSp>
        <p:nvGrpSpPr>
          <p:cNvPr id="12" name="Group 11"/>
          <p:cNvGrpSpPr/>
          <p:nvPr/>
        </p:nvGrpSpPr>
        <p:grpSpPr>
          <a:xfrm>
            <a:off x="-29817" y="4343400"/>
            <a:ext cx="1934817" cy="1532930"/>
            <a:chOff x="-29817" y="4343400"/>
            <a:chExt cx="1934817" cy="1532930"/>
          </a:xfrm>
        </p:grpSpPr>
        <p:sp>
          <p:nvSpPr>
            <p:cNvPr id="3" name="Oval 2"/>
            <p:cNvSpPr/>
            <p:nvPr/>
          </p:nvSpPr>
          <p:spPr>
            <a:xfrm>
              <a:off x="1371600" y="4343400"/>
              <a:ext cx="5334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9817" y="4953000"/>
              <a:ext cx="1638300" cy="923330"/>
            </a:xfrm>
            <a:prstGeom prst="rect">
              <a:avLst/>
            </a:prstGeom>
          </p:spPr>
          <p:txBody>
            <a:bodyPr wrap="square">
              <a:spAutoFit/>
            </a:bodyPr>
            <a:lstStyle/>
            <a:p>
              <a:r>
                <a:rPr lang="en-US" dirty="0">
                  <a:solidFill>
                    <a:srgbClr val="FF0000"/>
                  </a:solidFill>
                </a:rPr>
                <a:t>secret </a:t>
              </a:r>
              <a:r>
                <a:rPr lang="en-US" dirty="0" smtClean="0">
                  <a:solidFill>
                    <a:srgbClr val="FF0000"/>
                  </a:solidFill>
                </a:rPr>
                <a:t>key </a:t>
              </a:r>
            </a:p>
            <a:p>
              <a:r>
                <a:rPr lang="en-US" dirty="0">
                  <a:solidFill>
                    <a:srgbClr val="FF0000"/>
                  </a:solidFill>
                </a:rPr>
                <a:t> </a:t>
              </a:r>
              <a:r>
                <a:rPr lang="en-US" dirty="0" smtClean="0">
                  <a:solidFill>
                    <a:srgbClr val="FF0000"/>
                  </a:solidFill>
                </a:rPr>
                <a:t>used for authentication</a:t>
              </a:r>
            </a:p>
          </p:txBody>
        </p:sp>
        <p:cxnSp>
          <p:nvCxnSpPr>
            <p:cNvPr id="9" name="Straight Arrow Connector 8"/>
            <p:cNvCxnSpPr/>
            <p:nvPr/>
          </p:nvCxnSpPr>
          <p:spPr>
            <a:xfrm flipH="1">
              <a:off x="789333" y="4684643"/>
              <a:ext cx="595520" cy="34455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6498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5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Rectangle 5"/>
              <p:cNvSpPr/>
              <p:nvPr/>
            </p:nvSpPr>
            <p:spPr>
              <a:xfrm>
                <a:off x="230107" y="657243"/>
                <a:ext cx="8837691" cy="2308324"/>
              </a:xfrm>
              <a:prstGeom prst="rect">
                <a:avLst/>
              </a:prstGeom>
            </p:spPr>
            <p:txBody>
              <a:bodyPr wrap="square">
                <a:spAutoFit/>
              </a:bodyPr>
              <a:lstStyle/>
              <a:p>
                <a:r>
                  <a:rPr lang="en-US" sz="2400" b="1" u="sng" dirty="0" smtClean="0">
                    <a:solidFill>
                      <a:srgbClr val="0070C0"/>
                    </a:solidFill>
                  </a:rPr>
                  <a:t>General Idea of Iterated Hash function in MAC </a:t>
                </a:r>
              </a:p>
              <a:p>
                <a:r>
                  <a:rPr lang="en-US" sz="2000" dirty="0" smtClean="0">
                    <a:solidFill>
                      <a:srgbClr val="FF0000"/>
                    </a:solidFill>
                  </a:rPr>
                  <a:t>Create a fixed-size digest out of a variable-size message</a:t>
                </a:r>
              </a:p>
              <a:p>
                <a:pPr marL="342900" indent="-342900">
                  <a:buFont typeface="Arial" panose="020B0604020202020204" pitchFamily="34" charset="0"/>
                  <a:buChar char="•"/>
                </a:pPr>
                <a:r>
                  <a:rPr lang="en-US" sz="2000" dirty="0" smtClean="0"/>
                  <a:t>The message length and padding are appended to the message to create an augmented message that can be evenly divided into t blocks </a:t>
                </a:r>
                <a14:m>
                  <m:oMath xmlns:m="http://schemas.openxmlformats.org/officeDocument/2006/math">
                    <m:sSub>
                      <m:sSubPr>
                        <m:ctrlPr>
                          <a:rPr lang="en-US" sz="2000" i="1">
                            <a:latin typeface="Cambria Math"/>
                          </a:rPr>
                        </m:ctrlPr>
                      </m:sSubPr>
                      <m:e>
                        <m:r>
                          <a:rPr lang="en-US" sz="2000" b="0" i="1" smtClean="0">
                            <a:latin typeface="Cambria Math"/>
                          </a:rPr>
                          <m:t>𝑀</m:t>
                        </m:r>
                      </m:e>
                      <m:sub>
                        <m:r>
                          <a:rPr lang="en-US" sz="2000" b="0" i="1" smtClean="0">
                            <a:latin typeface="Cambria Math"/>
                          </a:rPr>
                          <m:t>1</m:t>
                        </m:r>
                      </m:sub>
                    </m:sSub>
                  </m:oMath>
                </a14:m>
                <a:r>
                  <a:rPr lang="en-US" sz="2000" dirty="0" smtClean="0"/>
                  <a:t>, … </a:t>
                </a:r>
                <a14:m>
                  <m:oMath xmlns:m="http://schemas.openxmlformats.org/officeDocument/2006/math">
                    <m:sSub>
                      <m:sSubPr>
                        <m:ctrlPr>
                          <a:rPr lang="en-US" sz="2000" i="1">
                            <a:latin typeface="Cambria Math"/>
                          </a:rPr>
                        </m:ctrlPr>
                      </m:sSubPr>
                      <m:e>
                        <m:r>
                          <a:rPr lang="en-US" sz="2000" b="0" i="1" smtClean="0">
                            <a:latin typeface="Cambria Math"/>
                          </a:rPr>
                          <m:t>𝑀</m:t>
                        </m:r>
                      </m:e>
                      <m:sub>
                        <m:r>
                          <a:rPr lang="en-US" sz="2000" b="0" i="1" smtClean="0">
                            <a:latin typeface="Cambria Math"/>
                          </a:rPr>
                          <m:t>𝑡</m:t>
                        </m:r>
                      </m:sub>
                    </m:sSub>
                    <m:r>
                      <a:rPr lang="en-US" sz="2000" b="0" i="0" smtClean="0">
                        <a:latin typeface="Cambria Math"/>
                      </a:rPr>
                      <m:t> </m:t>
                    </m:r>
                  </m:oMath>
                </a14:m>
                <a:r>
                  <a:rPr lang="en-US" sz="2000" dirty="0" smtClean="0"/>
                  <a:t>of n bits.</a:t>
                </a:r>
              </a:p>
              <a:p>
                <a:pPr marL="342900" indent="-342900">
                  <a:buFont typeface="Arial" panose="020B0604020202020204" pitchFamily="34" charset="0"/>
                  <a:buChar char="•"/>
                </a:pPr>
                <a14:m>
                  <m:oMath xmlns:m="http://schemas.openxmlformats.org/officeDocument/2006/math">
                    <m:sSub>
                      <m:sSubPr>
                        <m:ctrlPr>
                          <a:rPr lang="en-US" sz="2000" i="1" smtClean="0">
                            <a:solidFill>
                              <a:srgbClr val="FF0000"/>
                            </a:solidFill>
                            <a:latin typeface="Cambria Math"/>
                          </a:rPr>
                        </m:ctrlPr>
                      </m:sSubPr>
                      <m:e>
                        <m:r>
                          <a:rPr lang="en-US" sz="2000" i="1">
                            <a:solidFill>
                              <a:srgbClr val="FF0000"/>
                            </a:solidFill>
                            <a:latin typeface="Cambria Math"/>
                          </a:rPr>
                          <m:t>𝐻</m:t>
                        </m:r>
                      </m:e>
                      <m:sub>
                        <m:r>
                          <a:rPr lang="en-US" sz="2000" b="0" i="1" smtClean="0">
                            <a:solidFill>
                              <a:srgbClr val="FF0000"/>
                            </a:solidFill>
                            <a:latin typeface="Cambria Math"/>
                          </a:rPr>
                          <m:t>0</m:t>
                        </m:r>
                      </m:sub>
                    </m:sSub>
                  </m:oMath>
                </a14:m>
                <a:r>
                  <a:rPr lang="en-US" sz="2000" dirty="0" smtClean="0">
                    <a:solidFill>
                      <a:srgbClr val="FF0000"/>
                    </a:solidFill>
                  </a:rPr>
                  <a:t> is a fixed value called as initial value/vector. </a:t>
                </a:r>
                <a:r>
                  <a:rPr lang="en-US" sz="2000" dirty="0" smtClean="0"/>
                  <a:t>The compression hash function at each iteration operates on </a:t>
                </a:r>
                <a14:m>
                  <m:oMath xmlns:m="http://schemas.openxmlformats.org/officeDocument/2006/math">
                    <m:sSub>
                      <m:sSubPr>
                        <m:ctrlPr>
                          <a:rPr lang="en-US" sz="2000" i="1" smtClean="0">
                            <a:solidFill>
                              <a:srgbClr val="FF0000"/>
                            </a:solidFill>
                            <a:latin typeface="Cambria Math"/>
                          </a:rPr>
                        </m:ctrlPr>
                      </m:sSubPr>
                      <m:e>
                        <m:r>
                          <a:rPr lang="en-US" sz="2000" b="0" i="1" smtClean="0">
                            <a:solidFill>
                              <a:srgbClr val="FF0000"/>
                            </a:solidFill>
                            <a:latin typeface="Cambria Math"/>
                          </a:rPr>
                          <m:t>𝐻</m:t>
                        </m:r>
                      </m:e>
                      <m:sub>
                        <m:r>
                          <a:rPr lang="en-US" sz="2000" b="0" i="1" smtClean="0">
                            <a:solidFill>
                              <a:srgbClr val="FF0000"/>
                            </a:solidFill>
                            <a:latin typeface="Cambria Math"/>
                          </a:rPr>
                          <m:t>𝑖</m:t>
                        </m:r>
                      </m:sub>
                    </m:sSub>
                  </m:oMath>
                </a14:m>
                <a:r>
                  <a:rPr lang="en-US" sz="2000" dirty="0" smtClean="0">
                    <a:solidFill>
                      <a:srgbClr val="FF0000"/>
                    </a:solidFill>
                  </a:rPr>
                  <a:t>= f(</a:t>
                </a:r>
                <a14:m>
                  <m:oMath xmlns:m="http://schemas.openxmlformats.org/officeDocument/2006/math">
                    <m:sSub>
                      <m:sSubPr>
                        <m:ctrlPr>
                          <a:rPr lang="en-US" sz="2000" i="1">
                            <a:solidFill>
                              <a:srgbClr val="FF0000"/>
                            </a:solidFill>
                            <a:latin typeface="Cambria Math"/>
                          </a:rPr>
                        </m:ctrlPr>
                      </m:sSubPr>
                      <m:e>
                        <m:r>
                          <a:rPr lang="en-US" sz="2000" i="1">
                            <a:solidFill>
                              <a:srgbClr val="FF0000"/>
                            </a:solidFill>
                            <a:latin typeface="Cambria Math"/>
                          </a:rPr>
                          <m:t>𝐻</m:t>
                        </m:r>
                      </m:e>
                      <m:sub>
                        <m:r>
                          <a:rPr lang="en-US" sz="2000" i="1">
                            <a:solidFill>
                              <a:srgbClr val="FF0000"/>
                            </a:solidFill>
                            <a:latin typeface="Cambria Math"/>
                          </a:rPr>
                          <m:t>𝑖</m:t>
                        </m:r>
                        <m:r>
                          <a:rPr lang="en-US" sz="2000" b="0" i="1" smtClean="0">
                            <a:solidFill>
                              <a:srgbClr val="FF0000"/>
                            </a:solidFill>
                            <a:latin typeface="Cambria Math"/>
                          </a:rPr>
                          <m:t>−1</m:t>
                        </m:r>
                      </m:sub>
                    </m:sSub>
                  </m:oMath>
                </a14:m>
                <a:r>
                  <a:rPr lang="en-US" sz="2000" dirty="0" smtClean="0">
                    <a:solidFill>
                      <a:srgbClr val="FF0000"/>
                    </a:solidFill>
                  </a:rPr>
                  <a:t>,</a:t>
                </a:r>
                <a:r>
                  <a:rPr lang="en-US" sz="2000" dirty="0">
                    <a:solidFill>
                      <a:srgbClr val="FF0000"/>
                    </a:solidFill>
                  </a:rPr>
                  <a:t> </a:t>
                </a:r>
                <a14:m>
                  <m:oMath xmlns:m="http://schemas.openxmlformats.org/officeDocument/2006/math">
                    <m:sSub>
                      <m:sSubPr>
                        <m:ctrlPr>
                          <a:rPr lang="en-US" sz="2000" i="1">
                            <a:solidFill>
                              <a:srgbClr val="FF0000"/>
                            </a:solidFill>
                            <a:latin typeface="Cambria Math"/>
                          </a:rPr>
                        </m:ctrlPr>
                      </m:sSubPr>
                      <m:e>
                        <m:r>
                          <a:rPr lang="en-US" sz="2000" b="0" i="1" smtClean="0">
                            <a:solidFill>
                              <a:srgbClr val="FF0000"/>
                            </a:solidFill>
                            <a:latin typeface="Cambria Math"/>
                          </a:rPr>
                          <m:t>𝑀</m:t>
                        </m:r>
                      </m:e>
                      <m:sub>
                        <m:r>
                          <a:rPr lang="en-US" sz="2000" i="1">
                            <a:solidFill>
                              <a:srgbClr val="FF0000"/>
                            </a:solidFill>
                            <a:latin typeface="Cambria Math"/>
                          </a:rPr>
                          <m:t>𝑖</m:t>
                        </m:r>
                      </m:sub>
                    </m:sSub>
                  </m:oMath>
                </a14:m>
                <a:r>
                  <a:rPr lang="en-US" sz="2000" dirty="0" smtClean="0">
                    <a:solidFill>
                      <a:srgbClr val="FF0000"/>
                    </a:solidFill>
                  </a:rPr>
                  <a:t>), </a:t>
                </a:r>
                <a:r>
                  <a:rPr lang="en-US" sz="2000" dirty="0" smtClean="0"/>
                  <a:t>where f is the compression function, </a:t>
                </a:r>
                <a14:m>
                  <m:oMath xmlns:m="http://schemas.openxmlformats.org/officeDocument/2006/math">
                    <m:sSub>
                      <m:sSubPr>
                        <m:ctrlPr>
                          <a:rPr lang="en-US" sz="2000" i="1" smtClean="0">
                            <a:latin typeface="Cambria Math"/>
                          </a:rPr>
                        </m:ctrlPr>
                      </m:sSubPr>
                      <m:e>
                        <m:r>
                          <a:rPr lang="en-US" sz="2000" b="0" i="0" smtClean="0">
                            <a:latin typeface="Cambria Math"/>
                          </a:rPr>
                          <m:t> </m:t>
                        </m:r>
                        <m:r>
                          <m:rPr>
                            <m:sty m:val="p"/>
                          </m:rPr>
                          <a:rPr lang="en-US" sz="2000" b="0" i="0" smtClean="0">
                            <a:latin typeface="Cambria Math"/>
                          </a:rPr>
                          <m:t>and</m:t>
                        </m:r>
                        <m:r>
                          <a:rPr lang="en-US" sz="2000" b="0" i="0" smtClean="0">
                            <a:latin typeface="Cambria Math"/>
                          </a:rPr>
                          <m:t> </m:t>
                        </m:r>
                        <m:r>
                          <a:rPr lang="en-US" sz="2000" i="1">
                            <a:latin typeface="Cambria Math"/>
                          </a:rPr>
                          <m:t>𝐻</m:t>
                        </m:r>
                      </m:e>
                      <m:sub>
                        <m:r>
                          <a:rPr lang="en-US" sz="2000" b="0" i="1" smtClean="0">
                            <a:latin typeface="Cambria Math"/>
                          </a:rPr>
                          <m:t>𝑡</m:t>
                        </m:r>
                      </m:sub>
                    </m:sSub>
                  </m:oMath>
                </a14:m>
                <a:r>
                  <a:rPr lang="en-US" sz="2000" dirty="0" smtClean="0"/>
                  <a:t> is the cryptographic hash function of the original message.</a:t>
                </a:r>
              </a:p>
            </p:txBody>
          </p:sp>
        </mc:Choice>
        <mc:Fallback xmlns="">
          <p:sp>
            <p:nvSpPr>
              <p:cNvPr id="6" name="Rectangle 5"/>
              <p:cNvSpPr>
                <a:spLocks noRot="1" noChangeAspect="1" noMove="1" noResize="1" noEditPoints="1" noAdjustHandles="1" noChangeArrowheads="1" noChangeShapeType="1" noTextEdit="1"/>
              </p:cNvSpPr>
              <p:nvPr/>
            </p:nvSpPr>
            <p:spPr>
              <a:xfrm>
                <a:off x="230107" y="657243"/>
                <a:ext cx="8837691" cy="2308324"/>
              </a:xfrm>
              <a:prstGeom prst="rect">
                <a:avLst/>
              </a:prstGeom>
              <a:blipFill rotWithShape="1">
                <a:blip r:embed="rId3"/>
                <a:stretch>
                  <a:fillRect l="-1104" t="-2116" b="-3968"/>
                </a:stretch>
              </a:blipFill>
            </p:spPr>
            <p:txBody>
              <a:bodyPr/>
              <a:lstStyle/>
              <a:p>
                <a:r>
                  <a:rPr lang="en-US">
                    <a:noFill/>
                  </a:rPr>
                  <a:t> </a:t>
                </a:r>
              </a:p>
            </p:txBody>
          </p:sp>
        </mc:Fallback>
      </mc:AlternateContent>
      <p:sp>
        <p:nvSpPr>
          <p:cNvPr id="7" name="Rectangle 6"/>
          <p:cNvSpPr/>
          <p:nvPr/>
        </p:nvSpPr>
        <p:spPr>
          <a:xfrm>
            <a:off x="7620000" y="152400"/>
            <a:ext cx="1338315" cy="338554"/>
          </a:xfrm>
          <a:prstGeom prst="rect">
            <a:avLst/>
          </a:prstGeom>
        </p:spPr>
        <p:txBody>
          <a:bodyPr wrap="none">
            <a:spAutoFit/>
          </a:bodyPr>
          <a:lstStyle/>
          <a:p>
            <a:r>
              <a:rPr lang="en-US" sz="1600" b="1" dirty="0" smtClean="0">
                <a:solidFill>
                  <a:srgbClr val="FF0000"/>
                </a:solidFill>
              </a:rPr>
              <a:t>Cryptography</a:t>
            </a:r>
            <a:endParaRPr lang="en-US" sz="1600" b="1" dirty="0">
              <a:solidFill>
                <a:srgbClr val="FF0000"/>
              </a:solidFill>
            </a:endParaRPr>
          </a:p>
        </p:txBody>
      </p:sp>
      <p:grpSp>
        <p:nvGrpSpPr>
          <p:cNvPr id="3" name="Group 2"/>
          <p:cNvGrpSpPr/>
          <p:nvPr/>
        </p:nvGrpSpPr>
        <p:grpSpPr>
          <a:xfrm>
            <a:off x="230107" y="2973309"/>
            <a:ext cx="8427269" cy="2980598"/>
            <a:chOff x="259531" y="2973309"/>
            <a:chExt cx="8427269" cy="2980598"/>
          </a:xfrm>
        </p:grpSpPr>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531" y="2973309"/>
              <a:ext cx="8427269" cy="2980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 name="Rectangle 1"/>
                <p:cNvSpPr/>
                <p:nvPr/>
              </p:nvSpPr>
              <p:spPr>
                <a:xfrm>
                  <a:off x="2743200" y="4724400"/>
                  <a:ext cx="49436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i="1">
                                <a:latin typeface="Cambria Math"/>
                              </a:rPr>
                              <m:t>𝐻</m:t>
                            </m:r>
                          </m:e>
                          <m:sub>
                            <m:r>
                              <a:rPr lang="en-US" b="0" i="1" smtClean="0">
                                <a:latin typeface="Cambria Math"/>
                              </a:rPr>
                              <m:t>1</m:t>
                            </m:r>
                          </m:sub>
                        </m:sSub>
                      </m:oMath>
                    </m:oMathPara>
                  </a14:m>
                  <a:endParaRPr lang="en-US" dirty="0"/>
                </a:p>
              </p:txBody>
            </p:sp>
          </mc:Choice>
          <mc:Fallback xmlns="">
            <p:sp>
              <p:nvSpPr>
                <p:cNvPr id="2" name="Rectangle 1"/>
                <p:cNvSpPr>
                  <a:spLocks noRot="1" noChangeAspect="1" noMove="1" noResize="1" noEditPoints="1" noAdjustHandles="1" noChangeArrowheads="1" noChangeShapeType="1" noTextEdit="1"/>
                </p:cNvSpPr>
                <p:nvPr/>
              </p:nvSpPr>
              <p:spPr>
                <a:xfrm>
                  <a:off x="2743200" y="4724400"/>
                  <a:ext cx="494366" cy="369332"/>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490453" y="4731026"/>
                  <a:ext cx="49968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i="1">
                                <a:latin typeface="Cambria Math"/>
                              </a:rPr>
                              <m:t>𝐻</m:t>
                            </m:r>
                          </m:e>
                          <m:sub>
                            <m:r>
                              <a:rPr lang="en-US" b="0" i="1" smtClean="0">
                                <a:latin typeface="Cambria Math"/>
                              </a:rPr>
                              <m:t>2</m:t>
                            </m:r>
                          </m:sub>
                        </m:sSub>
                      </m:oMath>
                    </m:oMathPara>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4490453" y="4731026"/>
                  <a:ext cx="499689" cy="369332"/>
                </a:xfrm>
                <a:prstGeom prst="rect">
                  <a:avLst/>
                </a:prstGeom>
                <a:blipFill rotWithShape="1">
                  <a:blip r:embed="rId6"/>
                  <a:stretch>
                    <a:fillRect/>
                  </a:stretch>
                </a:blipFill>
              </p:spPr>
              <p:txBody>
                <a:bodyPr/>
                <a:lstStyle/>
                <a:p>
                  <a:r>
                    <a:rPr lang="en-US">
                      <a:noFill/>
                    </a:rPr>
                    <a:t> </a:t>
                  </a:r>
                </a:p>
              </p:txBody>
            </p:sp>
          </mc:Fallback>
        </mc:AlternateContent>
      </p:grpSp>
      <p:sp>
        <p:nvSpPr>
          <p:cNvPr id="9" name="Rectangle 8"/>
          <p:cNvSpPr/>
          <p:nvPr/>
        </p:nvSpPr>
        <p:spPr>
          <a:xfrm>
            <a:off x="2971285" y="122366"/>
            <a:ext cx="2894444" cy="584775"/>
          </a:xfrm>
          <a:prstGeom prst="rect">
            <a:avLst/>
          </a:prstGeom>
        </p:spPr>
        <p:txBody>
          <a:bodyPr wrap="square">
            <a:spAutoFit/>
          </a:bodyPr>
          <a:lstStyle/>
          <a:p>
            <a:r>
              <a:rPr lang="en-US" sz="3200" dirty="0" smtClean="0">
                <a:solidFill>
                  <a:srgbClr val="00B050"/>
                </a:solidFill>
              </a:rPr>
              <a:t>Hashing</a:t>
            </a:r>
            <a:endParaRPr lang="en-US" sz="3200" dirty="0">
              <a:solidFill>
                <a:srgbClr val="00B050"/>
              </a:solidFill>
            </a:endParaRPr>
          </a:p>
        </p:txBody>
      </p:sp>
      <p:sp>
        <p:nvSpPr>
          <p:cNvPr id="5" name="TextBox 4"/>
          <p:cNvSpPr txBox="1"/>
          <p:nvPr/>
        </p:nvSpPr>
        <p:spPr>
          <a:xfrm>
            <a:off x="1896447" y="4931081"/>
            <a:ext cx="381000" cy="338554"/>
          </a:xfrm>
          <a:prstGeom prst="rect">
            <a:avLst/>
          </a:prstGeom>
          <a:noFill/>
        </p:spPr>
        <p:txBody>
          <a:bodyPr wrap="square" rtlCol="0">
            <a:spAutoFit/>
          </a:bodyPr>
          <a:lstStyle/>
          <a:p>
            <a:r>
              <a:rPr lang="en-US" sz="1600" dirty="0" smtClean="0"/>
              <a:t>1</a:t>
            </a:r>
            <a:endParaRPr lang="en-US" sz="1600" dirty="0"/>
          </a:p>
        </p:txBody>
      </p:sp>
      <p:sp>
        <p:nvSpPr>
          <p:cNvPr id="10" name="TextBox 9"/>
          <p:cNvSpPr txBox="1"/>
          <p:nvPr/>
        </p:nvSpPr>
        <p:spPr>
          <a:xfrm>
            <a:off x="3733800" y="4924455"/>
            <a:ext cx="381000" cy="338554"/>
          </a:xfrm>
          <a:prstGeom prst="rect">
            <a:avLst/>
          </a:prstGeom>
          <a:noFill/>
        </p:spPr>
        <p:txBody>
          <a:bodyPr wrap="square" rtlCol="0">
            <a:spAutoFit/>
          </a:bodyPr>
          <a:lstStyle/>
          <a:p>
            <a:r>
              <a:rPr lang="en-US" sz="1600" dirty="0"/>
              <a:t>2</a:t>
            </a:r>
          </a:p>
        </p:txBody>
      </p:sp>
      <p:sp>
        <p:nvSpPr>
          <p:cNvPr id="12" name="TextBox 11"/>
          <p:cNvSpPr txBox="1"/>
          <p:nvPr/>
        </p:nvSpPr>
        <p:spPr>
          <a:xfrm>
            <a:off x="6553200" y="4938222"/>
            <a:ext cx="381000" cy="338554"/>
          </a:xfrm>
          <a:prstGeom prst="rect">
            <a:avLst/>
          </a:prstGeom>
          <a:noFill/>
        </p:spPr>
        <p:txBody>
          <a:bodyPr wrap="square" rtlCol="0">
            <a:spAutoFit/>
          </a:bodyPr>
          <a:lstStyle/>
          <a:p>
            <a:r>
              <a:rPr lang="en-US" sz="1600" dirty="0"/>
              <a:t>t</a:t>
            </a:r>
          </a:p>
        </p:txBody>
      </p:sp>
      <p:graphicFrame>
        <p:nvGraphicFramePr>
          <p:cNvPr id="13" name="Object 12"/>
          <p:cNvGraphicFramePr>
            <a:graphicFrameLocks noChangeAspect="1"/>
          </p:cNvGraphicFramePr>
          <p:nvPr>
            <p:extLst>
              <p:ext uri="{D42A27DB-BD31-4B8C-83A1-F6EECF244321}">
                <p14:modId xmlns:p14="http://schemas.microsoft.com/office/powerpoint/2010/main" val="1952235162"/>
              </p:ext>
            </p:extLst>
          </p:nvPr>
        </p:nvGraphicFramePr>
        <p:xfrm>
          <a:off x="2286000" y="5867400"/>
          <a:ext cx="3657600" cy="510363"/>
        </p:xfrm>
        <a:graphic>
          <a:graphicData uri="http://schemas.openxmlformats.org/presentationml/2006/ole">
            <mc:AlternateContent xmlns:mc="http://schemas.openxmlformats.org/markup-compatibility/2006">
              <mc:Choice xmlns:v="urn:schemas-microsoft-com:vml" Requires="v">
                <p:oleObj spid="_x0000_s7181" name="Equation" r:id="rId7" imgW="1638000" imgH="228600" progId="Equation.3">
                  <p:embed/>
                </p:oleObj>
              </mc:Choice>
              <mc:Fallback>
                <p:oleObj name="Equation" r:id="rId7" imgW="1638000" imgH="228600" progId="Equation.3">
                  <p:embed/>
                  <p:pic>
                    <p:nvPicPr>
                      <p:cNvPr id="0" name=""/>
                      <p:cNvPicPr/>
                      <p:nvPr/>
                    </p:nvPicPr>
                    <p:blipFill>
                      <a:blip r:embed="rId8"/>
                      <a:stretch>
                        <a:fillRect/>
                      </a:stretch>
                    </p:blipFill>
                    <p:spPr>
                      <a:xfrm>
                        <a:off x="2286000" y="5867400"/>
                        <a:ext cx="3657600" cy="510363"/>
                      </a:xfrm>
                      <a:prstGeom prst="rect">
                        <a:avLst/>
                      </a:prstGeom>
                      <a:ln>
                        <a:solidFill>
                          <a:srgbClr val="FF0000"/>
                        </a:solidFill>
                      </a:ln>
                    </p:spPr>
                  </p:pic>
                </p:oleObj>
              </mc:Fallback>
            </mc:AlternateContent>
          </a:graphicData>
        </a:graphic>
      </p:graphicFrame>
    </p:spTree>
    <p:extLst>
      <p:ext uri="{BB962C8B-B14F-4D97-AF65-F5344CB8AC3E}">
        <p14:creationId xmlns:p14="http://schemas.microsoft.com/office/powerpoint/2010/main" val="228926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400" y="462909"/>
            <a:ext cx="9296400" cy="1213491"/>
          </a:xfrm>
        </p:spPr>
        <p:txBody>
          <a:bodyPr>
            <a:noAutofit/>
          </a:bodyPr>
          <a:lstStyle/>
          <a:p>
            <a:pPr marL="857250" lvl="1" indent="-457200">
              <a:buAutoNum type="arabicPeriod"/>
            </a:pPr>
            <a:r>
              <a:rPr lang="en-US" sz="2400" dirty="0" smtClean="0">
                <a:solidFill>
                  <a:srgbClr val="0070C0"/>
                </a:solidFill>
              </a:rPr>
              <a:t>MD5 (Message Digest)</a:t>
            </a:r>
            <a:r>
              <a:rPr lang="en-US" sz="2400" dirty="0"/>
              <a:t> </a:t>
            </a:r>
            <a:endParaRPr lang="en-US" sz="2400" dirty="0" smtClean="0"/>
          </a:p>
          <a:p>
            <a:pPr marL="400050" lvl="1" indent="0">
              <a:buNone/>
            </a:pPr>
            <a:r>
              <a:rPr lang="en-US" sz="2000" dirty="0" smtClean="0"/>
              <a:t>MD5 </a:t>
            </a:r>
            <a:r>
              <a:rPr lang="en-US" sz="2000" dirty="0"/>
              <a:t>was designed by </a:t>
            </a:r>
            <a:r>
              <a:rPr lang="en-US" sz="2000" dirty="0" smtClean="0"/>
              <a:t>Ron </a:t>
            </a:r>
            <a:r>
              <a:rPr lang="en-US" sz="2000" dirty="0" err="1" smtClean="0"/>
              <a:t>Rivest</a:t>
            </a:r>
            <a:r>
              <a:rPr lang="en-US" sz="2000" dirty="0" smtClean="0"/>
              <a:t> in 1991 </a:t>
            </a:r>
            <a:r>
              <a:rPr lang="en-US" sz="2000" dirty="0"/>
              <a:t>to replace an earlier hash </a:t>
            </a:r>
            <a:r>
              <a:rPr lang="en-US" sz="2000" dirty="0" smtClean="0"/>
              <a:t>function MD4. A block size is 512 bits digested to the message of size 128</a:t>
            </a:r>
            <a:r>
              <a:rPr lang="en-US" sz="2000" dirty="0"/>
              <a:t>. The maximum message size is              </a:t>
            </a:r>
            <a:r>
              <a:rPr lang="en-US" sz="2000" dirty="0" smtClean="0"/>
              <a:t>bits (by repeating the following process 55 times). </a:t>
            </a:r>
            <a:endParaRPr lang="en-US" sz="2000" dirty="0" smtClean="0">
              <a:solidFill>
                <a:srgbClr val="0070C0"/>
              </a:solidFill>
            </a:endParaRPr>
          </a:p>
          <a:p>
            <a:pPr marL="0" indent="0">
              <a:buNone/>
            </a:pPr>
            <a:endParaRPr lang="en-US" sz="2000" dirty="0">
              <a:solidFill>
                <a:srgbClr val="0070C0"/>
              </a:solidFill>
            </a:endParaRPr>
          </a:p>
          <a:p>
            <a:pPr marL="0" indent="0">
              <a:buNone/>
            </a:pPr>
            <a:endParaRPr lang="en-US" sz="2000" dirty="0" smtClean="0">
              <a:solidFill>
                <a:srgbClr val="0070C0"/>
              </a:solidFill>
            </a:endParaRPr>
          </a:p>
        </p:txBody>
      </p:sp>
      <p:sp>
        <p:nvSpPr>
          <p:cNvPr id="8" name="Rectangle 7"/>
          <p:cNvSpPr/>
          <p:nvPr/>
        </p:nvSpPr>
        <p:spPr>
          <a:xfrm>
            <a:off x="257955" y="92602"/>
            <a:ext cx="4229106" cy="461665"/>
          </a:xfrm>
          <a:prstGeom prst="rect">
            <a:avLst/>
          </a:prstGeom>
        </p:spPr>
        <p:txBody>
          <a:bodyPr wrap="none">
            <a:spAutoFit/>
          </a:bodyPr>
          <a:lstStyle/>
          <a:p>
            <a:r>
              <a:rPr lang="en-US" sz="2400" b="1" u="sng" dirty="0" smtClean="0">
                <a:solidFill>
                  <a:srgbClr val="0070C0"/>
                </a:solidFill>
              </a:rPr>
              <a:t>Iterated Hash functions in MAC </a:t>
            </a:r>
          </a:p>
        </p:txBody>
      </p:sp>
      <p:sp>
        <p:nvSpPr>
          <p:cNvPr id="9" name="Rectangle 8"/>
          <p:cNvSpPr/>
          <p:nvPr/>
        </p:nvSpPr>
        <p:spPr>
          <a:xfrm>
            <a:off x="7653285" y="92602"/>
            <a:ext cx="1338315" cy="338554"/>
          </a:xfrm>
          <a:prstGeom prst="rect">
            <a:avLst/>
          </a:prstGeom>
        </p:spPr>
        <p:txBody>
          <a:bodyPr wrap="none">
            <a:spAutoFit/>
          </a:bodyPr>
          <a:lstStyle/>
          <a:p>
            <a:r>
              <a:rPr lang="en-US" sz="1600" b="1" dirty="0" smtClean="0">
                <a:solidFill>
                  <a:srgbClr val="FF0000"/>
                </a:solidFill>
              </a:rPr>
              <a:t>Cryptography</a:t>
            </a:r>
            <a:endParaRPr lang="en-US" sz="1600" b="1" dirty="0">
              <a:solidFill>
                <a:srgbClr val="FF0000"/>
              </a:solidFill>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2104376189"/>
              </p:ext>
            </p:extLst>
          </p:nvPr>
        </p:nvGraphicFramePr>
        <p:xfrm>
          <a:off x="1014310" y="1524000"/>
          <a:ext cx="669365" cy="304800"/>
        </p:xfrm>
        <a:graphic>
          <a:graphicData uri="http://schemas.openxmlformats.org/presentationml/2006/ole">
            <mc:AlternateContent xmlns:mc="http://schemas.openxmlformats.org/markup-compatibility/2006">
              <mc:Choice xmlns:v="urn:schemas-microsoft-com:vml" Requires="v">
                <p:oleObj spid="_x0000_s1293" name="Equation" r:id="rId3" imgW="419040" imgH="190440" progId="Equation.3">
                  <p:embed/>
                </p:oleObj>
              </mc:Choice>
              <mc:Fallback>
                <p:oleObj name="Equation" r:id="rId3" imgW="419040" imgH="190440" progId="Equation.3">
                  <p:embed/>
                  <p:pic>
                    <p:nvPicPr>
                      <p:cNvPr id="0" name=""/>
                      <p:cNvPicPr/>
                      <p:nvPr/>
                    </p:nvPicPr>
                    <p:blipFill>
                      <a:blip r:embed="rId4"/>
                      <a:stretch>
                        <a:fillRect/>
                      </a:stretch>
                    </p:blipFill>
                    <p:spPr>
                      <a:xfrm>
                        <a:off x="1014310" y="1524000"/>
                        <a:ext cx="669365" cy="304800"/>
                      </a:xfrm>
                      <a:prstGeom prst="rect">
                        <a:avLst/>
                      </a:prstGeom>
                    </p:spPr>
                  </p:pic>
                </p:oleObj>
              </mc:Fallback>
            </mc:AlternateContent>
          </a:graphicData>
        </a:graphic>
      </p:graphicFrame>
      <p:grpSp>
        <p:nvGrpSpPr>
          <p:cNvPr id="2" name="Group 1"/>
          <p:cNvGrpSpPr/>
          <p:nvPr/>
        </p:nvGrpSpPr>
        <p:grpSpPr>
          <a:xfrm>
            <a:off x="3525078" y="1963473"/>
            <a:ext cx="5466522" cy="4840544"/>
            <a:chOff x="3544956" y="1931048"/>
            <a:chExt cx="5466522" cy="4840544"/>
          </a:xfrm>
        </p:grpSpPr>
        <p:sp>
          <p:nvSpPr>
            <p:cNvPr id="6" name="Rectangle 5"/>
            <p:cNvSpPr/>
            <p:nvPr/>
          </p:nvSpPr>
          <p:spPr>
            <a:xfrm>
              <a:off x="3544956" y="1931048"/>
              <a:ext cx="5466522" cy="3570208"/>
            </a:xfrm>
            <a:prstGeom prst="rect">
              <a:avLst/>
            </a:prstGeom>
          </p:spPr>
          <p:txBody>
            <a:bodyPr wrap="square">
              <a:spAutoFit/>
            </a:bodyPr>
            <a:lstStyle/>
            <a:p>
              <a:pPr marL="342900" indent="-342900">
                <a:buFont typeface="Arial" panose="020B0604020202020204" pitchFamily="34" charset="0"/>
                <a:buChar char="•"/>
              </a:pPr>
              <a:r>
                <a:rPr lang="en-US" sz="2000" dirty="0" smtClean="0">
                  <a:solidFill>
                    <a:srgbClr val="FF0000"/>
                  </a:solidFill>
                </a:rPr>
                <a:t>64 operations </a:t>
              </a:r>
              <a:r>
                <a:rPr lang="en-US" sz="2000" dirty="0" smtClean="0"/>
                <a:t>(32-bit message ×64 = 512-bit), </a:t>
              </a:r>
              <a:r>
                <a:rPr lang="en-US" sz="2000" dirty="0"/>
                <a:t>grouped in four rounds of 16 </a:t>
              </a:r>
              <a:r>
                <a:rPr lang="en-US" sz="2000" dirty="0" smtClean="0"/>
                <a:t>operations.</a:t>
              </a:r>
            </a:p>
            <a:p>
              <a:pPr marL="342900" indent="-342900">
                <a:buFont typeface="Arial" panose="020B0604020202020204" pitchFamily="34" charset="0"/>
                <a:buChar char="•"/>
              </a:pPr>
              <a:r>
                <a:rPr lang="en-US" sz="2000" dirty="0" smtClean="0">
                  <a:solidFill>
                    <a:srgbClr val="FF0000"/>
                  </a:solidFill>
                </a:rPr>
                <a:t>Four </a:t>
              </a:r>
              <a:r>
                <a:rPr lang="en-US" sz="2000" dirty="0">
                  <a:solidFill>
                    <a:srgbClr val="FF0000"/>
                  </a:solidFill>
                </a:rPr>
                <a:t>nonlinear </a:t>
              </a:r>
              <a:r>
                <a:rPr lang="en-US" sz="2000" dirty="0" smtClean="0">
                  <a:solidFill>
                    <a:srgbClr val="FF0000"/>
                  </a:solidFill>
                </a:rPr>
                <a:t>functions: </a:t>
              </a:r>
              <a:r>
                <a:rPr lang="en-US" sz="2000" dirty="0" smtClean="0"/>
                <a:t>one for each </a:t>
              </a:r>
              <a:r>
                <a:rPr lang="en-US" sz="2000" dirty="0"/>
                <a:t>round. </a:t>
              </a:r>
            </a:p>
            <a:p>
              <a:pPr marL="342900" indent="-342900">
                <a:buFont typeface="Arial" panose="020B0604020202020204" pitchFamily="34" charset="0"/>
                <a:buChar char="•"/>
              </a:pPr>
              <a:r>
                <a:rPr lang="en-US" sz="2000" u="sng" dirty="0" smtClean="0">
                  <a:solidFill>
                    <a:srgbClr val="FF0000"/>
                  </a:solidFill>
                </a:rPr>
                <a:t>One round (16 operations):</a:t>
              </a:r>
              <a:r>
                <a:rPr lang="en-US" sz="2000" dirty="0" smtClean="0"/>
                <a:t> </a:t>
              </a:r>
              <a:endParaRPr lang="en-US" dirty="0" smtClean="0"/>
            </a:p>
            <a:p>
              <a:pPr lvl="1"/>
              <a:r>
                <a:rPr lang="en-US" dirty="0" smtClean="0"/>
                <a:t>(</a:t>
              </a:r>
              <a:r>
                <a:rPr lang="en-US" dirty="0" err="1" smtClean="0"/>
                <a:t>i</a:t>
              </a:r>
              <a:r>
                <a:rPr lang="en-US" dirty="0" smtClean="0"/>
                <a:t>) </a:t>
              </a:r>
              <a:r>
                <a:rPr lang="en-US" dirty="0" err="1" smtClean="0"/>
                <a:t>Mi</a:t>
              </a:r>
              <a:r>
                <a:rPr lang="en-US" dirty="0" smtClean="0"/>
                <a:t> (1≤i≤16) denotes </a:t>
              </a:r>
              <a:r>
                <a:rPr lang="en-US" dirty="0"/>
                <a:t>a 32-bit block of the message </a:t>
              </a:r>
              <a:r>
                <a:rPr lang="en-US" dirty="0" smtClean="0"/>
                <a:t>input</a:t>
              </a:r>
              <a:endParaRPr lang="en-US" dirty="0"/>
            </a:p>
            <a:p>
              <a:pPr lvl="1"/>
              <a:r>
                <a:rPr lang="en-US" dirty="0" smtClean="0"/>
                <a:t>(ii) </a:t>
              </a:r>
              <a:r>
                <a:rPr lang="en-US" dirty="0"/>
                <a:t>Ki denotes a 32-bit constant, different for each </a:t>
              </a:r>
              <a:r>
                <a:rPr lang="en-US" dirty="0" smtClean="0"/>
                <a:t>operation </a:t>
              </a:r>
            </a:p>
            <a:p>
              <a:pPr lvl="1"/>
              <a:r>
                <a:rPr lang="en-US" dirty="0" smtClean="0"/>
                <a:t>(iii) &lt;&lt;&lt;s denotes </a:t>
              </a:r>
              <a:r>
                <a:rPr lang="en-US" dirty="0"/>
                <a:t>a left bit rotation by s </a:t>
              </a:r>
              <a:r>
                <a:rPr lang="en-US" dirty="0" smtClean="0"/>
                <a:t>places and varies </a:t>
              </a:r>
              <a:r>
                <a:rPr lang="en-US" dirty="0"/>
                <a:t>for each </a:t>
              </a:r>
              <a:r>
                <a:rPr lang="en-US" dirty="0" smtClean="0"/>
                <a:t>operation</a:t>
              </a:r>
            </a:p>
            <a:p>
              <a:pPr lvl="1"/>
              <a:r>
                <a:rPr lang="en-US" dirty="0" smtClean="0"/>
                <a:t>(iv)     denotes </a:t>
              </a:r>
              <a:r>
                <a:rPr lang="en-US" dirty="0"/>
                <a:t>addition </a:t>
              </a:r>
              <a:r>
                <a:rPr lang="en-US" dirty="0" smtClean="0"/>
                <a:t>modulo        </a:t>
              </a:r>
            </a:p>
            <a:p>
              <a:pPr marL="800100" lvl="1" indent="-342900">
                <a:buFont typeface="Arial" panose="020B0604020202020204" pitchFamily="34" charset="0"/>
                <a:buChar char="•"/>
              </a:pPr>
              <a:r>
                <a:rPr lang="en-US" sz="2000" dirty="0" smtClean="0">
                  <a:solidFill>
                    <a:srgbClr val="FF0000"/>
                  </a:solidFill>
                </a:rPr>
                <a:t>Functions in four rounds :</a:t>
              </a:r>
              <a:endParaRPr lang="en-US" sz="2000" dirty="0">
                <a:solidFill>
                  <a:srgbClr val="FF0000"/>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257838037"/>
                </p:ext>
              </p:extLst>
            </p:nvPr>
          </p:nvGraphicFramePr>
          <p:xfrm>
            <a:off x="4210878" y="5461904"/>
            <a:ext cx="4673600" cy="1309688"/>
          </p:xfrm>
          <a:graphic>
            <a:graphicData uri="http://schemas.openxmlformats.org/presentationml/2006/ole">
              <mc:AlternateContent xmlns:mc="http://schemas.openxmlformats.org/markup-compatibility/2006">
                <mc:Choice xmlns:v="urn:schemas-microsoft-com:vml" Requires="v">
                  <p:oleObj spid="_x0000_s1294" name="Equation" r:id="rId5" imgW="3174840" imgH="888840" progId="Equation.3">
                    <p:embed/>
                  </p:oleObj>
                </mc:Choice>
                <mc:Fallback>
                  <p:oleObj name="Equation" r:id="rId5" imgW="3174840" imgH="888840" progId="Equation.3">
                    <p:embed/>
                    <p:pic>
                      <p:nvPicPr>
                        <p:cNvPr id="0" name=""/>
                        <p:cNvPicPr/>
                        <p:nvPr/>
                      </p:nvPicPr>
                      <p:blipFill>
                        <a:blip r:embed="rId6"/>
                        <a:stretch>
                          <a:fillRect/>
                        </a:stretch>
                      </p:blipFill>
                      <p:spPr>
                        <a:xfrm>
                          <a:off x="4210878" y="5461904"/>
                          <a:ext cx="4673600" cy="1309688"/>
                        </a:xfrm>
                        <a:prstGeom prst="rect">
                          <a:avLst/>
                        </a:prstGeom>
                      </p:spPr>
                    </p:pic>
                  </p:oleObj>
                </mc:Fallback>
              </mc:AlternateContent>
            </a:graphicData>
          </a:graphic>
        </p:graphicFrame>
        <p:grpSp>
          <p:nvGrpSpPr>
            <p:cNvPr id="15" name="Group 14"/>
            <p:cNvGrpSpPr/>
            <p:nvPr/>
          </p:nvGrpSpPr>
          <p:grpSpPr>
            <a:xfrm>
              <a:off x="4412303" y="4859839"/>
              <a:ext cx="189270" cy="228600"/>
              <a:chOff x="588466" y="6993439"/>
              <a:chExt cx="228600" cy="228600"/>
            </a:xfrm>
          </p:grpSpPr>
          <p:sp>
            <p:nvSpPr>
              <p:cNvPr id="12" name="Rectangle 11"/>
              <p:cNvSpPr/>
              <p:nvPr/>
            </p:nvSpPr>
            <p:spPr>
              <a:xfrm>
                <a:off x="588466" y="6993439"/>
                <a:ext cx="228600" cy="2286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3" name="Straight Connector 12"/>
              <p:cNvCxnSpPr>
                <a:stCxn id="12" idx="1"/>
                <a:endCxn id="12" idx="3"/>
              </p:cNvCxnSpPr>
              <p:nvPr/>
            </p:nvCxnSpPr>
            <p:spPr>
              <a:xfrm>
                <a:off x="588466" y="7107739"/>
                <a:ext cx="228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2767" y="6993439"/>
                <a:ext cx="0" cy="228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16" name="Object 15"/>
            <p:cNvGraphicFramePr>
              <a:graphicFrameLocks noChangeAspect="1"/>
            </p:cNvGraphicFramePr>
            <p:nvPr>
              <p:extLst>
                <p:ext uri="{D42A27DB-BD31-4B8C-83A1-F6EECF244321}">
                  <p14:modId xmlns:p14="http://schemas.microsoft.com/office/powerpoint/2010/main" val="1268436518"/>
                </p:ext>
              </p:extLst>
            </p:nvPr>
          </p:nvGraphicFramePr>
          <p:xfrm>
            <a:off x="7030278" y="4752263"/>
            <a:ext cx="381000" cy="336176"/>
          </p:xfrm>
          <a:graphic>
            <a:graphicData uri="http://schemas.openxmlformats.org/presentationml/2006/ole">
              <mc:AlternateContent xmlns:mc="http://schemas.openxmlformats.org/markup-compatibility/2006">
                <mc:Choice xmlns:v="urn:schemas-microsoft-com:vml" Requires="v">
                  <p:oleObj spid="_x0000_s1295" name="Equation" r:id="rId7" imgW="215640" imgH="190440" progId="Equation.3">
                    <p:embed/>
                  </p:oleObj>
                </mc:Choice>
                <mc:Fallback>
                  <p:oleObj name="Equation" r:id="rId7" imgW="215640" imgH="190440" progId="Equation.3">
                    <p:embed/>
                    <p:pic>
                      <p:nvPicPr>
                        <p:cNvPr id="0" name=""/>
                        <p:cNvPicPr/>
                        <p:nvPr/>
                      </p:nvPicPr>
                      <p:blipFill>
                        <a:blip r:embed="rId8"/>
                        <a:stretch>
                          <a:fillRect/>
                        </a:stretch>
                      </p:blipFill>
                      <p:spPr>
                        <a:xfrm>
                          <a:off x="7030278" y="4752263"/>
                          <a:ext cx="381000" cy="336176"/>
                        </a:xfrm>
                        <a:prstGeom prst="rect">
                          <a:avLst/>
                        </a:prstGeom>
                      </p:spPr>
                    </p:pic>
                  </p:oleObj>
                </mc:Fallback>
              </mc:AlternateContent>
            </a:graphicData>
          </a:graphic>
        </p:graphicFrame>
      </p:grpSp>
      <p:grpSp>
        <p:nvGrpSpPr>
          <p:cNvPr id="19" name="Group 18"/>
          <p:cNvGrpSpPr/>
          <p:nvPr/>
        </p:nvGrpSpPr>
        <p:grpSpPr>
          <a:xfrm>
            <a:off x="-13996" y="1963473"/>
            <a:ext cx="3366795" cy="4370366"/>
            <a:chOff x="-13996" y="1963473"/>
            <a:chExt cx="3366795" cy="4370366"/>
          </a:xfrm>
        </p:grpSpPr>
        <p:pic>
          <p:nvPicPr>
            <p:cNvPr id="5" name="Picture 2" descr="http://upload.wikimedia.org/wikipedia/commons/thumb/d/d8/MD5.svg/450px-MD5.svg.pn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7954" y="2445877"/>
              <a:ext cx="3094845" cy="340433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38679" y="5964507"/>
              <a:ext cx="2159117" cy="369332"/>
            </a:xfrm>
            <a:prstGeom prst="rect">
              <a:avLst/>
            </a:prstGeom>
          </p:spPr>
          <p:txBody>
            <a:bodyPr wrap="none">
              <a:spAutoFit/>
            </a:bodyPr>
            <a:lstStyle/>
            <a:p>
              <a:r>
                <a:rPr lang="en-US" dirty="0"/>
                <a:t>One </a:t>
              </a:r>
              <a:r>
                <a:rPr lang="en-US" dirty="0" smtClean="0"/>
                <a:t>MD5 operation  </a:t>
              </a:r>
              <a:endParaRPr lang="en-US" dirty="0"/>
            </a:p>
          </p:txBody>
        </p:sp>
        <p:cxnSp>
          <p:nvCxnSpPr>
            <p:cNvPr id="22" name="Straight Arrow Connector 21"/>
            <p:cNvCxnSpPr/>
            <p:nvPr/>
          </p:nvCxnSpPr>
          <p:spPr>
            <a:xfrm>
              <a:off x="436614" y="2330385"/>
              <a:ext cx="2916185"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1267153" y="1963473"/>
              <a:ext cx="857927" cy="369332"/>
            </a:xfrm>
            <a:prstGeom prst="rect">
              <a:avLst/>
            </a:prstGeom>
          </p:spPr>
          <p:txBody>
            <a:bodyPr wrap="none">
              <a:spAutoFit/>
            </a:bodyPr>
            <a:lstStyle/>
            <a:p>
              <a:r>
                <a:rPr lang="en-US" dirty="0" smtClean="0"/>
                <a:t>128-bit</a:t>
              </a:r>
              <a:endParaRPr lang="en-US" dirty="0">
                <a:solidFill>
                  <a:srgbClr val="0070C0"/>
                </a:solidFill>
              </a:endParaRPr>
            </a:p>
          </p:txBody>
        </p:sp>
        <p:sp>
          <p:nvSpPr>
            <p:cNvPr id="17" name="TextBox 16"/>
            <p:cNvSpPr txBox="1"/>
            <p:nvPr/>
          </p:nvSpPr>
          <p:spPr>
            <a:xfrm>
              <a:off x="-13996" y="3579300"/>
              <a:ext cx="838200" cy="338554"/>
            </a:xfrm>
            <a:prstGeom prst="rect">
              <a:avLst/>
            </a:prstGeom>
            <a:noFill/>
          </p:spPr>
          <p:txBody>
            <a:bodyPr wrap="square" rtlCol="0">
              <a:spAutoFit/>
            </a:bodyPr>
            <a:lstStyle/>
            <a:p>
              <a:r>
                <a:rPr lang="en-US" sz="1600" dirty="0" smtClean="0">
                  <a:solidFill>
                    <a:srgbClr val="00B050"/>
                  </a:solidFill>
                </a:rPr>
                <a:t>32-bit</a:t>
              </a:r>
              <a:endParaRPr lang="en-US" sz="1600" dirty="0">
                <a:solidFill>
                  <a:srgbClr val="00B050"/>
                </a:solidFill>
              </a:endParaRPr>
            </a:p>
          </p:txBody>
        </p:sp>
      </p:grpSp>
    </p:spTree>
    <p:extLst>
      <p:ext uri="{BB962C8B-B14F-4D97-AF65-F5344CB8AC3E}">
        <p14:creationId xmlns:p14="http://schemas.microsoft.com/office/powerpoint/2010/main" val="141516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upload.wikimedia.org/wikipedia/commons/thumb/e/e2/SHA-1.svg/450px-SHA-1.svg.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421" y="2494624"/>
            <a:ext cx="2857500" cy="297180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3529715" y="3733800"/>
            <a:ext cx="5524500" cy="2246769"/>
            <a:chOff x="3349541" y="2514600"/>
            <a:chExt cx="5524500" cy="2246769"/>
          </a:xfrm>
        </p:grpSpPr>
        <p:grpSp>
          <p:nvGrpSpPr>
            <p:cNvPr id="12" name="Group 11"/>
            <p:cNvGrpSpPr/>
            <p:nvPr/>
          </p:nvGrpSpPr>
          <p:grpSpPr>
            <a:xfrm>
              <a:off x="3349541" y="2514600"/>
              <a:ext cx="5524500" cy="2246769"/>
              <a:chOff x="3086100" y="4170214"/>
              <a:chExt cx="5524500" cy="2246769"/>
            </a:xfrm>
          </p:grpSpPr>
          <p:sp>
            <p:nvSpPr>
              <p:cNvPr id="5" name="Rectangle 4"/>
              <p:cNvSpPr/>
              <p:nvPr/>
            </p:nvSpPr>
            <p:spPr>
              <a:xfrm>
                <a:off x="3086100" y="4170214"/>
                <a:ext cx="5524500" cy="2246769"/>
              </a:xfrm>
              <a:prstGeom prst="rect">
                <a:avLst/>
              </a:prstGeom>
            </p:spPr>
            <p:txBody>
              <a:bodyPr wrap="square">
                <a:spAutoFit/>
              </a:bodyPr>
              <a:lstStyle/>
              <a:p>
                <a:r>
                  <a:rPr lang="en-US" sz="2000" u="sng" dirty="0" smtClean="0"/>
                  <a:t>One operation </a:t>
                </a:r>
                <a:r>
                  <a:rPr lang="en-US" sz="2000" u="sng" dirty="0"/>
                  <a:t>within the SHA-1 compression </a:t>
                </a:r>
                <a:r>
                  <a:rPr lang="en-US" sz="2000" u="sng" dirty="0" smtClean="0"/>
                  <a:t>function: </a:t>
                </a:r>
                <a:r>
                  <a:rPr lang="en-US" sz="2000" dirty="0" smtClean="0"/>
                  <a:t>A</a:t>
                </a:r>
                <a:r>
                  <a:rPr lang="en-US" sz="2000" dirty="0"/>
                  <a:t>, B, C, D and E are 32-bit words of the </a:t>
                </a:r>
                <a:r>
                  <a:rPr lang="en-US" sz="2000" dirty="0" smtClean="0"/>
                  <a:t>state; F </a:t>
                </a:r>
                <a:r>
                  <a:rPr lang="en-US" sz="2000" dirty="0"/>
                  <a:t>is a nonlinear function that varies;</a:t>
                </a:r>
              </a:p>
              <a:p>
                <a:r>
                  <a:rPr lang="en-US" sz="2000" dirty="0" smtClean="0"/>
                  <a:t>&lt;&lt;&lt;n </a:t>
                </a:r>
                <a:r>
                  <a:rPr lang="en-US" sz="2000" dirty="0"/>
                  <a:t>denotes a left bit rotation by n places;</a:t>
                </a:r>
              </a:p>
              <a:p>
                <a:r>
                  <a:rPr lang="en-US" sz="2000" dirty="0"/>
                  <a:t>n varies for each </a:t>
                </a:r>
                <a:r>
                  <a:rPr lang="en-US" sz="2000" dirty="0" smtClean="0"/>
                  <a:t>operation; </a:t>
                </a:r>
                <a:r>
                  <a:rPr lang="en-US" sz="2000" dirty="0" err="1" smtClean="0"/>
                  <a:t>Wt</a:t>
                </a:r>
                <a:r>
                  <a:rPr lang="en-US" sz="2000" dirty="0" smtClean="0"/>
                  <a:t> </a:t>
                </a:r>
                <a:r>
                  <a:rPr lang="en-US" sz="2000" dirty="0"/>
                  <a:t>is the expanded message word of round </a:t>
                </a:r>
                <a:r>
                  <a:rPr lang="en-US" sz="2000" dirty="0" smtClean="0"/>
                  <a:t>t; </a:t>
                </a:r>
                <a:r>
                  <a:rPr lang="en-US" sz="2000" dirty="0" err="1" smtClean="0"/>
                  <a:t>Kt</a:t>
                </a:r>
                <a:r>
                  <a:rPr lang="en-US" sz="2000" dirty="0" smtClean="0"/>
                  <a:t> </a:t>
                </a:r>
                <a:r>
                  <a:rPr lang="en-US" sz="2000" dirty="0"/>
                  <a:t>is the round constant of round </a:t>
                </a:r>
                <a:r>
                  <a:rPr lang="en-US" sz="2000" dirty="0" smtClean="0"/>
                  <a:t>t;      denotes </a:t>
                </a:r>
                <a:r>
                  <a:rPr lang="en-US" sz="2000" dirty="0"/>
                  <a:t>addition </a:t>
                </a:r>
                <a:r>
                  <a:rPr lang="en-US" sz="2000" dirty="0" smtClean="0"/>
                  <a:t>modulo        .</a:t>
                </a:r>
                <a:endParaRPr lang="en-US" sz="2000" dirty="0"/>
              </a:p>
            </p:txBody>
          </p:sp>
          <p:grpSp>
            <p:nvGrpSpPr>
              <p:cNvPr id="11" name="Group 10"/>
              <p:cNvGrpSpPr/>
              <p:nvPr/>
            </p:nvGrpSpPr>
            <p:grpSpPr>
              <a:xfrm>
                <a:off x="4318887" y="6075215"/>
                <a:ext cx="228600" cy="228602"/>
                <a:chOff x="4680084" y="2283680"/>
                <a:chExt cx="304800" cy="304802"/>
              </a:xfrm>
            </p:grpSpPr>
            <p:sp>
              <p:nvSpPr>
                <p:cNvPr id="6" name="Rectangle 5"/>
                <p:cNvSpPr/>
                <p:nvPr/>
              </p:nvSpPr>
              <p:spPr>
                <a:xfrm>
                  <a:off x="4680084" y="2283681"/>
                  <a:ext cx="304800" cy="30480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8" name="Straight Connector 7"/>
                <p:cNvCxnSpPr>
                  <a:stCxn id="6" idx="1"/>
                  <a:endCxn id="6" idx="3"/>
                </p:cNvCxnSpPr>
                <p:nvPr/>
              </p:nvCxnSpPr>
              <p:spPr>
                <a:xfrm>
                  <a:off x="4680084" y="2436082"/>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6" idx="0"/>
                  <a:endCxn id="6" idx="2"/>
                </p:cNvCxnSpPr>
                <p:nvPr/>
              </p:nvCxnSpPr>
              <p:spPr>
                <a:xfrm>
                  <a:off x="4832481" y="2283680"/>
                  <a:ext cx="0" cy="3048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aphicFrame>
          <p:nvGraphicFramePr>
            <p:cNvPr id="13" name="Object 12"/>
            <p:cNvGraphicFramePr>
              <a:graphicFrameLocks noChangeAspect="1"/>
            </p:cNvGraphicFramePr>
            <p:nvPr>
              <p:extLst>
                <p:ext uri="{D42A27DB-BD31-4B8C-83A1-F6EECF244321}">
                  <p14:modId xmlns:p14="http://schemas.microsoft.com/office/powerpoint/2010/main" val="1301147400"/>
                </p:ext>
              </p:extLst>
            </p:nvPr>
          </p:nvGraphicFramePr>
          <p:xfrm>
            <a:off x="7516026" y="4324352"/>
            <a:ext cx="367030" cy="323850"/>
          </p:xfrm>
          <a:graphic>
            <a:graphicData uri="http://schemas.openxmlformats.org/presentationml/2006/ole">
              <mc:AlternateContent xmlns:mc="http://schemas.openxmlformats.org/markup-compatibility/2006">
                <mc:Choice xmlns:v="urn:schemas-microsoft-com:vml" Requires="v">
                  <p:oleObj spid="_x0000_s2204" name="Equation" r:id="rId5" imgW="215640" imgH="190440" progId="Equation.3">
                    <p:embed/>
                  </p:oleObj>
                </mc:Choice>
                <mc:Fallback>
                  <p:oleObj name="Equation" r:id="rId5" imgW="215640" imgH="190440" progId="Equation.3">
                    <p:embed/>
                    <p:pic>
                      <p:nvPicPr>
                        <p:cNvPr id="0" name=""/>
                        <p:cNvPicPr/>
                        <p:nvPr/>
                      </p:nvPicPr>
                      <p:blipFill>
                        <a:blip r:embed="rId6"/>
                        <a:stretch>
                          <a:fillRect/>
                        </a:stretch>
                      </p:blipFill>
                      <p:spPr>
                        <a:xfrm>
                          <a:off x="7516026" y="4324352"/>
                          <a:ext cx="367030" cy="323850"/>
                        </a:xfrm>
                        <a:prstGeom prst="rect">
                          <a:avLst/>
                        </a:prstGeom>
                      </p:spPr>
                    </p:pic>
                  </p:oleObj>
                </mc:Fallback>
              </mc:AlternateContent>
            </a:graphicData>
          </a:graphic>
        </p:graphicFrame>
      </p:grpSp>
      <p:sp>
        <p:nvSpPr>
          <p:cNvPr id="18" name="Content Placeholder 2"/>
          <p:cNvSpPr>
            <a:spLocks noGrp="1"/>
          </p:cNvSpPr>
          <p:nvPr>
            <p:ph idx="1"/>
          </p:nvPr>
        </p:nvSpPr>
        <p:spPr>
          <a:xfrm>
            <a:off x="76199" y="533400"/>
            <a:ext cx="6215765" cy="457200"/>
          </a:xfrm>
        </p:spPr>
        <p:txBody>
          <a:bodyPr>
            <a:noAutofit/>
          </a:bodyPr>
          <a:lstStyle/>
          <a:p>
            <a:pPr marL="400050" lvl="1" indent="0">
              <a:buNone/>
            </a:pPr>
            <a:r>
              <a:rPr lang="en-US" sz="2400" dirty="0" smtClean="0">
                <a:solidFill>
                  <a:srgbClr val="0070C0"/>
                </a:solidFill>
              </a:rPr>
              <a:t>2. SHA-1 (Security Hash Algorithm) </a:t>
            </a:r>
          </a:p>
          <a:p>
            <a:pPr marL="0" indent="0">
              <a:buNone/>
            </a:pPr>
            <a:endParaRPr lang="en-US" sz="2400" dirty="0" smtClean="0">
              <a:solidFill>
                <a:srgbClr val="0070C0"/>
              </a:solidFill>
            </a:endParaRPr>
          </a:p>
          <a:p>
            <a:pPr marL="0" indent="0">
              <a:buNone/>
            </a:pPr>
            <a:endParaRPr lang="en-US" sz="2400" dirty="0" smtClean="0">
              <a:solidFill>
                <a:srgbClr val="0070C0"/>
              </a:solidFill>
            </a:endParaRPr>
          </a:p>
        </p:txBody>
      </p:sp>
      <p:sp>
        <p:nvSpPr>
          <p:cNvPr id="20" name="Rectangle 19"/>
          <p:cNvSpPr/>
          <p:nvPr/>
        </p:nvSpPr>
        <p:spPr>
          <a:xfrm>
            <a:off x="7620000" y="76200"/>
            <a:ext cx="1338315" cy="338554"/>
          </a:xfrm>
          <a:prstGeom prst="rect">
            <a:avLst/>
          </a:prstGeom>
        </p:spPr>
        <p:txBody>
          <a:bodyPr wrap="none">
            <a:spAutoFit/>
          </a:bodyPr>
          <a:lstStyle/>
          <a:p>
            <a:r>
              <a:rPr lang="en-US" sz="1600" b="1" dirty="0" smtClean="0">
                <a:solidFill>
                  <a:srgbClr val="FF0000"/>
                </a:solidFill>
              </a:rPr>
              <a:t>Cryptography</a:t>
            </a:r>
            <a:endParaRPr lang="en-US" sz="1600" b="1" dirty="0">
              <a:solidFill>
                <a:srgbClr val="FF0000"/>
              </a:solidFill>
            </a:endParaRPr>
          </a:p>
        </p:txBody>
      </p:sp>
      <p:grpSp>
        <p:nvGrpSpPr>
          <p:cNvPr id="15" name="Group 14"/>
          <p:cNvGrpSpPr/>
          <p:nvPr/>
        </p:nvGrpSpPr>
        <p:grpSpPr>
          <a:xfrm>
            <a:off x="0" y="1143000"/>
            <a:ext cx="9144000" cy="1311099"/>
            <a:chOff x="0" y="1132318"/>
            <a:chExt cx="8001000" cy="1219200"/>
          </a:xfrm>
        </p:grpSpPr>
        <p:sp>
          <p:nvSpPr>
            <p:cNvPr id="19" name="Content Placeholder 2"/>
            <p:cNvSpPr txBox="1">
              <a:spLocks/>
            </p:cNvSpPr>
            <p:nvPr/>
          </p:nvSpPr>
          <p:spPr>
            <a:xfrm>
              <a:off x="0" y="1132318"/>
              <a:ext cx="8001000" cy="1219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00050" lvl="1" indent="0">
                <a:buNone/>
              </a:pPr>
              <a:r>
                <a:rPr lang="en-US" sz="2000" dirty="0"/>
                <a:t>SHA-1 produces a </a:t>
              </a:r>
              <a:r>
                <a:rPr lang="en-US" sz="2000" dirty="0" smtClean="0"/>
                <a:t>message </a:t>
              </a:r>
              <a:r>
                <a:rPr lang="en-US" sz="2000" dirty="0"/>
                <a:t>digest based on principles similar to </a:t>
              </a:r>
              <a:r>
                <a:rPr lang="en-US" sz="2000" dirty="0" smtClean="0"/>
                <a:t>MD5 </a:t>
              </a:r>
              <a:r>
                <a:rPr lang="en-US" sz="2000" dirty="0"/>
                <a:t>message digest </a:t>
              </a:r>
              <a:r>
                <a:rPr lang="en-US" sz="2000" dirty="0" smtClean="0"/>
                <a:t>algorithm, </a:t>
              </a:r>
              <a:r>
                <a:rPr lang="en-US" sz="2000" dirty="0"/>
                <a:t>but has a more conservative design</a:t>
              </a:r>
              <a:r>
                <a:rPr lang="en-US" sz="2000" dirty="0" smtClean="0"/>
                <a:t>. The maximum message size is               bits. A block size is 512 bits digested to the message of size 160.</a:t>
              </a:r>
              <a:endParaRPr lang="en-US" sz="2000" dirty="0" smtClean="0">
                <a:solidFill>
                  <a:srgbClr val="0070C0"/>
                </a:solidFill>
              </a:endParaRPr>
            </a:p>
            <a:p>
              <a:pPr marL="0" indent="0">
                <a:buFont typeface="Arial" panose="020B0604020202020204" pitchFamily="34" charset="0"/>
                <a:buNone/>
              </a:pPr>
              <a:endParaRPr lang="en-US" sz="2000" dirty="0" smtClean="0">
                <a:solidFill>
                  <a:srgbClr val="0070C0"/>
                </a:solidFill>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3591115618"/>
                </p:ext>
              </p:extLst>
            </p:nvPr>
          </p:nvGraphicFramePr>
          <p:xfrm>
            <a:off x="600075" y="1699189"/>
            <a:ext cx="711200" cy="323850"/>
          </p:xfrm>
          <a:graphic>
            <a:graphicData uri="http://schemas.openxmlformats.org/presentationml/2006/ole">
              <mc:AlternateContent xmlns:mc="http://schemas.openxmlformats.org/markup-compatibility/2006">
                <mc:Choice xmlns:v="urn:schemas-microsoft-com:vml" Requires="v">
                  <p:oleObj spid="_x0000_s2205" name="Equation" r:id="rId7" imgW="419040" imgH="190440" progId="Equation.3">
                    <p:embed/>
                  </p:oleObj>
                </mc:Choice>
                <mc:Fallback>
                  <p:oleObj name="Equation" r:id="rId7" imgW="419040" imgH="190440" progId="Equation.3">
                    <p:embed/>
                    <p:pic>
                      <p:nvPicPr>
                        <p:cNvPr id="0" name=""/>
                        <p:cNvPicPr/>
                        <p:nvPr/>
                      </p:nvPicPr>
                      <p:blipFill>
                        <a:blip r:embed="rId8"/>
                        <a:stretch>
                          <a:fillRect/>
                        </a:stretch>
                      </p:blipFill>
                      <p:spPr>
                        <a:xfrm>
                          <a:off x="600075" y="1699189"/>
                          <a:ext cx="711200" cy="323850"/>
                        </a:xfrm>
                        <a:prstGeom prst="rect">
                          <a:avLst/>
                        </a:prstGeom>
                      </p:spPr>
                    </p:pic>
                  </p:oleObj>
                </mc:Fallback>
              </mc:AlternateContent>
            </a:graphicData>
          </a:graphic>
        </p:graphicFrame>
      </p:grpSp>
      <p:sp>
        <p:nvSpPr>
          <p:cNvPr id="2" name="Rectangle 1"/>
          <p:cNvSpPr/>
          <p:nvPr/>
        </p:nvSpPr>
        <p:spPr>
          <a:xfrm>
            <a:off x="3529715" y="2718136"/>
            <a:ext cx="5320415" cy="1015663"/>
          </a:xfrm>
          <a:prstGeom prst="rect">
            <a:avLst/>
          </a:prstGeom>
        </p:spPr>
        <p:txBody>
          <a:bodyPr wrap="square">
            <a:spAutoFit/>
          </a:bodyPr>
          <a:lstStyle/>
          <a:p>
            <a:r>
              <a:rPr lang="en-US" sz="2000" dirty="0" smtClean="0"/>
              <a:t>SHA-1 consists of four rounds with 20 operations in each round. Four functions are used for four different rounds. </a:t>
            </a:r>
            <a:endParaRPr lang="en-US" sz="2000" dirty="0"/>
          </a:p>
        </p:txBody>
      </p:sp>
      <p:sp>
        <p:nvSpPr>
          <p:cNvPr id="3" name="Rectangle 2"/>
          <p:cNvSpPr/>
          <p:nvPr/>
        </p:nvSpPr>
        <p:spPr>
          <a:xfrm>
            <a:off x="838200" y="5638463"/>
            <a:ext cx="1596463" cy="369332"/>
          </a:xfrm>
          <a:prstGeom prst="rect">
            <a:avLst/>
          </a:prstGeom>
        </p:spPr>
        <p:txBody>
          <a:bodyPr wrap="none">
            <a:spAutoFit/>
          </a:bodyPr>
          <a:lstStyle/>
          <a:p>
            <a:r>
              <a:rPr lang="en-US" dirty="0"/>
              <a:t>One operation </a:t>
            </a:r>
          </a:p>
        </p:txBody>
      </p:sp>
    </p:spTree>
    <p:extLst>
      <p:ext uri="{BB962C8B-B14F-4D97-AF65-F5344CB8AC3E}">
        <p14:creationId xmlns:p14="http://schemas.microsoft.com/office/powerpoint/2010/main" val="30109893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558974"/>
            <a:ext cx="8153400" cy="792162"/>
          </a:xfrm>
        </p:spPr>
        <p:txBody>
          <a:bodyPr>
            <a:normAutofit/>
          </a:bodyPr>
          <a:lstStyle/>
          <a:p>
            <a:pPr algn="l"/>
            <a:r>
              <a:rPr lang="en-US" b="1" u="sng" dirty="0" smtClean="0">
                <a:solidFill>
                  <a:srgbClr val="00B050"/>
                </a:solidFill>
                <a:latin typeface="Comic Sans MS" panose="030F0702030302020204" pitchFamily="66" charset="0"/>
              </a:rPr>
              <a:t>Outline </a:t>
            </a:r>
            <a:endParaRPr lang="en-US" b="1" u="sng" dirty="0">
              <a:solidFill>
                <a:srgbClr val="00B050"/>
              </a:solidFill>
              <a:latin typeface="Comic Sans MS" panose="030F0702030302020204" pitchFamily="66" charset="0"/>
            </a:endParaRPr>
          </a:p>
        </p:txBody>
      </p:sp>
      <p:sp>
        <p:nvSpPr>
          <p:cNvPr id="3" name="Content Placeholder 2"/>
          <p:cNvSpPr>
            <a:spLocks noGrp="1"/>
          </p:cNvSpPr>
          <p:nvPr>
            <p:ph idx="1"/>
          </p:nvPr>
        </p:nvSpPr>
        <p:spPr>
          <a:xfrm>
            <a:off x="510283" y="1393826"/>
            <a:ext cx="7010400" cy="5029200"/>
          </a:xfrm>
        </p:spPr>
        <p:txBody>
          <a:bodyPr>
            <a:noAutofit/>
          </a:bodyPr>
          <a:lstStyle/>
          <a:p>
            <a:r>
              <a:rPr lang="en-US" b="1" dirty="0" smtClean="0">
                <a:solidFill>
                  <a:srgbClr val="0070C0"/>
                </a:solidFill>
              </a:rPr>
              <a:t>Cryptography</a:t>
            </a:r>
          </a:p>
          <a:p>
            <a:pPr lvl="1">
              <a:buFont typeface="Wingdings" panose="05000000000000000000" pitchFamily="2" charset="2"/>
              <a:buChar char="Ø"/>
            </a:pPr>
            <a:r>
              <a:rPr lang="en-US" sz="3200" dirty="0" smtClean="0">
                <a:solidFill>
                  <a:srgbClr val="0070C0"/>
                </a:solidFill>
              </a:rPr>
              <a:t> </a:t>
            </a:r>
            <a:r>
              <a:rPr lang="en-US" dirty="0" smtClean="0">
                <a:solidFill>
                  <a:srgbClr val="0070C0"/>
                </a:solidFill>
              </a:rPr>
              <a:t>Confidentiality </a:t>
            </a:r>
          </a:p>
          <a:p>
            <a:pPr lvl="1">
              <a:buFont typeface="Wingdings" panose="05000000000000000000" pitchFamily="2" charset="2"/>
              <a:buChar char="Ø"/>
            </a:pPr>
            <a:r>
              <a:rPr lang="en-US" dirty="0" smtClean="0">
                <a:solidFill>
                  <a:srgbClr val="0070C0"/>
                </a:solidFill>
              </a:rPr>
              <a:t> Integrity and Authentication</a:t>
            </a:r>
          </a:p>
          <a:p>
            <a:r>
              <a:rPr lang="en-US" b="1" dirty="0" smtClean="0">
                <a:solidFill>
                  <a:srgbClr val="FF0000"/>
                </a:solidFill>
              </a:rPr>
              <a:t>SSL </a:t>
            </a:r>
            <a:r>
              <a:rPr lang="en-US" b="1" smtClean="0">
                <a:solidFill>
                  <a:srgbClr val="FF0000"/>
                </a:solidFill>
              </a:rPr>
              <a:t>security protocol</a:t>
            </a:r>
            <a:endParaRPr lang="en-US" b="1" dirty="0" smtClean="0">
              <a:solidFill>
                <a:srgbClr val="FF0000"/>
              </a:solidFill>
            </a:endParaRPr>
          </a:p>
          <a:p>
            <a:pPr lvl="1">
              <a:buFont typeface="Wingdings" panose="05000000000000000000" pitchFamily="2" charset="2"/>
              <a:buChar char="Ø"/>
            </a:pPr>
            <a:r>
              <a:rPr lang="en-US" b="1" dirty="0" smtClean="0">
                <a:solidFill>
                  <a:srgbClr val="0070C0"/>
                </a:solidFill>
              </a:rPr>
              <a:t> </a:t>
            </a:r>
            <a:r>
              <a:rPr lang="en-US" dirty="0" smtClean="0">
                <a:solidFill>
                  <a:srgbClr val="0070C0"/>
                </a:solidFill>
              </a:rPr>
              <a:t>SSL</a:t>
            </a:r>
            <a:r>
              <a:rPr lang="en-US" b="1" dirty="0" smtClean="0">
                <a:solidFill>
                  <a:srgbClr val="0070C0"/>
                </a:solidFill>
              </a:rPr>
              <a:t> </a:t>
            </a:r>
          </a:p>
          <a:p>
            <a:pPr lvl="2">
              <a:buFont typeface="Wingdings" panose="05000000000000000000" pitchFamily="2" charset="2"/>
              <a:buChar char="§"/>
            </a:pPr>
            <a:r>
              <a:rPr lang="en-US" sz="2800" dirty="0" smtClean="0">
                <a:solidFill>
                  <a:srgbClr val="0070C0"/>
                </a:solidFill>
              </a:rPr>
              <a:t>Handshake protocol</a:t>
            </a:r>
          </a:p>
          <a:p>
            <a:pPr lvl="2">
              <a:buFont typeface="Wingdings" panose="05000000000000000000" pitchFamily="2" charset="2"/>
              <a:buChar char="§"/>
            </a:pPr>
            <a:r>
              <a:rPr lang="en-US" sz="2800" dirty="0" err="1" smtClean="0">
                <a:solidFill>
                  <a:srgbClr val="0070C0"/>
                </a:solidFill>
              </a:rPr>
              <a:t>ChangeCiperSpec</a:t>
            </a:r>
            <a:r>
              <a:rPr lang="en-US" sz="2800" dirty="0" smtClean="0">
                <a:solidFill>
                  <a:srgbClr val="0070C0"/>
                </a:solidFill>
              </a:rPr>
              <a:t> Protocol</a:t>
            </a:r>
          </a:p>
          <a:p>
            <a:pPr lvl="2">
              <a:buFont typeface="Wingdings" panose="05000000000000000000" pitchFamily="2" charset="2"/>
              <a:buChar char="§"/>
            </a:pPr>
            <a:r>
              <a:rPr lang="en-US" sz="2800" dirty="0" smtClean="0">
                <a:solidFill>
                  <a:srgbClr val="0070C0"/>
                </a:solidFill>
              </a:rPr>
              <a:t>Alert Protocol</a:t>
            </a:r>
          </a:p>
          <a:p>
            <a:pPr lvl="2">
              <a:buFont typeface="Wingdings" panose="05000000000000000000" pitchFamily="2" charset="2"/>
              <a:buChar char="§"/>
            </a:pPr>
            <a:r>
              <a:rPr lang="en-US" sz="2800" dirty="0" smtClean="0">
                <a:solidFill>
                  <a:srgbClr val="0070C0"/>
                </a:solidFill>
              </a:rPr>
              <a:t>Record Protocol</a:t>
            </a:r>
          </a:p>
          <a:p>
            <a:pPr lvl="1">
              <a:buFont typeface="Wingdings" panose="05000000000000000000" pitchFamily="2" charset="2"/>
              <a:buChar char="Ø"/>
            </a:pPr>
            <a:r>
              <a:rPr lang="en-US" b="1" dirty="0" smtClean="0">
                <a:solidFill>
                  <a:srgbClr val="0070C0"/>
                </a:solidFill>
              </a:rPr>
              <a:t> </a:t>
            </a:r>
            <a:r>
              <a:rPr lang="en-US" dirty="0" smtClean="0">
                <a:solidFill>
                  <a:srgbClr val="0070C0"/>
                </a:solidFill>
              </a:rPr>
              <a:t>TSL </a:t>
            </a:r>
            <a:endParaRPr lang="en-US" dirty="0">
              <a:solidFill>
                <a:srgbClr val="0070C0"/>
              </a:solidFill>
            </a:endParaRPr>
          </a:p>
        </p:txBody>
      </p:sp>
      <p:pic>
        <p:nvPicPr>
          <p:cNvPr id="4" name="Picture 17" descr="Tsu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5619" y="1050926"/>
            <a:ext cx="685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7041344" y="344488"/>
            <a:ext cx="514350" cy="762000"/>
          </a:xfrm>
          <a:prstGeom prst="rect">
            <a:avLst/>
          </a:prstGeom>
          <a:noFill/>
        </p:spPr>
      </p:pic>
      <p:pic>
        <p:nvPicPr>
          <p:cNvPr id="6" name="Picture 2" descr="National Science Foundation - Where Discoveries Begin">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78900"/>
          <a:stretch/>
        </p:blipFill>
        <p:spPr bwMode="auto">
          <a:xfrm>
            <a:off x="7727144" y="496888"/>
            <a:ext cx="1044907" cy="896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1424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21283" y="152400"/>
            <a:ext cx="1950470" cy="338554"/>
          </a:xfrm>
          <a:prstGeom prst="rect">
            <a:avLst/>
          </a:prstGeom>
        </p:spPr>
        <p:txBody>
          <a:bodyPr wrap="none">
            <a:spAutoFit/>
          </a:bodyPr>
          <a:lstStyle/>
          <a:p>
            <a:r>
              <a:rPr lang="en-US" sz="1600" b="1" dirty="0">
                <a:solidFill>
                  <a:srgbClr val="FF0000"/>
                </a:solidFill>
              </a:rPr>
              <a:t>SSL </a:t>
            </a:r>
            <a:r>
              <a:rPr lang="en-US" sz="1600" b="1" dirty="0" smtClean="0">
                <a:solidFill>
                  <a:srgbClr val="FF0000"/>
                </a:solidFill>
              </a:rPr>
              <a:t>security protocol</a:t>
            </a:r>
            <a:endParaRPr lang="en-US" sz="1600" b="1" dirty="0">
              <a:solidFill>
                <a:srgbClr val="FF0000"/>
              </a:solidFill>
            </a:endParaRPr>
          </a:p>
        </p:txBody>
      </p:sp>
      <p:sp>
        <p:nvSpPr>
          <p:cNvPr id="5" name="Title 4"/>
          <p:cNvSpPr>
            <a:spLocks noGrp="1"/>
          </p:cNvSpPr>
          <p:nvPr>
            <p:ph type="title"/>
          </p:nvPr>
        </p:nvSpPr>
        <p:spPr>
          <a:xfrm>
            <a:off x="304800" y="381000"/>
            <a:ext cx="8001000" cy="715962"/>
          </a:xfrm>
        </p:spPr>
        <p:txBody>
          <a:bodyPr>
            <a:normAutofit/>
          </a:bodyPr>
          <a:lstStyle/>
          <a:p>
            <a:r>
              <a:rPr lang="en-US" sz="3600" dirty="0" smtClean="0">
                <a:solidFill>
                  <a:srgbClr val="00B050"/>
                </a:solidFill>
              </a:rPr>
              <a:t>Transport Layer Security Protocol: SSL</a:t>
            </a:r>
            <a:endParaRPr lang="en-US" sz="3600" dirty="0">
              <a:solidFill>
                <a:srgbClr val="00B050"/>
              </a:solidFill>
            </a:endParaRPr>
          </a:p>
        </p:txBody>
      </p:sp>
      <p:sp>
        <p:nvSpPr>
          <p:cNvPr id="3" name="Rectangle 2"/>
          <p:cNvSpPr/>
          <p:nvPr/>
        </p:nvSpPr>
        <p:spPr>
          <a:xfrm>
            <a:off x="533399" y="990600"/>
            <a:ext cx="8193603" cy="6063198"/>
          </a:xfrm>
          <a:prstGeom prst="rect">
            <a:avLst/>
          </a:prstGeom>
        </p:spPr>
        <p:txBody>
          <a:bodyPr wrap="square">
            <a:spAutoFit/>
          </a:bodyPr>
          <a:lstStyle/>
          <a:p>
            <a:r>
              <a:rPr lang="en-US" sz="2800" b="1" u="sng" dirty="0" smtClean="0">
                <a:solidFill>
                  <a:srgbClr val="0070C0"/>
                </a:solidFill>
              </a:rPr>
              <a:t>SSL Architecture</a:t>
            </a:r>
          </a:p>
          <a:p>
            <a:pPr marL="457200" indent="-457200">
              <a:buFont typeface="+mj-lt"/>
              <a:buAutoNum type="arabicPeriod"/>
            </a:pPr>
            <a:r>
              <a:rPr lang="en-US" sz="2000" dirty="0" smtClean="0"/>
              <a:t>Services: </a:t>
            </a:r>
          </a:p>
          <a:p>
            <a:pPr marL="800100" lvl="1" indent="-342900">
              <a:buFont typeface="Arial" panose="020B0604020202020204" pitchFamily="34" charset="0"/>
              <a:buChar char="•"/>
            </a:pPr>
            <a:r>
              <a:rPr lang="en-US" sz="2000" dirty="0" smtClean="0"/>
              <a:t>Fragmentation: divide data into blocks of 2^14 bytes or less</a:t>
            </a:r>
          </a:p>
          <a:p>
            <a:pPr marL="800100" lvl="1" indent="-342900">
              <a:buFont typeface="Arial" panose="020B0604020202020204" pitchFamily="34" charset="0"/>
              <a:buChar char="•"/>
            </a:pPr>
            <a:r>
              <a:rPr lang="en-US" sz="2000" dirty="0" smtClean="0"/>
              <a:t>Compression </a:t>
            </a:r>
          </a:p>
          <a:p>
            <a:pPr marL="800100" lvl="1" indent="-342900">
              <a:buFont typeface="Arial" panose="020B0604020202020204" pitchFamily="34" charset="0"/>
              <a:buChar char="•"/>
            </a:pPr>
            <a:r>
              <a:rPr lang="en-US" sz="2000" dirty="0" smtClean="0"/>
              <a:t>Massage integrity and authentication: use  a keyed-hash function to create a MAC. </a:t>
            </a:r>
          </a:p>
          <a:p>
            <a:pPr marL="800100" lvl="1" indent="-342900">
              <a:buFont typeface="Arial" panose="020B0604020202020204" pitchFamily="34" charset="0"/>
              <a:buChar char="•"/>
            </a:pPr>
            <a:r>
              <a:rPr lang="en-US" sz="2000" dirty="0" smtClean="0"/>
              <a:t>Confidentiality: provide confidentiality for data and MAC by using cryptography. </a:t>
            </a:r>
          </a:p>
          <a:p>
            <a:pPr marL="800100" lvl="1" indent="-342900">
              <a:buFont typeface="Arial" panose="020B0604020202020204" pitchFamily="34" charset="0"/>
              <a:buChar char="•"/>
            </a:pPr>
            <a:r>
              <a:rPr lang="en-US" sz="2000" dirty="0" smtClean="0"/>
              <a:t>Framing: add a header to the encrypted payload. </a:t>
            </a:r>
          </a:p>
          <a:p>
            <a:pPr marL="457200" indent="-457200">
              <a:buFont typeface="+mj-lt"/>
              <a:buAutoNum type="arabicPeriod"/>
            </a:pPr>
            <a:r>
              <a:rPr lang="en-US" sz="2000" dirty="0" smtClean="0">
                <a:solidFill>
                  <a:srgbClr val="0070C0"/>
                </a:solidFill>
              </a:rPr>
              <a:t>Key exchange algorithms: null, RSA, …, etc. </a:t>
            </a:r>
          </a:p>
          <a:p>
            <a:pPr marL="457200" indent="-457200">
              <a:buFont typeface="+mj-lt"/>
              <a:buAutoNum type="arabicPeriod"/>
            </a:pPr>
            <a:r>
              <a:rPr lang="en-US" sz="2000" dirty="0" smtClean="0"/>
              <a:t>Encryption/Decryption algorithms: Null, RSA, DES, …, etc. </a:t>
            </a:r>
          </a:p>
          <a:p>
            <a:pPr marL="457200" indent="-457200">
              <a:buFont typeface="+mj-lt"/>
              <a:buAutoNum type="arabicPeriod"/>
            </a:pPr>
            <a:r>
              <a:rPr lang="en-US" sz="2000" dirty="0" smtClean="0">
                <a:solidFill>
                  <a:srgbClr val="0070C0"/>
                </a:solidFill>
              </a:rPr>
              <a:t>Hash algorithms: Null, MD5, SHA-1 </a:t>
            </a:r>
          </a:p>
          <a:p>
            <a:pPr marL="457200" indent="-457200">
              <a:buFont typeface="+mj-lt"/>
              <a:buAutoNum type="arabicPeriod"/>
            </a:pPr>
            <a:r>
              <a:rPr lang="en-US" sz="2000" dirty="0" smtClean="0"/>
              <a:t>Sessions and Connections: A session is an association between a client and a server. After a session is established, the two parties have common information (session identifier, certificate authenticating each other, compression method, cipher suite, master secrete and </a:t>
            </a:r>
            <a:r>
              <a:rPr lang="en-US" sz="2000" dirty="0" err="1" smtClean="0"/>
              <a:t>etc</a:t>
            </a:r>
            <a:r>
              <a:rPr lang="en-US" sz="2000" dirty="0"/>
              <a:t>)</a:t>
            </a:r>
            <a:r>
              <a:rPr lang="en-US" sz="2000" dirty="0" smtClean="0"/>
              <a:t>. For two entities to exchange data, a connection has to be created. A session can consist of many connections. </a:t>
            </a:r>
          </a:p>
          <a:p>
            <a:endParaRPr lang="en-US" sz="2000" dirty="0" smtClean="0"/>
          </a:p>
        </p:txBody>
      </p:sp>
    </p:spTree>
    <p:extLst>
      <p:ext uri="{BB962C8B-B14F-4D97-AF65-F5344CB8AC3E}">
        <p14:creationId xmlns:p14="http://schemas.microsoft.com/office/powerpoint/2010/main" val="332392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8159" y="1308667"/>
            <a:ext cx="8690060" cy="2220215"/>
            <a:chOff x="-129311" y="2728957"/>
            <a:chExt cx="8690060" cy="2220215"/>
          </a:xfrm>
        </p:grpSpPr>
        <p:sp>
          <p:nvSpPr>
            <p:cNvPr id="5" name="Rectangle 4"/>
            <p:cNvSpPr/>
            <p:nvPr/>
          </p:nvSpPr>
          <p:spPr>
            <a:xfrm>
              <a:off x="1524000" y="3962400"/>
              <a:ext cx="6324600" cy="381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Record Protocol</a:t>
              </a:r>
              <a:endParaRPr lang="en-US" sz="2000" dirty="0">
                <a:solidFill>
                  <a:schemeClr val="tx1"/>
                </a:solidFill>
              </a:endParaRPr>
            </a:p>
          </p:txBody>
        </p:sp>
        <p:sp>
          <p:nvSpPr>
            <p:cNvPr id="6" name="Rectangle 5"/>
            <p:cNvSpPr/>
            <p:nvPr/>
          </p:nvSpPr>
          <p:spPr>
            <a:xfrm>
              <a:off x="1828800" y="3210370"/>
              <a:ext cx="1587381" cy="5334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Handshake Protocol</a:t>
              </a:r>
              <a:endParaRPr lang="en-US" sz="2000" dirty="0">
                <a:solidFill>
                  <a:schemeClr val="tx1"/>
                </a:solidFill>
              </a:endParaRPr>
            </a:p>
          </p:txBody>
        </p:sp>
        <p:sp>
          <p:nvSpPr>
            <p:cNvPr id="7" name="Rectangle 6"/>
            <p:cNvSpPr/>
            <p:nvPr/>
          </p:nvSpPr>
          <p:spPr>
            <a:xfrm>
              <a:off x="3581400" y="3224614"/>
              <a:ext cx="2209800" cy="499574"/>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chemeClr val="tx1"/>
                  </a:solidFill>
                </a:rPr>
                <a:t>ChangeCipherSpec</a:t>
              </a:r>
              <a:r>
                <a:rPr lang="en-US" sz="2000" dirty="0" smtClean="0">
                  <a:solidFill>
                    <a:schemeClr val="tx1"/>
                  </a:solidFill>
                </a:rPr>
                <a:t> Protocol</a:t>
              </a:r>
              <a:endParaRPr lang="en-US" sz="2000" dirty="0">
                <a:solidFill>
                  <a:schemeClr val="tx1"/>
                </a:solidFill>
              </a:endParaRPr>
            </a:p>
          </p:txBody>
        </p:sp>
        <p:sp>
          <p:nvSpPr>
            <p:cNvPr id="8" name="Rectangle 7"/>
            <p:cNvSpPr/>
            <p:nvPr/>
          </p:nvSpPr>
          <p:spPr>
            <a:xfrm>
              <a:off x="5943600" y="3187663"/>
              <a:ext cx="1587381" cy="5334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Alert </a:t>
              </a:r>
            </a:p>
            <a:p>
              <a:pPr algn="ctr"/>
              <a:r>
                <a:rPr lang="en-US" sz="2000" dirty="0" smtClean="0">
                  <a:solidFill>
                    <a:schemeClr val="tx1"/>
                  </a:solidFill>
                </a:rPr>
                <a:t>Protocol</a:t>
              </a:r>
              <a:endParaRPr lang="en-US" sz="2000" dirty="0">
                <a:solidFill>
                  <a:schemeClr val="tx1"/>
                </a:solidFill>
              </a:endParaRPr>
            </a:p>
          </p:txBody>
        </p:sp>
        <p:cxnSp>
          <p:nvCxnSpPr>
            <p:cNvPr id="9" name="Straight Connector 8"/>
            <p:cNvCxnSpPr/>
            <p:nvPr/>
          </p:nvCxnSpPr>
          <p:spPr>
            <a:xfrm>
              <a:off x="244209" y="4473456"/>
              <a:ext cx="7998565"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44209" y="3123846"/>
              <a:ext cx="7998565"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1" name="Title 4"/>
            <p:cNvSpPr txBox="1">
              <a:spLocks/>
            </p:cNvSpPr>
            <p:nvPr/>
          </p:nvSpPr>
          <p:spPr>
            <a:xfrm>
              <a:off x="685800" y="2728957"/>
              <a:ext cx="7874949" cy="47571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rgbClr val="0070C0"/>
                  </a:solidFill>
                </a:rPr>
                <a:t>Application Layer</a:t>
              </a:r>
              <a:endParaRPr lang="en-US" sz="2400" dirty="0">
                <a:solidFill>
                  <a:srgbClr val="0070C0"/>
                </a:solidFill>
              </a:endParaRPr>
            </a:p>
          </p:txBody>
        </p:sp>
        <p:sp>
          <p:nvSpPr>
            <p:cNvPr id="12" name="Title 4"/>
            <p:cNvSpPr txBox="1">
              <a:spLocks/>
            </p:cNvSpPr>
            <p:nvPr/>
          </p:nvSpPr>
          <p:spPr>
            <a:xfrm>
              <a:off x="675830" y="4473456"/>
              <a:ext cx="7874949" cy="47571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rgbClr val="0070C0"/>
                  </a:solidFill>
                </a:rPr>
                <a:t>Transport Layer</a:t>
              </a:r>
              <a:endParaRPr lang="en-US" sz="2400" dirty="0">
                <a:solidFill>
                  <a:srgbClr val="0070C0"/>
                </a:solidFill>
              </a:endParaRPr>
            </a:p>
          </p:txBody>
        </p:sp>
        <p:sp>
          <p:nvSpPr>
            <p:cNvPr id="13" name="Title 4"/>
            <p:cNvSpPr txBox="1">
              <a:spLocks/>
            </p:cNvSpPr>
            <p:nvPr/>
          </p:nvSpPr>
          <p:spPr>
            <a:xfrm>
              <a:off x="-129311" y="3416747"/>
              <a:ext cx="1911921" cy="47571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srgbClr val="0070C0"/>
                  </a:solidFill>
                </a:rPr>
                <a:t>SSL Protocol</a:t>
              </a:r>
              <a:endParaRPr lang="en-US" sz="2400" b="1" dirty="0">
                <a:solidFill>
                  <a:srgbClr val="0070C0"/>
                </a:solidFill>
              </a:endParaRPr>
            </a:p>
          </p:txBody>
        </p:sp>
        <p:cxnSp>
          <p:nvCxnSpPr>
            <p:cNvPr id="14" name="Straight Arrow Connector 13"/>
            <p:cNvCxnSpPr>
              <a:stCxn id="6" idx="2"/>
            </p:cNvCxnSpPr>
            <p:nvPr/>
          </p:nvCxnSpPr>
          <p:spPr>
            <a:xfrm flipH="1">
              <a:off x="2622490" y="3743770"/>
              <a:ext cx="1" cy="21863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4800600" y="3764067"/>
              <a:ext cx="1" cy="21863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6781800" y="3724187"/>
              <a:ext cx="1" cy="21863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304800" y="3810000"/>
            <a:ext cx="8714724" cy="2862322"/>
          </a:xfrm>
          <a:prstGeom prst="rect">
            <a:avLst/>
          </a:prstGeom>
          <a:noFill/>
        </p:spPr>
        <p:txBody>
          <a:bodyPr wrap="square" rtlCol="0">
            <a:spAutoFit/>
          </a:bodyPr>
          <a:lstStyle/>
          <a:p>
            <a:pPr marL="285750" indent="-285750">
              <a:buFont typeface="Arial" panose="020B0604020202020204" pitchFamily="34" charset="0"/>
              <a:buChar char="•"/>
            </a:pPr>
            <a:r>
              <a:rPr lang="en-US" sz="2000" b="1" dirty="0" smtClean="0"/>
              <a:t>Handshake protocol: </a:t>
            </a:r>
            <a:r>
              <a:rPr lang="en-US" sz="2000" dirty="0" smtClean="0"/>
              <a:t>negotiate encryption </a:t>
            </a:r>
            <a:r>
              <a:rPr lang="en-US" sz="2000" dirty="0"/>
              <a:t>and MAC algorithm, authenticate the server and the client each other, </a:t>
            </a:r>
            <a:r>
              <a:rPr lang="en-US" sz="2000" dirty="0" smtClean="0"/>
              <a:t>and exchange information for </a:t>
            </a:r>
            <a:r>
              <a:rPr lang="en-US" sz="2000" dirty="0" smtClean="0">
                <a:solidFill>
                  <a:srgbClr val="00B050"/>
                </a:solidFill>
              </a:rPr>
              <a:t>building the cryptographic secretes which are used in Record Protocol.</a:t>
            </a:r>
          </a:p>
          <a:p>
            <a:pPr marL="285750" indent="-285750">
              <a:buFont typeface="Arial" panose="020B0604020202020204" pitchFamily="34" charset="0"/>
              <a:buChar char="•"/>
            </a:pPr>
            <a:r>
              <a:rPr lang="en-US" sz="2000" b="1" dirty="0" err="1" smtClean="0"/>
              <a:t>ChangeCiperSpec</a:t>
            </a:r>
            <a:r>
              <a:rPr lang="en-US" sz="2000" b="1" dirty="0" smtClean="0"/>
              <a:t> Protocol: </a:t>
            </a:r>
            <a:r>
              <a:rPr lang="en-US" sz="2000" dirty="0" smtClean="0"/>
              <a:t>defines the process of moving values between the pending  and active states. </a:t>
            </a:r>
          </a:p>
          <a:p>
            <a:pPr marL="285750" indent="-285750">
              <a:buFont typeface="Arial" panose="020B0604020202020204" pitchFamily="34" charset="0"/>
              <a:buChar char="•"/>
            </a:pPr>
            <a:r>
              <a:rPr lang="en-US" sz="2000" b="1" dirty="0" smtClean="0"/>
              <a:t>Alert Protocol: </a:t>
            </a:r>
            <a:r>
              <a:rPr lang="en-US" sz="2000" dirty="0" smtClean="0"/>
              <a:t>reporting errors and abnormal conditions. </a:t>
            </a:r>
          </a:p>
          <a:p>
            <a:pPr marL="285750" indent="-285750">
              <a:buFont typeface="Arial" panose="020B0604020202020204" pitchFamily="34" charset="0"/>
              <a:buChar char="•"/>
            </a:pPr>
            <a:r>
              <a:rPr lang="en-US" sz="2000" b="1" dirty="0" smtClean="0"/>
              <a:t>Record Protocol:  </a:t>
            </a:r>
            <a:r>
              <a:rPr lang="en-US" sz="2000" dirty="0" smtClean="0"/>
              <a:t>carries massages from the upper layer; provides  confidentiality and message integrity </a:t>
            </a:r>
            <a:r>
              <a:rPr lang="en-US" sz="2000" dirty="0" smtClean="0">
                <a:solidFill>
                  <a:srgbClr val="00B050"/>
                </a:solidFill>
              </a:rPr>
              <a:t>(using secrete keys provided from handshake protocol).</a:t>
            </a:r>
          </a:p>
        </p:txBody>
      </p:sp>
      <p:sp>
        <p:nvSpPr>
          <p:cNvPr id="18" name="Rectangle 17"/>
          <p:cNvSpPr/>
          <p:nvPr/>
        </p:nvSpPr>
        <p:spPr>
          <a:xfrm>
            <a:off x="292535" y="609600"/>
            <a:ext cx="3867534" cy="523220"/>
          </a:xfrm>
          <a:prstGeom prst="rect">
            <a:avLst/>
          </a:prstGeom>
        </p:spPr>
        <p:txBody>
          <a:bodyPr wrap="none">
            <a:spAutoFit/>
          </a:bodyPr>
          <a:lstStyle/>
          <a:p>
            <a:r>
              <a:rPr lang="en-US" sz="2800" b="1" u="sng" dirty="0">
                <a:solidFill>
                  <a:srgbClr val="0070C0"/>
                </a:solidFill>
              </a:rPr>
              <a:t>Structure of SSL Protocol</a:t>
            </a:r>
          </a:p>
        </p:txBody>
      </p:sp>
      <p:sp>
        <p:nvSpPr>
          <p:cNvPr id="19" name="Rectangle 18"/>
          <p:cNvSpPr/>
          <p:nvPr/>
        </p:nvSpPr>
        <p:spPr>
          <a:xfrm>
            <a:off x="6721283" y="152400"/>
            <a:ext cx="1950470" cy="338554"/>
          </a:xfrm>
          <a:prstGeom prst="rect">
            <a:avLst/>
          </a:prstGeom>
        </p:spPr>
        <p:txBody>
          <a:bodyPr wrap="none">
            <a:spAutoFit/>
          </a:bodyPr>
          <a:lstStyle/>
          <a:p>
            <a:r>
              <a:rPr lang="en-US" sz="1600" b="1" dirty="0">
                <a:solidFill>
                  <a:srgbClr val="FF0000"/>
                </a:solidFill>
              </a:rPr>
              <a:t>SSL </a:t>
            </a:r>
            <a:r>
              <a:rPr lang="en-US" sz="1600" b="1" dirty="0" smtClean="0">
                <a:solidFill>
                  <a:srgbClr val="FF0000"/>
                </a:solidFill>
              </a:rPr>
              <a:t>security protocol</a:t>
            </a:r>
            <a:endParaRPr lang="en-US" sz="1600" b="1" dirty="0">
              <a:solidFill>
                <a:srgbClr val="FF0000"/>
              </a:solidFill>
            </a:endParaRPr>
          </a:p>
        </p:txBody>
      </p:sp>
    </p:spTree>
    <p:extLst>
      <p:ext uri="{BB962C8B-B14F-4D97-AF65-F5344CB8AC3E}">
        <p14:creationId xmlns:p14="http://schemas.microsoft.com/office/powerpoint/2010/main" val="24688468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661" y="1809928"/>
            <a:ext cx="7910787" cy="4856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51454" y="321677"/>
            <a:ext cx="8610600" cy="1200329"/>
          </a:xfrm>
          <a:prstGeom prst="rect">
            <a:avLst/>
          </a:prstGeom>
        </p:spPr>
        <p:txBody>
          <a:bodyPr wrap="square">
            <a:spAutoFit/>
          </a:bodyPr>
          <a:lstStyle/>
          <a:p>
            <a:r>
              <a:rPr lang="en-US" sz="2400" b="1" u="sng" dirty="0">
                <a:solidFill>
                  <a:srgbClr val="0070C0"/>
                </a:solidFill>
              </a:rPr>
              <a:t>Record </a:t>
            </a:r>
            <a:r>
              <a:rPr lang="en-US" sz="2400" b="1" u="sng" dirty="0" smtClean="0">
                <a:solidFill>
                  <a:srgbClr val="0070C0"/>
                </a:solidFill>
              </a:rPr>
              <a:t>Protocol </a:t>
            </a:r>
          </a:p>
          <a:p>
            <a:r>
              <a:rPr lang="en-US" sz="2400" dirty="0" smtClean="0">
                <a:solidFill>
                  <a:srgbClr val="0070C0"/>
                </a:solidFill>
              </a:rPr>
              <a:t>– Provide message confidential and integrity; </a:t>
            </a:r>
            <a:r>
              <a:rPr lang="en-US" sz="2400" dirty="0" smtClean="0">
                <a:solidFill>
                  <a:srgbClr val="00B050"/>
                </a:solidFill>
              </a:rPr>
              <a:t>it receives shared secret keys from Handshake Protocol for encryption and MAC  </a:t>
            </a:r>
            <a:endParaRPr lang="en-US" sz="2400" dirty="0">
              <a:solidFill>
                <a:srgbClr val="00B050"/>
              </a:solidFill>
            </a:endParaRPr>
          </a:p>
        </p:txBody>
      </p:sp>
      <p:sp>
        <p:nvSpPr>
          <p:cNvPr id="7" name="TextBox 6"/>
          <p:cNvSpPr txBox="1"/>
          <p:nvPr/>
        </p:nvSpPr>
        <p:spPr>
          <a:xfrm>
            <a:off x="30777" y="4134080"/>
            <a:ext cx="1489790" cy="1938992"/>
          </a:xfrm>
          <a:prstGeom prst="rect">
            <a:avLst/>
          </a:prstGeom>
          <a:noFill/>
        </p:spPr>
        <p:txBody>
          <a:bodyPr wrap="square" rtlCol="0">
            <a:spAutoFit/>
          </a:bodyPr>
          <a:lstStyle/>
          <a:p>
            <a:r>
              <a:rPr lang="en-US" sz="2000" dirty="0" smtClean="0">
                <a:solidFill>
                  <a:srgbClr val="FF0000"/>
                </a:solidFill>
              </a:rPr>
              <a:t>Encryption Algorithms</a:t>
            </a:r>
          </a:p>
          <a:p>
            <a:pPr marL="285750" indent="-285750">
              <a:buFont typeface="Arial" panose="020B0604020202020204" pitchFamily="34" charset="0"/>
              <a:buChar char="•"/>
            </a:pPr>
            <a:r>
              <a:rPr lang="en-US" sz="2000" dirty="0" smtClean="0">
                <a:solidFill>
                  <a:srgbClr val="FF0000"/>
                </a:solidFill>
              </a:rPr>
              <a:t>NULL</a:t>
            </a:r>
          </a:p>
          <a:p>
            <a:pPr marL="285750" indent="-285750">
              <a:buFont typeface="Arial" panose="020B0604020202020204" pitchFamily="34" charset="0"/>
              <a:buChar char="•"/>
            </a:pPr>
            <a:r>
              <a:rPr lang="en-US" sz="2000" dirty="0" smtClean="0">
                <a:solidFill>
                  <a:srgbClr val="FF0000"/>
                </a:solidFill>
              </a:rPr>
              <a:t>RSA</a:t>
            </a:r>
          </a:p>
          <a:p>
            <a:pPr marL="285750" indent="-285750">
              <a:buFont typeface="Arial" panose="020B0604020202020204" pitchFamily="34" charset="0"/>
              <a:buChar char="•"/>
            </a:pPr>
            <a:r>
              <a:rPr lang="en-US" sz="2000" dirty="0" smtClean="0">
                <a:solidFill>
                  <a:srgbClr val="FF0000"/>
                </a:solidFill>
              </a:rPr>
              <a:t>DES</a:t>
            </a:r>
          </a:p>
          <a:p>
            <a:r>
              <a:rPr lang="en-US" sz="2000" dirty="0" smtClean="0">
                <a:solidFill>
                  <a:srgbClr val="FF0000"/>
                </a:solidFill>
              </a:rPr>
              <a:t>……</a:t>
            </a:r>
            <a:endParaRPr lang="en-US" sz="2000" dirty="0">
              <a:solidFill>
                <a:srgbClr val="FF0000"/>
              </a:solidFill>
            </a:endParaRPr>
          </a:p>
        </p:txBody>
      </p:sp>
      <p:sp>
        <p:nvSpPr>
          <p:cNvPr id="8" name="TextBox 7"/>
          <p:cNvSpPr txBox="1"/>
          <p:nvPr/>
        </p:nvSpPr>
        <p:spPr>
          <a:xfrm>
            <a:off x="5775058" y="2057400"/>
            <a:ext cx="1981200" cy="1323439"/>
          </a:xfrm>
          <a:prstGeom prst="rect">
            <a:avLst/>
          </a:prstGeom>
          <a:noFill/>
        </p:spPr>
        <p:txBody>
          <a:bodyPr wrap="square" rtlCol="0">
            <a:spAutoFit/>
          </a:bodyPr>
          <a:lstStyle/>
          <a:p>
            <a:r>
              <a:rPr lang="en-US" sz="2000" dirty="0" smtClean="0">
                <a:solidFill>
                  <a:srgbClr val="FF0000"/>
                </a:solidFill>
              </a:rPr>
              <a:t>Hash Algorithms</a:t>
            </a:r>
          </a:p>
          <a:p>
            <a:pPr marL="285750" indent="-285750">
              <a:buFont typeface="Arial" panose="020B0604020202020204" pitchFamily="34" charset="0"/>
              <a:buChar char="•"/>
            </a:pPr>
            <a:r>
              <a:rPr lang="en-US" sz="2000" dirty="0" smtClean="0">
                <a:solidFill>
                  <a:srgbClr val="FF0000"/>
                </a:solidFill>
              </a:rPr>
              <a:t>NULL</a:t>
            </a:r>
          </a:p>
          <a:p>
            <a:pPr marL="285750" indent="-285750">
              <a:buFont typeface="Arial" panose="020B0604020202020204" pitchFamily="34" charset="0"/>
              <a:buChar char="•"/>
            </a:pPr>
            <a:r>
              <a:rPr lang="en-US" sz="2000" dirty="0" smtClean="0">
                <a:solidFill>
                  <a:srgbClr val="FF0000"/>
                </a:solidFill>
              </a:rPr>
              <a:t>MD5</a:t>
            </a:r>
          </a:p>
          <a:p>
            <a:pPr marL="285750" indent="-285750">
              <a:buFont typeface="Arial" panose="020B0604020202020204" pitchFamily="34" charset="0"/>
              <a:buChar char="•"/>
            </a:pPr>
            <a:r>
              <a:rPr lang="en-US" sz="2000" dirty="0" smtClean="0">
                <a:solidFill>
                  <a:srgbClr val="FF0000"/>
                </a:solidFill>
              </a:rPr>
              <a:t>SHA-1</a:t>
            </a:r>
          </a:p>
        </p:txBody>
      </p:sp>
      <p:sp>
        <p:nvSpPr>
          <p:cNvPr id="10" name="Right Arrow 9"/>
          <p:cNvSpPr/>
          <p:nvPr/>
        </p:nvSpPr>
        <p:spPr>
          <a:xfrm rot="2979638">
            <a:off x="992318" y="4977329"/>
            <a:ext cx="675796" cy="6839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19556197" flipH="1" flipV="1">
            <a:off x="3537864" y="3115887"/>
            <a:ext cx="2433130" cy="457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008001" y="152400"/>
            <a:ext cx="1950470" cy="338554"/>
          </a:xfrm>
          <a:prstGeom prst="rect">
            <a:avLst/>
          </a:prstGeom>
        </p:spPr>
        <p:txBody>
          <a:bodyPr wrap="none">
            <a:spAutoFit/>
          </a:bodyPr>
          <a:lstStyle/>
          <a:p>
            <a:r>
              <a:rPr lang="en-US" sz="1600" b="1" dirty="0">
                <a:solidFill>
                  <a:srgbClr val="FF0000"/>
                </a:solidFill>
              </a:rPr>
              <a:t>SSL </a:t>
            </a:r>
            <a:r>
              <a:rPr lang="en-US" sz="1600" b="1" dirty="0" smtClean="0">
                <a:solidFill>
                  <a:srgbClr val="FF0000"/>
                </a:solidFill>
              </a:rPr>
              <a:t>security protocol</a:t>
            </a:r>
            <a:endParaRPr lang="en-US" sz="1600" b="1" dirty="0">
              <a:solidFill>
                <a:srgbClr val="FF0000"/>
              </a:solidFill>
            </a:endParaRPr>
          </a:p>
        </p:txBody>
      </p:sp>
    </p:spTree>
    <p:extLst>
      <p:ext uri="{BB962C8B-B14F-4D97-AF65-F5344CB8AC3E}">
        <p14:creationId xmlns:p14="http://schemas.microsoft.com/office/powerpoint/2010/main" val="41554005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651" y="445188"/>
            <a:ext cx="8153400" cy="792162"/>
          </a:xfrm>
        </p:spPr>
        <p:txBody>
          <a:bodyPr>
            <a:normAutofit/>
          </a:bodyPr>
          <a:lstStyle/>
          <a:p>
            <a:pPr algn="l"/>
            <a:r>
              <a:rPr lang="en-US" b="1" u="sng" dirty="0" smtClean="0">
                <a:solidFill>
                  <a:srgbClr val="00B050"/>
                </a:solidFill>
                <a:latin typeface="Comic Sans MS" panose="030F0702030302020204" pitchFamily="66" charset="0"/>
              </a:rPr>
              <a:t>Outline </a:t>
            </a:r>
            <a:endParaRPr lang="en-US" b="1" u="sng" dirty="0">
              <a:solidFill>
                <a:srgbClr val="00B050"/>
              </a:solidFill>
              <a:latin typeface="Comic Sans MS" panose="030F0702030302020204" pitchFamily="66" charset="0"/>
            </a:endParaRPr>
          </a:p>
        </p:txBody>
      </p:sp>
      <p:sp>
        <p:nvSpPr>
          <p:cNvPr id="3" name="Content Placeholder 2"/>
          <p:cNvSpPr>
            <a:spLocks noGrp="1"/>
          </p:cNvSpPr>
          <p:nvPr>
            <p:ph idx="1"/>
          </p:nvPr>
        </p:nvSpPr>
        <p:spPr>
          <a:xfrm>
            <a:off x="659850" y="1222376"/>
            <a:ext cx="8484150" cy="5635624"/>
          </a:xfrm>
        </p:spPr>
        <p:txBody>
          <a:bodyPr>
            <a:noAutofit/>
          </a:bodyPr>
          <a:lstStyle/>
          <a:p>
            <a:r>
              <a:rPr lang="en-US" b="1" dirty="0" smtClean="0">
                <a:solidFill>
                  <a:srgbClr val="0070C0"/>
                </a:solidFill>
              </a:rPr>
              <a:t>Introduction to cryptography</a:t>
            </a:r>
          </a:p>
          <a:p>
            <a:pPr lvl="1">
              <a:buFont typeface="Wingdings" panose="05000000000000000000" pitchFamily="2" charset="2"/>
              <a:buChar char="Ø"/>
            </a:pPr>
            <a:r>
              <a:rPr lang="en-US" sz="3200" dirty="0" smtClean="0">
                <a:solidFill>
                  <a:srgbClr val="0070C0"/>
                </a:solidFill>
              </a:rPr>
              <a:t> </a:t>
            </a:r>
            <a:r>
              <a:rPr lang="en-US" dirty="0" smtClean="0">
                <a:solidFill>
                  <a:srgbClr val="0070C0"/>
                </a:solidFill>
              </a:rPr>
              <a:t>Confidentiality </a:t>
            </a:r>
          </a:p>
          <a:p>
            <a:pPr lvl="1">
              <a:buFont typeface="Wingdings" panose="05000000000000000000" pitchFamily="2" charset="2"/>
              <a:buChar char="Ø"/>
            </a:pPr>
            <a:r>
              <a:rPr lang="en-US" dirty="0" smtClean="0">
                <a:solidFill>
                  <a:srgbClr val="0070C0"/>
                </a:solidFill>
              </a:rPr>
              <a:t> Integrity and Authentication</a:t>
            </a:r>
          </a:p>
          <a:p>
            <a:r>
              <a:rPr lang="en-US" b="1" dirty="0" smtClean="0">
                <a:solidFill>
                  <a:srgbClr val="0070C0"/>
                </a:solidFill>
              </a:rPr>
              <a:t>SSL security protocol for transport layer</a:t>
            </a:r>
          </a:p>
          <a:p>
            <a:pPr lvl="1">
              <a:buFont typeface="Wingdings" panose="05000000000000000000" pitchFamily="2" charset="2"/>
              <a:buChar char="Ø"/>
            </a:pPr>
            <a:r>
              <a:rPr lang="en-US" b="1" dirty="0" smtClean="0">
                <a:solidFill>
                  <a:srgbClr val="0070C0"/>
                </a:solidFill>
              </a:rPr>
              <a:t> </a:t>
            </a:r>
            <a:r>
              <a:rPr lang="en-US" dirty="0" smtClean="0">
                <a:solidFill>
                  <a:srgbClr val="0070C0"/>
                </a:solidFill>
              </a:rPr>
              <a:t>SSL</a:t>
            </a:r>
            <a:r>
              <a:rPr lang="en-US" b="1" dirty="0" smtClean="0">
                <a:solidFill>
                  <a:srgbClr val="0070C0"/>
                </a:solidFill>
              </a:rPr>
              <a:t> </a:t>
            </a:r>
          </a:p>
          <a:p>
            <a:pPr lvl="2">
              <a:buFont typeface="Wingdings" panose="05000000000000000000" pitchFamily="2" charset="2"/>
              <a:buChar char="§"/>
            </a:pPr>
            <a:r>
              <a:rPr lang="en-US" sz="2800" dirty="0" smtClean="0">
                <a:solidFill>
                  <a:srgbClr val="0070C0"/>
                </a:solidFill>
              </a:rPr>
              <a:t>Handshake protocol</a:t>
            </a:r>
          </a:p>
          <a:p>
            <a:pPr lvl="2">
              <a:buFont typeface="Wingdings" panose="05000000000000000000" pitchFamily="2" charset="2"/>
              <a:buChar char="§"/>
            </a:pPr>
            <a:r>
              <a:rPr lang="en-US" sz="2800" dirty="0" err="1" smtClean="0">
                <a:solidFill>
                  <a:srgbClr val="0070C0"/>
                </a:solidFill>
              </a:rPr>
              <a:t>ChangeCiperSpec</a:t>
            </a:r>
            <a:r>
              <a:rPr lang="en-US" sz="2800" dirty="0" smtClean="0">
                <a:solidFill>
                  <a:srgbClr val="0070C0"/>
                </a:solidFill>
              </a:rPr>
              <a:t> Protocol</a:t>
            </a:r>
          </a:p>
          <a:p>
            <a:pPr lvl="2">
              <a:buFont typeface="Wingdings" panose="05000000000000000000" pitchFamily="2" charset="2"/>
              <a:buChar char="§"/>
            </a:pPr>
            <a:r>
              <a:rPr lang="en-US" sz="2800" dirty="0" smtClean="0">
                <a:solidFill>
                  <a:srgbClr val="0070C0"/>
                </a:solidFill>
              </a:rPr>
              <a:t>Alert Protocol</a:t>
            </a:r>
          </a:p>
          <a:p>
            <a:pPr lvl="2">
              <a:buFont typeface="Wingdings" panose="05000000000000000000" pitchFamily="2" charset="2"/>
              <a:buChar char="§"/>
            </a:pPr>
            <a:r>
              <a:rPr lang="en-US" sz="2800" dirty="0" smtClean="0">
                <a:solidFill>
                  <a:srgbClr val="0070C0"/>
                </a:solidFill>
              </a:rPr>
              <a:t>Record Protocol</a:t>
            </a:r>
          </a:p>
        </p:txBody>
      </p:sp>
      <p:pic>
        <p:nvPicPr>
          <p:cNvPr id="4" name="Picture 17" descr="Tsu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5619" y="1050926"/>
            <a:ext cx="685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7041344" y="344488"/>
            <a:ext cx="514350" cy="762000"/>
          </a:xfrm>
          <a:prstGeom prst="rect">
            <a:avLst/>
          </a:prstGeom>
          <a:noFill/>
        </p:spPr>
      </p:pic>
      <p:pic>
        <p:nvPicPr>
          <p:cNvPr id="6" name="Picture 2" descr="National Science Foundation - Where Discoveries Begin">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78900"/>
          <a:stretch/>
        </p:blipFill>
        <p:spPr bwMode="auto">
          <a:xfrm>
            <a:off x="7727144" y="496888"/>
            <a:ext cx="1044907" cy="896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7737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589" y="685800"/>
            <a:ext cx="3495808" cy="4216539"/>
          </a:xfrm>
          <a:prstGeom prst="rect">
            <a:avLst/>
          </a:prstGeom>
        </p:spPr>
        <p:txBody>
          <a:bodyPr wrap="square">
            <a:spAutoFit/>
          </a:bodyPr>
          <a:lstStyle/>
          <a:p>
            <a:r>
              <a:rPr lang="en-US" sz="2400" b="1" u="sng" dirty="0">
                <a:solidFill>
                  <a:srgbClr val="0070C0"/>
                </a:solidFill>
              </a:rPr>
              <a:t>Handshake </a:t>
            </a:r>
            <a:r>
              <a:rPr lang="en-US" sz="2400" b="1" u="sng" dirty="0" smtClean="0">
                <a:solidFill>
                  <a:srgbClr val="0070C0"/>
                </a:solidFill>
              </a:rPr>
              <a:t>protocol for connection  </a:t>
            </a:r>
          </a:p>
          <a:p>
            <a:r>
              <a:rPr lang="en-US" sz="2000" b="1" dirty="0" smtClean="0">
                <a:solidFill>
                  <a:srgbClr val="0070C0"/>
                </a:solidFill>
              </a:rPr>
              <a:t>– </a:t>
            </a:r>
            <a:r>
              <a:rPr lang="en-US" sz="2000" dirty="0">
                <a:solidFill>
                  <a:srgbClr val="0070C0"/>
                </a:solidFill>
              </a:rPr>
              <a:t>F</a:t>
            </a:r>
            <a:r>
              <a:rPr lang="en-US" sz="2000" dirty="0" smtClean="0">
                <a:solidFill>
                  <a:srgbClr val="0070C0"/>
                </a:solidFill>
              </a:rPr>
              <a:t>our phases: Negotiate an encryption and MAC algorithm, </a:t>
            </a:r>
            <a:r>
              <a:rPr lang="en-US" sz="2000" dirty="0">
                <a:solidFill>
                  <a:srgbClr val="0070C0"/>
                </a:solidFill>
              </a:rPr>
              <a:t>authenticate the server </a:t>
            </a:r>
            <a:r>
              <a:rPr lang="en-US" sz="2000" dirty="0" smtClean="0">
                <a:solidFill>
                  <a:srgbClr val="0070C0"/>
                </a:solidFill>
              </a:rPr>
              <a:t>and </a:t>
            </a:r>
            <a:r>
              <a:rPr lang="en-US" sz="2000" dirty="0">
                <a:solidFill>
                  <a:srgbClr val="0070C0"/>
                </a:solidFill>
              </a:rPr>
              <a:t>the </a:t>
            </a:r>
            <a:r>
              <a:rPr lang="en-US" sz="2000" dirty="0" smtClean="0">
                <a:solidFill>
                  <a:srgbClr val="0070C0"/>
                </a:solidFill>
              </a:rPr>
              <a:t>client each other, </a:t>
            </a:r>
            <a:r>
              <a:rPr lang="en-US" sz="2000" dirty="0">
                <a:solidFill>
                  <a:srgbClr val="0070C0"/>
                </a:solidFill>
              </a:rPr>
              <a:t>and </a:t>
            </a:r>
            <a:r>
              <a:rPr lang="en-US" sz="2000" dirty="0" smtClean="0">
                <a:solidFill>
                  <a:srgbClr val="00B050"/>
                </a:solidFill>
              </a:rPr>
              <a:t> </a:t>
            </a:r>
            <a:r>
              <a:rPr lang="en-US" sz="2000" dirty="0">
                <a:solidFill>
                  <a:srgbClr val="00B050"/>
                </a:solidFill>
              </a:rPr>
              <a:t>exchange information for building the cryptographic </a:t>
            </a:r>
            <a:r>
              <a:rPr lang="en-US" sz="2000" dirty="0" smtClean="0">
                <a:solidFill>
                  <a:srgbClr val="00B050"/>
                </a:solidFill>
              </a:rPr>
              <a:t>secretes </a:t>
            </a:r>
            <a:r>
              <a:rPr lang="en-US" sz="2000" dirty="0">
                <a:solidFill>
                  <a:srgbClr val="00B050"/>
                </a:solidFill>
              </a:rPr>
              <a:t>(six different keys: client/sever authorization keys (2), encryption keys (2),  initialization vectors (2))</a:t>
            </a:r>
            <a:r>
              <a:rPr lang="en-US" sz="2000" dirty="0"/>
              <a:t>. </a:t>
            </a:r>
          </a:p>
          <a:p>
            <a:endParaRPr lang="en-US" sz="2000" dirty="0">
              <a:solidFill>
                <a:srgbClr val="00B050"/>
              </a:solidFill>
            </a:endParaRP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6711" y="280431"/>
            <a:ext cx="5352924" cy="6577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7129165" y="13876"/>
            <a:ext cx="1950470" cy="338554"/>
          </a:xfrm>
          <a:prstGeom prst="rect">
            <a:avLst/>
          </a:prstGeom>
        </p:spPr>
        <p:txBody>
          <a:bodyPr wrap="none">
            <a:spAutoFit/>
          </a:bodyPr>
          <a:lstStyle/>
          <a:p>
            <a:r>
              <a:rPr lang="en-US" sz="1600" b="1" dirty="0">
                <a:solidFill>
                  <a:srgbClr val="FF0000"/>
                </a:solidFill>
              </a:rPr>
              <a:t>SSL </a:t>
            </a:r>
            <a:r>
              <a:rPr lang="en-US" sz="1600" b="1" dirty="0" smtClean="0">
                <a:solidFill>
                  <a:srgbClr val="FF0000"/>
                </a:solidFill>
              </a:rPr>
              <a:t>security protocol</a:t>
            </a:r>
            <a:endParaRPr lang="en-US" sz="1600" b="1" dirty="0">
              <a:solidFill>
                <a:srgbClr val="FF0000"/>
              </a:solidFill>
            </a:endParaRPr>
          </a:p>
        </p:txBody>
      </p:sp>
    </p:spTree>
    <p:extLst>
      <p:ext uri="{BB962C8B-B14F-4D97-AF65-F5344CB8AC3E}">
        <p14:creationId xmlns:p14="http://schemas.microsoft.com/office/powerpoint/2010/main" val="24193617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274" t="-29" r="1530" b="54166"/>
          <a:stretch/>
        </p:blipFill>
        <p:spPr bwMode="auto">
          <a:xfrm>
            <a:off x="457200" y="619808"/>
            <a:ext cx="8114046"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57200" y="221134"/>
            <a:ext cx="5286384" cy="461665"/>
          </a:xfrm>
          <a:prstGeom prst="rect">
            <a:avLst/>
          </a:prstGeom>
        </p:spPr>
        <p:txBody>
          <a:bodyPr wrap="none">
            <a:spAutoFit/>
          </a:bodyPr>
          <a:lstStyle/>
          <a:p>
            <a:r>
              <a:rPr lang="en-US" sz="2400" b="1" u="sng" dirty="0">
                <a:solidFill>
                  <a:srgbClr val="0070C0"/>
                </a:solidFill>
              </a:rPr>
              <a:t>Handshake </a:t>
            </a:r>
            <a:r>
              <a:rPr lang="en-US" sz="2400" b="1" u="sng" dirty="0" smtClean="0">
                <a:solidFill>
                  <a:srgbClr val="0070C0"/>
                </a:solidFill>
              </a:rPr>
              <a:t>protocol: phase 1 &amp; phase 2 </a:t>
            </a:r>
            <a:endParaRPr lang="en-US" sz="2400" b="1" u="sng" dirty="0">
              <a:solidFill>
                <a:srgbClr val="0070C0"/>
              </a:solidFill>
            </a:endParaRPr>
          </a:p>
        </p:txBody>
      </p:sp>
      <p:sp>
        <p:nvSpPr>
          <p:cNvPr id="4" name="Rectangle 3"/>
          <p:cNvSpPr/>
          <p:nvPr/>
        </p:nvSpPr>
        <p:spPr>
          <a:xfrm>
            <a:off x="7017940" y="51857"/>
            <a:ext cx="1950470" cy="338554"/>
          </a:xfrm>
          <a:prstGeom prst="rect">
            <a:avLst/>
          </a:prstGeom>
        </p:spPr>
        <p:txBody>
          <a:bodyPr wrap="none">
            <a:spAutoFit/>
          </a:bodyPr>
          <a:lstStyle/>
          <a:p>
            <a:r>
              <a:rPr lang="en-US" sz="1600" b="1" dirty="0">
                <a:solidFill>
                  <a:srgbClr val="FF0000"/>
                </a:solidFill>
              </a:rPr>
              <a:t>SSL </a:t>
            </a:r>
            <a:r>
              <a:rPr lang="en-US" sz="1600" b="1" dirty="0" smtClean="0">
                <a:solidFill>
                  <a:srgbClr val="FF0000"/>
                </a:solidFill>
              </a:rPr>
              <a:t>security protocol</a:t>
            </a:r>
            <a:endParaRPr lang="en-US" sz="1600" b="1" dirty="0">
              <a:solidFill>
                <a:srgbClr val="FF0000"/>
              </a:solidFill>
            </a:endParaRPr>
          </a:p>
        </p:txBody>
      </p:sp>
      <p:sp>
        <p:nvSpPr>
          <p:cNvPr id="5" name="TextBox 4"/>
          <p:cNvSpPr txBox="1"/>
          <p:nvPr/>
        </p:nvSpPr>
        <p:spPr>
          <a:xfrm>
            <a:off x="4582973" y="5029200"/>
            <a:ext cx="4419600" cy="1754326"/>
          </a:xfrm>
          <a:prstGeom prst="rect">
            <a:avLst/>
          </a:prstGeom>
          <a:noFill/>
          <a:ln>
            <a:solidFill>
              <a:srgbClr val="00B050"/>
            </a:solidFill>
          </a:ln>
        </p:spPr>
        <p:txBody>
          <a:bodyPr wrap="square" rtlCol="0">
            <a:spAutoFit/>
          </a:bodyPr>
          <a:lstStyle/>
          <a:p>
            <a:r>
              <a:rPr lang="en-US" b="1" dirty="0" smtClean="0">
                <a:solidFill>
                  <a:srgbClr val="0070C0"/>
                </a:solidFill>
              </a:rPr>
              <a:t>Cipher suite</a:t>
            </a:r>
          </a:p>
          <a:p>
            <a:r>
              <a:rPr lang="en-US" dirty="0" smtClean="0"/>
              <a:t>The combination of key exchange, hash and encryption algorithms. </a:t>
            </a:r>
            <a:r>
              <a:rPr lang="en-US" dirty="0"/>
              <a:t> </a:t>
            </a:r>
            <a:r>
              <a:rPr lang="en-US" dirty="0" smtClean="0">
                <a:solidFill>
                  <a:srgbClr val="00B050"/>
                </a:solidFill>
              </a:rPr>
              <a:t>e.g., SSL_RSA_WITH_DES_CBC_SHA is the cipher suite using RSA for key exchange, DES for encryption, and SHA-1 for hush. </a:t>
            </a:r>
            <a:endParaRPr lang="en-US" dirty="0">
              <a:solidFill>
                <a:srgbClr val="00B050"/>
              </a:solidFill>
            </a:endParaRPr>
          </a:p>
        </p:txBody>
      </p:sp>
      <p:sp>
        <p:nvSpPr>
          <p:cNvPr id="6" name="Oval 5"/>
          <p:cNvSpPr/>
          <p:nvPr/>
        </p:nvSpPr>
        <p:spPr>
          <a:xfrm>
            <a:off x="7207729" y="1993725"/>
            <a:ext cx="990600" cy="276893"/>
          </a:xfrm>
          <a:prstGeom prst="ellipse">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5743584" y="2152346"/>
            <a:ext cx="1570409" cy="3029254"/>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825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027" t="46186" r="3633" b="-29"/>
          <a:stretch/>
        </p:blipFill>
        <p:spPr bwMode="auto">
          <a:xfrm>
            <a:off x="440634" y="1066799"/>
            <a:ext cx="7407965" cy="5673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57200" y="535632"/>
            <a:ext cx="5286384" cy="461665"/>
          </a:xfrm>
          <a:prstGeom prst="rect">
            <a:avLst/>
          </a:prstGeom>
        </p:spPr>
        <p:txBody>
          <a:bodyPr wrap="none">
            <a:spAutoFit/>
          </a:bodyPr>
          <a:lstStyle/>
          <a:p>
            <a:r>
              <a:rPr lang="en-US" sz="2400" b="1" u="sng" dirty="0">
                <a:solidFill>
                  <a:srgbClr val="0070C0"/>
                </a:solidFill>
              </a:rPr>
              <a:t>Handshake </a:t>
            </a:r>
            <a:r>
              <a:rPr lang="en-US" sz="2400" b="1" u="sng" dirty="0" smtClean="0">
                <a:solidFill>
                  <a:srgbClr val="0070C0"/>
                </a:solidFill>
              </a:rPr>
              <a:t>protocol: phase 3 &amp; phase 4 </a:t>
            </a:r>
            <a:endParaRPr lang="en-US" sz="2400" b="1" u="sng" dirty="0">
              <a:solidFill>
                <a:srgbClr val="0070C0"/>
              </a:solidFill>
            </a:endParaRPr>
          </a:p>
        </p:txBody>
      </p:sp>
      <p:sp>
        <p:nvSpPr>
          <p:cNvPr id="6" name="Rectangle 5"/>
          <p:cNvSpPr/>
          <p:nvPr/>
        </p:nvSpPr>
        <p:spPr>
          <a:xfrm>
            <a:off x="7008001" y="152400"/>
            <a:ext cx="1950470" cy="338554"/>
          </a:xfrm>
          <a:prstGeom prst="rect">
            <a:avLst/>
          </a:prstGeom>
        </p:spPr>
        <p:txBody>
          <a:bodyPr wrap="none">
            <a:spAutoFit/>
          </a:bodyPr>
          <a:lstStyle/>
          <a:p>
            <a:r>
              <a:rPr lang="en-US" sz="1600" b="1" dirty="0">
                <a:solidFill>
                  <a:srgbClr val="FF0000"/>
                </a:solidFill>
              </a:rPr>
              <a:t>SSL </a:t>
            </a:r>
            <a:r>
              <a:rPr lang="en-US" sz="1600" b="1" dirty="0" smtClean="0">
                <a:solidFill>
                  <a:srgbClr val="FF0000"/>
                </a:solidFill>
              </a:rPr>
              <a:t>security protocol</a:t>
            </a:r>
            <a:endParaRPr lang="en-US" sz="1600" b="1" dirty="0">
              <a:solidFill>
                <a:srgbClr val="FF0000"/>
              </a:solidFill>
            </a:endParaRPr>
          </a:p>
        </p:txBody>
      </p:sp>
    </p:spTree>
    <p:extLst>
      <p:ext uri="{BB962C8B-B14F-4D97-AF65-F5344CB8AC3E}">
        <p14:creationId xmlns:p14="http://schemas.microsoft.com/office/powerpoint/2010/main" val="6174990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14400" y="1616978"/>
            <a:ext cx="7619999" cy="3332626"/>
            <a:chOff x="1945243" y="2280799"/>
            <a:chExt cx="5128631" cy="2378846"/>
          </a:xfrm>
        </p:grpSpPr>
        <p:sp>
          <p:nvSpPr>
            <p:cNvPr id="4" name="Rectangle 3"/>
            <p:cNvSpPr/>
            <p:nvPr/>
          </p:nvSpPr>
          <p:spPr>
            <a:xfrm>
              <a:off x="1978536" y="2280799"/>
              <a:ext cx="2363955" cy="285601"/>
            </a:xfrm>
            <a:prstGeom prst="rect">
              <a:avLst/>
            </a:prstGeom>
          </p:spPr>
          <p:txBody>
            <a:bodyPr wrap="none">
              <a:spAutoFit/>
            </a:bodyPr>
            <a:lstStyle/>
            <a:p>
              <a:r>
                <a:rPr lang="en-US" sz="2000" b="1" dirty="0" smtClean="0">
                  <a:solidFill>
                    <a:srgbClr val="0070C0"/>
                  </a:solidFill>
                </a:rPr>
                <a:t>Header for Handshake Protocol</a:t>
              </a:r>
              <a:endParaRPr lang="en-US" sz="2000" b="1" dirty="0">
                <a:solidFill>
                  <a:srgbClr val="0070C0"/>
                </a:solidFill>
              </a:endParaRPr>
            </a:p>
          </p:txBody>
        </p:sp>
        <p:grpSp>
          <p:nvGrpSpPr>
            <p:cNvPr id="5" name="Group 4"/>
            <p:cNvGrpSpPr/>
            <p:nvPr/>
          </p:nvGrpSpPr>
          <p:grpSpPr>
            <a:xfrm>
              <a:off x="1945243" y="2519483"/>
              <a:ext cx="5128631" cy="1543864"/>
              <a:chOff x="62539" y="4933136"/>
              <a:chExt cx="5128631" cy="1543864"/>
            </a:xfrm>
          </p:grpSpPr>
          <p:grpSp>
            <p:nvGrpSpPr>
              <p:cNvPr id="6" name="Group 5"/>
              <p:cNvGrpSpPr/>
              <p:nvPr/>
            </p:nvGrpSpPr>
            <p:grpSpPr>
              <a:xfrm>
                <a:off x="141805" y="5174192"/>
                <a:ext cx="3835638" cy="1302808"/>
                <a:chOff x="133172" y="5334000"/>
                <a:chExt cx="4267200" cy="1145849"/>
              </a:xfrm>
            </p:grpSpPr>
            <p:sp>
              <p:nvSpPr>
                <p:cNvPr id="8" name="Rectangle 7"/>
                <p:cNvSpPr/>
                <p:nvPr/>
              </p:nvSpPr>
              <p:spPr>
                <a:xfrm>
                  <a:off x="133172" y="5334000"/>
                  <a:ext cx="1066800" cy="3810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Protocol: 22</a:t>
                  </a:r>
                  <a:endParaRPr lang="en-US" sz="2000" b="1" dirty="0">
                    <a:solidFill>
                      <a:schemeClr val="tx1"/>
                    </a:solidFill>
                  </a:endParaRPr>
                </a:p>
              </p:txBody>
            </p:sp>
            <p:sp>
              <p:nvSpPr>
                <p:cNvPr id="9" name="Rectangle 8"/>
                <p:cNvSpPr/>
                <p:nvPr/>
              </p:nvSpPr>
              <p:spPr>
                <a:xfrm>
                  <a:off x="1199972" y="5334000"/>
                  <a:ext cx="2133600" cy="3810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Version</a:t>
                  </a:r>
                  <a:endParaRPr lang="en-US" sz="2000" b="1" dirty="0">
                    <a:solidFill>
                      <a:schemeClr val="tx1"/>
                    </a:solidFill>
                  </a:endParaRPr>
                </a:p>
              </p:txBody>
            </p:sp>
            <p:sp>
              <p:nvSpPr>
                <p:cNvPr id="10" name="Rectangle 9"/>
                <p:cNvSpPr/>
                <p:nvPr/>
              </p:nvSpPr>
              <p:spPr>
                <a:xfrm>
                  <a:off x="3333572" y="5334000"/>
                  <a:ext cx="1066800" cy="381000"/>
                </a:xfrm>
                <a:prstGeom prst="rect">
                  <a:avLst/>
                </a:prstGeom>
                <a:solidFill>
                  <a:schemeClr val="accent4">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Length:</a:t>
                  </a:r>
                  <a:endParaRPr lang="en-US" sz="2000" b="1" dirty="0">
                    <a:solidFill>
                      <a:schemeClr val="tx1"/>
                    </a:solidFill>
                  </a:endParaRPr>
                </a:p>
              </p:txBody>
            </p:sp>
            <p:sp>
              <p:nvSpPr>
                <p:cNvPr id="11" name="Rectangle 10"/>
                <p:cNvSpPr/>
                <p:nvPr/>
              </p:nvSpPr>
              <p:spPr>
                <a:xfrm>
                  <a:off x="133172" y="5715000"/>
                  <a:ext cx="1066800" cy="381000"/>
                </a:xfrm>
                <a:prstGeom prst="rect">
                  <a:avLst/>
                </a:prstGeom>
                <a:solidFill>
                  <a:schemeClr val="accent4">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 Length:</a:t>
                  </a:r>
                  <a:endParaRPr lang="en-US" sz="2000" b="1" dirty="0">
                    <a:solidFill>
                      <a:schemeClr val="tx1"/>
                    </a:solidFill>
                  </a:endParaRPr>
                </a:p>
              </p:txBody>
            </p:sp>
            <p:sp>
              <p:nvSpPr>
                <p:cNvPr id="12" name="Rectangle 11"/>
                <p:cNvSpPr/>
                <p:nvPr/>
              </p:nvSpPr>
              <p:spPr>
                <a:xfrm>
                  <a:off x="1199972" y="5717849"/>
                  <a:ext cx="1066800" cy="3810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Type:</a:t>
                  </a:r>
                  <a:endParaRPr lang="en-US" sz="2000" b="1" dirty="0">
                    <a:solidFill>
                      <a:schemeClr val="tx1"/>
                    </a:solidFill>
                  </a:endParaRPr>
                </a:p>
              </p:txBody>
            </p:sp>
            <p:sp>
              <p:nvSpPr>
                <p:cNvPr id="13" name="Rectangle 12"/>
                <p:cNvSpPr/>
                <p:nvPr/>
              </p:nvSpPr>
              <p:spPr>
                <a:xfrm>
                  <a:off x="2266772" y="5717849"/>
                  <a:ext cx="2133600" cy="381000"/>
                </a:xfrm>
                <a:prstGeom prst="rect">
                  <a:avLst/>
                </a:prstGeom>
                <a:solidFill>
                  <a:schemeClr val="accent3">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Length…. </a:t>
                  </a:r>
                  <a:endParaRPr lang="en-US" sz="2000" b="1" dirty="0">
                    <a:solidFill>
                      <a:schemeClr val="tx1"/>
                    </a:solidFill>
                  </a:endParaRPr>
                </a:p>
              </p:txBody>
            </p:sp>
            <p:sp>
              <p:nvSpPr>
                <p:cNvPr id="14" name="Rectangle 13"/>
                <p:cNvSpPr/>
                <p:nvPr/>
              </p:nvSpPr>
              <p:spPr>
                <a:xfrm>
                  <a:off x="133172" y="6098849"/>
                  <a:ext cx="1066800" cy="381000"/>
                </a:xfrm>
                <a:prstGeom prst="rect">
                  <a:avLst/>
                </a:prstGeom>
                <a:solidFill>
                  <a:schemeClr val="accent3">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 Length</a:t>
                  </a:r>
                  <a:endParaRPr lang="en-US" sz="2000" b="1" dirty="0">
                    <a:solidFill>
                      <a:schemeClr val="tx1"/>
                    </a:solidFill>
                  </a:endParaRPr>
                </a:p>
              </p:txBody>
            </p:sp>
          </p:grpSp>
          <p:sp>
            <p:nvSpPr>
              <p:cNvPr id="7" name="Rectangle 6"/>
              <p:cNvSpPr/>
              <p:nvPr/>
            </p:nvSpPr>
            <p:spPr>
              <a:xfrm>
                <a:off x="62539" y="4933136"/>
                <a:ext cx="5128631" cy="285601"/>
              </a:xfrm>
              <a:prstGeom prst="rect">
                <a:avLst/>
              </a:prstGeom>
            </p:spPr>
            <p:txBody>
              <a:bodyPr wrap="square">
                <a:spAutoFit/>
              </a:bodyPr>
              <a:lstStyle/>
              <a:p>
                <a:r>
                  <a:rPr lang="en-US" sz="2000" dirty="0" smtClean="0"/>
                  <a:t>0                       8                     16                    24                    31            </a:t>
                </a:r>
                <a:endParaRPr lang="en-US" sz="2000" dirty="0"/>
              </a:p>
            </p:txBody>
          </p:sp>
        </p:grpSp>
        <p:sp>
          <p:nvSpPr>
            <p:cNvPr id="15" name="Rectangle 14"/>
            <p:cNvSpPr/>
            <p:nvPr/>
          </p:nvSpPr>
          <p:spPr>
            <a:xfrm>
              <a:off x="3150535" y="3714967"/>
              <a:ext cx="1169657" cy="944678"/>
            </a:xfrm>
            <a:prstGeom prst="rect">
              <a:avLst/>
            </a:prstGeom>
          </p:spPr>
          <p:txBody>
            <a:bodyPr wrap="none">
              <a:spAutoFit/>
            </a:bodyPr>
            <a:lstStyle/>
            <a:p>
              <a:r>
                <a:rPr lang="en-US" sz="2000" dirty="0" smtClean="0">
                  <a:solidFill>
                    <a:srgbClr val="FF0000"/>
                  </a:solidFill>
                </a:rPr>
                <a:t>1: </a:t>
              </a:r>
              <a:r>
                <a:rPr lang="en-US" sz="2000" dirty="0" err="1" smtClean="0">
                  <a:solidFill>
                    <a:srgbClr val="FF0000"/>
                  </a:solidFill>
                </a:rPr>
                <a:t>client_hello</a:t>
              </a:r>
              <a:endParaRPr lang="en-US" sz="2000" dirty="0" smtClean="0">
                <a:solidFill>
                  <a:srgbClr val="FF0000"/>
                </a:solidFill>
              </a:endParaRPr>
            </a:p>
            <a:p>
              <a:r>
                <a:rPr lang="en-US" sz="2000" dirty="0" smtClean="0">
                  <a:solidFill>
                    <a:srgbClr val="FF0000"/>
                  </a:solidFill>
                </a:rPr>
                <a:t>2: </a:t>
              </a:r>
              <a:r>
                <a:rPr lang="en-US" sz="2000" dirty="0" err="1" smtClean="0">
                  <a:solidFill>
                    <a:srgbClr val="FF0000"/>
                  </a:solidFill>
                </a:rPr>
                <a:t>server_hello</a:t>
              </a:r>
              <a:endParaRPr lang="en-US" sz="2000" dirty="0" smtClean="0">
                <a:solidFill>
                  <a:srgbClr val="FF0000"/>
                </a:solidFill>
              </a:endParaRPr>
            </a:p>
            <a:p>
              <a:r>
                <a:rPr lang="en-US" sz="2000" dirty="0" smtClean="0">
                  <a:solidFill>
                    <a:srgbClr val="FF0000"/>
                  </a:solidFill>
                </a:rPr>
                <a:t>     …</a:t>
              </a:r>
            </a:p>
            <a:p>
              <a:r>
                <a:rPr lang="en-US" sz="2000" dirty="0" smtClean="0">
                  <a:solidFill>
                    <a:srgbClr val="FF0000"/>
                  </a:solidFill>
                </a:rPr>
                <a:t>20: finished</a:t>
              </a:r>
              <a:endParaRPr lang="en-US" sz="2000" dirty="0">
                <a:solidFill>
                  <a:srgbClr val="FF0000"/>
                </a:solidFill>
              </a:endParaRPr>
            </a:p>
          </p:txBody>
        </p:sp>
        <p:sp>
          <p:nvSpPr>
            <p:cNvPr id="16" name="Oval 15"/>
            <p:cNvSpPr/>
            <p:nvPr/>
          </p:nvSpPr>
          <p:spPr>
            <a:xfrm>
              <a:off x="3150535" y="3334124"/>
              <a:ext cx="685800" cy="191950"/>
            </a:xfrm>
            <a:prstGeom prst="ellipse">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7" name="Straight Arrow Connector 16"/>
            <p:cNvCxnSpPr/>
            <p:nvPr/>
          </p:nvCxnSpPr>
          <p:spPr>
            <a:xfrm>
              <a:off x="3462874" y="3526074"/>
              <a:ext cx="65618" cy="275548"/>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grpSp>
      <p:sp>
        <p:nvSpPr>
          <p:cNvPr id="19" name="Rectangle 18"/>
          <p:cNvSpPr/>
          <p:nvPr/>
        </p:nvSpPr>
        <p:spPr>
          <a:xfrm>
            <a:off x="520893" y="588795"/>
            <a:ext cx="4332917" cy="461665"/>
          </a:xfrm>
          <a:prstGeom prst="rect">
            <a:avLst/>
          </a:prstGeom>
        </p:spPr>
        <p:txBody>
          <a:bodyPr wrap="none">
            <a:spAutoFit/>
          </a:bodyPr>
          <a:lstStyle/>
          <a:p>
            <a:r>
              <a:rPr lang="en-US" sz="2400" b="1" u="sng" dirty="0">
                <a:solidFill>
                  <a:srgbClr val="0070C0"/>
                </a:solidFill>
              </a:rPr>
              <a:t>Handshake </a:t>
            </a:r>
            <a:r>
              <a:rPr lang="en-US" sz="2400" b="1" u="sng" dirty="0" smtClean="0">
                <a:solidFill>
                  <a:srgbClr val="0070C0"/>
                </a:solidFill>
              </a:rPr>
              <a:t>protocol – Continue</a:t>
            </a:r>
            <a:endParaRPr lang="en-US" sz="2400" b="1" u="sng" dirty="0">
              <a:solidFill>
                <a:srgbClr val="0070C0"/>
              </a:solidFill>
            </a:endParaRPr>
          </a:p>
        </p:txBody>
      </p:sp>
      <p:cxnSp>
        <p:nvCxnSpPr>
          <p:cNvPr id="3" name="Straight Arrow Connector 2"/>
          <p:cNvCxnSpPr>
            <a:stCxn id="10" idx="3"/>
          </p:cNvCxnSpPr>
          <p:nvPr/>
        </p:nvCxnSpPr>
        <p:spPr>
          <a:xfrm>
            <a:off x="6731072" y="2592503"/>
            <a:ext cx="584128" cy="0"/>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7395809" y="2908218"/>
            <a:ext cx="1543949" cy="646331"/>
          </a:xfrm>
          <a:prstGeom prst="rect">
            <a:avLst/>
          </a:prstGeom>
          <a:ln>
            <a:noFill/>
          </a:ln>
        </p:spPr>
        <p:txBody>
          <a:bodyPr wrap="none">
            <a:spAutoFit/>
          </a:bodyPr>
          <a:lstStyle/>
          <a:p>
            <a:r>
              <a:rPr lang="en-US" b="1" dirty="0" smtClean="0">
                <a:solidFill>
                  <a:srgbClr val="00B050"/>
                </a:solidFill>
              </a:rPr>
              <a:t>Length field 2:</a:t>
            </a:r>
          </a:p>
          <a:p>
            <a:r>
              <a:rPr lang="en-US" b="1" dirty="0">
                <a:solidFill>
                  <a:srgbClr val="00B050"/>
                </a:solidFill>
              </a:rPr>
              <a:t>3</a:t>
            </a:r>
            <a:r>
              <a:rPr lang="en-US" b="1" dirty="0" smtClean="0">
                <a:solidFill>
                  <a:srgbClr val="00B050"/>
                </a:solidFill>
              </a:rPr>
              <a:t> bytes</a:t>
            </a:r>
            <a:endParaRPr lang="en-US" dirty="0">
              <a:solidFill>
                <a:srgbClr val="00B050"/>
              </a:solidFill>
            </a:endParaRPr>
          </a:p>
        </p:txBody>
      </p:sp>
      <p:cxnSp>
        <p:nvCxnSpPr>
          <p:cNvPr id="22" name="Straight Arrow Connector 21"/>
          <p:cNvCxnSpPr/>
          <p:nvPr/>
        </p:nvCxnSpPr>
        <p:spPr>
          <a:xfrm>
            <a:off x="6731072" y="3199377"/>
            <a:ext cx="584128" cy="0"/>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7399122" y="2246934"/>
            <a:ext cx="1543949" cy="646331"/>
          </a:xfrm>
          <a:prstGeom prst="rect">
            <a:avLst/>
          </a:prstGeom>
          <a:ln>
            <a:noFill/>
          </a:ln>
        </p:spPr>
        <p:txBody>
          <a:bodyPr wrap="none">
            <a:spAutoFit/>
          </a:bodyPr>
          <a:lstStyle/>
          <a:p>
            <a:r>
              <a:rPr lang="en-US" b="1" dirty="0" smtClean="0">
                <a:solidFill>
                  <a:srgbClr val="7030A0"/>
                </a:solidFill>
              </a:rPr>
              <a:t>Length field 1:</a:t>
            </a:r>
          </a:p>
          <a:p>
            <a:r>
              <a:rPr lang="en-US" b="1" dirty="0" smtClean="0">
                <a:solidFill>
                  <a:srgbClr val="7030A0"/>
                </a:solidFill>
              </a:rPr>
              <a:t>2 bytes</a:t>
            </a:r>
            <a:endParaRPr lang="en-US" dirty="0">
              <a:solidFill>
                <a:srgbClr val="7030A0"/>
              </a:solidFill>
            </a:endParaRPr>
          </a:p>
        </p:txBody>
      </p:sp>
      <p:sp>
        <p:nvSpPr>
          <p:cNvPr id="24" name="Rectangle 23"/>
          <p:cNvSpPr/>
          <p:nvPr/>
        </p:nvSpPr>
        <p:spPr>
          <a:xfrm>
            <a:off x="7008001" y="152400"/>
            <a:ext cx="1950470" cy="338554"/>
          </a:xfrm>
          <a:prstGeom prst="rect">
            <a:avLst/>
          </a:prstGeom>
        </p:spPr>
        <p:txBody>
          <a:bodyPr wrap="none">
            <a:spAutoFit/>
          </a:bodyPr>
          <a:lstStyle/>
          <a:p>
            <a:r>
              <a:rPr lang="en-US" sz="1600" b="1" dirty="0">
                <a:solidFill>
                  <a:srgbClr val="FF0000"/>
                </a:solidFill>
              </a:rPr>
              <a:t>SSL </a:t>
            </a:r>
            <a:r>
              <a:rPr lang="en-US" sz="1600" b="1" dirty="0" smtClean="0">
                <a:solidFill>
                  <a:srgbClr val="FF0000"/>
                </a:solidFill>
              </a:rPr>
              <a:t>security protocol</a:t>
            </a:r>
            <a:endParaRPr lang="en-US" sz="1600" b="1" dirty="0">
              <a:solidFill>
                <a:srgbClr val="FF0000"/>
              </a:solidFill>
            </a:endParaRPr>
          </a:p>
        </p:txBody>
      </p:sp>
    </p:spTree>
    <p:extLst>
      <p:ext uri="{BB962C8B-B14F-4D97-AF65-F5344CB8AC3E}">
        <p14:creationId xmlns:p14="http://schemas.microsoft.com/office/powerpoint/2010/main" val="12690003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898" y="858947"/>
            <a:ext cx="4214768" cy="5632311"/>
          </a:xfrm>
          <a:prstGeom prst="rect">
            <a:avLst/>
          </a:prstGeom>
          <a:noFill/>
        </p:spPr>
        <p:txBody>
          <a:bodyPr wrap="square" rtlCol="0">
            <a:spAutoFit/>
          </a:bodyPr>
          <a:lstStyle/>
          <a:p>
            <a:r>
              <a:rPr lang="en-US" sz="2000" b="1" dirty="0" smtClean="0">
                <a:solidFill>
                  <a:srgbClr val="0070C0"/>
                </a:solidFill>
              </a:rPr>
              <a:t>Cryptographic parameter generation</a:t>
            </a:r>
          </a:p>
          <a:p>
            <a:pPr marL="342900" indent="-342900">
              <a:buAutoNum type="arabicPeriod"/>
            </a:pPr>
            <a:r>
              <a:rPr lang="en-US" sz="2000" dirty="0" smtClean="0"/>
              <a:t>The client and server exchange one random number each (</a:t>
            </a:r>
            <a:r>
              <a:rPr lang="en-US" sz="2000" dirty="0" smtClean="0">
                <a:solidFill>
                  <a:srgbClr val="00B050"/>
                </a:solidFill>
              </a:rPr>
              <a:t>Phase I</a:t>
            </a:r>
            <a:r>
              <a:rPr lang="en-US" sz="2000" dirty="0" smtClean="0"/>
              <a:t>).</a:t>
            </a:r>
          </a:p>
          <a:p>
            <a:pPr marL="342900" indent="-342900">
              <a:buAutoNum type="arabicPeriod"/>
            </a:pPr>
            <a:r>
              <a:rPr lang="en-US" sz="2000" dirty="0" smtClean="0"/>
              <a:t>The client and server exchange one pre-master secret each using a key exchange algorithm (</a:t>
            </a:r>
            <a:r>
              <a:rPr lang="en-US" sz="2000" dirty="0" smtClean="0">
                <a:solidFill>
                  <a:srgbClr val="00B050"/>
                </a:solidFill>
              </a:rPr>
              <a:t>Phase II and III</a:t>
            </a:r>
            <a:r>
              <a:rPr lang="en-US" sz="2000" dirty="0" smtClean="0"/>
              <a:t>).</a:t>
            </a:r>
          </a:p>
          <a:p>
            <a:pPr marL="342900" indent="-342900">
              <a:buAutoNum type="arabicPeriod"/>
            </a:pPr>
            <a:r>
              <a:rPr lang="en-US" sz="2000" dirty="0" smtClean="0"/>
              <a:t>A 48-byte master secrete is created from pre-master secret by applying two hash functions. </a:t>
            </a:r>
          </a:p>
          <a:p>
            <a:r>
              <a:rPr lang="en-US" sz="2000" dirty="0" smtClean="0"/>
              <a:t>4. The master secret is used to create variable-length key material by applying the same hash functions with different constants. The module is repeated until key material of adequate size is created. </a:t>
            </a:r>
          </a:p>
          <a:p>
            <a:r>
              <a:rPr lang="en-US" sz="2000" dirty="0" smtClean="0"/>
              <a:t>5. Six different keys are extracted from the key material. </a:t>
            </a:r>
          </a:p>
        </p:txBody>
      </p:sp>
      <p:pic>
        <p:nvPicPr>
          <p:cNvPr id="286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3699" y="5022688"/>
            <a:ext cx="4318900" cy="182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4699199" y="2450561"/>
            <a:ext cx="4419600" cy="2679163"/>
            <a:chOff x="4699199" y="2450561"/>
            <a:chExt cx="4419600" cy="2679163"/>
          </a:xfrm>
        </p:grpSpPr>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199" y="2450561"/>
              <a:ext cx="4419600" cy="2449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own Arrow 9"/>
            <p:cNvSpPr/>
            <p:nvPr/>
          </p:nvSpPr>
          <p:spPr>
            <a:xfrm>
              <a:off x="6521696" y="4821945"/>
              <a:ext cx="61895" cy="268323"/>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4" name="Rectangle 13"/>
            <p:cNvSpPr/>
            <p:nvPr/>
          </p:nvSpPr>
          <p:spPr>
            <a:xfrm>
              <a:off x="6536341" y="4821947"/>
              <a:ext cx="1144031" cy="307777"/>
            </a:xfrm>
            <a:prstGeom prst="rect">
              <a:avLst/>
            </a:prstGeom>
          </p:spPr>
          <p:txBody>
            <a:bodyPr wrap="none">
              <a:spAutoFit/>
            </a:bodyPr>
            <a:lstStyle/>
            <a:p>
              <a:r>
                <a:rPr lang="en-US" sz="1400" b="1" dirty="0">
                  <a:solidFill>
                    <a:srgbClr val="00B050"/>
                  </a:solidFill>
                </a:rPr>
                <a:t>k</a:t>
              </a:r>
              <a:r>
                <a:rPr lang="en-US" sz="1400" b="1" dirty="0" smtClean="0">
                  <a:solidFill>
                    <a:srgbClr val="00B050"/>
                  </a:solidFill>
                </a:rPr>
                <a:t>ey material </a:t>
              </a:r>
              <a:endParaRPr lang="en-US" sz="1400" b="1" dirty="0">
                <a:solidFill>
                  <a:srgbClr val="00B050"/>
                </a:solidFill>
              </a:endParaRPr>
            </a:p>
          </p:txBody>
        </p:sp>
        <p:sp>
          <p:nvSpPr>
            <p:cNvPr id="16" name="Oval 15"/>
            <p:cNvSpPr/>
            <p:nvPr/>
          </p:nvSpPr>
          <p:spPr>
            <a:xfrm>
              <a:off x="7366199" y="4325732"/>
              <a:ext cx="1447800" cy="630375"/>
            </a:xfrm>
            <a:prstGeom prst="ellipse">
              <a:avLst/>
            </a:prstGeom>
            <a:no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Oval 18"/>
          <p:cNvSpPr/>
          <p:nvPr/>
        </p:nvSpPr>
        <p:spPr>
          <a:xfrm>
            <a:off x="4611117" y="4973335"/>
            <a:ext cx="1764482" cy="589266"/>
          </a:xfrm>
          <a:prstGeom prst="ellipse">
            <a:avLst/>
          </a:prstGeom>
          <a:no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4110969" y="42737"/>
            <a:ext cx="4931629" cy="3632366"/>
            <a:chOff x="4110969" y="42737"/>
            <a:chExt cx="4931629" cy="3632366"/>
          </a:xfrm>
        </p:grpSpPr>
        <p:pic>
          <p:nvPicPr>
            <p:cNvPr id="286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7233" y="42737"/>
              <a:ext cx="3619065" cy="219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own Arrow 5"/>
            <p:cNvSpPr/>
            <p:nvPr/>
          </p:nvSpPr>
          <p:spPr>
            <a:xfrm>
              <a:off x="6515396" y="2217469"/>
              <a:ext cx="74497" cy="23375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 name="Right Arrow 6"/>
            <p:cNvSpPr/>
            <p:nvPr/>
          </p:nvSpPr>
          <p:spPr>
            <a:xfrm>
              <a:off x="4275005" y="1447800"/>
              <a:ext cx="1142228" cy="45719"/>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8" name="Rectangle 7"/>
            <p:cNvSpPr/>
            <p:nvPr/>
          </p:nvSpPr>
          <p:spPr>
            <a:xfrm>
              <a:off x="4228899" y="709136"/>
              <a:ext cx="1505797" cy="738664"/>
            </a:xfrm>
            <a:prstGeom prst="rect">
              <a:avLst/>
            </a:prstGeom>
          </p:spPr>
          <p:txBody>
            <a:bodyPr wrap="none">
              <a:spAutoFit/>
            </a:bodyPr>
            <a:lstStyle/>
            <a:p>
              <a:r>
                <a:rPr lang="en-US" sz="1400" b="1" dirty="0" smtClean="0">
                  <a:solidFill>
                    <a:srgbClr val="00B050"/>
                  </a:solidFill>
                </a:rPr>
                <a:t>pre-masters,</a:t>
              </a:r>
            </a:p>
            <a:p>
              <a:r>
                <a:rPr lang="en-US" sz="1400" b="1" dirty="0">
                  <a:solidFill>
                    <a:srgbClr val="00B050"/>
                  </a:solidFill>
                </a:rPr>
                <a:t>s</a:t>
              </a:r>
              <a:r>
                <a:rPr lang="en-US" sz="1400" b="1" dirty="0" smtClean="0">
                  <a:solidFill>
                    <a:srgbClr val="00B050"/>
                  </a:solidFill>
                </a:rPr>
                <a:t>erver/client </a:t>
              </a:r>
            </a:p>
            <a:p>
              <a:r>
                <a:rPr lang="en-US" sz="1400" b="1" dirty="0" smtClean="0">
                  <a:solidFill>
                    <a:srgbClr val="00B050"/>
                  </a:solidFill>
                </a:rPr>
                <a:t>random numbers </a:t>
              </a:r>
              <a:endParaRPr lang="en-US" sz="1400" b="1" dirty="0">
                <a:solidFill>
                  <a:srgbClr val="00B050"/>
                </a:solidFill>
              </a:endParaRPr>
            </a:p>
          </p:txBody>
        </p:sp>
        <p:sp>
          <p:nvSpPr>
            <p:cNvPr id="13" name="Rectangle 12"/>
            <p:cNvSpPr/>
            <p:nvPr/>
          </p:nvSpPr>
          <p:spPr>
            <a:xfrm>
              <a:off x="6589893" y="2180455"/>
              <a:ext cx="1273747" cy="307777"/>
            </a:xfrm>
            <a:prstGeom prst="rect">
              <a:avLst/>
            </a:prstGeom>
          </p:spPr>
          <p:txBody>
            <a:bodyPr wrap="none">
              <a:spAutoFit/>
            </a:bodyPr>
            <a:lstStyle/>
            <a:p>
              <a:r>
                <a:rPr lang="en-US" sz="1400" b="1" dirty="0">
                  <a:solidFill>
                    <a:srgbClr val="00B050"/>
                  </a:solidFill>
                </a:rPr>
                <a:t> m</a:t>
              </a:r>
              <a:r>
                <a:rPr lang="en-US" sz="1400" b="1" dirty="0" smtClean="0">
                  <a:solidFill>
                    <a:srgbClr val="00B050"/>
                  </a:solidFill>
                </a:rPr>
                <a:t>aster secret </a:t>
              </a:r>
              <a:endParaRPr lang="en-US" sz="1400" b="1" dirty="0">
                <a:solidFill>
                  <a:srgbClr val="00B050"/>
                </a:solidFill>
              </a:endParaRPr>
            </a:p>
          </p:txBody>
        </p:sp>
        <p:sp>
          <p:nvSpPr>
            <p:cNvPr id="9" name="Oval 8"/>
            <p:cNvSpPr/>
            <p:nvPr/>
          </p:nvSpPr>
          <p:spPr>
            <a:xfrm>
              <a:off x="7696199" y="1732412"/>
              <a:ext cx="1346399" cy="507917"/>
            </a:xfrm>
            <a:prstGeom prst="ellipse">
              <a:avLst/>
            </a:prstGeom>
            <a:no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Bracket 14"/>
            <p:cNvSpPr/>
            <p:nvPr/>
          </p:nvSpPr>
          <p:spPr>
            <a:xfrm>
              <a:off x="4110969" y="1242867"/>
              <a:ext cx="164036" cy="2432236"/>
            </a:xfrm>
            <a:prstGeom prst="rightBracket">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8" name="Rectangle 17"/>
          <p:cNvSpPr/>
          <p:nvPr/>
        </p:nvSpPr>
        <p:spPr>
          <a:xfrm>
            <a:off x="52432" y="343999"/>
            <a:ext cx="4332917" cy="461665"/>
          </a:xfrm>
          <a:prstGeom prst="rect">
            <a:avLst/>
          </a:prstGeom>
        </p:spPr>
        <p:txBody>
          <a:bodyPr wrap="none">
            <a:spAutoFit/>
          </a:bodyPr>
          <a:lstStyle/>
          <a:p>
            <a:r>
              <a:rPr lang="en-US" sz="2400" b="1" u="sng" dirty="0">
                <a:solidFill>
                  <a:srgbClr val="0070C0"/>
                </a:solidFill>
              </a:rPr>
              <a:t>Handshake </a:t>
            </a:r>
            <a:r>
              <a:rPr lang="en-US" sz="2400" b="1" u="sng" dirty="0" smtClean="0">
                <a:solidFill>
                  <a:srgbClr val="0070C0"/>
                </a:solidFill>
              </a:rPr>
              <a:t>protocol – Continue</a:t>
            </a:r>
            <a:endParaRPr lang="en-US" sz="2400" b="1" u="sng" dirty="0">
              <a:solidFill>
                <a:srgbClr val="0070C0"/>
              </a:solidFill>
            </a:endParaRPr>
          </a:p>
        </p:txBody>
      </p:sp>
    </p:spTree>
    <p:extLst>
      <p:ext uri="{BB962C8B-B14F-4D97-AF65-F5344CB8AC3E}">
        <p14:creationId xmlns:p14="http://schemas.microsoft.com/office/powerpoint/2010/main" val="23424691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19200" y="2286000"/>
            <a:ext cx="7010401" cy="4502802"/>
            <a:chOff x="4523615" y="42737"/>
            <a:chExt cx="4518983" cy="2408482"/>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7233" y="42737"/>
              <a:ext cx="3619065" cy="2197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own Arrow 5"/>
            <p:cNvSpPr/>
            <p:nvPr/>
          </p:nvSpPr>
          <p:spPr>
            <a:xfrm>
              <a:off x="6515396" y="2217469"/>
              <a:ext cx="74497" cy="23375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 name="Right Arrow 6"/>
            <p:cNvSpPr/>
            <p:nvPr/>
          </p:nvSpPr>
          <p:spPr>
            <a:xfrm>
              <a:off x="4572735" y="953924"/>
              <a:ext cx="844498" cy="24454"/>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8" name="Rectangle 7"/>
            <p:cNvSpPr/>
            <p:nvPr/>
          </p:nvSpPr>
          <p:spPr>
            <a:xfrm>
              <a:off x="4523615" y="311886"/>
              <a:ext cx="985401" cy="642038"/>
            </a:xfrm>
            <a:prstGeom prst="rect">
              <a:avLst/>
            </a:prstGeom>
          </p:spPr>
          <p:txBody>
            <a:bodyPr wrap="square">
              <a:spAutoFit/>
            </a:bodyPr>
            <a:lstStyle/>
            <a:p>
              <a:r>
                <a:rPr lang="en-US" b="1" dirty="0" smtClean="0">
                  <a:solidFill>
                    <a:srgbClr val="00B050"/>
                  </a:solidFill>
                </a:rPr>
                <a:t>pre-masters,</a:t>
              </a:r>
            </a:p>
            <a:p>
              <a:r>
                <a:rPr lang="en-US" b="1" dirty="0">
                  <a:solidFill>
                    <a:srgbClr val="00B050"/>
                  </a:solidFill>
                </a:rPr>
                <a:t>s</a:t>
              </a:r>
              <a:r>
                <a:rPr lang="en-US" b="1" dirty="0" smtClean="0">
                  <a:solidFill>
                    <a:srgbClr val="00B050"/>
                  </a:solidFill>
                </a:rPr>
                <a:t>erver/client </a:t>
              </a:r>
            </a:p>
            <a:p>
              <a:r>
                <a:rPr lang="en-US" b="1" dirty="0" smtClean="0">
                  <a:solidFill>
                    <a:srgbClr val="00B050"/>
                  </a:solidFill>
                </a:rPr>
                <a:t>random numbers </a:t>
              </a:r>
              <a:endParaRPr lang="en-US" b="1" dirty="0">
                <a:solidFill>
                  <a:srgbClr val="00B050"/>
                </a:solidFill>
              </a:endParaRPr>
            </a:p>
          </p:txBody>
        </p:sp>
        <p:sp>
          <p:nvSpPr>
            <p:cNvPr id="9" name="Rectangle 8"/>
            <p:cNvSpPr/>
            <p:nvPr/>
          </p:nvSpPr>
          <p:spPr>
            <a:xfrm>
              <a:off x="6589893" y="2242679"/>
              <a:ext cx="1021162" cy="197550"/>
            </a:xfrm>
            <a:prstGeom prst="rect">
              <a:avLst/>
            </a:prstGeom>
          </p:spPr>
          <p:txBody>
            <a:bodyPr wrap="none">
              <a:spAutoFit/>
            </a:bodyPr>
            <a:lstStyle/>
            <a:p>
              <a:r>
                <a:rPr lang="en-US" b="1" dirty="0">
                  <a:solidFill>
                    <a:srgbClr val="00B050"/>
                  </a:solidFill>
                </a:rPr>
                <a:t> m</a:t>
              </a:r>
              <a:r>
                <a:rPr lang="en-US" b="1" dirty="0" smtClean="0">
                  <a:solidFill>
                    <a:srgbClr val="00B050"/>
                  </a:solidFill>
                </a:rPr>
                <a:t>aster secret </a:t>
              </a:r>
              <a:endParaRPr lang="en-US" b="1" dirty="0">
                <a:solidFill>
                  <a:srgbClr val="00B050"/>
                </a:solidFill>
              </a:endParaRPr>
            </a:p>
          </p:txBody>
        </p:sp>
        <p:sp>
          <p:nvSpPr>
            <p:cNvPr id="10" name="Oval 9"/>
            <p:cNvSpPr/>
            <p:nvPr/>
          </p:nvSpPr>
          <p:spPr>
            <a:xfrm>
              <a:off x="7696199" y="1732412"/>
              <a:ext cx="1346399" cy="507917"/>
            </a:xfrm>
            <a:prstGeom prst="ellipse">
              <a:avLst/>
            </a:prstGeom>
            <a:no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p:cNvSpPr/>
          <p:nvPr/>
        </p:nvSpPr>
        <p:spPr>
          <a:xfrm>
            <a:off x="76200" y="347008"/>
            <a:ext cx="9067801" cy="2000548"/>
          </a:xfrm>
          <a:prstGeom prst="rect">
            <a:avLst/>
          </a:prstGeom>
        </p:spPr>
        <p:txBody>
          <a:bodyPr wrap="square">
            <a:spAutoFit/>
          </a:bodyPr>
          <a:lstStyle/>
          <a:p>
            <a:r>
              <a:rPr lang="en-US" sz="2400" b="1" dirty="0">
                <a:solidFill>
                  <a:srgbClr val="0070C0"/>
                </a:solidFill>
              </a:rPr>
              <a:t>Cryptographic parameter generation</a:t>
            </a:r>
          </a:p>
          <a:p>
            <a:pPr marL="342900" indent="-342900">
              <a:buAutoNum type="arabicPeriod"/>
            </a:pPr>
            <a:r>
              <a:rPr lang="en-US" sz="2000" dirty="0"/>
              <a:t>The client and server exchange one random number each (</a:t>
            </a:r>
            <a:r>
              <a:rPr lang="en-US" sz="2000" dirty="0">
                <a:solidFill>
                  <a:srgbClr val="00B050"/>
                </a:solidFill>
              </a:rPr>
              <a:t>Phase I</a:t>
            </a:r>
            <a:r>
              <a:rPr lang="en-US" sz="2000" dirty="0"/>
              <a:t>).</a:t>
            </a:r>
          </a:p>
          <a:p>
            <a:pPr marL="342900" indent="-342900">
              <a:buAutoNum type="arabicPeriod"/>
            </a:pPr>
            <a:r>
              <a:rPr lang="en-US" sz="2000" dirty="0"/>
              <a:t>The client and server exchange one pre-master secret each using a key exchange algorithm (</a:t>
            </a:r>
            <a:r>
              <a:rPr lang="en-US" sz="2000" dirty="0">
                <a:solidFill>
                  <a:srgbClr val="00B050"/>
                </a:solidFill>
              </a:rPr>
              <a:t>Phase II and III</a:t>
            </a:r>
            <a:r>
              <a:rPr lang="en-US" sz="2000" dirty="0"/>
              <a:t>).</a:t>
            </a:r>
          </a:p>
          <a:p>
            <a:pPr marL="342900" indent="-342900">
              <a:buAutoNum type="arabicPeriod"/>
            </a:pPr>
            <a:r>
              <a:rPr lang="en-US" sz="2000" dirty="0"/>
              <a:t>A 48-byte master secrete is created from pre-master secret by applying two hash </a:t>
            </a:r>
            <a:r>
              <a:rPr lang="en-US" sz="2000" dirty="0" smtClean="0"/>
              <a:t>functions (SHA-1 &amp; MD5). </a:t>
            </a:r>
            <a:endParaRPr lang="en-US" sz="2000" dirty="0"/>
          </a:p>
        </p:txBody>
      </p:sp>
      <p:sp>
        <p:nvSpPr>
          <p:cNvPr id="11" name="Rectangle 10"/>
          <p:cNvSpPr/>
          <p:nvPr/>
        </p:nvSpPr>
        <p:spPr>
          <a:xfrm>
            <a:off x="7008001" y="152400"/>
            <a:ext cx="1950470" cy="338554"/>
          </a:xfrm>
          <a:prstGeom prst="rect">
            <a:avLst/>
          </a:prstGeom>
        </p:spPr>
        <p:txBody>
          <a:bodyPr wrap="none">
            <a:spAutoFit/>
          </a:bodyPr>
          <a:lstStyle/>
          <a:p>
            <a:r>
              <a:rPr lang="en-US" sz="1600" b="1" dirty="0">
                <a:solidFill>
                  <a:srgbClr val="FF0000"/>
                </a:solidFill>
              </a:rPr>
              <a:t>SSL </a:t>
            </a:r>
            <a:r>
              <a:rPr lang="en-US" sz="1600" b="1" dirty="0" smtClean="0">
                <a:solidFill>
                  <a:srgbClr val="FF0000"/>
                </a:solidFill>
              </a:rPr>
              <a:t>security protocol</a:t>
            </a:r>
            <a:endParaRPr lang="en-US" sz="1600" b="1" dirty="0">
              <a:solidFill>
                <a:srgbClr val="FF0000"/>
              </a:solidFill>
            </a:endParaRPr>
          </a:p>
        </p:txBody>
      </p:sp>
    </p:spTree>
    <p:extLst>
      <p:ext uri="{BB962C8B-B14F-4D97-AF65-F5344CB8AC3E}">
        <p14:creationId xmlns:p14="http://schemas.microsoft.com/office/powerpoint/2010/main" val="11662611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447800" y="1872780"/>
            <a:ext cx="6629400" cy="4370883"/>
            <a:chOff x="1371600" y="1949617"/>
            <a:chExt cx="6832799" cy="4370883"/>
          </a:xfrm>
        </p:grpSpPr>
        <p:grpSp>
          <p:nvGrpSpPr>
            <p:cNvPr id="4" name="Group 3"/>
            <p:cNvGrpSpPr/>
            <p:nvPr/>
          </p:nvGrpSpPr>
          <p:grpSpPr>
            <a:xfrm>
              <a:off x="1371600" y="2369676"/>
              <a:ext cx="6832799" cy="3950824"/>
              <a:chOff x="4699199" y="2450561"/>
              <a:chExt cx="4419600" cy="2639707"/>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199" y="2450561"/>
                <a:ext cx="4419600" cy="2449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own Arrow 5"/>
              <p:cNvSpPr/>
              <p:nvPr/>
            </p:nvSpPr>
            <p:spPr>
              <a:xfrm>
                <a:off x="6521696" y="4821945"/>
                <a:ext cx="61895" cy="268323"/>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 name="Rectangle 6"/>
              <p:cNvSpPr/>
              <p:nvPr/>
            </p:nvSpPr>
            <p:spPr>
              <a:xfrm>
                <a:off x="6536341" y="4821947"/>
                <a:ext cx="916457" cy="246766"/>
              </a:xfrm>
              <a:prstGeom prst="rect">
                <a:avLst/>
              </a:prstGeom>
            </p:spPr>
            <p:txBody>
              <a:bodyPr wrap="none">
                <a:spAutoFit/>
              </a:bodyPr>
              <a:lstStyle/>
              <a:p>
                <a:r>
                  <a:rPr lang="en-US" b="1" dirty="0">
                    <a:solidFill>
                      <a:srgbClr val="00B050"/>
                    </a:solidFill>
                  </a:rPr>
                  <a:t>k</a:t>
                </a:r>
                <a:r>
                  <a:rPr lang="en-US" b="1" dirty="0" smtClean="0">
                    <a:solidFill>
                      <a:srgbClr val="00B050"/>
                    </a:solidFill>
                  </a:rPr>
                  <a:t>ey material </a:t>
                </a:r>
                <a:endParaRPr lang="en-US" b="1" dirty="0">
                  <a:solidFill>
                    <a:srgbClr val="00B050"/>
                  </a:solidFill>
                </a:endParaRPr>
              </a:p>
            </p:txBody>
          </p:sp>
          <p:sp>
            <p:nvSpPr>
              <p:cNvPr id="8" name="Oval 7"/>
              <p:cNvSpPr/>
              <p:nvPr/>
            </p:nvSpPr>
            <p:spPr>
              <a:xfrm>
                <a:off x="7366199" y="4325732"/>
                <a:ext cx="1447800" cy="630375"/>
              </a:xfrm>
              <a:prstGeom prst="ellipse">
                <a:avLst/>
              </a:prstGeom>
              <a:no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Down Arrow 8"/>
            <p:cNvSpPr/>
            <p:nvPr/>
          </p:nvSpPr>
          <p:spPr>
            <a:xfrm>
              <a:off x="4284912" y="1949617"/>
              <a:ext cx="74497" cy="379709"/>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0" name="Rectangle 9"/>
            <p:cNvSpPr/>
            <p:nvPr/>
          </p:nvSpPr>
          <p:spPr>
            <a:xfrm>
              <a:off x="4398308" y="2030920"/>
              <a:ext cx="1584152" cy="369332"/>
            </a:xfrm>
            <a:prstGeom prst="rect">
              <a:avLst/>
            </a:prstGeom>
          </p:spPr>
          <p:txBody>
            <a:bodyPr wrap="none">
              <a:spAutoFit/>
            </a:bodyPr>
            <a:lstStyle/>
            <a:p>
              <a:r>
                <a:rPr lang="en-US" b="1" dirty="0">
                  <a:solidFill>
                    <a:srgbClr val="00B050"/>
                  </a:solidFill>
                </a:rPr>
                <a:t> m</a:t>
              </a:r>
              <a:r>
                <a:rPr lang="en-US" b="1" dirty="0" smtClean="0">
                  <a:solidFill>
                    <a:srgbClr val="00B050"/>
                  </a:solidFill>
                </a:rPr>
                <a:t>aster secret </a:t>
              </a:r>
              <a:endParaRPr lang="en-US" b="1" dirty="0">
                <a:solidFill>
                  <a:srgbClr val="00B050"/>
                </a:solidFill>
              </a:endParaRPr>
            </a:p>
          </p:txBody>
        </p:sp>
      </p:grpSp>
      <p:sp>
        <p:nvSpPr>
          <p:cNvPr id="12" name="Rectangle 11"/>
          <p:cNvSpPr/>
          <p:nvPr/>
        </p:nvSpPr>
        <p:spPr>
          <a:xfrm>
            <a:off x="304800" y="585732"/>
            <a:ext cx="8247579" cy="1015663"/>
          </a:xfrm>
          <a:prstGeom prst="rect">
            <a:avLst/>
          </a:prstGeom>
        </p:spPr>
        <p:txBody>
          <a:bodyPr wrap="square">
            <a:spAutoFit/>
          </a:bodyPr>
          <a:lstStyle/>
          <a:p>
            <a:r>
              <a:rPr lang="en-US" sz="2000" dirty="0"/>
              <a:t>4. The master secret is used to create variable-length key material by applying the same hash functions with different constants. The module is repeated until key material of adequate size is created. </a:t>
            </a:r>
          </a:p>
        </p:txBody>
      </p:sp>
      <p:sp>
        <p:nvSpPr>
          <p:cNvPr id="13" name="Rectangle 12"/>
          <p:cNvSpPr/>
          <p:nvPr/>
        </p:nvSpPr>
        <p:spPr>
          <a:xfrm>
            <a:off x="7008001" y="152400"/>
            <a:ext cx="1950470" cy="338554"/>
          </a:xfrm>
          <a:prstGeom prst="rect">
            <a:avLst/>
          </a:prstGeom>
        </p:spPr>
        <p:txBody>
          <a:bodyPr wrap="none">
            <a:spAutoFit/>
          </a:bodyPr>
          <a:lstStyle/>
          <a:p>
            <a:r>
              <a:rPr lang="en-US" sz="1600" b="1" dirty="0">
                <a:solidFill>
                  <a:srgbClr val="FF0000"/>
                </a:solidFill>
              </a:rPr>
              <a:t>SSL </a:t>
            </a:r>
            <a:r>
              <a:rPr lang="en-US" sz="1600" b="1" dirty="0" smtClean="0">
                <a:solidFill>
                  <a:srgbClr val="FF0000"/>
                </a:solidFill>
              </a:rPr>
              <a:t>security protocol</a:t>
            </a:r>
            <a:endParaRPr lang="en-US" sz="1600" b="1" dirty="0">
              <a:solidFill>
                <a:srgbClr val="FF0000"/>
              </a:solidFill>
            </a:endParaRPr>
          </a:p>
        </p:txBody>
      </p:sp>
    </p:spTree>
    <p:extLst>
      <p:ext uri="{BB962C8B-B14F-4D97-AF65-F5344CB8AC3E}">
        <p14:creationId xmlns:p14="http://schemas.microsoft.com/office/powerpoint/2010/main" val="2692550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057400"/>
            <a:ext cx="6442691" cy="2724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own Arrow 5"/>
          <p:cNvSpPr/>
          <p:nvPr/>
        </p:nvSpPr>
        <p:spPr>
          <a:xfrm>
            <a:off x="3020438" y="1632613"/>
            <a:ext cx="92843" cy="401596"/>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00B050"/>
              </a:solidFill>
            </a:endParaRPr>
          </a:p>
        </p:txBody>
      </p:sp>
      <p:sp>
        <p:nvSpPr>
          <p:cNvPr id="7" name="Rectangle 6"/>
          <p:cNvSpPr/>
          <p:nvPr/>
        </p:nvSpPr>
        <p:spPr>
          <a:xfrm>
            <a:off x="3042405" y="1632616"/>
            <a:ext cx="1556388" cy="400110"/>
          </a:xfrm>
          <a:prstGeom prst="rect">
            <a:avLst/>
          </a:prstGeom>
        </p:spPr>
        <p:txBody>
          <a:bodyPr wrap="none">
            <a:spAutoFit/>
          </a:bodyPr>
          <a:lstStyle/>
          <a:p>
            <a:r>
              <a:rPr lang="en-US" sz="2000" b="1" dirty="0">
                <a:solidFill>
                  <a:srgbClr val="00B050"/>
                </a:solidFill>
              </a:rPr>
              <a:t>k</a:t>
            </a:r>
            <a:r>
              <a:rPr lang="en-US" sz="2000" b="1" dirty="0" smtClean="0">
                <a:solidFill>
                  <a:srgbClr val="00B050"/>
                </a:solidFill>
              </a:rPr>
              <a:t>ey material </a:t>
            </a:r>
            <a:endParaRPr lang="en-US" sz="2000" b="1" dirty="0">
              <a:solidFill>
                <a:srgbClr val="00B050"/>
              </a:solidFill>
            </a:endParaRPr>
          </a:p>
        </p:txBody>
      </p:sp>
      <p:sp>
        <p:nvSpPr>
          <p:cNvPr id="8" name="Rectangle 7"/>
          <p:cNvSpPr/>
          <p:nvPr/>
        </p:nvSpPr>
        <p:spPr>
          <a:xfrm>
            <a:off x="304800" y="610887"/>
            <a:ext cx="6248400" cy="1015663"/>
          </a:xfrm>
          <a:prstGeom prst="rect">
            <a:avLst/>
          </a:prstGeom>
        </p:spPr>
        <p:txBody>
          <a:bodyPr wrap="square">
            <a:spAutoFit/>
          </a:bodyPr>
          <a:lstStyle/>
          <a:p>
            <a:endParaRPr lang="en-US" sz="2000" dirty="0"/>
          </a:p>
          <a:p>
            <a:r>
              <a:rPr lang="en-US" sz="2000" dirty="0"/>
              <a:t>5. Six different keys are extracted from the key material. </a:t>
            </a:r>
          </a:p>
          <a:p>
            <a:endParaRPr lang="en-US" sz="2000" dirty="0"/>
          </a:p>
        </p:txBody>
      </p:sp>
      <p:sp>
        <p:nvSpPr>
          <p:cNvPr id="9" name="Rectangle 8"/>
          <p:cNvSpPr/>
          <p:nvPr/>
        </p:nvSpPr>
        <p:spPr>
          <a:xfrm>
            <a:off x="7008001" y="152400"/>
            <a:ext cx="1950470" cy="338554"/>
          </a:xfrm>
          <a:prstGeom prst="rect">
            <a:avLst/>
          </a:prstGeom>
        </p:spPr>
        <p:txBody>
          <a:bodyPr wrap="none">
            <a:spAutoFit/>
          </a:bodyPr>
          <a:lstStyle/>
          <a:p>
            <a:r>
              <a:rPr lang="en-US" sz="1600" b="1" dirty="0">
                <a:solidFill>
                  <a:srgbClr val="FF0000"/>
                </a:solidFill>
              </a:rPr>
              <a:t>SSL </a:t>
            </a:r>
            <a:r>
              <a:rPr lang="en-US" sz="1600" b="1" dirty="0" smtClean="0">
                <a:solidFill>
                  <a:srgbClr val="FF0000"/>
                </a:solidFill>
              </a:rPr>
              <a:t>security protocol</a:t>
            </a:r>
            <a:endParaRPr lang="en-US" sz="1600" b="1" dirty="0">
              <a:solidFill>
                <a:srgbClr val="FF0000"/>
              </a:solidFill>
            </a:endParaRPr>
          </a:p>
        </p:txBody>
      </p:sp>
    </p:spTree>
    <p:extLst>
      <p:ext uri="{BB962C8B-B14F-4D97-AF65-F5344CB8AC3E}">
        <p14:creationId xmlns:p14="http://schemas.microsoft.com/office/powerpoint/2010/main" val="42372746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914400"/>
            <a:ext cx="3140765" cy="5632311"/>
          </a:xfrm>
          <a:prstGeom prst="rect">
            <a:avLst/>
          </a:prstGeom>
        </p:spPr>
        <p:txBody>
          <a:bodyPr wrap="square">
            <a:spAutoFit/>
          </a:bodyPr>
          <a:lstStyle/>
          <a:p>
            <a:r>
              <a:rPr lang="en-US" sz="2000" dirty="0" smtClean="0">
                <a:solidFill>
                  <a:srgbClr val="00B050"/>
                </a:solidFill>
              </a:rPr>
              <a:t>Define the </a:t>
            </a:r>
            <a:r>
              <a:rPr lang="en-US" sz="2000" dirty="0">
                <a:solidFill>
                  <a:srgbClr val="00B050"/>
                </a:solidFill>
              </a:rPr>
              <a:t>process of moving values between the pending active states. </a:t>
            </a:r>
            <a:endParaRPr lang="en-US" sz="2000" dirty="0" smtClean="0">
              <a:solidFill>
                <a:srgbClr val="00B050"/>
              </a:solidFill>
            </a:endParaRPr>
          </a:p>
          <a:p>
            <a:pPr marL="285750" indent="-285750">
              <a:buFont typeface="Arial" panose="020B0604020202020204" pitchFamily="34" charset="0"/>
              <a:buChar char="•"/>
            </a:pPr>
            <a:r>
              <a:rPr lang="en-US" sz="2000" dirty="0" smtClean="0"/>
              <a:t>Pending </a:t>
            </a:r>
            <a:r>
              <a:rPr lang="en-US" sz="2000" dirty="0"/>
              <a:t>state – keeps track of the parameters and </a:t>
            </a:r>
            <a:r>
              <a:rPr lang="en-US" sz="2000" dirty="0" smtClean="0"/>
              <a:t>secrets.</a:t>
            </a:r>
          </a:p>
          <a:p>
            <a:pPr marL="285750" indent="-285750">
              <a:buFont typeface="Arial" panose="020B0604020202020204" pitchFamily="34" charset="0"/>
              <a:buChar char="•"/>
            </a:pPr>
            <a:r>
              <a:rPr lang="en-US" sz="2000" dirty="0"/>
              <a:t>A</a:t>
            </a:r>
            <a:r>
              <a:rPr lang="en-US" sz="2000" dirty="0" smtClean="0"/>
              <a:t>ctive </a:t>
            </a:r>
            <a:r>
              <a:rPr lang="en-US" sz="2000" dirty="0"/>
              <a:t>state – holds parameters and secrets used by the Record Protocol to sign/verify or encrypt/decrypt messages. </a:t>
            </a:r>
            <a:endParaRPr lang="en-US" sz="2000" dirty="0" smtClean="0"/>
          </a:p>
          <a:p>
            <a:pPr marL="285750" indent="-285750">
              <a:buFont typeface="Arial" panose="020B0604020202020204" pitchFamily="34" charset="0"/>
              <a:buChar char="•"/>
            </a:pPr>
            <a:r>
              <a:rPr lang="en-US" sz="2000" dirty="0" smtClean="0"/>
              <a:t>Each </a:t>
            </a:r>
            <a:r>
              <a:rPr lang="en-US" sz="2000" dirty="0"/>
              <a:t>state holds two sets of values: read (inbound)  and write Carries messages from the upper layer to </a:t>
            </a:r>
            <a:r>
              <a:rPr lang="en-US" sz="2000" dirty="0" smtClean="0"/>
              <a:t>transport layer (outbound</a:t>
            </a:r>
            <a:r>
              <a:rPr lang="en-US" sz="2000" dirty="0"/>
              <a:t>). </a:t>
            </a: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6904" y="1337048"/>
            <a:ext cx="5873483" cy="4682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a:off x="3216965" y="1004185"/>
            <a:ext cx="0" cy="554252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52400" y="411048"/>
            <a:ext cx="3600281" cy="461665"/>
          </a:xfrm>
          <a:prstGeom prst="rect">
            <a:avLst/>
          </a:prstGeom>
        </p:spPr>
        <p:txBody>
          <a:bodyPr wrap="none">
            <a:spAutoFit/>
          </a:bodyPr>
          <a:lstStyle/>
          <a:p>
            <a:r>
              <a:rPr lang="en-US" sz="2400" b="1" u="sng" dirty="0" err="1">
                <a:solidFill>
                  <a:srgbClr val="0070C0"/>
                </a:solidFill>
              </a:rPr>
              <a:t>ChangeCiperSpec</a:t>
            </a:r>
            <a:r>
              <a:rPr lang="en-US" sz="2400" b="1" u="sng" dirty="0">
                <a:solidFill>
                  <a:srgbClr val="0070C0"/>
                </a:solidFill>
              </a:rPr>
              <a:t> Protocol </a:t>
            </a:r>
            <a:endParaRPr lang="en-US" sz="2400" dirty="0"/>
          </a:p>
        </p:txBody>
      </p:sp>
      <p:sp>
        <p:nvSpPr>
          <p:cNvPr id="7" name="Rectangle 6"/>
          <p:cNvSpPr/>
          <p:nvPr/>
        </p:nvSpPr>
        <p:spPr>
          <a:xfrm>
            <a:off x="7008001" y="152400"/>
            <a:ext cx="1950470" cy="338554"/>
          </a:xfrm>
          <a:prstGeom prst="rect">
            <a:avLst/>
          </a:prstGeom>
        </p:spPr>
        <p:txBody>
          <a:bodyPr wrap="none">
            <a:spAutoFit/>
          </a:bodyPr>
          <a:lstStyle/>
          <a:p>
            <a:r>
              <a:rPr lang="en-US" sz="1600" b="1" dirty="0">
                <a:solidFill>
                  <a:srgbClr val="FF0000"/>
                </a:solidFill>
              </a:rPr>
              <a:t>SSL </a:t>
            </a:r>
            <a:r>
              <a:rPr lang="en-US" sz="1600" b="1" dirty="0" smtClean="0">
                <a:solidFill>
                  <a:srgbClr val="FF0000"/>
                </a:solidFill>
              </a:rPr>
              <a:t>security protocol</a:t>
            </a:r>
            <a:endParaRPr lang="en-US" sz="1600" b="1" dirty="0">
              <a:solidFill>
                <a:srgbClr val="FF0000"/>
              </a:solidFill>
            </a:endParaRPr>
          </a:p>
        </p:txBody>
      </p:sp>
    </p:spTree>
    <p:extLst>
      <p:ext uri="{BB962C8B-B14F-4D97-AF65-F5344CB8AC3E}">
        <p14:creationId xmlns:p14="http://schemas.microsoft.com/office/powerpoint/2010/main" val="27822193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533400" y="1456037"/>
            <a:ext cx="6647513" cy="2309435"/>
            <a:chOff x="2434483" y="2545991"/>
            <a:chExt cx="3573016" cy="1298912"/>
          </a:xfrm>
        </p:grpSpPr>
        <p:grpSp>
          <p:nvGrpSpPr>
            <p:cNvPr id="4" name="Group 3"/>
            <p:cNvGrpSpPr/>
            <p:nvPr/>
          </p:nvGrpSpPr>
          <p:grpSpPr>
            <a:xfrm>
              <a:off x="2534896" y="3151626"/>
              <a:ext cx="3271616" cy="693277"/>
              <a:chOff x="133172" y="5334000"/>
              <a:chExt cx="4267200" cy="764849"/>
            </a:xfrm>
          </p:grpSpPr>
          <p:sp>
            <p:nvSpPr>
              <p:cNvPr id="5" name="Rectangle 4"/>
              <p:cNvSpPr/>
              <p:nvPr/>
            </p:nvSpPr>
            <p:spPr>
              <a:xfrm>
                <a:off x="133172" y="5334000"/>
                <a:ext cx="1066800" cy="3810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Protocol: 20</a:t>
                </a:r>
                <a:endParaRPr lang="en-US" sz="2000" b="1" dirty="0">
                  <a:solidFill>
                    <a:schemeClr val="tx1"/>
                  </a:solidFill>
                </a:endParaRPr>
              </a:p>
            </p:txBody>
          </p:sp>
          <p:sp>
            <p:nvSpPr>
              <p:cNvPr id="6" name="Rectangle 5"/>
              <p:cNvSpPr/>
              <p:nvPr/>
            </p:nvSpPr>
            <p:spPr>
              <a:xfrm>
                <a:off x="1199972" y="5334000"/>
                <a:ext cx="2133600" cy="3810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Version</a:t>
                </a:r>
                <a:endParaRPr lang="en-US" sz="2000" b="1" dirty="0">
                  <a:solidFill>
                    <a:schemeClr val="tx1"/>
                  </a:solidFill>
                </a:endParaRPr>
              </a:p>
            </p:txBody>
          </p:sp>
          <p:sp>
            <p:nvSpPr>
              <p:cNvPr id="7" name="Rectangle 6"/>
              <p:cNvSpPr/>
              <p:nvPr/>
            </p:nvSpPr>
            <p:spPr>
              <a:xfrm>
                <a:off x="3333572" y="5334000"/>
                <a:ext cx="1066800" cy="3810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Length: 0</a:t>
                </a:r>
                <a:endParaRPr lang="en-US" sz="2000" b="1" dirty="0">
                  <a:solidFill>
                    <a:schemeClr val="tx1"/>
                  </a:solidFill>
                </a:endParaRPr>
              </a:p>
            </p:txBody>
          </p:sp>
          <p:sp>
            <p:nvSpPr>
              <p:cNvPr id="8" name="Rectangle 7"/>
              <p:cNvSpPr/>
              <p:nvPr/>
            </p:nvSpPr>
            <p:spPr>
              <a:xfrm>
                <a:off x="133172" y="5715000"/>
                <a:ext cx="1066800" cy="3810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 Length: 1</a:t>
                </a:r>
                <a:endParaRPr lang="en-US" sz="2000" b="1" dirty="0">
                  <a:solidFill>
                    <a:schemeClr val="tx1"/>
                  </a:solidFill>
                </a:endParaRPr>
              </a:p>
            </p:txBody>
          </p:sp>
          <p:sp>
            <p:nvSpPr>
              <p:cNvPr id="9" name="Rectangle 8"/>
              <p:cNvSpPr/>
              <p:nvPr/>
            </p:nvSpPr>
            <p:spPr>
              <a:xfrm>
                <a:off x="1199972" y="5717849"/>
                <a:ext cx="1066800" cy="3810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CCS: 1</a:t>
                </a:r>
                <a:endParaRPr lang="en-US" sz="2000" b="1" dirty="0">
                  <a:solidFill>
                    <a:schemeClr val="tx1"/>
                  </a:solidFill>
                </a:endParaRPr>
              </a:p>
            </p:txBody>
          </p:sp>
        </p:grpSp>
        <p:sp>
          <p:nvSpPr>
            <p:cNvPr id="10" name="Rectangle 9"/>
            <p:cNvSpPr/>
            <p:nvPr/>
          </p:nvSpPr>
          <p:spPr>
            <a:xfrm>
              <a:off x="2502299" y="2926589"/>
              <a:ext cx="3505200" cy="225037"/>
            </a:xfrm>
            <a:prstGeom prst="rect">
              <a:avLst/>
            </a:prstGeom>
          </p:spPr>
          <p:txBody>
            <a:bodyPr wrap="square">
              <a:spAutoFit/>
            </a:bodyPr>
            <a:lstStyle/>
            <a:p>
              <a:r>
                <a:rPr lang="en-US" sz="2000" dirty="0" smtClean="0"/>
                <a:t>0                      8                       16                       24                      31            </a:t>
              </a:r>
              <a:endParaRPr lang="en-US" sz="2000" dirty="0"/>
            </a:p>
          </p:txBody>
        </p:sp>
        <p:sp>
          <p:nvSpPr>
            <p:cNvPr id="11" name="Rectangle 10"/>
            <p:cNvSpPr/>
            <p:nvPr/>
          </p:nvSpPr>
          <p:spPr>
            <a:xfrm>
              <a:off x="2434483" y="2545991"/>
              <a:ext cx="2838628" cy="259658"/>
            </a:xfrm>
            <a:prstGeom prst="rect">
              <a:avLst/>
            </a:prstGeom>
          </p:spPr>
          <p:txBody>
            <a:bodyPr wrap="square">
              <a:spAutoFit/>
            </a:bodyPr>
            <a:lstStyle/>
            <a:p>
              <a:r>
                <a:rPr lang="en-US" sz="2400" b="1" dirty="0" smtClean="0">
                  <a:solidFill>
                    <a:srgbClr val="0070C0"/>
                  </a:solidFill>
                </a:rPr>
                <a:t>Header for </a:t>
              </a:r>
              <a:r>
                <a:rPr lang="en-US" sz="2400" b="1" dirty="0" err="1" smtClean="0">
                  <a:solidFill>
                    <a:srgbClr val="0070C0"/>
                  </a:solidFill>
                </a:rPr>
                <a:t>ChangeCiperSpec</a:t>
              </a:r>
              <a:r>
                <a:rPr lang="en-US" sz="2400" b="1" dirty="0" smtClean="0">
                  <a:solidFill>
                    <a:srgbClr val="0070C0"/>
                  </a:solidFill>
                </a:rPr>
                <a:t> Protocol</a:t>
              </a:r>
              <a:endParaRPr lang="en-US" sz="2400" b="1" dirty="0">
                <a:solidFill>
                  <a:srgbClr val="0070C0"/>
                </a:solidFill>
              </a:endParaRPr>
            </a:p>
          </p:txBody>
        </p:sp>
      </p:grpSp>
      <p:sp>
        <p:nvSpPr>
          <p:cNvPr id="13" name="Rectangle 12"/>
          <p:cNvSpPr/>
          <p:nvPr/>
        </p:nvSpPr>
        <p:spPr>
          <a:xfrm>
            <a:off x="381000" y="609600"/>
            <a:ext cx="4992008" cy="461665"/>
          </a:xfrm>
          <a:prstGeom prst="rect">
            <a:avLst/>
          </a:prstGeom>
        </p:spPr>
        <p:txBody>
          <a:bodyPr wrap="none">
            <a:spAutoFit/>
          </a:bodyPr>
          <a:lstStyle/>
          <a:p>
            <a:r>
              <a:rPr lang="en-US" sz="2400" b="1" u="sng" dirty="0" err="1">
                <a:solidFill>
                  <a:srgbClr val="0070C0"/>
                </a:solidFill>
              </a:rPr>
              <a:t>ChangeCiperSpec</a:t>
            </a:r>
            <a:r>
              <a:rPr lang="en-US" sz="2400" b="1" u="sng" dirty="0">
                <a:solidFill>
                  <a:srgbClr val="0070C0"/>
                </a:solidFill>
              </a:rPr>
              <a:t> </a:t>
            </a:r>
            <a:r>
              <a:rPr lang="en-US" sz="2400" b="1" u="sng" dirty="0" smtClean="0">
                <a:solidFill>
                  <a:srgbClr val="0070C0"/>
                </a:solidFill>
              </a:rPr>
              <a:t>Protocol - Continue </a:t>
            </a:r>
            <a:endParaRPr lang="en-US" sz="2400" dirty="0"/>
          </a:p>
        </p:txBody>
      </p:sp>
      <p:sp>
        <p:nvSpPr>
          <p:cNvPr id="15" name="Rectangle 14"/>
          <p:cNvSpPr/>
          <p:nvPr/>
        </p:nvSpPr>
        <p:spPr>
          <a:xfrm>
            <a:off x="7008001" y="152400"/>
            <a:ext cx="1950470" cy="338554"/>
          </a:xfrm>
          <a:prstGeom prst="rect">
            <a:avLst/>
          </a:prstGeom>
        </p:spPr>
        <p:txBody>
          <a:bodyPr wrap="none">
            <a:spAutoFit/>
          </a:bodyPr>
          <a:lstStyle/>
          <a:p>
            <a:r>
              <a:rPr lang="en-US" sz="1600" b="1" dirty="0">
                <a:solidFill>
                  <a:srgbClr val="FF0000"/>
                </a:solidFill>
              </a:rPr>
              <a:t>SSL </a:t>
            </a:r>
            <a:r>
              <a:rPr lang="en-US" sz="1600" b="1" dirty="0" smtClean="0">
                <a:solidFill>
                  <a:srgbClr val="FF0000"/>
                </a:solidFill>
              </a:rPr>
              <a:t>security protocol</a:t>
            </a:r>
            <a:endParaRPr lang="en-US" sz="1600" b="1" dirty="0">
              <a:solidFill>
                <a:srgbClr val="FF0000"/>
              </a:solidFill>
            </a:endParaRPr>
          </a:p>
        </p:txBody>
      </p:sp>
    </p:spTree>
    <p:extLst>
      <p:ext uri="{BB962C8B-B14F-4D97-AF65-F5344CB8AC3E}">
        <p14:creationId xmlns:p14="http://schemas.microsoft.com/office/powerpoint/2010/main" val="9896026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506" y="228944"/>
            <a:ext cx="8077200" cy="639762"/>
          </a:xfrm>
        </p:spPr>
        <p:txBody>
          <a:bodyPr>
            <a:noAutofit/>
          </a:bodyPr>
          <a:lstStyle/>
          <a:p>
            <a:pPr lvl="1" algn="ctr" rtl="0">
              <a:spcBef>
                <a:spcPct val="0"/>
              </a:spcBef>
            </a:pPr>
            <a:r>
              <a:rPr lang="en-US" sz="3200" b="1" dirty="0" smtClean="0">
                <a:solidFill>
                  <a:srgbClr val="00B050"/>
                </a:solidFill>
                <a:latin typeface="Comic Sans MS" panose="030F0702030302020204" pitchFamily="66" charset="0"/>
              </a:rPr>
              <a:t>Confidentiality</a:t>
            </a:r>
            <a:endParaRPr lang="en-US" sz="3200" b="1" dirty="0">
              <a:solidFill>
                <a:srgbClr val="00B050"/>
              </a:solidFill>
              <a:latin typeface="Comic Sans MS" panose="030F0702030302020204" pitchFamily="66" charset="0"/>
            </a:endParaRPr>
          </a:p>
        </p:txBody>
      </p:sp>
      <p:sp>
        <p:nvSpPr>
          <p:cNvPr id="4" name="Rectangle 3"/>
          <p:cNvSpPr/>
          <p:nvPr/>
        </p:nvSpPr>
        <p:spPr>
          <a:xfrm>
            <a:off x="7467600" y="210271"/>
            <a:ext cx="1338315" cy="338554"/>
          </a:xfrm>
          <a:prstGeom prst="rect">
            <a:avLst/>
          </a:prstGeom>
        </p:spPr>
        <p:txBody>
          <a:bodyPr wrap="none">
            <a:spAutoFit/>
          </a:bodyPr>
          <a:lstStyle/>
          <a:p>
            <a:r>
              <a:rPr lang="en-US" sz="1600" b="1" dirty="0" smtClean="0">
                <a:solidFill>
                  <a:srgbClr val="FF0000"/>
                </a:solidFill>
              </a:rPr>
              <a:t>Cryptography</a:t>
            </a:r>
            <a:endParaRPr lang="en-US" sz="1600" b="1" dirty="0">
              <a:solidFill>
                <a:srgbClr val="FF0000"/>
              </a:solidFill>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29208" y="2367204"/>
            <a:ext cx="7224175" cy="3910306"/>
          </a:xfrm>
          <a:prstGeom prst="rect">
            <a:avLst/>
          </a:prstGeom>
          <a:noFill/>
          <a:extLst>
            <a:ext uri="{909E8E84-426E-40DD-AFC4-6F175D3DCCD1}">
              <a14:hiddenFill xmlns:a14="http://schemas.microsoft.com/office/drawing/2010/main">
                <a:solidFill>
                  <a:schemeClr val="accent1">
                    <a:alpha val="70000"/>
                  </a:schemeClr>
                </a:solidFill>
              </a14:hiddenFill>
            </a:ext>
          </a:extLst>
        </p:spPr>
      </p:pic>
      <p:sp>
        <p:nvSpPr>
          <p:cNvPr id="6" name="TextBox 5"/>
          <p:cNvSpPr txBox="1"/>
          <p:nvPr/>
        </p:nvSpPr>
        <p:spPr>
          <a:xfrm>
            <a:off x="2324100" y="6277510"/>
            <a:ext cx="4495800" cy="369332"/>
          </a:xfrm>
          <a:prstGeom prst="rect">
            <a:avLst/>
          </a:prstGeom>
          <a:noFill/>
        </p:spPr>
        <p:txBody>
          <a:bodyPr wrap="square" rtlCol="0">
            <a:spAutoFit/>
          </a:bodyPr>
          <a:lstStyle/>
          <a:p>
            <a:r>
              <a:rPr lang="en-US" b="1" dirty="0" smtClean="0">
                <a:solidFill>
                  <a:srgbClr val="FF0000"/>
                </a:solidFill>
              </a:rPr>
              <a:t>Encryption by symmetric/secret key key</a:t>
            </a:r>
            <a:endParaRPr lang="en-US" b="1" dirty="0">
              <a:solidFill>
                <a:srgbClr val="FF0000"/>
              </a:solidFill>
            </a:endParaRPr>
          </a:p>
        </p:txBody>
      </p:sp>
      <p:sp>
        <p:nvSpPr>
          <p:cNvPr id="3" name="Content Placeholder 2"/>
          <p:cNvSpPr>
            <a:spLocks noGrp="1"/>
          </p:cNvSpPr>
          <p:nvPr>
            <p:ph idx="1"/>
          </p:nvPr>
        </p:nvSpPr>
        <p:spPr>
          <a:xfrm>
            <a:off x="228600" y="2057400"/>
            <a:ext cx="5486400" cy="533400"/>
          </a:xfrm>
        </p:spPr>
        <p:txBody>
          <a:bodyPr>
            <a:noAutofit/>
          </a:bodyPr>
          <a:lstStyle/>
          <a:p>
            <a:pPr marL="0" indent="0">
              <a:buNone/>
            </a:pPr>
            <a:r>
              <a:rPr lang="en-US" sz="2400" b="1" u="sng" dirty="0" smtClean="0">
                <a:solidFill>
                  <a:srgbClr val="0070C0"/>
                </a:solidFill>
              </a:rPr>
              <a:t>General Idea of Symmetric Cryptography </a:t>
            </a:r>
            <a:endParaRPr lang="en-US" sz="2400" b="1" u="sng" dirty="0" smtClean="0"/>
          </a:p>
          <a:p>
            <a:pPr marL="0" indent="0">
              <a:buNone/>
            </a:pPr>
            <a:endParaRPr lang="en-US" sz="2400" dirty="0"/>
          </a:p>
        </p:txBody>
      </p:sp>
      <p:sp>
        <p:nvSpPr>
          <p:cNvPr id="7" name="Title 1"/>
          <p:cNvSpPr txBox="1">
            <a:spLocks/>
          </p:cNvSpPr>
          <p:nvPr/>
        </p:nvSpPr>
        <p:spPr>
          <a:xfrm>
            <a:off x="152400" y="914400"/>
            <a:ext cx="88392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rtl="0">
              <a:spcBef>
                <a:spcPct val="0"/>
              </a:spcBef>
            </a:pPr>
            <a:r>
              <a:rPr lang="en-US" sz="2400" u="sng" kern="0" dirty="0" smtClean="0">
                <a:solidFill>
                  <a:srgbClr val="FF0000"/>
                </a:solidFill>
              </a:rPr>
              <a:t>Confidentiality:</a:t>
            </a:r>
            <a:r>
              <a:rPr lang="en-US" sz="2400" kern="0" dirty="0" smtClean="0">
                <a:solidFill>
                  <a:srgbClr val="FF0000"/>
                </a:solidFill>
              </a:rPr>
              <a:t>  </a:t>
            </a:r>
            <a:r>
              <a:rPr lang="en-US" sz="2400" kern="0" dirty="0" smtClean="0"/>
              <a:t>Assure that information including data and privacy are not unauthorized disclosed. Confidentiality can be realized by symmetric/asymmetric cryptography. </a:t>
            </a:r>
            <a:endParaRPr lang="en-US" sz="2400" kern="0" dirty="0"/>
          </a:p>
        </p:txBody>
      </p:sp>
    </p:spTree>
    <p:extLst>
      <p:ext uri="{BB962C8B-B14F-4D97-AF65-F5344CB8AC3E}">
        <p14:creationId xmlns:p14="http://schemas.microsoft.com/office/powerpoint/2010/main" val="270060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7595" y="442763"/>
            <a:ext cx="6934200" cy="830997"/>
          </a:xfrm>
          <a:prstGeom prst="rect">
            <a:avLst/>
          </a:prstGeom>
        </p:spPr>
        <p:txBody>
          <a:bodyPr wrap="square">
            <a:spAutoFit/>
          </a:bodyPr>
          <a:lstStyle/>
          <a:p>
            <a:r>
              <a:rPr lang="en-US" sz="2400" b="1" u="sng" dirty="0">
                <a:solidFill>
                  <a:srgbClr val="0070C0"/>
                </a:solidFill>
              </a:rPr>
              <a:t>Alert </a:t>
            </a:r>
            <a:r>
              <a:rPr lang="en-US" sz="2400" b="1" u="sng" dirty="0" smtClean="0">
                <a:solidFill>
                  <a:srgbClr val="0070C0"/>
                </a:solidFill>
              </a:rPr>
              <a:t>Protocol </a:t>
            </a:r>
          </a:p>
          <a:p>
            <a:r>
              <a:rPr lang="en-US" sz="2400" dirty="0" smtClean="0">
                <a:solidFill>
                  <a:srgbClr val="0070C0"/>
                </a:solidFill>
              </a:rPr>
              <a:t>Reporting </a:t>
            </a:r>
            <a:r>
              <a:rPr lang="en-US" sz="2400" dirty="0">
                <a:solidFill>
                  <a:srgbClr val="0070C0"/>
                </a:solidFill>
              </a:rPr>
              <a:t>errors and abnormal </a:t>
            </a:r>
            <a:r>
              <a:rPr lang="en-US" sz="2400" dirty="0" smtClean="0">
                <a:solidFill>
                  <a:srgbClr val="0070C0"/>
                </a:solidFill>
              </a:rPr>
              <a:t>conditions</a:t>
            </a:r>
            <a:endParaRPr lang="en-US" sz="2400" dirty="0">
              <a:solidFill>
                <a:srgbClr val="0070C0"/>
              </a:solidFill>
            </a:endParaRPr>
          </a:p>
        </p:txBody>
      </p:sp>
      <p:sp>
        <p:nvSpPr>
          <p:cNvPr id="5" name="Rectangle 4"/>
          <p:cNvSpPr/>
          <p:nvPr/>
        </p:nvSpPr>
        <p:spPr>
          <a:xfrm>
            <a:off x="990600" y="5196130"/>
            <a:ext cx="2862066" cy="400110"/>
          </a:xfrm>
          <a:prstGeom prst="rect">
            <a:avLst/>
          </a:prstGeom>
        </p:spPr>
        <p:txBody>
          <a:bodyPr wrap="none">
            <a:spAutoFit/>
          </a:bodyPr>
          <a:lstStyle/>
          <a:p>
            <a:r>
              <a:rPr lang="en-US" sz="2000" b="1" dirty="0" smtClean="0">
                <a:solidFill>
                  <a:srgbClr val="0070C0"/>
                </a:solidFill>
              </a:rPr>
              <a:t>Header for Alert Protocol</a:t>
            </a:r>
            <a:endParaRPr lang="en-US" sz="2000" b="1" dirty="0">
              <a:solidFill>
                <a:srgbClr val="0070C0"/>
              </a:solidFill>
            </a:endParaRPr>
          </a:p>
        </p:txBody>
      </p:sp>
      <p:grpSp>
        <p:nvGrpSpPr>
          <p:cNvPr id="6" name="Group 5"/>
          <p:cNvGrpSpPr/>
          <p:nvPr/>
        </p:nvGrpSpPr>
        <p:grpSpPr>
          <a:xfrm>
            <a:off x="1066800" y="5461822"/>
            <a:ext cx="6477000" cy="1257182"/>
            <a:chOff x="136967" y="4761011"/>
            <a:chExt cx="4200419" cy="1282796"/>
          </a:xfrm>
        </p:grpSpPr>
        <p:grpSp>
          <p:nvGrpSpPr>
            <p:cNvPr id="7" name="Group 6"/>
            <p:cNvGrpSpPr/>
            <p:nvPr/>
          </p:nvGrpSpPr>
          <p:grpSpPr>
            <a:xfrm>
              <a:off x="141805" y="5174189"/>
              <a:ext cx="3835638" cy="869618"/>
              <a:chOff x="133172" y="5334000"/>
              <a:chExt cx="4267200" cy="764849"/>
            </a:xfrm>
          </p:grpSpPr>
          <p:sp>
            <p:nvSpPr>
              <p:cNvPr id="9" name="Rectangle 8"/>
              <p:cNvSpPr/>
              <p:nvPr/>
            </p:nvSpPr>
            <p:spPr>
              <a:xfrm>
                <a:off x="133172" y="5334000"/>
                <a:ext cx="1066800" cy="3810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Protocol: 22</a:t>
                </a:r>
                <a:endParaRPr lang="en-US" sz="2000" dirty="0">
                  <a:solidFill>
                    <a:schemeClr val="tx1"/>
                  </a:solidFill>
                </a:endParaRPr>
              </a:p>
            </p:txBody>
          </p:sp>
          <p:sp>
            <p:nvSpPr>
              <p:cNvPr id="10" name="Rectangle 9"/>
              <p:cNvSpPr/>
              <p:nvPr/>
            </p:nvSpPr>
            <p:spPr>
              <a:xfrm>
                <a:off x="1199972" y="5334000"/>
                <a:ext cx="2133600" cy="3810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Version</a:t>
                </a:r>
                <a:endParaRPr lang="en-US" sz="2000" dirty="0">
                  <a:solidFill>
                    <a:schemeClr val="tx1"/>
                  </a:solidFill>
                </a:endParaRPr>
              </a:p>
            </p:txBody>
          </p:sp>
          <p:sp>
            <p:nvSpPr>
              <p:cNvPr id="11" name="Rectangle 10"/>
              <p:cNvSpPr/>
              <p:nvPr/>
            </p:nvSpPr>
            <p:spPr>
              <a:xfrm>
                <a:off x="3333572" y="5334000"/>
                <a:ext cx="1066800" cy="3810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Length: 0</a:t>
                </a:r>
                <a:endParaRPr lang="en-US" sz="2000" dirty="0">
                  <a:solidFill>
                    <a:schemeClr val="tx1"/>
                  </a:solidFill>
                </a:endParaRPr>
              </a:p>
            </p:txBody>
          </p:sp>
          <p:sp>
            <p:nvSpPr>
              <p:cNvPr id="12" name="Rectangle 11"/>
              <p:cNvSpPr/>
              <p:nvPr/>
            </p:nvSpPr>
            <p:spPr>
              <a:xfrm>
                <a:off x="133172" y="5715000"/>
                <a:ext cx="1066800" cy="3810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Length: 1</a:t>
                </a:r>
                <a:endParaRPr lang="en-US" sz="2000" dirty="0">
                  <a:solidFill>
                    <a:schemeClr val="tx1"/>
                  </a:solidFill>
                </a:endParaRPr>
              </a:p>
            </p:txBody>
          </p:sp>
          <p:sp>
            <p:nvSpPr>
              <p:cNvPr id="13" name="Rectangle 12"/>
              <p:cNvSpPr/>
              <p:nvPr/>
            </p:nvSpPr>
            <p:spPr>
              <a:xfrm>
                <a:off x="1199972" y="5717849"/>
                <a:ext cx="1066800" cy="3810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Level:</a:t>
                </a:r>
                <a:endParaRPr lang="en-US" sz="2000" dirty="0">
                  <a:solidFill>
                    <a:schemeClr val="tx1"/>
                  </a:solidFill>
                </a:endParaRPr>
              </a:p>
            </p:txBody>
          </p:sp>
          <p:sp>
            <p:nvSpPr>
              <p:cNvPr id="14" name="Rectangle 13"/>
              <p:cNvSpPr/>
              <p:nvPr/>
            </p:nvSpPr>
            <p:spPr>
              <a:xfrm>
                <a:off x="2266773" y="5717849"/>
                <a:ext cx="1066801" cy="3810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Description</a:t>
                </a:r>
                <a:endParaRPr lang="en-US" sz="2000" dirty="0">
                  <a:solidFill>
                    <a:schemeClr val="tx1"/>
                  </a:solidFill>
                </a:endParaRPr>
              </a:p>
            </p:txBody>
          </p:sp>
        </p:grpSp>
        <p:sp>
          <p:nvSpPr>
            <p:cNvPr id="8" name="Rectangle 7"/>
            <p:cNvSpPr/>
            <p:nvPr/>
          </p:nvSpPr>
          <p:spPr>
            <a:xfrm>
              <a:off x="136967" y="4761011"/>
              <a:ext cx="4200419" cy="408262"/>
            </a:xfrm>
            <a:prstGeom prst="rect">
              <a:avLst/>
            </a:prstGeom>
          </p:spPr>
          <p:txBody>
            <a:bodyPr wrap="square">
              <a:spAutoFit/>
            </a:bodyPr>
            <a:lstStyle/>
            <a:p>
              <a:r>
                <a:rPr lang="en-US" sz="2000" dirty="0" smtClean="0"/>
                <a:t>0                     8                       16                     24                     31            </a:t>
              </a:r>
              <a:endParaRPr lang="en-US" sz="2000" dirty="0"/>
            </a:p>
          </p:txBody>
        </p:sp>
      </p:gr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447800"/>
            <a:ext cx="6947578" cy="3591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7008001" y="152400"/>
            <a:ext cx="1950470" cy="338554"/>
          </a:xfrm>
          <a:prstGeom prst="rect">
            <a:avLst/>
          </a:prstGeom>
        </p:spPr>
        <p:txBody>
          <a:bodyPr wrap="none">
            <a:spAutoFit/>
          </a:bodyPr>
          <a:lstStyle/>
          <a:p>
            <a:r>
              <a:rPr lang="en-US" sz="1600" b="1" dirty="0">
                <a:solidFill>
                  <a:srgbClr val="FF0000"/>
                </a:solidFill>
              </a:rPr>
              <a:t>SSL </a:t>
            </a:r>
            <a:r>
              <a:rPr lang="en-US" sz="1600" b="1" dirty="0" smtClean="0">
                <a:solidFill>
                  <a:srgbClr val="FF0000"/>
                </a:solidFill>
              </a:rPr>
              <a:t>security protocol</a:t>
            </a:r>
            <a:endParaRPr lang="en-US" sz="1600" b="1" dirty="0">
              <a:solidFill>
                <a:srgbClr val="FF0000"/>
              </a:solidFill>
            </a:endParaRPr>
          </a:p>
        </p:txBody>
      </p:sp>
    </p:spTree>
    <p:extLst>
      <p:ext uri="{BB962C8B-B14F-4D97-AF65-F5344CB8AC3E}">
        <p14:creationId xmlns:p14="http://schemas.microsoft.com/office/powerpoint/2010/main" val="14112298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a:spLocks noGrp="1"/>
          </p:cNvSpPr>
          <p:nvPr>
            <p:ph type="title"/>
          </p:nvPr>
        </p:nvSpPr>
        <p:spPr>
          <a:xfrm>
            <a:off x="304800" y="381000"/>
            <a:ext cx="8001000" cy="715962"/>
          </a:xfrm>
        </p:spPr>
        <p:txBody>
          <a:bodyPr>
            <a:normAutofit/>
          </a:bodyPr>
          <a:lstStyle/>
          <a:p>
            <a:r>
              <a:rPr lang="en-US" sz="3600" dirty="0" smtClean="0">
                <a:solidFill>
                  <a:srgbClr val="00B050"/>
                </a:solidFill>
              </a:rPr>
              <a:t>Transport Layer Security Protocol: TSL</a:t>
            </a:r>
            <a:endParaRPr lang="en-US" sz="3600" dirty="0">
              <a:solidFill>
                <a:srgbClr val="00B050"/>
              </a:solidFill>
            </a:endParaRPr>
          </a:p>
        </p:txBody>
      </p:sp>
      <p:sp>
        <p:nvSpPr>
          <p:cNvPr id="5" name="TextBox 4"/>
          <p:cNvSpPr txBox="1"/>
          <p:nvPr/>
        </p:nvSpPr>
        <p:spPr>
          <a:xfrm>
            <a:off x="762000" y="1219200"/>
            <a:ext cx="8001000" cy="4893647"/>
          </a:xfrm>
          <a:prstGeom prst="rect">
            <a:avLst/>
          </a:prstGeom>
          <a:noFill/>
        </p:spPr>
        <p:txBody>
          <a:bodyPr wrap="square" rtlCol="0">
            <a:spAutoFit/>
          </a:bodyPr>
          <a:lstStyle/>
          <a:p>
            <a:r>
              <a:rPr lang="en-US" sz="2400" b="1" dirty="0" smtClean="0">
                <a:solidFill>
                  <a:srgbClr val="0070C0"/>
                </a:solidFill>
              </a:rPr>
              <a:t>TSL protocol is the IETF standard version of the SSL protocol</a:t>
            </a:r>
          </a:p>
          <a:p>
            <a:pPr marL="342900" indent="-342900">
              <a:buFont typeface="Arial" panose="020B0604020202020204" pitchFamily="34" charset="0"/>
              <a:buChar char="•"/>
            </a:pPr>
            <a:r>
              <a:rPr lang="en-US" sz="2400" dirty="0" smtClean="0"/>
              <a:t>Version: SSLv3.0 is compatible with TLSv1.0</a:t>
            </a:r>
          </a:p>
          <a:p>
            <a:pPr marL="342900" indent="-342900">
              <a:buFont typeface="Arial" panose="020B0604020202020204" pitchFamily="34" charset="0"/>
              <a:buChar char="•"/>
            </a:pPr>
            <a:r>
              <a:rPr lang="en-US" sz="2400" dirty="0" smtClean="0">
                <a:solidFill>
                  <a:srgbClr val="0070C0"/>
                </a:solidFill>
              </a:rPr>
              <a:t>Cipher Suite: TSL does not support </a:t>
            </a:r>
            <a:r>
              <a:rPr lang="en-US" sz="2400" dirty="0" err="1" smtClean="0">
                <a:solidFill>
                  <a:srgbClr val="0070C0"/>
                </a:solidFill>
              </a:rPr>
              <a:t>Fortezza</a:t>
            </a:r>
            <a:r>
              <a:rPr lang="en-US" sz="2400" dirty="0" smtClean="0">
                <a:solidFill>
                  <a:srgbClr val="0070C0"/>
                </a:solidFill>
              </a:rPr>
              <a:t> for key exchange or for encryption/decryption.</a:t>
            </a:r>
          </a:p>
          <a:p>
            <a:pPr marL="342900" indent="-342900">
              <a:buFont typeface="Arial" panose="020B0604020202020204" pitchFamily="34" charset="0"/>
              <a:buChar char="•"/>
            </a:pPr>
            <a:r>
              <a:rPr lang="en-US" sz="2400" dirty="0" smtClean="0"/>
              <a:t>Generation cryptographic secrets: TLS is more complex. It first defines two functions: the data-expansion and the pseudorandom.</a:t>
            </a:r>
          </a:p>
          <a:p>
            <a:pPr marL="342900" indent="-342900">
              <a:buFont typeface="Arial" panose="020B0604020202020204" pitchFamily="34" charset="0"/>
              <a:buChar char="•"/>
            </a:pPr>
            <a:r>
              <a:rPr lang="en-US" sz="2400" dirty="0" smtClean="0">
                <a:solidFill>
                  <a:srgbClr val="0070C0"/>
                </a:solidFill>
              </a:rPr>
              <a:t>Alert protocol: TLS doesn’t support </a:t>
            </a:r>
            <a:r>
              <a:rPr lang="en-US" sz="2400" dirty="0" err="1" smtClean="0">
                <a:solidFill>
                  <a:srgbClr val="0070C0"/>
                </a:solidFill>
              </a:rPr>
              <a:t>NoCertificate</a:t>
            </a:r>
            <a:r>
              <a:rPr lang="en-US" sz="2400" dirty="0" smtClean="0">
                <a:solidFill>
                  <a:srgbClr val="0070C0"/>
                </a:solidFill>
              </a:rPr>
              <a:t> in SSL. It also adds some new ones. </a:t>
            </a:r>
          </a:p>
          <a:p>
            <a:pPr marL="342900" indent="-342900">
              <a:buFont typeface="Arial" panose="020B0604020202020204" pitchFamily="34" charset="0"/>
              <a:buChar char="•"/>
            </a:pPr>
            <a:r>
              <a:rPr lang="en-US" sz="2400" dirty="0" smtClean="0"/>
              <a:t>Handshake Protocol: simplifies the </a:t>
            </a:r>
            <a:r>
              <a:rPr lang="en-US" sz="2400" dirty="0" err="1" smtClean="0"/>
              <a:t>hass</a:t>
            </a:r>
            <a:r>
              <a:rPr lang="en-US" sz="2400" dirty="0" smtClean="0"/>
              <a:t> used in the </a:t>
            </a:r>
            <a:r>
              <a:rPr lang="en-US" sz="2400" dirty="0" err="1" smtClean="0"/>
              <a:t>CertificateVerify</a:t>
            </a:r>
            <a:r>
              <a:rPr lang="en-US" sz="2400" dirty="0" smtClean="0"/>
              <a:t> message; uses the PRF to calculate two hashes used for the finished message. </a:t>
            </a:r>
          </a:p>
          <a:p>
            <a:pPr marL="342900" indent="-342900">
              <a:buFont typeface="Arial" panose="020B0604020202020204" pitchFamily="34" charset="0"/>
              <a:buChar char="•"/>
            </a:pPr>
            <a:r>
              <a:rPr lang="en-US" sz="2400" dirty="0" smtClean="0">
                <a:solidFill>
                  <a:srgbClr val="0070C0"/>
                </a:solidFill>
              </a:rPr>
              <a:t>Record Protocol: Use of HMAC for signing the message.  </a:t>
            </a:r>
            <a:endParaRPr lang="en-US" sz="2400" dirty="0">
              <a:solidFill>
                <a:srgbClr val="0070C0"/>
              </a:solidFill>
            </a:endParaRPr>
          </a:p>
        </p:txBody>
      </p:sp>
      <p:sp>
        <p:nvSpPr>
          <p:cNvPr id="6" name="Rectangle 5"/>
          <p:cNvSpPr/>
          <p:nvPr/>
        </p:nvSpPr>
        <p:spPr>
          <a:xfrm>
            <a:off x="7008001" y="152400"/>
            <a:ext cx="1950470" cy="338554"/>
          </a:xfrm>
          <a:prstGeom prst="rect">
            <a:avLst/>
          </a:prstGeom>
        </p:spPr>
        <p:txBody>
          <a:bodyPr wrap="none">
            <a:spAutoFit/>
          </a:bodyPr>
          <a:lstStyle/>
          <a:p>
            <a:r>
              <a:rPr lang="en-US" sz="1600" b="1" dirty="0">
                <a:solidFill>
                  <a:srgbClr val="FF0000"/>
                </a:solidFill>
              </a:rPr>
              <a:t>SSL </a:t>
            </a:r>
            <a:r>
              <a:rPr lang="en-US" sz="1600" b="1" dirty="0" smtClean="0">
                <a:solidFill>
                  <a:srgbClr val="FF0000"/>
                </a:solidFill>
              </a:rPr>
              <a:t>security protocol</a:t>
            </a:r>
            <a:endParaRPr lang="en-US" sz="1600" b="1" dirty="0">
              <a:solidFill>
                <a:srgbClr val="FF0000"/>
              </a:solidFill>
            </a:endParaRPr>
          </a:p>
        </p:txBody>
      </p:sp>
    </p:spTree>
    <p:extLst>
      <p:ext uri="{BB962C8B-B14F-4D97-AF65-F5344CB8AC3E}">
        <p14:creationId xmlns:p14="http://schemas.microsoft.com/office/powerpoint/2010/main" val="40622955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a:spLocks noGrp="1"/>
          </p:cNvSpPr>
          <p:nvPr>
            <p:ph type="title"/>
          </p:nvPr>
        </p:nvSpPr>
        <p:spPr>
          <a:xfrm>
            <a:off x="377686" y="0"/>
            <a:ext cx="8004314" cy="533400"/>
          </a:xfrm>
        </p:spPr>
        <p:txBody>
          <a:bodyPr>
            <a:normAutofit fontScale="90000"/>
          </a:bodyPr>
          <a:lstStyle/>
          <a:p>
            <a:pPr algn="l"/>
            <a:r>
              <a:rPr lang="en-US" sz="3200" dirty="0" smtClean="0">
                <a:solidFill>
                  <a:srgbClr val="00B050"/>
                </a:solidFill>
              </a:rPr>
              <a:t>Review Questions</a:t>
            </a:r>
            <a:endParaRPr lang="en-US" sz="3200" dirty="0">
              <a:solidFill>
                <a:srgbClr val="00B050"/>
              </a:solidFill>
            </a:endParaRPr>
          </a:p>
        </p:txBody>
      </p:sp>
      <p:sp>
        <p:nvSpPr>
          <p:cNvPr id="5" name="Title 4"/>
          <p:cNvSpPr txBox="1">
            <a:spLocks/>
          </p:cNvSpPr>
          <p:nvPr/>
        </p:nvSpPr>
        <p:spPr>
          <a:xfrm>
            <a:off x="420755" y="533400"/>
            <a:ext cx="8160027" cy="7239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buAutoNum type="arabicPeriod"/>
            </a:pPr>
            <a:r>
              <a:rPr lang="en-US" sz="1600" dirty="0" smtClean="0"/>
              <a:t>Explain  symmetric-key cryptography DES </a:t>
            </a:r>
          </a:p>
          <a:p>
            <a:pPr marL="342900" indent="-342900" algn="l">
              <a:buAutoNum type="arabicPeriod"/>
            </a:pPr>
            <a:r>
              <a:rPr lang="en-US" sz="1600" dirty="0" smtClean="0"/>
              <a:t>What is the block size in DES? What is the round-key size in DES? What is the number of rounds in DES? </a:t>
            </a:r>
          </a:p>
          <a:p>
            <a:pPr marL="342900" indent="-342900" algn="l">
              <a:buFontTx/>
              <a:buAutoNum type="arabicPeriod"/>
            </a:pPr>
            <a:r>
              <a:rPr lang="en-US" sz="1600" dirty="0" smtClean="0"/>
              <a:t>Why is an expansion P-box  needed in DES function? Given an input 11000011101001011100001110100101 to the expansion P-box what is the output?</a:t>
            </a:r>
          </a:p>
          <a:p>
            <a:pPr marL="342900" indent="-342900" algn="l">
              <a:buFontTx/>
              <a:buAutoNum type="arabicPeriod"/>
            </a:pPr>
            <a:r>
              <a:rPr lang="en-US" sz="1600" dirty="0" smtClean="0"/>
              <a:t>How many blocks in the S-box? Given an input 101110 to S-box 1, what is the output? </a:t>
            </a:r>
          </a:p>
          <a:p>
            <a:pPr marL="342900" indent="-342900" algn="l">
              <a:buFontTx/>
              <a:buAutoNum type="arabicPeriod"/>
            </a:pPr>
            <a:r>
              <a:rPr lang="en-US" sz="1600" dirty="0" smtClean="0"/>
              <a:t>Find S-box 2 – S-box 8 in DES. Given R = 11000011101001011100001110100101 and  k = 110000111010010111000011101001011100001110100101. Calculate F(R, k).   </a:t>
            </a:r>
          </a:p>
          <a:p>
            <a:pPr marL="342900" indent="-342900" algn="l">
              <a:buFontTx/>
              <a:buAutoNum type="arabicPeriod"/>
            </a:pPr>
            <a:r>
              <a:rPr lang="en-US" sz="1600" dirty="0" smtClean="0"/>
              <a:t>Explain asymmetric-key cryptography RSA</a:t>
            </a:r>
          </a:p>
          <a:p>
            <a:pPr marL="342900" indent="-342900" algn="l">
              <a:buFontTx/>
              <a:buAutoNum type="arabicPeriod"/>
            </a:pPr>
            <a:r>
              <a:rPr lang="en-US" sz="1600" dirty="0" smtClean="0"/>
              <a:t>Given two primes p = 7  and q = 11, find public keys n, e; and private key d in RSA. Encrypt plaintext P =17 with public keys n, e; and then decrypt the </a:t>
            </a:r>
            <a:r>
              <a:rPr lang="en-US" sz="1600" dirty="0" err="1" smtClean="0"/>
              <a:t>ciphertext</a:t>
            </a:r>
            <a:r>
              <a:rPr lang="en-US" sz="1600" dirty="0"/>
              <a:t> </a:t>
            </a:r>
            <a:r>
              <a:rPr lang="en-US" sz="1600" dirty="0" smtClean="0"/>
              <a:t>to the plaintext by using private key d. </a:t>
            </a:r>
          </a:p>
          <a:p>
            <a:pPr marL="342900" indent="-342900" algn="l">
              <a:buFontTx/>
              <a:buAutoNum type="arabicPeriod"/>
            </a:pPr>
            <a:r>
              <a:rPr lang="en-US" sz="1600" dirty="0" smtClean="0"/>
              <a:t>Distinguish message Integrity and message authentication. </a:t>
            </a:r>
          </a:p>
          <a:p>
            <a:pPr marL="342900" indent="-342900" algn="l">
              <a:buFontTx/>
              <a:buAutoNum type="arabicPeriod"/>
            </a:pPr>
            <a:r>
              <a:rPr lang="en-US" sz="1600" dirty="0"/>
              <a:t>How </a:t>
            </a:r>
            <a:r>
              <a:rPr lang="en-US" sz="1600" dirty="0" smtClean="0"/>
              <a:t>do MDC and MAC work for </a:t>
            </a:r>
            <a:r>
              <a:rPr lang="en-US" sz="1600" dirty="0"/>
              <a:t>message Integrity and message </a:t>
            </a:r>
            <a:r>
              <a:rPr lang="en-US" sz="1600" dirty="0" smtClean="0"/>
              <a:t>authentication, respectively? Explain the difference. </a:t>
            </a:r>
          </a:p>
          <a:p>
            <a:pPr marL="342900" indent="-342900" algn="l">
              <a:buFontTx/>
              <a:buAutoNum type="arabicPeriod"/>
            </a:pPr>
            <a:r>
              <a:rPr lang="en-US" sz="1600" dirty="0" smtClean="0"/>
              <a:t>What is the size of blocks in MD5 hash and what is the message size that each block will be digested to? How many rounds and how many operations in each round does MD5 hash define? </a:t>
            </a:r>
          </a:p>
          <a:p>
            <a:pPr marL="342900" indent="-342900" algn="l">
              <a:buFontTx/>
              <a:buAutoNum type="arabicPeriod"/>
            </a:pPr>
            <a:r>
              <a:rPr lang="en-US" sz="1600" dirty="0" smtClean="0"/>
              <a:t> </a:t>
            </a:r>
            <a:r>
              <a:rPr lang="en-US" sz="1600" dirty="0"/>
              <a:t>What is the size of blocks in </a:t>
            </a:r>
            <a:r>
              <a:rPr lang="en-US" sz="1600" dirty="0" smtClean="0"/>
              <a:t>SHA-1 </a:t>
            </a:r>
            <a:r>
              <a:rPr lang="en-US" sz="1600" dirty="0"/>
              <a:t>hash and what is the message size that each block will be digested to? How many rounds and how many operations in each round does </a:t>
            </a:r>
            <a:r>
              <a:rPr lang="en-US" sz="1600" dirty="0" smtClean="0"/>
              <a:t>SHA-1 </a:t>
            </a:r>
            <a:r>
              <a:rPr lang="en-US" sz="1600" dirty="0"/>
              <a:t>hash </a:t>
            </a:r>
            <a:r>
              <a:rPr lang="en-US" sz="1600" dirty="0" smtClean="0"/>
              <a:t>define?</a:t>
            </a:r>
          </a:p>
          <a:p>
            <a:pPr marL="342900" indent="-342900" algn="l">
              <a:buFontTx/>
              <a:buAutoNum type="arabicPeriod"/>
            </a:pPr>
            <a:r>
              <a:rPr lang="en-US" sz="1600" dirty="0"/>
              <a:t>Describe </a:t>
            </a:r>
            <a:r>
              <a:rPr lang="en-US" sz="1600" dirty="0" smtClean="0"/>
              <a:t>what services that SSL </a:t>
            </a:r>
            <a:r>
              <a:rPr lang="en-US" sz="1600" dirty="0"/>
              <a:t>provides. </a:t>
            </a:r>
          </a:p>
          <a:p>
            <a:pPr marL="342900" indent="-342900" algn="l">
              <a:buFontTx/>
              <a:buAutoNum type="arabicPeriod"/>
            </a:pPr>
            <a:r>
              <a:rPr lang="en-US" sz="1600" dirty="0" smtClean="0"/>
              <a:t>Describe how master secrete is created from pre-master secrete, and how key materials are created from master secrete SSL? </a:t>
            </a:r>
          </a:p>
          <a:p>
            <a:pPr marL="342900" indent="-342900" algn="l">
              <a:buFontTx/>
              <a:buAutoNum type="arabicPeriod"/>
            </a:pPr>
            <a:r>
              <a:rPr lang="en-US" sz="1600" dirty="0" smtClean="0"/>
              <a:t>Explain the relation of session and connection in SSL. </a:t>
            </a:r>
          </a:p>
          <a:p>
            <a:pPr marL="342900" indent="-342900" algn="l">
              <a:buFontTx/>
              <a:buAutoNum type="arabicPeriod"/>
            </a:pPr>
            <a:r>
              <a:rPr lang="en-US" sz="1600" dirty="0" smtClean="0"/>
              <a:t>Describe the purpose of four protocols in SSL, respectively. </a:t>
            </a:r>
          </a:p>
          <a:p>
            <a:pPr marL="342900" indent="-342900" algn="l">
              <a:buFontTx/>
              <a:buAutoNum type="arabicPeriod"/>
            </a:pPr>
            <a:endParaRPr lang="en-US" sz="1600" dirty="0" smtClean="0"/>
          </a:p>
          <a:p>
            <a:pPr algn="l"/>
            <a:endParaRPr lang="en-US" sz="1600" dirty="0" smtClean="0"/>
          </a:p>
          <a:p>
            <a:pPr marL="342900" indent="-342900" algn="l">
              <a:buFontTx/>
              <a:buAutoNum type="arabicPeriod"/>
            </a:pPr>
            <a:endParaRPr lang="en-US" sz="1600" dirty="0"/>
          </a:p>
          <a:p>
            <a:pPr marL="342900" indent="-342900" algn="l">
              <a:buAutoNum type="arabicPeriod"/>
            </a:pPr>
            <a:endParaRPr lang="en-US" sz="1600" dirty="0"/>
          </a:p>
        </p:txBody>
      </p:sp>
    </p:spTree>
    <p:extLst>
      <p:ext uri="{BB962C8B-B14F-4D97-AF65-F5344CB8AC3E}">
        <p14:creationId xmlns:p14="http://schemas.microsoft.com/office/powerpoint/2010/main" val="12387829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533400"/>
            <a:ext cx="8077200" cy="4770537"/>
          </a:xfrm>
          <a:prstGeom prst="rect">
            <a:avLst/>
          </a:prstGeom>
        </p:spPr>
        <p:txBody>
          <a:bodyPr wrap="square">
            <a:spAutoFit/>
          </a:bodyPr>
          <a:lstStyle/>
          <a:p>
            <a:r>
              <a:rPr lang="en-US" b="1" dirty="0">
                <a:solidFill>
                  <a:srgbClr val="00B050"/>
                </a:solidFill>
              </a:rPr>
              <a:t>Project 2: Information Assurance and </a:t>
            </a:r>
            <a:r>
              <a:rPr lang="en-US" b="1" dirty="0" smtClean="0">
                <a:solidFill>
                  <a:srgbClr val="00B050"/>
                </a:solidFill>
              </a:rPr>
              <a:t>Security</a:t>
            </a:r>
          </a:p>
          <a:p>
            <a:endParaRPr lang="en-US" sz="1600" dirty="0">
              <a:solidFill>
                <a:srgbClr val="00B050"/>
              </a:solidFill>
            </a:endParaRPr>
          </a:p>
          <a:p>
            <a:r>
              <a:rPr lang="en-US" b="1" dirty="0"/>
              <a:t>Laboratory for the project</a:t>
            </a:r>
            <a:r>
              <a:rPr lang="en-US" dirty="0"/>
              <a:t> – </a:t>
            </a:r>
            <a:r>
              <a:rPr lang="en-US" dirty="0" err="1"/>
              <a:t>PLab</a:t>
            </a:r>
            <a:r>
              <a:rPr lang="en-US" dirty="0"/>
              <a:t>: Information Assurance and Security Education on Portable Labs          </a:t>
            </a:r>
          </a:p>
          <a:p>
            <a:pPr lvl="0"/>
            <a:r>
              <a:rPr lang="en-US" dirty="0"/>
              <a:t>Webpage of </a:t>
            </a:r>
            <a:r>
              <a:rPr lang="en-US" dirty="0" err="1"/>
              <a:t>PLab</a:t>
            </a:r>
            <a:r>
              <a:rPr lang="en-US" dirty="0"/>
              <a:t>: </a:t>
            </a:r>
            <a:r>
              <a:rPr lang="en-US" u="sng" dirty="0">
                <a:hlinkClick r:id="rId2"/>
              </a:rPr>
              <a:t>https://sites.google.com/site/iasoncs/home/network-security</a:t>
            </a:r>
            <a:endParaRPr lang="en-US" dirty="0"/>
          </a:p>
          <a:p>
            <a:r>
              <a:rPr lang="en-US" dirty="0"/>
              <a:t> </a:t>
            </a:r>
            <a:endParaRPr lang="en-US" dirty="0" smtClean="0"/>
          </a:p>
          <a:p>
            <a:r>
              <a:rPr lang="en-US" b="1" u="sng" dirty="0" smtClean="0">
                <a:solidFill>
                  <a:srgbClr val="002060"/>
                </a:solidFill>
              </a:rPr>
              <a:t>Hands-on experiment</a:t>
            </a:r>
            <a:r>
              <a:rPr lang="en-US" dirty="0" smtClean="0"/>
              <a:t> </a:t>
            </a:r>
          </a:p>
          <a:p>
            <a:r>
              <a:rPr lang="en-US" dirty="0" smtClean="0"/>
              <a:t>Cryptography: public key infrastructure</a:t>
            </a:r>
            <a:endParaRPr lang="en-US" b="1" u="sng" dirty="0">
              <a:solidFill>
                <a:srgbClr val="002060"/>
              </a:solidFill>
            </a:endParaRPr>
          </a:p>
          <a:p>
            <a:r>
              <a:rPr lang="en-US" smtClean="0"/>
              <a:t>         </a:t>
            </a:r>
            <a:r>
              <a:rPr lang="en-US" dirty="0" smtClean="0"/>
              <a:t>(1) RSA </a:t>
            </a:r>
            <a:r>
              <a:rPr lang="en-US" dirty="0"/>
              <a:t>encrypt </a:t>
            </a:r>
          </a:p>
          <a:p>
            <a:pPr lvl="1"/>
            <a:r>
              <a:rPr lang="en-US" dirty="0" smtClean="0"/>
              <a:t>(2) Hashing</a:t>
            </a:r>
            <a:endParaRPr lang="en-US" dirty="0"/>
          </a:p>
          <a:p>
            <a:pPr lvl="1"/>
            <a:r>
              <a:rPr lang="en-US" dirty="0" smtClean="0"/>
              <a:t>(3) SSL </a:t>
            </a:r>
            <a:endParaRPr lang="en-US" dirty="0"/>
          </a:p>
          <a:p>
            <a:r>
              <a:rPr lang="en-US" b="1" dirty="0"/>
              <a:t> </a:t>
            </a:r>
            <a:endParaRPr lang="en-US" dirty="0"/>
          </a:p>
          <a:p>
            <a:r>
              <a:rPr lang="en-US" b="1" u="sng" dirty="0" smtClean="0"/>
              <a:t>Requirement of the project report: </a:t>
            </a:r>
            <a:endParaRPr lang="en-US" dirty="0" smtClean="0"/>
          </a:p>
          <a:p>
            <a:r>
              <a:rPr lang="en-US" dirty="0" smtClean="0"/>
              <a:t>For </a:t>
            </a:r>
            <a:r>
              <a:rPr lang="en-US" dirty="0"/>
              <a:t>each Lab experiment: </a:t>
            </a:r>
          </a:p>
          <a:p>
            <a:pPr lvl="0"/>
            <a:r>
              <a:rPr lang="en-US" dirty="0"/>
              <a:t>Describe the purpose of each experiment</a:t>
            </a:r>
          </a:p>
          <a:p>
            <a:pPr lvl="0"/>
            <a:r>
              <a:rPr lang="en-US" dirty="0"/>
              <a:t>Attach the running page of the experiment </a:t>
            </a:r>
          </a:p>
          <a:p>
            <a:pPr lvl="0"/>
            <a:r>
              <a:rPr lang="en-US" dirty="0"/>
              <a:t>Observation from the results to match the purpose of the experiment you described.          </a:t>
            </a:r>
          </a:p>
        </p:txBody>
      </p:sp>
    </p:spTree>
    <p:extLst>
      <p:ext uri="{BB962C8B-B14F-4D97-AF65-F5344CB8AC3E}">
        <p14:creationId xmlns:p14="http://schemas.microsoft.com/office/powerpoint/2010/main" val="20276519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066800"/>
            <a:ext cx="8610600" cy="1200329"/>
          </a:xfrm>
          <a:prstGeom prst="rect">
            <a:avLst/>
          </a:prstGeom>
          <a:noFill/>
        </p:spPr>
        <p:txBody>
          <a:bodyPr wrap="square" rtlCol="0">
            <a:spAutoFit/>
          </a:bodyPr>
          <a:lstStyle/>
          <a:p>
            <a:r>
              <a:rPr lang="en-US" sz="3200" dirty="0" smtClean="0">
                <a:solidFill>
                  <a:srgbClr val="00B050"/>
                </a:solidFill>
              </a:rPr>
              <a:t>References</a:t>
            </a:r>
          </a:p>
          <a:p>
            <a:pPr marL="285750" indent="-28575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B. A. </a:t>
            </a:r>
            <a:r>
              <a:rPr lang="en-US" sz="2000" dirty="0" err="1" smtClean="0">
                <a:latin typeface="Times New Roman" panose="02020603050405020304" pitchFamily="18" charset="0"/>
                <a:cs typeface="Times New Roman" panose="02020603050405020304" pitchFamily="18" charset="0"/>
              </a:rPr>
              <a:t>Forouzan</a:t>
            </a:r>
            <a:r>
              <a:rPr lang="en-US" sz="2000" dirty="0" smtClean="0">
                <a:latin typeface="Times New Roman" panose="02020603050405020304" pitchFamily="18" charset="0"/>
                <a:cs typeface="Times New Roman" panose="02020603050405020304" pitchFamily="18" charset="0"/>
              </a:rPr>
              <a:t>, “Cryptography and Network Security,” Mc </a:t>
            </a:r>
            <a:r>
              <a:rPr lang="en-US" sz="2000" dirty="0" err="1" smtClean="0">
                <a:latin typeface="Times New Roman" panose="02020603050405020304" pitchFamily="18" charset="0"/>
                <a:cs typeface="Times New Roman" panose="02020603050405020304" pitchFamily="18" charset="0"/>
              </a:rPr>
              <a:t>Graw</a:t>
            </a:r>
            <a:r>
              <a:rPr lang="en-US" sz="2000" dirty="0" smtClean="0">
                <a:latin typeface="Times New Roman" panose="02020603050405020304" pitchFamily="18" charset="0"/>
                <a:cs typeface="Times New Roman" panose="02020603050405020304" pitchFamily="18" charset="0"/>
              </a:rPr>
              <a:t> Hill, 2006</a:t>
            </a:r>
          </a:p>
          <a:p>
            <a:pPr marL="285750" indent="-28575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W. Stallings, “Cryptography and Network Security,” Pearson, 2014</a:t>
            </a:r>
          </a:p>
        </p:txBody>
      </p:sp>
    </p:spTree>
    <p:extLst>
      <p:ext uri="{BB962C8B-B14F-4D97-AF65-F5344CB8AC3E}">
        <p14:creationId xmlns:p14="http://schemas.microsoft.com/office/powerpoint/2010/main" val="26211945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375371"/>
            <a:ext cx="8077200" cy="639762"/>
          </a:xfrm>
        </p:spPr>
        <p:txBody>
          <a:bodyPr>
            <a:noAutofit/>
          </a:bodyPr>
          <a:lstStyle/>
          <a:p>
            <a:pPr lvl="1" algn="ctr" rtl="0">
              <a:spcBef>
                <a:spcPct val="0"/>
              </a:spcBef>
            </a:pPr>
            <a:r>
              <a:rPr lang="en-US" sz="3200" b="1" dirty="0" smtClean="0">
                <a:solidFill>
                  <a:srgbClr val="00B050"/>
                </a:solidFill>
                <a:latin typeface="Comic Sans MS" panose="030F0702030302020204" pitchFamily="66" charset="0"/>
              </a:rPr>
              <a:t>Confidentiality</a:t>
            </a:r>
            <a:endParaRPr lang="en-US" sz="3200" b="1" dirty="0">
              <a:solidFill>
                <a:srgbClr val="00B050"/>
              </a:solidFill>
              <a:latin typeface="Comic Sans MS" panose="030F0702030302020204" pitchFamily="66" charset="0"/>
            </a:endParaRPr>
          </a:p>
        </p:txBody>
      </p:sp>
      <p:sp>
        <p:nvSpPr>
          <p:cNvPr id="5" name="Rectangle 4"/>
          <p:cNvSpPr/>
          <p:nvPr/>
        </p:nvSpPr>
        <p:spPr>
          <a:xfrm>
            <a:off x="7467600" y="210271"/>
            <a:ext cx="1338315" cy="338554"/>
          </a:xfrm>
          <a:prstGeom prst="rect">
            <a:avLst/>
          </a:prstGeom>
        </p:spPr>
        <p:txBody>
          <a:bodyPr wrap="none">
            <a:spAutoFit/>
          </a:bodyPr>
          <a:lstStyle/>
          <a:p>
            <a:r>
              <a:rPr lang="en-US" sz="1600" b="1" dirty="0" smtClean="0">
                <a:solidFill>
                  <a:srgbClr val="FF0000"/>
                </a:solidFill>
              </a:rPr>
              <a:t>Cryptography</a:t>
            </a:r>
            <a:endParaRPr lang="en-US" sz="1600" b="1" dirty="0">
              <a:solidFill>
                <a:srgbClr val="FF0000"/>
              </a:solidFill>
            </a:endParaRPr>
          </a:p>
        </p:txBody>
      </p:sp>
      <p:sp>
        <p:nvSpPr>
          <p:cNvPr id="7" name="Title 1"/>
          <p:cNvSpPr txBox="1">
            <a:spLocks/>
          </p:cNvSpPr>
          <p:nvPr/>
        </p:nvSpPr>
        <p:spPr>
          <a:xfrm>
            <a:off x="48513" y="1363710"/>
            <a:ext cx="4579208" cy="7081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rtl="0">
              <a:spcBef>
                <a:spcPct val="0"/>
              </a:spcBef>
            </a:pPr>
            <a:r>
              <a:rPr lang="en-US" sz="2000" b="1" u="sng" kern="0" dirty="0"/>
              <a:t>C</a:t>
            </a:r>
            <a:r>
              <a:rPr lang="en-US" sz="2000" b="1" u="sng" kern="0" dirty="0" smtClean="0"/>
              <a:t>ryptography using block cipher</a:t>
            </a:r>
            <a:endParaRPr lang="en-US" sz="2000" b="1" kern="0" dirty="0"/>
          </a:p>
        </p:txBody>
      </p:sp>
      <p:grpSp>
        <p:nvGrpSpPr>
          <p:cNvPr id="35" name="Group 34"/>
          <p:cNvGrpSpPr/>
          <p:nvPr/>
        </p:nvGrpSpPr>
        <p:grpSpPr>
          <a:xfrm>
            <a:off x="332602" y="2218855"/>
            <a:ext cx="3644214" cy="2788859"/>
            <a:chOff x="650789" y="3199026"/>
            <a:chExt cx="3644214" cy="2788859"/>
          </a:xfrm>
        </p:grpSpPr>
        <p:sp>
          <p:nvSpPr>
            <p:cNvPr id="8" name="Rectangle 7"/>
            <p:cNvSpPr/>
            <p:nvPr/>
          </p:nvSpPr>
          <p:spPr>
            <a:xfrm>
              <a:off x="685800" y="3581400"/>
              <a:ext cx="15240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Plaintext</a:t>
              </a:r>
              <a:endParaRPr lang="en-US" dirty="0">
                <a:solidFill>
                  <a:schemeClr val="tx1"/>
                </a:solidFill>
              </a:endParaRPr>
            </a:p>
          </p:txBody>
        </p:sp>
        <p:sp>
          <p:nvSpPr>
            <p:cNvPr id="10" name="Rectangle 9"/>
            <p:cNvSpPr/>
            <p:nvPr/>
          </p:nvSpPr>
          <p:spPr>
            <a:xfrm>
              <a:off x="700216" y="5339837"/>
              <a:ext cx="1517822" cy="2903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Ciphertext</a:t>
              </a:r>
              <a:endParaRPr lang="en-US" dirty="0">
                <a:solidFill>
                  <a:schemeClr val="tx1"/>
                </a:solidFill>
              </a:endParaRPr>
            </a:p>
          </p:txBody>
        </p:sp>
        <p:sp>
          <p:nvSpPr>
            <p:cNvPr id="11" name="Rounded Rectangle 10"/>
            <p:cNvSpPr/>
            <p:nvPr/>
          </p:nvSpPr>
          <p:spPr>
            <a:xfrm>
              <a:off x="685800" y="4267200"/>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Encryption</a:t>
              </a:r>
              <a:endParaRPr lang="en-US" dirty="0"/>
            </a:p>
          </p:txBody>
        </p:sp>
        <p:cxnSp>
          <p:nvCxnSpPr>
            <p:cNvPr id="13" name="Straight Arrow Connector 12"/>
            <p:cNvCxnSpPr/>
            <p:nvPr/>
          </p:nvCxnSpPr>
          <p:spPr>
            <a:xfrm>
              <a:off x="650789" y="3526483"/>
              <a:ext cx="1559011"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040027" y="3212068"/>
              <a:ext cx="838200" cy="369332"/>
            </a:xfrm>
            <a:prstGeom prst="rect">
              <a:avLst/>
            </a:prstGeom>
            <a:noFill/>
          </p:spPr>
          <p:txBody>
            <a:bodyPr wrap="square" rtlCol="0">
              <a:spAutoFit/>
            </a:bodyPr>
            <a:lstStyle/>
            <a:p>
              <a:r>
                <a:rPr lang="en-US" dirty="0"/>
                <a:t>n</a:t>
              </a:r>
              <a:r>
                <a:rPr lang="en-US" dirty="0" smtClean="0"/>
                <a:t> bits</a:t>
              </a:r>
              <a:endParaRPr lang="en-US" dirty="0"/>
            </a:p>
          </p:txBody>
        </p:sp>
        <p:cxnSp>
          <p:nvCxnSpPr>
            <p:cNvPr id="15" name="Straight Arrow Connector 14"/>
            <p:cNvCxnSpPr/>
            <p:nvPr/>
          </p:nvCxnSpPr>
          <p:spPr>
            <a:xfrm>
              <a:off x="659027" y="5665576"/>
              <a:ext cx="1517822"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048265" y="5618553"/>
              <a:ext cx="838200" cy="369332"/>
            </a:xfrm>
            <a:prstGeom prst="rect">
              <a:avLst/>
            </a:prstGeom>
            <a:noFill/>
          </p:spPr>
          <p:txBody>
            <a:bodyPr wrap="square" rtlCol="0">
              <a:spAutoFit/>
            </a:bodyPr>
            <a:lstStyle/>
            <a:p>
              <a:r>
                <a:rPr lang="en-US" dirty="0"/>
                <a:t>n</a:t>
              </a:r>
              <a:r>
                <a:rPr lang="en-US" dirty="0" smtClean="0"/>
                <a:t> bits</a:t>
              </a:r>
              <a:endParaRPr lang="en-US" dirty="0"/>
            </a:p>
          </p:txBody>
        </p:sp>
        <p:cxnSp>
          <p:nvCxnSpPr>
            <p:cNvPr id="19" name="Straight Arrow Connector 18"/>
            <p:cNvCxnSpPr>
              <a:stCxn id="8" idx="2"/>
              <a:endCxn id="11" idx="0"/>
            </p:cNvCxnSpPr>
            <p:nvPr/>
          </p:nvCxnSpPr>
          <p:spPr>
            <a:xfrm>
              <a:off x="1447800" y="3886200"/>
              <a:ext cx="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442652" y="4953000"/>
              <a:ext cx="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762765" y="3568358"/>
              <a:ext cx="15240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Plaintext</a:t>
              </a:r>
              <a:endParaRPr lang="en-US" dirty="0">
                <a:solidFill>
                  <a:schemeClr val="tx1"/>
                </a:solidFill>
              </a:endParaRPr>
            </a:p>
          </p:txBody>
        </p:sp>
        <p:sp>
          <p:nvSpPr>
            <p:cNvPr id="23" name="Rectangle 22"/>
            <p:cNvSpPr/>
            <p:nvPr/>
          </p:nvSpPr>
          <p:spPr>
            <a:xfrm>
              <a:off x="2777181" y="5326795"/>
              <a:ext cx="1517822" cy="2903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Ciphertext</a:t>
              </a:r>
              <a:endParaRPr lang="en-US" dirty="0">
                <a:solidFill>
                  <a:schemeClr val="tx1"/>
                </a:solidFill>
              </a:endParaRPr>
            </a:p>
          </p:txBody>
        </p:sp>
        <p:sp>
          <p:nvSpPr>
            <p:cNvPr id="24" name="Rounded Rectangle 23"/>
            <p:cNvSpPr/>
            <p:nvPr/>
          </p:nvSpPr>
          <p:spPr>
            <a:xfrm>
              <a:off x="2762765" y="4254158"/>
              <a:ext cx="1524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Decryption</a:t>
              </a:r>
              <a:endParaRPr lang="en-US" dirty="0"/>
            </a:p>
          </p:txBody>
        </p:sp>
        <p:cxnSp>
          <p:nvCxnSpPr>
            <p:cNvPr id="25" name="Straight Arrow Connector 24"/>
            <p:cNvCxnSpPr/>
            <p:nvPr/>
          </p:nvCxnSpPr>
          <p:spPr>
            <a:xfrm>
              <a:off x="2727754" y="3513441"/>
              <a:ext cx="1559011"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116992" y="3199026"/>
              <a:ext cx="838200" cy="369332"/>
            </a:xfrm>
            <a:prstGeom prst="rect">
              <a:avLst/>
            </a:prstGeom>
            <a:noFill/>
          </p:spPr>
          <p:txBody>
            <a:bodyPr wrap="square" rtlCol="0">
              <a:spAutoFit/>
            </a:bodyPr>
            <a:lstStyle/>
            <a:p>
              <a:r>
                <a:rPr lang="en-US" dirty="0"/>
                <a:t>n</a:t>
              </a:r>
              <a:r>
                <a:rPr lang="en-US" dirty="0" smtClean="0"/>
                <a:t> bits</a:t>
              </a:r>
              <a:endParaRPr lang="en-US" dirty="0"/>
            </a:p>
          </p:txBody>
        </p:sp>
        <p:cxnSp>
          <p:nvCxnSpPr>
            <p:cNvPr id="27" name="Straight Arrow Connector 26"/>
            <p:cNvCxnSpPr/>
            <p:nvPr/>
          </p:nvCxnSpPr>
          <p:spPr>
            <a:xfrm>
              <a:off x="2735992" y="5652534"/>
              <a:ext cx="1517822"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125230" y="5605511"/>
              <a:ext cx="838200" cy="369332"/>
            </a:xfrm>
            <a:prstGeom prst="rect">
              <a:avLst/>
            </a:prstGeom>
            <a:noFill/>
          </p:spPr>
          <p:txBody>
            <a:bodyPr wrap="square" rtlCol="0">
              <a:spAutoFit/>
            </a:bodyPr>
            <a:lstStyle/>
            <a:p>
              <a:r>
                <a:rPr lang="en-US" dirty="0"/>
                <a:t>n</a:t>
              </a:r>
              <a:r>
                <a:rPr lang="en-US" dirty="0" smtClean="0"/>
                <a:t> bits</a:t>
              </a:r>
              <a:endParaRPr lang="en-US" dirty="0"/>
            </a:p>
          </p:txBody>
        </p:sp>
        <p:cxnSp>
          <p:nvCxnSpPr>
            <p:cNvPr id="29" name="Straight Arrow Connector 28"/>
            <p:cNvCxnSpPr>
              <a:stCxn id="22" idx="2"/>
              <a:endCxn id="24" idx="0"/>
            </p:cNvCxnSpPr>
            <p:nvPr/>
          </p:nvCxnSpPr>
          <p:spPr>
            <a:xfrm>
              <a:off x="3524765" y="3873158"/>
              <a:ext cx="0" cy="381000"/>
            </a:xfrm>
            <a:prstGeom prst="straightConnector1">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519617" y="4939958"/>
              <a:ext cx="0" cy="381000"/>
            </a:xfrm>
            <a:prstGeom prst="straightConnector1">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259227" y="5485029"/>
              <a:ext cx="517954"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6" name="Title 1"/>
          <p:cNvSpPr txBox="1">
            <a:spLocks/>
          </p:cNvSpPr>
          <p:nvPr/>
        </p:nvSpPr>
        <p:spPr>
          <a:xfrm>
            <a:off x="4257160" y="1367522"/>
            <a:ext cx="4526692" cy="7211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rtl="0">
              <a:spcBef>
                <a:spcPct val="0"/>
              </a:spcBef>
            </a:pPr>
            <a:r>
              <a:rPr lang="en-US" sz="2000" b="1" u="sng" kern="0" dirty="0" smtClean="0"/>
              <a:t>An simple example of block cipher (n = 2)</a:t>
            </a:r>
            <a:endParaRPr lang="en-US" sz="2000" b="1" kern="0" dirty="0"/>
          </a:p>
        </p:txBody>
      </p:sp>
      <p:graphicFrame>
        <p:nvGraphicFramePr>
          <p:cNvPr id="37" name="Table 36"/>
          <p:cNvGraphicFramePr>
            <a:graphicFrameLocks noGrp="1"/>
          </p:cNvGraphicFramePr>
          <p:nvPr>
            <p:extLst>
              <p:ext uri="{D42A27DB-BD31-4B8C-83A1-F6EECF244321}">
                <p14:modId xmlns:p14="http://schemas.microsoft.com/office/powerpoint/2010/main" val="2442372334"/>
              </p:ext>
            </p:extLst>
          </p:nvPr>
        </p:nvGraphicFramePr>
        <p:xfrm>
          <a:off x="4835612" y="2218855"/>
          <a:ext cx="2895600" cy="1683673"/>
        </p:xfrm>
        <a:graphic>
          <a:graphicData uri="http://schemas.openxmlformats.org/drawingml/2006/table">
            <a:tbl>
              <a:tblPr firstRow="1" bandRow="1">
                <a:tableStyleId>{2D5ABB26-0587-4C30-8999-92F81FD0307C}</a:tableStyleId>
              </a:tblPr>
              <a:tblGrid>
                <a:gridCol w="1143000"/>
                <a:gridCol w="1752600"/>
              </a:tblGrid>
              <a:tr h="342553">
                <a:tc>
                  <a:txBody>
                    <a:bodyPr/>
                    <a:lstStyle/>
                    <a:p>
                      <a:r>
                        <a:rPr lang="en-US" sz="1600" dirty="0" smtClean="0"/>
                        <a:t>Plaintext:</a:t>
                      </a:r>
                      <a:r>
                        <a:rPr lang="en-US" sz="1600" baseline="0" dirty="0" smtClean="0"/>
                        <a:t> x</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err="1" smtClean="0"/>
                        <a:t>Ciphertext</a:t>
                      </a:r>
                      <a:r>
                        <a:rPr lang="en-US" sz="1600" dirty="0" smtClean="0"/>
                        <a:t>: y= f(x)  </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7286">
                <a:tc>
                  <a:txBody>
                    <a:bodyPr/>
                    <a:lstStyle/>
                    <a:p>
                      <a:r>
                        <a:rPr lang="en-US" sz="1600" dirty="0" smtClean="0"/>
                        <a:t>00</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t>01</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7286">
                <a:tc>
                  <a:txBody>
                    <a:bodyPr/>
                    <a:lstStyle/>
                    <a:p>
                      <a:r>
                        <a:rPr lang="en-US" sz="1600" dirty="0" smtClean="0"/>
                        <a:t>01</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t>00</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7286">
                <a:tc>
                  <a:txBody>
                    <a:bodyPr/>
                    <a:lstStyle/>
                    <a:p>
                      <a:r>
                        <a:rPr lang="en-US" sz="1600" dirty="0" smtClean="0"/>
                        <a:t>10</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t>11</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9696">
                <a:tc>
                  <a:txBody>
                    <a:bodyPr/>
                    <a:lstStyle/>
                    <a:p>
                      <a:r>
                        <a:rPr lang="en-US" sz="1600" dirty="0" smtClean="0"/>
                        <a:t>11</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t>10</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40" name="Straight Connector 39"/>
          <p:cNvCxnSpPr/>
          <p:nvPr/>
        </p:nvCxnSpPr>
        <p:spPr>
          <a:xfrm>
            <a:off x="4277497" y="1143000"/>
            <a:ext cx="13407" cy="525780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54" name="Group 53"/>
          <p:cNvGrpSpPr/>
          <p:nvPr/>
        </p:nvGrpSpPr>
        <p:grpSpPr>
          <a:xfrm>
            <a:off x="4277497" y="4144460"/>
            <a:ext cx="4906662" cy="1575480"/>
            <a:chOff x="4277497" y="5124631"/>
            <a:chExt cx="4906662" cy="1575480"/>
          </a:xfrm>
        </p:grpSpPr>
        <p:grpSp>
          <p:nvGrpSpPr>
            <p:cNvPr id="47" name="Group 46"/>
            <p:cNvGrpSpPr/>
            <p:nvPr/>
          </p:nvGrpSpPr>
          <p:grpSpPr>
            <a:xfrm>
              <a:off x="4277497" y="5124631"/>
              <a:ext cx="4906662" cy="818214"/>
              <a:chOff x="4718736" y="5062880"/>
              <a:chExt cx="4906662" cy="818214"/>
            </a:xfrm>
          </p:grpSpPr>
          <p:sp>
            <p:nvSpPr>
              <p:cNvPr id="38" name="Title 1"/>
              <p:cNvSpPr txBox="1">
                <a:spLocks/>
              </p:cNvSpPr>
              <p:nvPr/>
            </p:nvSpPr>
            <p:spPr>
              <a:xfrm>
                <a:off x="4718736" y="5062880"/>
                <a:ext cx="4906662" cy="81821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rtl="0">
                  <a:spcBef>
                    <a:spcPct val="0"/>
                  </a:spcBef>
                </a:pPr>
                <a:r>
                  <a:rPr lang="en-US" kern="0" dirty="0" smtClean="0"/>
                  <a:t>Encryption:  y = (x      k1)        k2)</a:t>
                </a:r>
              </a:p>
              <a:p>
                <a:pPr marL="0" lvl="1" rtl="0">
                  <a:spcBef>
                    <a:spcPct val="0"/>
                  </a:spcBef>
                </a:pPr>
                <a:r>
                  <a:rPr lang="en-US" kern="0" dirty="0" smtClean="0"/>
                  <a:t>Decryption:  x =(y       k2)        k1)</a:t>
                </a:r>
                <a:endParaRPr lang="en-US" kern="0" dirty="0"/>
              </a:p>
              <a:p>
                <a:pPr marL="0" lvl="1" rtl="0">
                  <a:spcBef>
                    <a:spcPct val="0"/>
                  </a:spcBef>
                </a:pPr>
                <a:r>
                  <a:rPr lang="en-US" kern="0" dirty="0" smtClean="0"/>
                  <a:t>where </a:t>
                </a:r>
                <a:r>
                  <a:rPr lang="en-US" kern="0" dirty="0" smtClean="0">
                    <a:solidFill>
                      <a:srgbClr val="FF0000"/>
                    </a:solidFill>
                  </a:rPr>
                  <a:t>k1</a:t>
                </a:r>
                <a:r>
                  <a:rPr lang="en-US" kern="0" dirty="0" smtClean="0"/>
                  <a:t> = 10 &amp; </a:t>
                </a:r>
                <a:r>
                  <a:rPr lang="en-US" kern="0" dirty="0" smtClean="0">
                    <a:solidFill>
                      <a:srgbClr val="FF0000"/>
                    </a:solidFill>
                  </a:rPr>
                  <a:t>k2 </a:t>
                </a:r>
                <a:r>
                  <a:rPr lang="en-US" kern="0" dirty="0" smtClean="0"/>
                  <a:t>= 11,        is bitwise collusive or</a:t>
                </a:r>
              </a:p>
            </p:txBody>
          </p:sp>
          <p:sp>
            <p:nvSpPr>
              <p:cNvPr id="42" name="Flowchart: Or 41"/>
              <p:cNvSpPr/>
              <p:nvPr/>
            </p:nvSpPr>
            <p:spPr>
              <a:xfrm>
                <a:off x="6533635" y="5124622"/>
                <a:ext cx="228600" cy="196336"/>
              </a:xfrm>
              <a:prstGeom prst="flowChar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175">
                    <a:solidFill>
                      <a:schemeClr val="tx1"/>
                    </a:solidFill>
                  </a:ln>
                </a:endParaRPr>
              </a:p>
            </p:txBody>
          </p:sp>
          <p:sp>
            <p:nvSpPr>
              <p:cNvPr id="43" name="Flowchart: Or 42"/>
              <p:cNvSpPr/>
              <p:nvPr/>
            </p:nvSpPr>
            <p:spPr>
              <a:xfrm>
                <a:off x="7172067" y="5124622"/>
                <a:ext cx="228600" cy="196336"/>
              </a:xfrm>
              <a:prstGeom prst="flowChar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175">
                    <a:solidFill>
                      <a:schemeClr val="tx1"/>
                    </a:solidFill>
                  </a:ln>
                </a:endParaRPr>
              </a:p>
            </p:txBody>
          </p:sp>
          <p:sp>
            <p:nvSpPr>
              <p:cNvPr id="44" name="Flowchart: Or 43"/>
              <p:cNvSpPr/>
              <p:nvPr/>
            </p:nvSpPr>
            <p:spPr>
              <a:xfrm>
                <a:off x="6538784" y="5409175"/>
                <a:ext cx="228600" cy="196336"/>
              </a:xfrm>
              <a:prstGeom prst="flowChar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175">
                    <a:solidFill>
                      <a:schemeClr val="tx1"/>
                    </a:solidFill>
                  </a:ln>
                </a:endParaRPr>
              </a:p>
            </p:txBody>
          </p:sp>
          <p:sp>
            <p:nvSpPr>
              <p:cNvPr id="45" name="Flowchart: Or 44"/>
              <p:cNvSpPr/>
              <p:nvPr/>
            </p:nvSpPr>
            <p:spPr>
              <a:xfrm>
                <a:off x="7210167" y="5409176"/>
                <a:ext cx="228600" cy="196336"/>
              </a:xfrm>
              <a:prstGeom prst="flowChar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175">
                    <a:solidFill>
                      <a:schemeClr val="tx1"/>
                    </a:solidFill>
                  </a:ln>
                </a:endParaRPr>
              </a:p>
            </p:txBody>
          </p:sp>
          <p:sp>
            <p:nvSpPr>
              <p:cNvPr id="46" name="Flowchart: Or 45"/>
              <p:cNvSpPr/>
              <p:nvPr/>
            </p:nvSpPr>
            <p:spPr>
              <a:xfrm>
                <a:off x="7210167" y="5659744"/>
                <a:ext cx="228600" cy="196336"/>
              </a:xfrm>
              <a:prstGeom prst="flowChar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175">
                    <a:solidFill>
                      <a:schemeClr val="tx1"/>
                    </a:solidFill>
                  </a:ln>
                </a:endParaRPr>
              </a:p>
            </p:txBody>
          </p:sp>
        </p:grpSp>
        <p:cxnSp>
          <p:nvCxnSpPr>
            <p:cNvPr id="49" name="Straight Connector 48"/>
            <p:cNvCxnSpPr/>
            <p:nvPr/>
          </p:nvCxnSpPr>
          <p:spPr>
            <a:xfrm>
              <a:off x="5105400" y="5917831"/>
              <a:ext cx="457200" cy="41294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5791200" y="5942845"/>
              <a:ext cx="301196" cy="38793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5334000" y="6330779"/>
              <a:ext cx="2438400" cy="369332"/>
            </a:xfrm>
            <a:prstGeom prst="rect">
              <a:avLst/>
            </a:prstGeom>
            <a:noFill/>
          </p:spPr>
          <p:txBody>
            <a:bodyPr wrap="square" rtlCol="0">
              <a:spAutoFit/>
            </a:bodyPr>
            <a:lstStyle/>
            <a:p>
              <a:r>
                <a:rPr lang="en-US" dirty="0" smtClean="0">
                  <a:solidFill>
                    <a:srgbClr val="FF0000"/>
                  </a:solidFill>
                </a:rPr>
                <a:t>Keys for cryptography</a:t>
              </a:r>
              <a:endParaRPr lang="en-US" dirty="0">
                <a:solidFill>
                  <a:srgbClr val="FF0000"/>
                </a:solidFill>
              </a:endParaRPr>
            </a:p>
          </p:txBody>
        </p:sp>
      </p:grpSp>
      <p:sp>
        <p:nvSpPr>
          <p:cNvPr id="2" name="Rectangle 1"/>
          <p:cNvSpPr/>
          <p:nvPr/>
        </p:nvSpPr>
        <p:spPr>
          <a:xfrm>
            <a:off x="152400" y="1838102"/>
            <a:ext cx="845103" cy="369332"/>
          </a:xfrm>
          <a:prstGeom prst="rect">
            <a:avLst/>
          </a:prstGeom>
        </p:spPr>
        <p:txBody>
          <a:bodyPr wrap="none">
            <a:spAutoFit/>
          </a:bodyPr>
          <a:lstStyle/>
          <a:p>
            <a:r>
              <a:rPr lang="en-US" u="sng" dirty="0">
                <a:solidFill>
                  <a:srgbClr val="FF0000"/>
                </a:solidFill>
              </a:rPr>
              <a:t>S</a:t>
            </a:r>
            <a:r>
              <a:rPr lang="en-US" u="sng" dirty="0" smtClean="0">
                <a:solidFill>
                  <a:srgbClr val="FF0000"/>
                </a:solidFill>
              </a:rPr>
              <a:t>ender</a:t>
            </a:r>
            <a:endParaRPr lang="en-US" u="sng" dirty="0">
              <a:solidFill>
                <a:srgbClr val="FF0000"/>
              </a:solidFill>
            </a:endParaRPr>
          </a:p>
        </p:txBody>
      </p:sp>
      <p:sp>
        <p:nvSpPr>
          <p:cNvPr id="41" name="Rectangle 40"/>
          <p:cNvSpPr/>
          <p:nvPr/>
        </p:nvSpPr>
        <p:spPr>
          <a:xfrm>
            <a:off x="2338117" y="1855009"/>
            <a:ext cx="984693" cy="369332"/>
          </a:xfrm>
          <a:prstGeom prst="rect">
            <a:avLst/>
          </a:prstGeom>
        </p:spPr>
        <p:txBody>
          <a:bodyPr wrap="none">
            <a:spAutoFit/>
          </a:bodyPr>
          <a:lstStyle/>
          <a:p>
            <a:r>
              <a:rPr lang="en-US" u="sng" dirty="0">
                <a:solidFill>
                  <a:srgbClr val="FF0000"/>
                </a:solidFill>
              </a:rPr>
              <a:t>R</a:t>
            </a:r>
            <a:r>
              <a:rPr lang="en-US" u="sng" dirty="0" smtClean="0">
                <a:solidFill>
                  <a:srgbClr val="FF0000"/>
                </a:solidFill>
              </a:rPr>
              <a:t>eceiver</a:t>
            </a:r>
            <a:endParaRPr lang="en-US" u="sng" dirty="0">
              <a:solidFill>
                <a:srgbClr val="FF0000"/>
              </a:solidFill>
            </a:endParaRPr>
          </a:p>
        </p:txBody>
      </p:sp>
    </p:spTree>
    <p:extLst>
      <p:ext uri="{BB962C8B-B14F-4D97-AF65-F5344CB8AC3E}">
        <p14:creationId xmlns:p14="http://schemas.microsoft.com/office/powerpoint/2010/main" val="26629365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044" y="1279621"/>
            <a:ext cx="4512156" cy="4484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1724" y="282049"/>
            <a:ext cx="2946875" cy="521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2043" y="3743325"/>
            <a:ext cx="2995851" cy="311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741324"/>
            <a:ext cx="4343400" cy="2778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a:spLocks noGrp="1"/>
          </p:cNvSpPr>
          <p:nvPr>
            <p:ph idx="1"/>
          </p:nvPr>
        </p:nvSpPr>
        <p:spPr>
          <a:xfrm>
            <a:off x="356075" y="304800"/>
            <a:ext cx="4292125" cy="436524"/>
          </a:xfrm>
        </p:spPr>
        <p:txBody>
          <a:bodyPr>
            <a:noAutofit/>
          </a:bodyPr>
          <a:lstStyle/>
          <a:p>
            <a:pPr marL="0" indent="0">
              <a:buNone/>
            </a:pPr>
            <a:r>
              <a:rPr lang="en-US" sz="2400" b="1" u="sng" dirty="0">
                <a:solidFill>
                  <a:srgbClr val="0070C0"/>
                </a:solidFill>
              </a:rPr>
              <a:t>S</a:t>
            </a:r>
            <a:r>
              <a:rPr lang="en-US" sz="2400" b="1" u="sng" dirty="0" smtClean="0">
                <a:solidFill>
                  <a:srgbClr val="0070C0"/>
                </a:solidFill>
              </a:rPr>
              <a:t>ymmetric Cryptography </a:t>
            </a:r>
          </a:p>
          <a:p>
            <a:pPr marL="0" indent="0">
              <a:buNone/>
            </a:pPr>
            <a:r>
              <a:rPr lang="en-US" sz="2400" b="1" u="sng" dirty="0" smtClean="0">
                <a:solidFill>
                  <a:srgbClr val="0070C0"/>
                </a:solidFill>
              </a:rPr>
              <a:t>(DES: Data Encryption Standard)</a:t>
            </a:r>
            <a:endParaRPr lang="en-US" sz="2400" b="1" u="sng" dirty="0" smtClean="0"/>
          </a:p>
          <a:p>
            <a:pPr marL="0" indent="0">
              <a:buNone/>
            </a:pPr>
            <a:endParaRPr lang="en-US" sz="2400" b="1" u="sng" dirty="0"/>
          </a:p>
        </p:txBody>
      </p:sp>
      <p:cxnSp>
        <p:nvCxnSpPr>
          <p:cNvPr id="10" name="Straight Connector 9"/>
          <p:cNvCxnSpPr/>
          <p:nvPr/>
        </p:nvCxnSpPr>
        <p:spPr>
          <a:xfrm>
            <a:off x="4648200" y="891744"/>
            <a:ext cx="0" cy="586740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262785" y="3546926"/>
            <a:ext cx="2819400" cy="276999"/>
          </a:xfrm>
          <a:prstGeom prst="rect">
            <a:avLst/>
          </a:prstGeom>
          <a:solidFill>
            <a:schemeClr val="bg1">
              <a:lumMod val="95000"/>
            </a:schemeClr>
          </a:solidFill>
          <a:ln>
            <a:solidFill>
              <a:schemeClr val="tx1"/>
            </a:solidFill>
          </a:ln>
        </p:spPr>
        <p:txBody>
          <a:bodyPr wrap="square" rtlCol="0">
            <a:spAutoFit/>
          </a:bodyPr>
          <a:lstStyle/>
          <a:p>
            <a:r>
              <a:rPr lang="en-US" sz="1200" b="1" i="1" dirty="0" smtClean="0"/>
              <a:t>A round in DES</a:t>
            </a:r>
            <a:endParaRPr lang="en-US" sz="1200" b="1" i="1" dirty="0"/>
          </a:p>
        </p:txBody>
      </p:sp>
      <p:cxnSp>
        <p:nvCxnSpPr>
          <p:cNvPr id="13" name="Straight Arrow Connector 12"/>
          <p:cNvCxnSpPr/>
          <p:nvPr/>
        </p:nvCxnSpPr>
        <p:spPr>
          <a:xfrm flipV="1">
            <a:off x="1840194" y="1279621"/>
            <a:ext cx="3189006" cy="1158779"/>
          </a:xfrm>
          <a:prstGeom prst="straightConnector1">
            <a:avLst/>
          </a:prstGeom>
          <a:ln>
            <a:solidFill>
              <a:srgbClr val="00B05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840194" y="2895600"/>
            <a:ext cx="3189006" cy="1963228"/>
          </a:xfrm>
          <a:prstGeom prst="straightConnector1">
            <a:avLst/>
          </a:prstGeom>
          <a:ln>
            <a:solidFill>
              <a:srgbClr val="00B05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790680" y="3060046"/>
            <a:ext cx="3468169" cy="683279"/>
          </a:xfrm>
          <a:prstGeom prst="straightConnector1">
            <a:avLst/>
          </a:prstGeom>
          <a:ln>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7721125" y="0"/>
            <a:ext cx="1338315" cy="338554"/>
          </a:xfrm>
          <a:prstGeom prst="rect">
            <a:avLst/>
          </a:prstGeom>
        </p:spPr>
        <p:txBody>
          <a:bodyPr wrap="none">
            <a:spAutoFit/>
          </a:bodyPr>
          <a:lstStyle/>
          <a:p>
            <a:r>
              <a:rPr lang="en-US" sz="1600" b="1" dirty="0" smtClean="0">
                <a:solidFill>
                  <a:srgbClr val="FF0000"/>
                </a:solidFill>
              </a:rPr>
              <a:t>Cryptography</a:t>
            </a:r>
            <a:endParaRPr lang="en-US" sz="1600" b="1" dirty="0">
              <a:solidFill>
                <a:srgbClr val="FF0000"/>
              </a:solidFill>
            </a:endParaRPr>
          </a:p>
        </p:txBody>
      </p:sp>
    </p:spTree>
    <p:extLst>
      <p:ext uri="{BB962C8B-B14F-4D97-AF65-F5344CB8AC3E}">
        <p14:creationId xmlns:p14="http://schemas.microsoft.com/office/powerpoint/2010/main" val="58548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872485780"/>
              </p:ext>
            </p:extLst>
          </p:nvPr>
        </p:nvGraphicFramePr>
        <p:xfrm>
          <a:off x="4013371" y="724722"/>
          <a:ext cx="1600200" cy="335280"/>
        </p:xfrm>
        <a:graphic>
          <a:graphicData uri="http://schemas.openxmlformats.org/drawingml/2006/table">
            <a:tbl>
              <a:tblPr firstRow="1" bandRow="1">
                <a:tableStyleId>{2D5ABB26-0587-4C30-8999-92F81FD0307C}</a:tableStyleId>
              </a:tblPr>
              <a:tblGrid>
                <a:gridCol w="800100"/>
                <a:gridCol w="800100"/>
              </a:tblGrid>
              <a:tr h="268224">
                <a:tc>
                  <a:txBody>
                    <a:bodyPr/>
                    <a:lstStyle/>
                    <a:p>
                      <a:r>
                        <a:rPr lang="en-US" sz="1600" dirty="0" smtClean="0"/>
                        <a:t>LE0</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t>RE0</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329951946"/>
              </p:ext>
            </p:extLst>
          </p:nvPr>
        </p:nvGraphicFramePr>
        <p:xfrm>
          <a:off x="4070521" y="2111562"/>
          <a:ext cx="1600200" cy="335280"/>
        </p:xfrm>
        <a:graphic>
          <a:graphicData uri="http://schemas.openxmlformats.org/drawingml/2006/table">
            <a:tbl>
              <a:tblPr firstRow="1" bandRow="1">
                <a:tableStyleId>{2D5ABB26-0587-4C30-8999-92F81FD0307C}</a:tableStyleId>
              </a:tblPr>
              <a:tblGrid>
                <a:gridCol w="800100"/>
                <a:gridCol w="800100"/>
              </a:tblGrid>
              <a:tr h="268224">
                <a:tc>
                  <a:txBody>
                    <a:bodyPr/>
                    <a:lstStyle/>
                    <a:p>
                      <a:r>
                        <a:rPr lang="en-US" sz="1600" dirty="0" smtClean="0"/>
                        <a:t>LE1</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t>RE1</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Rectangle 6"/>
          <p:cNvSpPr/>
          <p:nvPr/>
        </p:nvSpPr>
        <p:spPr>
          <a:xfrm>
            <a:off x="5053398" y="1242882"/>
            <a:ext cx="228600" cy="18288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a:t>
            </a:r>
            <a:endParaRPr lang="en-US" dirty="0"/>
          </a:p>
        </p:txBody>
      </p:sp>
      <p:cxnSp>
        <p:nvCxnSpPr>
          <p:cNvPr id="9" name="Straight Arrow Connector 8"/>
          <p:cNvCxnSpPr>
            <a:endCxn id="7" idx="3"/>
          </p:cNvCxnSpPr>
          <p:nvPr/>
        </p:nvCxnSpPr>
        <p:spPr>
          <a:xfrm flipH="1">
            <a:off x="5281998" y="1334322"/>
            <a:ext cx="430427"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712425" y="1233544"/>
            <a:ext cx="533400" cy="270843"/>
          </a:xfrm>
          <a:prstGeom prst="rect">
            <a:avLst/>
          </a:prstGeom>
          <a:noFill/>
          <a:ln>
            <a:solidFill>
              <a:schemeClr val="tx1"/>
            </a:solidFill>
          </a:ln>
        </p:spPr>
        <p:txBody>
          <a:bodyPr wrap="square" rtlCol="0">
            <a:spAutoFit/>
          </a:bodyPr>
          <a:lstStyle/>
          <a:p>
            <a:r>
              <a:rPr lang="en-US" sz="1600" dirty="0" smtClean="0"/>
              <a:t>k1</a:t>
            </a:r>
            <a:endParaRPr lang="en-US" sz="1600" dirty="0"/>
          </a:p>
        </p:txBody>
      </p:sp>
      <p:cxnSp>
        <p:nvCxnSpPr>
          <p:cNvPr id="13" name="Straight Arrow Connector 12"/>
          <p:cNvCxnSpPr>
            <a:endCxn id="7" idx="0"/>
          </p:cNvCxnSpPr>
          <p:nvPr/>
        </p:nvCxnSpPr>
        <p:spPr>
          <a:xfrm>
            <a:off x="5167698" y="1060002"/>
            <a:ext cx="0" cy="1828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167698" y="1469744"/>
            <a:ext cx="0" cy="1828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Flowchart: Or 14"/>
          <p:cNvSpPr/>
          <p:nvPr/>
        </p:nvSpPr>
        <p:spPr>
          <a:xfrm>
            <a:off x="5053398" y="1652624"/>
            <a:ext cx="228600" cy="230338"/>
          </a:xfrm>
          <a:prstGeom prst="flowChar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6" name="Straight Arrow Connector 15"/>
          <p:cNvCxnSpPr/>
          <p:nvPr/>
        </p:nvCxnSpPr>
        <p:spPr>
          <a:xfrm>
            <a:off x="5167698" y="1882962"/>
            <a:ext cx="7723"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4432471" y="1060002"/>
            <a:ext cx="735227" cy="105156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15" idx="2"/>
          </p:cNvCxnSpPr>
          <p:nvPr/>
        </p:nvCxnSpPr>
        <p:spPr>
          <a:xfrm>
            <a:off x="4443798" y="1060002"/>
            <a:ext cx="609600" cy="70779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927771" y="2507802"/>
            <a:ext cx="0" cy="419100"/>
          </a:xfrm>
          <a:prstGeom prst="line">
            <a:avLst/>
          </a:prstGeom>
          <a:ln w="38100">
            <a:solidFill>
              <a:schemeClr val="tx1"/>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graphicFrame>
        <p:nvGraphicFramePr>
          <p:cNvPr id="45" name="Table 44"/>
          <p:cNvGraphicFramePr>
            <a:graphicFrameLocks noGrp="1"/>
          </p:cNvGraphicFramePr>
          <p:nvPr>
            <p:extLst>
              <p:ext uri="{D42A27DB-BD31-4B8C-83A1-F6EECF244321}">
                <p14:modId xmlns:p14="http://schemas.microsoft.com/office/powerpoint/2010/main" val="442405521"/>
              </p:ext>
            </p:extLst>
          </p:nvPr>
        </p:nvGraphicFramePr>
        <p:xfrm>
          <a:off x="4100898" y="3041202"/>
          <a:ext cx="1600200" cy="335280"/>
        </p:xfrm>
        <a:graphic>
          <a:graphicData uri="http://schemas.openxmlformats.org/drawingml/2006/table">
            <a:tbl>
              <a:tblPr firstRow="1" bandRow="1">
                <a:tableStyleId>{2D5ABB26-0587-4C30-8999-92F81FD0307C}</a:tableStyleId>
              </a:tblPr>
              <a:tblGrid>
                <a:gridCol w="800100"/>
                <a:gridCol w="800100"/>
              </a:tblGrid>
              <a:tr h="268224">
                <a:tc>
                  <a:txBody>
                    <a:bodyPr/>
                    <a:lstStyle/>
                    <a:p>
                      <a:r>
                        <a:rPr lang="en-US" sz="1600" dirty="0" smtClean="0"/>
                        <a:t>LE14</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t>RE14</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46" name="Table 45"/>
          <p:cNvGraphicFramePr>
            <a:graphicFrameLocks noGrp="1"/>
          </p:cNvGraphicFramePr>
          <p:nvPr>
            <p:extLst>
              <p:ext uri="{D42A27DB-BD31-4B8C-83A1-F6EECF244321}">
                <p14:modId xmlns:p14="http://schemas.microsoft.com/office/powerpoint/2010/main" val="669603996"/>
              </p:ext>
            </p:extLst>
          </p:nvPr>
        </p:nvGraphicFramePr>
        <p:xfrm>
          <a:off x="4158048" y="4428042"/>
          <a:ext cx="1600200" cy="335280"/>
        </p:xfrm>
        <a:graphic>
          <a:graphicData uri="http://schemas.openxmlformats.org/drawingml/2006/table">
            <a:tbl>
              <a:tblPr firstRow="1" bandRow="1">
                <a:tableStyleId>{2D5ABB26-0587-4C30-8999-92F81FD0307C}</a:tableStyleId>
              </a:tblPr>
              <a:tblGrid>
                <a:gridCol w="800100"/>
                <a:gridCol w="800100"/>
              </a:tblGrid>
              <a:tr h="268224">
                <a:tc>
                  <a:txBody>
                    <a:bodyPr/>
                    <a:lstStyle/>
                    <a:p>
                      <a:r>
                        <a:rPr lang="en-US" sz="1600" dirty="0" smtClean="0"/>
                        <a:t>LE15</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t>RE15</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8" name="Rectangle 47"/>
          <p:cNvSpPr/>
          <p:nvPr/>
        </p:nvSpPr>
        <p:spPr>
          <a:xfrm>
            <a:off x="5140925" y="3559362"/>
            <a:ext cx="228600" cy="18288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a:t>
            </a:r>
            <a:endParaRPr lang="en-US" dirty="0"/>
          </a:p>
        </p:txBody>
      </p:sp>
      <p:cxnSp>
        <p:nvCxnSpPr>
          <p:cNvPr id="49" name="Straight Arrow Connector 48"/>
          <p:cNvCxnSpPr>
            <a:endCxn id="48" idx="3"/>
          </p:cNvCxnSpPr>
          <p:nvPr/>
        </p:nvCxnSpPr>
        <p:spPr>
          <a:xfrm flipH="1">
            <a:off x="5369525" y="3650802"/>
            <a:ext cx="429396"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5798921" y="3481525"/>
            <a:ext cx="533400" cy="338554"/>
          </a:xfrm>
          <a:prstGeom prst="rect">
            <a:avLst/>
          </a:prstGeom>
          <a:noFill/>
          <a:ln>
            <a:solidFill>
              <a:schemeClr val="tx1"/>
            </a:solidFill>
          </a:ln>
        </p:spPr>
        <p:txBody>
          <a:bodyPr wrap="square" rtlCol="0">
            <a:spAutoFit/>
          </a:bodyPr>
          <a:lstStyle/>
          <a:p>
            <a:r>
              <a:rPr lang="en-US" sz="1600" dirty="0" smtClean="0"/>
              <a:t>k15</a:t>
            </a:r>
            <a:endParaRPr lang="en-US" sz="1600" dirty="0"/>
          </a:p>
        </p:txBody>
      </p:sp>
      <p:cxnSp>
        <p:nvCxnSpPr>
          <p:cNvPr id="51" name="Straight Arrow Connector 50"/>
          <p:cNvCxnSpPr>
            <a:endCxn id="48" idx="0"/>
          </p:cNvCxnSpPr>
          <p:nvPr/>
        </p:nvCxnSpPr>
        <p:spPr>
          <a:xfrm>
            <a:off x="5255225" y="3376482"/>
            <a:ext cx="0" cy="1828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5255225" y="3786224"/>
            <a:ext cx="0" cy="1828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3" name="Flowchart: Or 52"/>
          <p:cNvSpPr/>
          <p:nvPr/>
        </p:nvSpPr>
        <p:spPr>
          <a:xfrm>
            <a:off x="5140925" y="3969104"/>
            <a:ext cx="228600" cy="230338"/>
          </a:xfrm>
          <a:prstGeom prst="flowChar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4" name="Straight Arrow Connector 53"/>
          <p:cNvCxnSpPr/>
          <p:nvPr/>
        </p:nvCxnSpPr>
        <p:spPr>
          <a:xfrm>
            <a:off x="5255225" y="4199442"/>
            <a:ext cx="7723"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4519998" y="3376482"/>
            <a:ext cx="735227" cy="105156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endCxn id="53" idx="2"/>
          </p:cNvCxnSpPr>
          <p:nvPr/>
        </p:nvCxnSpPr>
        <p:spPr>
          <a:xfrm>
            <a:off x="4531325" y="3376482"/>
            <a:ext cx="609600" cy="70779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57" name="Table 56"/>
          <p:cNvGraphicFramePr>
            <a:graphicFrameLocks noGrp="1"/>
          </p:cNvGraphicFramePr>
          <p:nvPr>
            <p:extLst>
              <p:ext uri="{D42A27DB-BD31-4B8C-83A1-F6EECF244321}">
                <p14:modId xmlns:p14="http://schemas.microsoft.com/office/powerpoint/2010/main" val="694682857"/>
              </p:ext>
            </p:extLst>
          </p:nvPr>
        </p:nvGraphicFramePr>
        <p:xfrm>
          <a:off x="4253298" y="5775456"/>
          <a:ext cx="1600200" cy="335280"/>
        </p:xfrm>
        <a:graphic>
          <a:graphicData uri="http://schemas.openxmlformats.org/drawingml/2006/table">
            <a:tbl>
              <a:tblPr firstRow="1" bandRow="1">
                <a:tableStyleId>{2D5ABB26-0587-4C30-8999-92F81FD0307C}</a:tableStyleId>
              </a:tblPr>
              <a:tblGrid>
                <a:gridCol w="800100"/>
                <a:gridCol w="800100"/>
              </a:tblGrid>
              <a:tr h="268224">
                <a:tc>
                  <a:txBody>
                    <a:bodyPr/>
                    <a:lstStyle/>
                    <a:p>
                      <a:r>
                        <a:rPr lang="en-US" sz="1600" dirty="0" smtClean="0"/>
                        <a:t>LE16</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t>RE16</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9" name="Rectangle 58"/>
          <p:cNvSpPr/>
          <p:nvPr/>
        </p:nvSpPr>
        <p:spPr>
          <a:xfrm>
            <a:off x="5227421" y="4906776"/>
            <a:ext cx="228600" cy="18288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a:t>
            </a:r>
            <a:endParaRPr lang="en-US" dirty="0"/>
          </a:p>
        </p:txBody>
      </p:sp>
      <p:cxnSp>
        <p:nvCxnSpPr>
          <p:cNvPr id="60" name="Straight Arrow Connector 59"/>
          <p:cNvCxnSpPr>
            <a:endCxn id="59" idx="3"/>
          </p:cNvCxnSpPr>
          <p:nvPr/>
        </p:nvCxnSpPr>
        <p:spPr>
          <a:xfrm flipH="1">
            <a:off x="5456021" y="4998216"/>
            <a:ext cx="394389"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5842169" y="4849167"/>
            <a:ext cx="490152" cy="338554"/>
          </a:xfrm>
          <a:prstGeom prst="rect">
            <a:avLst/>
          </a:prstGeom>
          <a:noFill/>
          <a:ln>
            <a:solidFill>
              <a:schemeClr val="tx1"/>
            </a:solidFill>
          </a:ln>
        </p:spPr>
        <p:txBody>
          <a:bodyPr wrap="square" rtlCol="0">
            <a:spAutoFit/>
          </a:bodyPr>
          <a:lstStyle/>
          <a:p>
            <a:r>
              <a:rPr lang="en-US" sz="1600" dirty="0" smtClean="0"/>
              <a:t>k16</a:t>
            </a:r>
            <a:endParaRPr lang="en-US" sz="1600" dirty="0"/>
          </a:p>
        </p:txBody>
      </p:sp>
      <p:cxnSp>
        <p:nvCxnSpPr>
          <p:cNvPr id="62" name="Straight Arrow Connector 61"/>
          <p:cNvCxnSpPr>
            <a:endCxn id="59" idx="0"/>
          </p:cNvCxnSpPr>
          <p:nvPr/>
        </p:nvCxnSpPr>
        <p:spPr>
          <a:xfrm>
            <a:off x="5341721" y="4723896"/>
            <a:ext cx="0" cy="1828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5341721" y="5133638"/>
            <a:ext cx="0" cy="1828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4" name="Flowchart: Or 63"/>
          <p:cNvSpPr/>
          <p:nvPr/>
        </p:nvSpPr>
        <p:spPr>
          <a:xfrm>
            <a:off x="5227421" y="5316518"/>
            <a:ext cx="228600" cy="230338"/>
          </a:xfrm>
          <a:prstGeom prst="flowChar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65" name="Straight Arrow Connector 64"/>
          <p:cNvCxnSpPr/>
          <p:nvPr/>
        </p:nvCxnSpPr>
        <p:spPr>
          <a:xfrm>
            <a:off x="5341721" y="5546856"/>
            <a:ext cx="7723"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H="1">
            <a:off x="4606494" y="4723896"/>
            <a:ext cx="735227" cy="105156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endCxn id="64" idx="2"/>
          </p:cNvCxnSpPr>
          <p:nvPr/>
        </p:nvCxnSpPr>
        <p:spPr>
          <a:xfrm>
            <a:off x="4617821" y="4723896"/>
            <a:ext cx="609600" cy="70779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68" name="Table 67"/>
          <p:cNvGraphicFramePr>
            <a:graphicFrameLocks noGrp="1"/>
          </p:cNvGraphicFramePr>
          <p:nvPr>
            <p:extLst>
              <p:ext uri="{D42A27DB-BD31-4B8C-83A1-F6EECF244321}">
                <p14:modId xmlns:p14="http://schemas.microsoft.com/office/powerpoint/2010/main" val="1863246287"/>
              </p:ext>
            </p:extLst>
          </p:nvPr>
        </p:nvGraphicFramePr>
        <p:xfrm>
          <a:off x="4253298" y="6439722"/>
          <a:ext cx="1600200" cy="335280"/>
        </p:xfrm>
        <a:graphic>
          <a:graphicData uri="http://schemas.openxmlformats.org/drawingml/2006/table">
            <a:tbl>
              <a:tblPr firstRow="1" bandRow="1">
                <a:tableStyleId>{2D5ABB26-0587-4C30-8999-92F81FD0307C}</a:tableStyleId>
              </a:tblPr>
              <a:tblGrid>
                <a:gridCol w="800100"/>
                <a:gridCol w="800100"/>
              </a:tblGrid>
              <a:tr h="268224">
                <a:tc>
                  <a:txBody>
                    <a:bodyPr/>
                    <a:lstStyle/>
                    <a:p>
                      <a:r>
                        <a:rPr lang="en-US" sz="1600" dirty="0" smtClean="0"/>
                        <a:t>LE17</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t>RE17</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70" name="Straight Arrow Connector 69"/>
          <p:cNvCxnSpPr/>
          <p:nvPr/>
        </p:nvCxnSpPr>
        <p:spPr>
          <a:xfrm flipH="1">
            <a:off x="4661069" y="6087143"/>
            <a:ext cx="751704" cy="30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4634298" y="6087143"/>
            <a:ext cx="838200" cy="30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7510205" y="2482424"/>
            <a:ext cx="0" cy="419100"/>
          </a:xfrm>
          <a:prstGeom prst="line">
            <a:avLst/>
          </a:prstGeom>
          <a:ln w="38100">
            <a:solidFill>
              <a:schemeClr val="tx1"/>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98" name="Table 97"/>
          <p:cNvGraphicFramePr>
            <a:graphicFrameLocks noGrp="1"/>
          </p:cNvGraphicFramePr>
          <p:nvPr>
            <p:extLst>
              <p:ext uri="{D42A27DB-BD31-4B8C-83A1-F6EECF244321}">
                <p14:modId xmlns:p14="http://schemas.microsoft.com/office/powerpoint/2010/main" val="4008345719"/>
              </p:ext>
            </p:extLst>
          </p:nvPr>
        </p:nvGraphicFramePr>
        <p:xfrm>
          <a:off x="6645486" y="5744208"/>
          <a:ext cx="1950562" cy="311688"/>
        </p:xfrm>
        <a:graphic>
          <a:graphicData uri="http://schemas.openxmlformats.org/drawingml/2006/table">
            <a:tbl>
              <a:tblPr firstRow="1" bandRow="1">
                <a:tableStyleId>{2D5ABB26-0587-4C30-8999-92F81FD0307C}</a:tableStyleId>
              </a:tblPr>
              <a:tblGrid>
                <a:gridCol w="975281"/>
                <a:gridCol w="975281"/>
              </a:tblGrid>
              <a:tr h="311688">
                <a:tc>
                  <a:txBody>
                    <a:bodyPr/>
                    <a:lstStyle/>
                    <a:p>
                      <a:r>
                        <a:rPr lang="en-US" sz="1400" dirty="0" smtClean="0"/>
                        <a:t>LD0=RE16</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smtClean="0"/>
                        <a:t>RD0=LE16</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00" name="Rectangle 99"/>
          <p:cNvSpPr/>
          <p:nvPr/>
        </p:nvSpPr>
        <p:spPr>
          <a:xfrm>
            <a:off x="7818862" y="5314470"/>
            <a:ext cx="228600" cy="18288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a:t>
            </a:r>
            <a:endParaRPr lang="en-US" dirty="0"/>
          </a:p>
        </p:txBody>
      </p:sp>
      <p:cxnSp>
        <p:nvCxnSpPr>
          <p:cNvPr id="101" name="Straight Arrow Connector 100"/>
          <p:cNvCxnSpPr>
            <a:endCxn id="100" idx="3"/>
          </p:cNvCxnSpPr>
          <p:nvPr/>
        </p:nvCxnSpPr>
        <p:spPr>
          <a:xfrm flipH="1">
            <a:off x="8047462" y="5403252"/>
            <a:ext cx="475221" cy="2658"/>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8522683" y="5236633"/>
            <a:ext cx="533400" cy="338554"/>
          </a:xfrm>
          <a:prstGeom prst="rect">
            <a:avLst/>
          </a:prstGeom>
          <a:noFill/>
          <a:ln>
            <a:solidFill>
              <a:schemeClr val="tx1"/>
            </a:solidFill>
          </a:ln>
        </p:spPr>
        <p:txBody>
          <a:bodyPr wrap="square" rtlCol="0">
            <a:spAutoFit/>
          </a:bodyPr>
          <a:lstStyle/>
          <a:p>
            <a:r>
              <a:rPr lang="en-US" sz="1600" dirty="0" smtClean="0"/>
              <a:t>k16</a:t>
            </a:r>
            <a:endParaRPr lang="en-US" sz="1600" dirty="0"/>
          </a:p>
        </p:txBody>
      </p:sp>
      <p:cxnSp>
        <p:nvCxnSpPr>
          <p:cNvPr id="103" name="Straight Arrow Connector 102"/>
          <p:cNvCxnSpPr/>
          <p:nvPr/>
        </p:nvCxnSpPr>
        <p:spPr>
          <a:xfrm>
            <a:off x="7925439" y="4692649"/>
            <a:ext cx="0" cy="182880"/>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a:off x="7897635" y="5102391"/>
            <a:ext cx="0" cy="182880"/>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05" name="Flowchart: Or 104"/>
          <p:cNvSpPr/>
          <p:nvPr/>
        </p:nvSpPr>
        <p:spPr>
          <a:xfrm>
            <a:off x="7805474" y="4865689"/>
            <a:ext cx="228600" cy="230338"/>
          </a:xfrm>
          <a:prstGeom prst="flowChar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06" name="Straight Arrow Connector 105"/>
          <p:cNvCxnSpPr/>
          <p:nvPr/>
        </p:nvCxnSpPr>
        <p:spPr>
          <a:xfrm>
            <a:off x="7897635" y="5515609"/>
            <a:ext cx="7723" cy="228600"/>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a:stCxn id="105" idx="3"/>
          </p:cNvCxnSpPr>
          <p:nvPr/>
        </p:nvCxnSpPr>
        <p:spPr>
          <a:xfrm flipH="1">
            <a:off x="7162409" y="5062295"/>
            <a:ext cx="676543" cy="681915"/>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a:off x="7075912" y="4748495"/>
            <a:ext cx="821723" cy="995715"/>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flipH="1" flipV="1">
            <a:off x="6918361" y="430687"/>
            <a:ext cx="778478" cy="24054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flipV="1">
            <a:off x="6918361" y="439747"/>
            <a:ext cx="838200" cy="24054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7" name="Rectangle 116"/>
          <p:cNvSpPr/>
          <p:nvPr/>
        </p:nvSpPr>
        <p:spPr>
          <a:xfrm>
            <a:off x="7828387" y="3942457"/>
            <a:ext cx="228600" cy="18288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a:t>
            </a:r>
            <a:endParaRPr lang="en-US" dirty="0"/>
          </a:p>
        </p:txBody>
      </p:sp>
      <p:cxnSp>
        <p:nvCxnSpPr>
          <p:cNvPr id="118" name="Straight Arrow Connector 117"/>
          <p:cNvCxnSpPr/>
          <p:nvPr/>
        </p:nvCxnSpPr>
        <p:spPr>
          <a:xfrm flipH="1">
            <a:off x="8056987" y="4059453"/>
            <a:ext cx="465696" cy="0"/>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9" name="TextBox 118"/>
          <p:cNvSpPr txBox="1"/>
          <p:nvPr/>
        </p:nvSpPr>
        <p:spPr>
          <a:xfrm>
            <a:off x="8522683" y="3890176"/>
            <a:ext cx="533400" cy="338554"/>
          </a:xfrm>
          <a:prstGeom prst="rect">
            <a:avLst/>
          </a:prstGeom>
          <a:noFill/>
          <a:ln>
            <a:solidFill>
              <a:schemeClr val="tx1"/>
            </a:solidFill>
          </a:ln>
        </p:spPr>
        <p:txBody>
          <a:bodyPr wrap="square" rtlCol="0">
            <a:spAutoFit/>
          </a:bodyPr>
          <a:lstStyle/>
          <a:p>
            <a:r>
              <a:rPr lang="en-US" sz="1600" dirty="0" smtClean="0"/>
              <a:t>k15</a:t>
            </a:r>
            <a:endParaRPr lang="en-US" sz="1600" dirty="0"/>
          </a:p>
        </p:txBody>
      </p:sp>
      <p:cxnSp>
        <p:nvCxnSpPr>
          <p:cNvPr id="120" name="Straight Arrow Connector 119"/>
          <p:cNvCxnSpPr/>
          <p:nvPr/>
        </p:nvCxnSpPr>
        <p:spPr>
          <a:xfrm>
            <a:off x="7934964" y="3320636"/>
            <a:ext cx="0" cy="182880"/>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a:xfrm>
            <a:off x="7907160" y="3730378"/>
            <a:ext cx="0" cy="182880"/>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22" name="Flowchart: Or 121"/>
          <p:cNvSpPr/>
          <p:nvPr/>
        </p:nvSpPr>
        <p:spPr>
          <a:xfrm>
            <a:off x="7814999" y="3493676"/>
            <a:ext cx="228600" cy="230338"/>
          </a:xfrm>
          <a:prstGeom prst="flowChar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23" name="Straight Arrow Connector 122"/>
          <p:cNvCxnSpPr/>
          <p:nvPr/>
        </p:nvCxnSpPr>
        <p:spPr>
          <a:xfrm>
            <a:off x="7907160" y="4143596"/>
            <a:ext cx="7723" cy="228600"/>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a:stCxn id="122" idx="3"/>
          </p:cNvCxnSpPr>
          <p:nvPr/>
        </p:nvCxnSpPr>
        <p:spPr>
          <a:xfrm flipH="1">
            <a:off x="7171934" y="3690282"/>
            <a:ext cx="676543" cy="681915"/>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a:off x="7085437" y="3376482"/>
            <a:ext cx="821723" cy="995715"/>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27" name="Rectangle 126"/>
          <p:cNvSpPr/>
          <p:nvPr/>
        </p:nvSpPr>
        <p:spPr>
          <a:xfrm>
            <a:off x="7681649" y="1625977"/>
            <a:ext cx="228600" cy="18288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a:t>
            </a:r>
            <a:endParaRPr lang="en-US" dirty="0"/>
          </a:p>
        </p:txBody>
      </p:sp>
      <p:cxnSp>
        <p:nvCxnSpPr>
          <p:cNvPr id="128" name="Straight Arrow Connector 127"/>
          <p:cNvCxnSpPr/>
          <p:nvPr/>
        </p:nvCxnSpPr>
        <p:spPr>
          <a:xfrm flipH="1">
            <a:off x="7910249" y="1742973"/>
            <a:ext cx="489638" cy="0"/>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9" name="TextBox 128"/>
          <p:cNvSpPr txBox="1"/>
          <p:nvPr/>
        </p:nvSpPr>
        <p:spPr>
          <a:xfrm>
            <a:off x="8399887" y="1573696"/>
            <a:ext cx="533400" cy="338554"/>
          </a:xfrm>
          <a:prstGeom prst="rect">
            <a:avLst/>
          </a:prstGeom>
          <a:noFill/>
          <a:ln>
            <a:solidFill>
              <a:schemeClr val="tx1"/>
            </a:solidFill>
          </a:ln>
        </p:spPr>
        <p:txBody>
          <a:bodyPr wrap="square" rtlCol="0">
            <a:spAutoFit/>
          </a:bodyPr>
          <a:lstStyle/>
          <a:p>
            <a:r>
              <a:rPr lang="en-US" sz="1600" dirty="0" smtClean="0"/>
              <a:t>k1</a:t>
            </a:r>
            <a:endParaRPr lang="en-US" sz="1600" dirty="0"/>
          </a:p>
        </p:txBody>
      </p:sp>
      <p:cxnSp>
        <p:nvCxnSpPr>
          <p:cNvPr id="130" name="Straight Arrow Connector 129"/>
          <p:cNvCxnSpPr/>
          <p:nvPr/>
        </p:nvCxnSpPr>
        <p:spPr>
          <a:xfrm>
            <a:off x="7788226" y="1004156"/>
            <a:ext cx="0" cy="182880"/>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a:off x="7760422" y="1413898"/>
            <a:ext cx="0" cy="182880"/>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32" name="Flowchart: Or 131"/>
          <p:cNvSpPr/>
          <p:nvPr/>
        </p:nvSpPr>
        <p:spPr>
          <a:xfrm>
            <a:off x="7668261" y="1177196"/>
            <a:ext cx="228600" cy="230338"/>
          </a:xfrm>
          <a:prstGeom prst="flowChar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33" name="Straight Arrow Connector 132"/>
          <p:cNvCxnSpPr/>
          <p:nvPr/>
        </p:nvCxnSpPr>
        <p:spPr>
          <a:xfrm>
            <a:off x="7760422" y="1827116"/>
            <a:ext cx="7723" cy="228600"/>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a:stCxn id="132" idx="3"/>
          </p:cNvCxnSpPr>
          <p:nvPr/>
        </p:nvCxnSpPr>
        <p:spPr>
          <a:xfrm flipH="1">
            <a:off x="7025196" y="1373802"/>
            <a:ext cx="676543" cy="681915"/>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a:off x="6938699" y="1060002"/>
            <a:ext cx="821723" cy="995715"/>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137" name="Table 136"/>
          <p:cNvGraphicFramePr>
            <a:graphicFrameLocks noGrp="1"/>
          </p:cNvGraphicFramePr>
          <p:nvPr>
            <p:extLst>
              <p:ext uri="{D42A27DB-BD31-4B8C-83A1-F6EECF244321}">
                <p14:modId xmlns:p14="http://schemas.microsoft.com/office/powerpoint/2010/main" val="785014178"/>
              </p:ext>
            </p:extLst>
          </p:nvPr>
        </p:nvGraphicFramePr>
        <p:xfrm>
          <a:off x="6645487" y="4396795"/>
          <a:ext cx="1950562" cy="311688"/>
        </p:xfrm>
        <a:graphic>
          <a:graphicData uri="http://schemas.openxmlformats.org/drawingml/2006/table">
            <a:tbl>
              <a:tblPr firstRow="1" bandRow="1">
                <a:tableStyleId>{2D5ABB26-0587-4C30-8999-92F81FD0307C}</a:tableStyleId>
              </a:tblPr>
              <a:tblGrid>
                <a:gridCol w="975281"/>
                <a:gridCol w="975281"/>
              </a:tblGrid>
              <a:tr h="311688">
                <a:tc>
                  <a:txBody>
                    <a:bodyPr/>
                    <a:lstStyle/>
                    <a:p>
                      <a:r>
                        <a:rPr lang="en-US" sz="1400" dirty="0" smtClean="0"/>
                        <a:t>LD1=RE15</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smtClean="0"/>
                        <a:t>RD1=LE15</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38" name="Table 137"/>
          <p:cNvGraphicFramePr>
            <a:graphicFrameLocks noGrp="1"/>
          </p:cNvGraphicFramePr>
          <p:nvPr>
            <p:extLst>
              <p:ext uri="{D42A27DB-BD31-4B8C-83A1-F6EECF244321}">
                <p14:modId xmlns:p14="http://schemas.microsoft.com/office/powerpoint/2010/main" val="1228348041"/>
              </p:ext>
            </p:extLst>
          </p:nvPr>
        </p:nvGraphicFramePr>
        <p:xfrm>
          <a:off x="6493085" y="3040435"/>
          <a:ext cx="2102964" cy="304800"/>
        </p:xfrm>
        <a:graphic>
          <a:graphicData uri="http://schemas.openxmlformats.org/drawingml/2006/table">
            <a:tbl>
              <a:tblPr firstRow="1" bandRow="1">
                <a:tableStyleId>{2D5ABB26-0587-4C30-8999-92F81FD0307C}</a:tableStyleId>
              </a:tblPr>
              <a:tblGrid>
                <a:gridCol w="1051482"/>
                <a:gridCol w="1051482"/>
              </a:tblGrid>
              <a:tr h="246426">
                <a:tc>
                  <a:txBody>
                    <a:bodyPr/>
                    <a:lstStyle/>
                    <a:p>
                      <a:r>
                        <a:rPr lang="en-US" sz="1400" dirty="0" smtClean="0"/>
                        <a:t>LD2=RE14</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smtClean="0"/>
                        <a:t>RD2=LE14</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39" name="Table 138"/>
          <p:cNvGraphicFramePr>
            <a:graphicFrameLocks noGrp="1"/>
          </p:cNvGraphicFramePr>
          <p:nvPr>
            <p:extLst>
              <p:ext uri="{D42A27DB-BD31-4B8C-83A1-F6EECF244321}">
                <p14:modId xmlns:p14="http://schemas.microsoft.com/office/powerpoint/2010/main" val="467620685"/>
              </p:ext>
            </p:extLst>
          </p:nvPr>
        </p:nvGraphicFramePr>
        <p:xfrm>
          <a:off x="6493085" y="2171755"/>
          <a:ext cx="2102964" cy="304800"/>
        </p:xfrm>
        <a:graphic>
          <a:graphicData uri="http://schemas.openxmlformats.org/drawingml/2006/table">
            <a:tbl>
              <a:tblPr firstRow="1" bandRow="1">
                <a:tableStyleId>{2D5ABB26-0587-4C30-8999-92F81FD0307C}</a:tableStyleId>
              </a:tblPr>
              <a:tblGrid>
                <a:gridCol w="1051482"/>
                <a:gridCol w="1051482"/>
              </a:tblGrid>
              <a:tr h="246426">
                <a:tc>
                  <a:txBody>
                    <a:bodyPr/>
                    <a:lstStyle/>
                    <a:p>
                      <a:r>
                        <a:rPr lang="en-US" sz="1400" dirty="0" smtClean="0"/>
                        <a:t>LD15=RE1</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smtClean="0"/>
                        <a:t>RD15=LE1</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40" name="Table 139"/>
          <p:cNvGraphicFramePr>
            <a:graphicFrameLocks noGrp="1"/>
          </p:cNvGraphicFramePr>
          <p:nvPr>
            <p:extLst>
              <p:ext uri="{D42A27DB-BD31-4B8C-83A1-F6EECF244321}">
                <p14:modId xmlns:p14="http://schemas.microsoft.com/office/powerpoint/2010/main" val="503625906"/>
              </p:ext>
            </p:extLst>
          </p:nvPr>
        </p:nvGraphicFramePr>
        <p:xfrm>
          <a:off x="6435291" y="739619"/>
          <a:ext cx="2102964" cy="304800"/>
        </p:xfrm>
        <a:graphic>
          <a:graphicData uri="http://schemas.openxmlformats.org/drawingml/2006/table">
            <a:tbl>
              <a:tblPr firstRow="1" bandRow="1">
                <a:tableStyleId>{2D5ABB26-0587-4C30-8999-92F81FD0307C}</a:tableStyleId>
              </a:tblPr>
              <a:tblGrid>
                <a:gridCol w="1051482"/>
                <a:gridCol w="1051482"/>
              </a:tblGrid>
              <a:tr h="246426">
                <a:tc>
                  <a:txBody>
                    <a:bodyPr/>
                    <a:lstStyle/>
                    <a:p>
                      <a:r>
                        <a:rPr lang="en-US" sz="1400" dirty="0" smtClean="0"/>
                        <a:t>LD16=RE0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smtClean="0"/>
                        <a:t>RD16=LE0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41" name="Table 140"/>
          <p:cNvGraphicFramePr>
            <a:graphicFrameLocks noGrp="1"/>
          </p:cNvGraphicFramePr>
          <p:nvPr>
            <p:extLst>
              <p:ext uri="{D42A27DB-BD31-4B8C-83A1-F6EECF244321}">
                <p14:modId xmlns:p14="http://schemas.microsoft.com/office/powerpoint/2010/main" val="1593452547"/>
              </p:ext>
            </p:extLst>
          </p:nvPr>
        </p:nvGraphicFramePr>
        <p:xfrm>
          <a:off x="6449198" y="111471"/>
          <a:ext cx="2102964" cy="304800"/>
        </p:xfrm>
        <a:graphic>
          <a:graphicData uri="http://schemas.openxmlformats.org/drawingml/2006/table">
            <a:tbl>
              <a:tblPr firstRow="1" bandRow="1">
                <a:tableStyleId>{2D5ABB26-0587-4C30-8999-92F81FD0307C}</a:tableStyleId>
              </a:tblPr>
              <a:tblGrid>
                <a:gridCol w="1051482"/>
                <a:gridCol w="1051482"/>
              </a:tblGrid>
              <a:tr h="246426">
                <a:tc>
                  <a:txBody>
                    <a:bodyPr/>
                    <a:lstStyle/>
                    <a:p>
                      <a:r>
                        <a:rPr lang="en-US" sz="1400" dirty="0" smtClean="0"/>
                        <a:t>LD17=LE0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smtClean="0"/>
                        <a:t>RD17=RE0</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142" name="Object 141"/>
          <p:cNvGraphicFramePr>
            <a:graphicFrameLocks noChangeAspect="1"/>
          </p:cNvGraphicFramePr>
          <p:nvPr>
            <p:extLst>
              <p:ext uri="{D42A27DB-BD31-4B8C-83A1-F6EECF244321}">
                <p14:modId xmlns:p14="http://schemas.microsoft.com/office/powerpoint/2010/main" val="1651523974"/>
              </p:ext>
            </p:extLst>
          </p:nvPr>
        </p:nvGraphicFramePr>
        <p:xfrm>
          <a:off x="111211" y="1625977"/>
          <a:ext cx="3665538" cy="4471988"/>
        </p:xfrm>
        <a:graphic>
          <a:graphicData uri="http://schemas.openxmlformats.org/presentationml/2006/ole">
            <mc:AlternateContent xmlns:mc="http://schemas.openxmlformats.org/markup-compatibility/2006">
              <mc:Choice xmlns:v="urn:schemas-microsoft-com:vml" Requires="v">
                <p:oleObj spid="_x0000_s3140" name="Equation" r:id="rId3" imgW="2616120" imgH="3200400" progId="Equation.3">
                  <p:embed/>
                </p:oleObj>
              </mc:Choice>
              <mc:Fallback>
                <p:oleObj name="Equation" r:id="rId3" imgW="2616120" imgH="3200400" progId="Equation.3">
                  <p:embed/>
                  <p:pic>
                    <p:nvPicPr>
                      <p:cNvPr id="0" name=""/>
                      <p:cNvPicPr/>
                      <p:nvPr/>
                    </p:nvPicPr>
                    <p:blipFill>
                      <a:blip r:embed="rId4"/>
                      <a:stretch>
                        <a:fillRect/>
                      </a:stretch>
                    </p:blipFill>
                    <p:spPr>
                      <a:xfrm>
                        <a:off x="111211" y="1625977"/>
                        <a:ext cx="3665538" cy="4471988"/>
                      </a:xfrm>
                      <a:prstGeom prst="rect">
                        <a:avLst/>
                      </a:prstGeom>
                      <a:ln>
                        <a:noFill/>
                      </a:ln>
                    </p:spPr>
                  </p:pic>
                </p:oleObj>
              </mc:Fallback>
            </mc:AlternateContent>
          </a:graphicData>
        </a:graphic>
      </p:graphicFrame>
      <p:sp>
        <p:nvSpPr>
          <p:cNvPr id="168" name="Rectangle 167"/>
          <p:cNvSpPr/>
          <p:nvPr/>
        </p:nvSpPr>
        <p:spPr>
          <a:xfrm>
            <a:off x="4038600" y="4313743"/>
            <a:ext cx="5017483" cy="1837514"/>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Freeform 181"/>
          <p:cNvSpPr/>
          <p:nvPr/>
        </p:nvSpPr>
        <p:spPr>
          <a:xfrm>
            <a:off x="5850410" y="5908589"/>
            <a:ext cx="774875" cy="716692"/>
          </a:xfrm>
          <a:custGeom>
            <a:avLst/>
            <a:gdLst>
              <a:gd name="connsiteX0" fmla="*/ 0 w 827903"/>
              <a:gd name="connsiteY0" fmla="*/ 716692 h 716692"/>
              <a:gd name="connsiteX1" fmla="*/ 667265 w 827903"/>
              <a:gd name="connsiteY1" fmla="*/ 716692 h 716692"/>
              <a:gd name="connsiteX2" fmla="*/ 667265 w 827903"/>
              <a:gd name="connsiteY2" fmla="*/ 12357 h 716692"/>
              <a:gd name="connsiteX3" fmla="*/ 827903 w 827903"/>
              <a:gd name="connsiteY3" fmla="*/ 0 h 716692"/>
            </a:gdLst>
            <a:ahLst/>
            <a:cxnLst>
              <a:cxn ang="0">
                <a:pos x="connsiteX0" y="connsiteY0"/>
              </a:cxn>
              <a:cxn ang="0">
                <a:pos x="connsiteX1" y="connsiteY1"/>
              </a:cxn>
              <a:cxn ang="0">
                <a:pos x="connsiteX2" y="connsiteY2"/>
              </a:cxn>
              <a:cxn ang="0">
                <a:pos x="connsiteX3" y="connsiteY3"/>
              </a:cxn>
            </a:cxnLst>
            <a:rect l="l" t="t" r="r" b="b"/>
            <a:pathLst>
              <a:path w="827903" h="716692">
                <a:moveTo>
                  <a:pt x="0" y="716692"/>
                </a:moveTo>
                <a:lnTo>
                  <a:pt x="667265" y="716692"/>
                </a:lnTo>
                <a:lnTo>
                  <a:pt x="667265" y="12357"/>
                </a:lnTo>
                <a:lnTo>
                  <a:pt x="827903" y="0"/>
                </a:lnTo>
              </a:path>
            </a:pathLst>
          </a:custGeom>
          <a:noFill/>
          <a:ln>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5" name="Straight Connector 184"/>
          <p:cNvCxnSpPr/>
          <p:nvPr/>
        </p:nvCxnSpPr>
        <p:spPr>
          <a:xfrm>
            <a:off x="3925326" y="736089"/>
            <a:ext cx="0" cy="588919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87" name="Rectangle 186"/>
          <p:cNvSpPr/>
          <p:nvPr/>
        </p:nvSpPr>
        <p:spPr>
          <a:xfrm>
            <a:off x="134379" y="169468"/>
            <a:ext cx="6433370" cy="461665"/>
          </a:xfrm>
          <a:prstGeom prst="rect">
            <a:avLst/>
          </a:prstGeom>
        </p:spPr>
        <p:txBody>
          <a:bodyPr wrap="square">
            <a:spAutoFit/>
          </a:bodyPr>
          <a:lstStyle/>
          <a:p>
            <a:r>
              <a:rPr lang="en-US" sz="2400" b="1" u="sng" dirty="0" smtClean="0">
                <a:solidFill>
                  <a:srgbClr val="0070C0"/>
                </a:solidFill>
              </a:rPr>
              <a:t>Encryption &amp; Decryption in DES (16 rounds)</a:t>
            </a:r>
            <a:endParaRPr lang="en-US" sz="2400" b="1" dirty="0"/>
          </a:p>
        </p:txBody>
      </p:sp>
      <p:sp>
        <p:nvSpPr>
          <p:cNvPr id="188" name="TextBox 187"/>
          <p:cNvSpPr txBox="1"/>
          <p:nvPr/>
        </p:nvSpPr>
        <p:spPr>
          <a:xfrm>
            <a:off x="76200" y="1225707"/>
            <a:ext cx="2703683" cy="400110"/>
          </a:xfrm>
          <a:prstGeom prst="rect">
            <a:avLst/>
          </a:prstGeom>
          <a:noFill/>
        </p:spPr>
        <p:txBody>
          <a:bodyPr wrap="square" rtlCol="0">
            <a:spAutoFit/>
          </a:bodyPr>
          <a:lstStyle/>
          <a:p>
            <a:r>
              <a:rPr lang="en-US" sz="2000" dirty="0" smtClean="0">
                <a:solidFill>
                  <a:srgbClr val="FF0000"/>
                </a:solidFill>
              </a:rPr>
              <a:t>Encryption at 16</a:t>
            </a:r>
            <a:r>
              <a:rPr lang="en-US" sz="2000" baseline="30000" dirty="0" smtClean="0">
                <a:solidFill>
                  <a:srgbClr val="FF0000"/>
                </a:solidFill>
              </a:rPr>
              <a:t>th</a:t>
            </a:r>
            <a:r>
              <a:rPr lang="en-US" sz="2000" dirty="0" smtClean="0">
                <a:solidFill>
                  <a:srgbClr val="FF0000"/>
                </a:solidFill>
              </a:rPr>
              <a:t> round</a:t>
            </a:r>
            <a:endParaRPr lang="en-US" sz="2000" dirty="0">
              <a:solidFill>
                <a:srgbClr val="FF0000"/>
              </a:solidFill>
            </a:endParaRPr>
          </a:p>
        </p:txBody>
      </p:sp>
      <p:sp>
        <p:nvSpPr>
          <p:cNvPr id="189" name="TextBox 188"/>
          <p:cNvSpPr txBox="1"/>
          <p:nvPr/>
        </p:nvSpPr>
        <p:spPr>
          <a:xfrm>
            <a:off x="60649" y="3481953"/>
            <a:ext cx="2703683" cy="400110"/>
          </a:xfrm>
          <a:prstGeom prst="rect">
            <a:avLst/>
          </a:prstGeom>
          <a:noFill/>
        </p:spPr>
        <p:txBody>
          <a:bodyPr wrap="square" rtlCol="0">
            <a:spAutoFit/>
          </a:bodyPr>
          <a:lstStyle/>
          <a:p>
            <a:r>
              <a:rPr lang="en-US" sz="2000" dirty="0" smtClean="0">
                <a:solidFill>
                  <a:srgbClr val="FF0000"/>
                </a:solidFill>
              </a:rPr>
              <a:t>Decryption at 1</a:t>
            </a:r>
            <a:r>
              <a:rPr lang="en-US" sz="2000" baseline="30000" dirty="0" smtClean="0">
                <a:solidFill>
                  <a:srgbClr val="FF0000"/>
                </a:solidFill>
              </a:rPr>
              <a:t>st</a:t>
            </a:r>
            <a:r>
              <a:rPr lang="en-US" sz="2000" dirty="0" smtClean="0">
                <a:solidFill>
                  <a:srgbClr val="FF0000"/>
                </a:solidFill>
              </a:rPr>
              <a:t>  round</a:t>
            </a:r>
            <a:endParaRPr lang="en-US" sz="2000" dirty="0">
              <a:solidFill>
                <a:srgbClr val="FF0000"/>
              </a:solidFill>
            </a:endParaRPr>
          </a:p>
        </p:txBody>
      </p:sp>
    </p:spTree>
    <p:extLst>
      <p:ext uri="{BB962C8B-B14F-4D97-AF65-F5344CB8AC3E}">
        <p14:creationId xmlns:p14="http://schemas.microsoft.com/office/powerpoint/2010/main" val="387458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animBg="1"/>
      <p:bldP spid="188" grpId="0"/>
      <p:bldP spid="18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25336" y="596972"/>
            <a:ext cx="8570602" cy="6247864"/>
          </a:xfrm>
          <a:prstGeom prst="rect">
            <a:avLst/>
          </a:prstGeom>
        </p:spPr>
        <p:txBody>
          <a:bodyPr wrap="square">
            <a:spAutoFit/>
          </a:bodyPr>
          <a:lstStyle/>
          <a:p>
            <a:r>
              <a:rPr lang="en-US" sz="2000" u="sng" dirty="0" smtClean="0">
                <a:solidFill>
                  <a:srgbClr val="00B050"/>
                </a:solidFill>
              </a:rPr>
              <a:t>Initial and final permutations</a:t>
            </a:r>
            <a:r>
              <a:rPr lang="en-US" sz="2000" dirty="0" smtClean="0">
                <a:solidFill>
                  <a:srgbClr val="00B050"/>
                </a:solidFill>
              </a:rPr>
              <a:t>  </a:t>
            </a:r>
          </a:p>
          <a:p>
            <a:r>
              <a:rPr lang="en-US" dirty="0" smtClean="0"/>
              <a:t>Reversible. </a:t>
            </a:r>
            <a:r>
              <a:rPr lang="en-US" dirty="0"/>
              <a:t>I</a:t>
            </a:r>
            <a:r>
              <a:rPr lang="en-US" dirty="0" smtClean="0"/>
              <a:t>f </a:t>
            </a:r>
            <a:r>
              <a:rPr lang="en-US" i="1" dirty="0" err="1" smtClean="0"/>
              <a:t>i</a:t>
            </a:r>
            <a:r>
              <a:rPr lang="en-US" dirty="0" err="1" smtClean="0"/>
              <a:t>th</a:t>
            </a:r>
            <a:r>
              <a:rPr lang="en-US" dirty="0" smtClean="0"/>
              <a:t> bit is permuted to </a:t>
            </a:r>
            <a:r>
              <a:rPr lang="en-US" i="1" dirty="0" err="1" smtClean="0"/>
              <a:t>j</a:t>
            </a:r>
            <a:r>
              <a:rPr lang="en-US" dirty="0" err="1" smtClean="0"/>
              <a:t>th</a:t>
            </a:r>
            <a:r>
              <a:rPr lang="en-US" dirty="0" smtClean="0"/>
              <a:t> bit in initial permutation, then </a:t>
            </a:r>
            <a:r>
              <a:rPr lang="en-US" i="1" dirty="0" err="1" smtClean="0"/>
              <a:t>j</a:t>
            </a:r>
            <a:r>
              <a:rPr lang="en-US" dirty="0" err="1" smtClean="0"/>
              <a:t>th</a:t>
            </a:r>
            <a:r>
              <a:rPr lang="en-US" dirty="0" smtClean="0"/>
              <a:t> bit is permuted in </a:t>
            </a:r>
            <a:r>
              <a:rPr lang="en-US" i="1" dirty="0" err="1" smtClean="0"/>
              <a:t>i</a:t>
            </a:r>
            <a:r>
              <a:rPr lang="en-US" dirty="0" err="1" smtClean="0"/>
              <a:t>th</a:t>
            </a:r>
            <a:r>
              <a:rPr lang="en-US" dirty="0" smtClean="0"/>
              <a:t> bit in final permutation. </a:t>
            </a:r>
          </a:p>
          <a:p>
            <a:r>
              <a:rPr lang="en-US" sz="2000" u="sng" dirty="0" smtClean="0">
                <a:solidFill>
                  <a:srgbClr val="00B050"/>
                </a:solidFill>
              </a:rPr>
              <a:t>Encryption and decryption function F </a:t>
            </a:r>
          </a:p>
          <a:p>
            <a:r>
              <a:rPr lang="en-US" dirty="0" smtClean="0"/>
              <a:t>1. Expansion P-box: divide 32 bits to 8 blocks with 4 bits each</a:t>
            </a:r>
          </a:p>
          <a:p>
            <a:endParaRPr lang="en-US" sz="2000" dirty="0"/>
          </a:p>
          <a:p>
            <a:pPr marL="342900" indent="-342900">
              <a:buFont typeface="Arial" panose="020B0604020202020204" pitchFamily="34" charset="0"/>
              <a:buChar char="•"/>
            </a:pPr>
            <a:endParaRPr lang="en-US" sz="2000" dirty="0" smtClean="0"/>
          </a:p>
          <a:p>
            <a:endParaRPr lang="en-US" sz="2000" dirty="0"/>
          </a:p>
          <a:p>
            <a:r>
              <a:rPr lang="en-US" dirty="0" smtClean="0"/>
              <a:t>2. S-box (S-box 1 – S-box 8): divide 48 bits to 8 blocks with 6 bits </a:t>
            </a:r>
          </a:p>
          <a:p>
            <a:r>
              <a:rPr lang="en-US" dirty="0"/>
              <a:t> </a:t>
            </a:r>
            <a:r>
              <a:rPr lang="en-US" dirty="0" smtClean="0"/>
              <a:t>     each; change 6 bits to 4 bits: bit 1 and bit 6 are used to determine </a:t>
            </a:r>
          </a:p>
          <a:p>
            <a:r>
              <a:rPr lang="en-US" dirty="0"/>
              <a:t> </a:t>
            </a:r>
            <a:r>
              <a:rPr lang="en-US" dirty="0" smtClean="0"/>
              <a:t>     the row and bit 2 to bit 5 determine  the column. </a:t>
            </a:r>
          </a:p>
          <a:p>
            <a:r>
              <a:rPr lang="en-US" sz="1600" b="1" u="sng" dirty="0" smtClean="0">
                <a:solidFill>
                  <a:srgbClr val="0070C0"/>
                </a:solidFill>
              </a:rPr>
              <a:t>S-box 1</a:t>
            </a:r>
            <a:r>
              <a:rPr lang="en-US" sz="1600" b="1" dirty="0" smtClean="0">
                <a:solidFill>
                  <a:srgbClr val="0070C0"/>
                </a:solidFill>
              </a:rPr>
              <a:t>    </a:t>
            </a:r>
            <a:r>
              <a:rPr lang="en-US" sz="1600" dirty="0" smtClean="0">
                <a:solidFill>
                  <a:srgbClr val="FF0000"/>
                </a:solidFill>
              </a:rPr>
              <a:t>0    1   2   3    4   5    6   7   8   9  10 11 12 13 14 15</a:t>
            </a:r>
          </a:p>
          <a:p>
            <a:r>
              <a:rPr lang="en-US" sz="1600" dirty="0"/>
              <a:t> </a:t>
            </a:r>
            <a:r>
              <a:rPr lang="en-US" sz="1600" dirty="0" smtClean="0"/>
              <a:t>           </a:t>
            </a:r>
            <a:r>
              <a:rPr lang="en-US" sz="1600" dirty="0" smtClean="0">
                <a:solidFill>
                  <a:srgbClr val="FF0000"/>
                </a:solidFill>
              </a:rPr>
              <a:t> 0  </a:t>
            </a:r>
            <a:r>
              <a:rPr lang="en-US" sz="1600" dirty="0" smtClean="0"/>
              <a:t>14 04 13 01 02 15 11 08 03 10 06 12 05 09 00 07</a:t>
            </a:r>
          </a:p>
          <a:p>
            <a:r>
              <a:rPr lang="en-US" sz="1600" dirty="0"/>
              <a:t> </a:t>
            </a:r>
            <a:r>
              <a:rPr lang="en-US" sz="1600" dirty="0" smtClean="0"/>
              <a:t>            </a:t>
            </a:r>
            <a:r>
              <a:rPr lang="en-US" sz="1600" dirty="0" smtClean="0">
                <a:solidFill>
                  <a:srgbClr val="FF0000"/>
                </a:solidFill>
              </a:rPr>
              <a:t>1</a:t>
            </a:r>
            <a:r>
              <a:rPr lang="en-US" sz="1600" dirty="0" smtClean="0"/>
              <a:t>  00 15 07 04 14 02 13 10 03 06 12 11 09 05 03 08</a:t>
            </a:r>
          </a:p>
          <a:p>
            <a:r>
              <a:rPr lang="en-US" sz="1600" dirty="0"/>
              <a:t> </a:t>
            </a:r>
            <a:r>
              <a:rPr lang="en-US" sz="1600" dirty="0" smtClean="0"/>
              <a:t>            </a:t>
            </a:r>
            <a:r>
              <a:rPr lang="en-US" sz="1600" dirty="0" smtClean="0">
                <a:solidFill>
                  <a:srgbClr val="FF0000"/>
                </a:solidFill>
              </a:rPr>
              <a:t>2</a:t>
            </a:r>
            <a:r>
              <a:rPr lang="en-US" sz="1600" dirty="0" smtClean="0"/>
              <a:t>  04 01 14 08 13 06 02 11 15 12 09 07 03 10 05 00 </a:t>
            </a:r>
          </a:p>
          <a:p>
            <a:r>
              <a:rPr lang="en-US" sz="1600" dirty="0"/>
              <a:t> </a:t>
            </a:r>
            <a:r>
              <a:rPr lang="en-US" sz="1600" dirty="0" smtClean="0"/>
              <a:t>            </a:t>
            </a:r>
            <a:r>
              <a:rPr lang="en-US" sz="1600" dirty="0" smtClean="0">
                <a:solidFill>
                  <a:srgbClr val="FF0000"/>
                </a:solidFill>
              </a:rPr>
              <a:t>3</a:t>
            </a:r>
            <a:r>
              <a:rPr lang="en-US" sz="1600" dirty="0" smtClean="0"/>
              <a:t>  15 12 08 02 04 09 01 07 05 11 03 14 10 00 06 13</a:t>
            </a:r>
          </a:p>
          <a:p>
            <a:r>
              <a:rPr lang="en-US" sz="1600" b="1" u="sng" dirty="0" smtClean="0">
                <a:solidFill>
                  <a:srgbClr val="0070C0"/>
                </a:solidFill>
              </a:rPr>
              <a:t>Example for 110000:</a:t>
            </a:r>
            <a:r>
              <a:rPr lang="en-US" sz="1600" dirty="0" smtClean="0">
                <a:solidFill>
                  <a:srgbClr val="0070C0"/>
                </a:solidFill>
              </a:rPr>
              <a:t> first and last bits 01 = decimal 1, second to fourth bits 1000 = decimal 8;  therefore, it is change to decimal 03 at row 1 and column 8; decimal 03 = binary 000011. </a:t>
            </a:r>
            <a:endParaRPr lang="en-US" sz="2000" dirty="0">
              <a:solidFill>
                <a:srgbClr val="0070C0"/>
              </a:solidFill>
            </a:endParaRPr>
          </a:p>
          <a:p>
            <a:r>
              <a:rPr lang="en-US" dirty="0" smtClean="0"/>
              <a:t>3. Straight p-box: reversible. </a:t>
            </a:r>
          </a:p>
          <a:p>
            <a:r>
              <a:rPr lang="en-US" sz="2000" dirty="0"/>
              <a:t> </a:t>
            </a:r>
            <a:r>
              <a:rPr lang="en-US" sz="2000" dirty="0" smtClean="0"/>
              <a:t>      </a:t>
            </a:r>
            <a:r>
              <a:rPr lang="en-US" sz="1400" dirty="0" smtClean="0"/>
              <a:t>16 07 20 21 29 12 28 17</a:t>
            </a:r>
          </a:p>
          <a:p>
            <a:r>
              <a:rPr lang="en-US" sz="1400" dirty="0"/>
              <a:t> </a:t>
            </a:r>
            <a:r>
              <a:rPr lang="en-US" sz="1400" dirty="0" smtClean="0"/>
              <a:t>         01 15 23 26 05 18 31 10</a:t>
            </a:r>
          </a:p>
          <a:p>
            <a:r>
              <a:rPr lang="en-US" sz="1400" dirty="0"/>
              <a:t> </a:t>
            </a:r>
            <a:r>
              <a:rPr lang="en-US" sz="1400" dirty="0" smtClean="0"/>
              <a:t>         02 08 24 14 32 27 03 09 </a:t>
            </a:r>
          </a:p>
          <a:p>
            <a:r>
              <a:rPr lang="en-US" sz="1400" dirty="0"/>
              <a:t> </a:t>
            </a:r>
            <a:r>
              <a:rPr lang="en-US" sz="1400" dirty="0" smtClean="0"/>
              <a:t>         19 13 30 06 22 11 04 25 </a:t>
            </a:r>
            <a:endParaRPr lang="en-US" sz="2000" dirty="0"/>
          </a:p>
        </p:txBody>
      </p:sp>
      <p:grpSp>
        <p:nvGrpSpPr>
          <p:cNvPr id="203" name="Group 202"/>
          <p:cNvGrpSpPr/>
          <p:nvPr/>
        </p:nvGrpSpPr>
        <p:grpSpPr>
          <a:xfrm>
            <a:off x="6704306" y="1278592"/>
            <a:ext cx="2355134" cy="3657600"/>
            <a:chOff x="6788866" y="1143000"/>
            <a:chExt cx="2355134" cy="3657600"/>
          </a:xfrm>
        </p:grpSpPr>
        <p:sp>
          <p:nvSpPr>
            <p:cNvPr id="202" name="Rectangle 201"/>
            <p:cNvSpPr/>
            <p:nvPr/>
          </p:nvSpPr>
          <p:spPr>
            <a:xfrm>
              <a:off x="6788866" y="1143000"/>
              <a:ext cx="2355134" cy="3657600"/>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6883588" y="1266763"/>
              <a:ext cx="2175852" cy="3445941"/>
              <a:chOff x="1856818" y="13538"/>
              <a:chExt cx="2234307" cy="3334708"/>
            </a:xfrm>
          </p:grpSpPr>
          <p:sp>
            <p:nvSpPr>
              <p:cNvPr id="24" name="Rectangle 23"/>
              <p:cNvSpPr/>
              <p:nvPr/>
            </p:nvSpPr>
            <p:spPr>
              <a:xfrm>
                <a:off x="1856818" y="894350"/>
                <a:ext cx="1752600" cy="213721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677418850"/>
                  </p:ext>
                </p:extLst>
              </p:nvPr>
            </p:nvGraphicFramePr>
            <p:xfrm>
              <a:off x="2345547" y="13538"/>
              <a:ext cx="891384" cy="302734"/>
            </p:xfrm>
            <a:graphic>
              <a:graphicData uri="http://schemas.openxmlformats.org/presentationml/2006/ole">
                <mc:AlternateContent xmlns:mc="http://schemas.openxmlformats.org/markup-compatibility/2006">
                  <mc:Choice xmlns:v="urn:schemas-microsoft-com:vml" Requires="v">
                    <p:oleObj spid="_x0000_s6261" name="Equation" r:id="rId3" imgW="672840" imgH="228600" progId="Equation.3">
                      <p:embed/>
                    </p:oleObj>
                  </mc:Choice>
                  <mc:Fallback>
                    <p:oleObj name="Equation" r:id="rId3" imgW="672840" imgH="228600" progId="Equation.3">
                      <p:embed/>
                      <p:pic>
                        <p:nvPicPr>
                          <p:cNvPr id="0" name=""/>
                          <p:cNvPicPr/>
                          <p:nvPr/>
                        </p:nvPicPr>
                        <p:blipFill>
                          <a:blip r:embed="rId4"/>
                          <a:stretch>
                            <a:fillRect/>
                          </a:stretch>
                        </p:blipFill>
                        <p:spPr>
                          <a:xfrm>
                            <a:off x="2345547" y="13538"/>
                            <a:ext cx="891384" cy="302734"/>
                          </a:xfrm>
                          <a:prstGeom prst="rect">
                            <a:avLst/>
                          </a:prstGeom>
                        </p:spPr>
                      </p:pic>
                    </p:oleObj>
                  </mc:Fallback>
                </mc:AlternateContent>
              </a:graphicData>
            </a:graphic>
          </p:graphicFrame>
          <p:sp>
            <p:nvSpPr>
              <p:cNvPr id="5" name="Trapezoid 4"/>
              <p:cNvSpPr/>
              <p:nvPr/>
            </p:nvSpPr>
            <p:spPr>
              <a:xfrm>
                <a:off x="1905000" y="990600"/>
                <a:ext cx="1524000" cy="304800"/>
              </a:xfrm>
              <a:prstGeom prst="trapezoid">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Expansion P-box</a:t>
                </a:r>
                <a:endParaRPr lang="en-US" sz="1400" dirty="0">
                  <a:solidFill>
                    <a:schemeClr val="tx1"/>
                  </a:solidFill>
                </a:endParaRPr>
              </a:p>
            </p:txBody>
          </p:sp>
          <p:sp>
            <p:nvSpPr>
              <p:cNvPr id="6" name="Rectangle 5"/>
              <p:cNvSpPr/>
              <p:nvPr/>
            </p:nvSpPr>
            <p:spPr>
              <a:xfrm>
                <a:off x="1953039" y="2028255"/>
                <a:ext cx="1447800" cy="304800"/>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S-box</a:t>
                </a:r>
                <a:endParaRPr lang="en-US" sz="1400" dirty="0">
                  <a:solidFill>
                    <a:schemeClr val="tx1"/>
                  </a:solidFill>
                </a:endParaRPr>
              </a:p>
            </p:txBody>
          </p:sp>
          <p:sp>
            <p:nvSpPr>
              <p:cNvPr id="7" name="Rectangle 6"/>
              <p:cNvSpPr/>
              <p:nvPr/>
            </p:nvSpPr>
            <p:spPr>
              <a:xfrm>
                <a:off x="1981200" y="2667000"/>
                <a:ext cx="1447800" cy="304800"/>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Straight P-box</a:t>
                </a:r>
                <a:endParaRPr lang="en-US" sz="1400" dirty="0">
                  <a:solidFill>
                    <a:schemeClr val="tx1"/>
                  </a:solidFill>
                </a:endParaRPr>
              </a:p>
            </p:txBody>
          </p:sp>
          <p:sp>
            <p:nvSpPr>
              <p:cNvPr id="8" name="Flowchart: Or 7"/>
              <p:cNvSpPr/>
              <p:nvPr/>
            </p:nvSpPr>
            <p:spPr>
              <a:xfrm>
                <a:off x="2562639" y="1515799"/>
                <a:ext cx="228600" cy="230338"/>
              </a:xfrm>
              <a:prstGeom prst="flowChar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2" name="Straight Arrow Connector 11"/>
              <p:cNvCxnSpPr>
                <a:stCxn id="5" idx="2"/>
                <a:endCxn id="8" idx="0"/>
              </p:cNvCxnSpPr>
              <p:nvPr/>
            </p:nvCxnSpPr>
            <p:spPr>
              <a:xfrm>
                <a:off x="2667000" y="1295400"/>
                <a:ext cx="9939" cy="2203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681909" y="1804740"/>
                <a:ext cx="9939" cy="22039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7" idx="0"/>
              </p:cNvCxnSpPr>
              <p:nvPr/>
            </p:nvCxnSpPr>
            <p:spPr>
              <a:xfrm>
                <a:off x="2696818" y="2314080"/>
                <a:ext cx="8282" cy="35292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691020" y="2980870"/>
                <a:ext cx="8282" cy="35292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5" idx="0"/>
              </p:cNvCxnSpPr>
              <p:nvPr/>
            </p:nvCxnSpPr>
            <p:spPr>
              <a:xfrm>
                <a:off x="2658718" y="595478"/>
                <a:ext cx="8282" cy="39512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695694" y="595478"/>
                <a:ext cx="675185" cy="307777"/>
              </a:xfrm>
              <a:prstGeom prst="rect">
                <a:avLst/>
              </a:prstGeom>
            </p:spPr>
            <p:txBody>
              <a:bodyPr wrap="none">
                <a:spAutoFit/>
              </a:bodyPr>
              <a:lstStyle/>
              <a:p>
                <a:pPr algn="ctr"/>
                <a:r>
                  <a:rPr lang="en-US" sz="1400" dirty="0" smtClean="0"/>
                  <a:t>32 bits</a:t>
                </a:r>
                <a:endParaRPr lang="en-US" sz="1400" dirty="0"/>
              </a:p>
            </p:txBody>
          </p:sp>
          <p:sp>
            <p:nvSpPr>
              <p:cNvPr id="20" name="Rectangle 19"/>
              <p:cNvSpPr/>
              <p:nvPr/>
            </p:nvSpPr>
            <p:spPr>
              <a:xfrm>
                <a:off x="2927429" y="1363689"/>
                <a:ext cx="675186" cy="307777"/>
              </a:xfrm>
              <a:prstGeom prst="rect">
                <a:avLst/>
              </a:prstGeom>
            </p:spPr>
            <p:txBody>
              <a:bodyPr wrap="none">
                <a:spAutoFit/>
              </a:bodyPr>
              <a:lstStyle/>
              <a:p>
                <a:pPr algn="ctr"/>
                <a:r>
                  <a:rPr lang="en-US" sz="1400" dirty="0" smtClean="0"/>
                  <a:t>48 bits</a:t>
                </a:r>
                <a:endParaRPr lang="en-US" sz="1400" dirty="0"/>
              </a:p>
            </p:txBody>
          </p:sp>
          <p:sp>
            <p:nvSpPr>
              <p:cNvPr id="21" name="Rectangle 20"/>
              <p:cNvSpPr/>
              <p:nvPr/>
            </p:nvSpPr>
            <p:spPr>
              <a:xfrm>
                <a:off x="2691848" y="1740378"/>
                <a:ext cx="675186" cy="307777"/>
              </a:xfrm>
              <a:prstGeom prst="rect">
                <a:avLst/>
              </a:prstGeom>
            </p:spPr>
            <p:txBody>
              <a:bodyPr wrap="none">
                <a:spAutoFit/>
              </a:bodyPr>
              <a:lstStyle/>
              <a:p>
                <a:pPr algn="ctr"/>
                <a:r>
                  <a:rPr lang="en-US" sz="1400" dirty="0" smtClean="0"/>
                  <a:t>48 bits</a:t>
                </a:r>
                <a:endParaRPr lang="en-US" sz="1400" dirty="0"/>
              </a:p>
            </p:txBody>
          </p:sp>
          <p:sp>
            <p:nvSpPr>
              <p:cNvPr id="22" name="Rectangle 21"/>
              <p:cNvSpPr/>
              <p:nvPr/>
            </p:nvSpPr>
            <p:spPr>
              <a:xfrm>
                <a:off x="2677375" y="2358950"/>
                <a:ext cx="675184" cy="307777"/>
              </a:xfrm>
              <a:prstGeom prst="rect">
                <a:avLst/>
              </a:prstGeom>
            </p:spPr>
            <p:txBody>
              <a:bodyPr wrap="none">
                <a:spAutoFit/>
              </a:bodyPr>
              <a:lstStyle/>
              <a:p>
                <a:pPr algn="ctr"/>
                <a:r>
                  <a:rPr lang="en-US" sz="1400" dirty="0" smtClean="0"/>
                  <a:t>32 bits</a:t>
                </a:r>
                <a:endParaRPr lang="en-US" sz="1400" dirty="0"/>
              </a:p>
            </p:txBody>
          </p:sp>
          <p:sp>
            <p:nvSpPr>
              <p:cNvPr id="23" name="Rectangle 22"/>
              <p:cNvSpPr/>
              <p:nvPr/>
            </p:nvSpPr>
            <p:spPr>
              <a:xfrm>
                <a:off x="2733118" y="3040469"/>
                <a:ext cx="675185" cy="307777"/>
              </a:xfrm>
              <a:prstGeom prst="rect">
                <a:avLst/>
              </a:prstGeom>
            </p:spPr>
            <p:txBody>
              <a:bodyPr wrap="none">
                <a:spAutoFit/>
              </a:bodyPr>
              <a:lstStyle/>
              <a:p>
                <a:pPr algn="ctr"/>
                <a:r>
                  <a:rPr lang="en-US" sz="1400" dirty="0" smtClean="0"/>
                  <a:t>32 bits</a:t>
                </a:r>
                <a:endParaRPr lang="en-US" sz="1400" dirty="0"/>
              </a:p>
            </p:txBody>
          </p:sp>
          <p:graphicFrame>
            <p:nvGraphicFramePr>
              <p:cNvPr id="25" name="Object 24"/>
              <p:cNvGraphicFramePr>
                <a:graphicFrameLocks noChangeAspect="1"/>
              </p:cNvGraphicFramePr>
              <p:nvPr>
                <p:extLst>
                  <p:ext uri="{D42A27DB-BD31-4B8C-83A1-F6EECF244321}">
                    <p14:modId xmlns:p14="http://schemas.microsoft.com/office/powerpoint/2010/main" val="3732396516"/>
                  </p:ext>
                </p:extLst>
              </p:nvPr>
            </p:nvGraphicFramePr>
            <p:xfrm>
              <a:off x="2762935" y="409711"/>
              <a:ext cx="352425" cy="303212"/>
            </p:xfrm>
            <a:graphic>
              <a:graphicData uri="http://schemas.openxmlformats.org/presentationml/2006/ole">
                <mc:AlternateContent xmlns:mc="http://schemas.openxmlformats.org/markup-compatibility/2006">
                  <mc:Choice xmlns:v="urn:schemas-microsoft-com:vml" Requires="v">
                    <p:oleObj spid="_x0000_s6262" name="Equation" r:id="rId5" imgW="266400" imgH="228600" progId="Equation.3">
                      <p:embed/>
                    </p:oleObj>
                  </mc:Choice>
                  <mc:Fallback>
                    <p:oleObj name="Equation" r:id="rId5" imgW="266400" imgH="228600" progId="Equation.3">
                      <p:embed/>
                      <p:pic>
                        <p:nvPicPr>
                          <p:cNvPr id="0" name=""/>
                          <p:cNvPicPr/>
                          <p:nvPr/>
                        </p:nvPicPr>
                        <p:blipFill>
                          <a:blip r:embed="rId6"/>
                          <a:stretch>
                            <a:fillRect/>
                          </a:stretch>
                        </p:blipFill>
                        <p:spPr>
                          <a:xfrm>
                            <a:off x="2762935" y="409711"/>
                            <a:ext cx="352425" cy="303212"/>
                          </a:xfrm>
                          <a:prstGeom prst="rect">
                            <a:avLst/>
                          </a:prstGeom>
                        </p:spPr>
                      </p:pic>
                    </p:oleObj>
                  </mc:Fallback>
                </mc:AlternateContent>
              </a:graphicData>
            </a:graphic>
          </p:graphicFrame>
          <p:cxnSp>
            <p:nvCxnSpPr>
              <p:cNvPr id="27" name="Straight Arrow Connector 26"/>
              <p:cNvCxnSpPr/>
              <p:nvPr/>
            </p:nvCxnSpPr>
            <p:spPr>
              <a:xfrm flipH="1">
                <a:off x="2791239" y="1630968"/>
                <a:ext cx="1094961"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8" name="Object 27"/>
              <p:cNvGraphicFramePr>
                <a:graphicFrameLocks noChangeAspect="1"/>
              </p:cNvGraphicFramePr>
              <p:nvPr>
                <p:extLst>
                  <p:ext uri="{D42A27DB-BD31-4B8C-83A1-F6EECF244321}">
                    <p14:modId xmlns:p14="http://schemas.microsoft.com/office/powerpoint/2010/main" val="4088337715"/>
                  </p:ext>
                </p:extLst>
              </p:nvPr>
            </p:nvGraphicFramePr>
            <p:xfrm>
              <a:off x="3889513" y="1479362"/>
              <a:ext cx="201612" cy="303212"/>
            </p:xfrm>
            <a:graphic>
              <a:graphicData uri="http://schemas.openxmlformats.org/presentationml/2006/ole">
                <mc:AlternateContent xmlns:mc="http://schemas.openxmlformats.org/markup-compatibility/2006">
                  <mc:Choice xmlns:v="urn:schemas-microsoft-com:vml" Requires="v">
                    <p:oleObj spid="_x0000_s6263" name="Equation" r:id="rId7" imgW="152280" imgH="228600" progId="Equation.3">
                      <p:embed/>
                    </p:oleObj>
                  </mc:Choice>
                  <mc:Fallback>
                    <p:oleObj name="Equation" r:id="rId7" imgW="152280" imgH="228600" progId="Equation.3">
                      <p:embed/>
                      <p:pic>
                        <p:nvPicPr>
                          <p:cNvPr id="0" name=""/>
                          <p:cNvPicPr/>
                          <p:nvPr/>
                        </p:nvPicPr>
                        <p:blipFill>
                          <a:blip r:embed="rId8"/>
                          <a:stretch>
                            <a:fillRect/>
                          </a:stretch>
                        </p:blipFill>
                        <p:spPr>
                          <a:xfrm>
                            <a:off x="3889513" y="1479362"/>
                            <a:ext cx="201612" cy="303212"/>
                          </a:xfrm>
                          <a:prstGeom prst="rect">
                            <a:avLst/>
                          </a:prstGeom>
                        </p:spPr>
                      </p:pic>
                    </p:oleObj>
                  </mc:Fallback>
                </mc:AlternateContent>
              </a:graphicData>
            </a:graphic>
          </p:graphicFrame>
        </p:grpSp>
      </p:grpSp>
      <p:grpSp>
        <p:nvGrpSpPr>
          <p:cNvPr id="199" name="Group 198"/>
          <p:cNvGrpSpPr/>
          <p:nvPr/>
        </p:nvGrpSpPr>
        <p:grpSpPr>
          <a:xfrm>
            <a:off x="58185" y="1968140"/>
            <a:ext cx="6537539" cy="986586"/>
            <a:chOff x="-4721" y="1626229"/>
            <a:chExt cx="6846869" cy="969820"/>
          </a:xfrm>
        </p:grpSpPr>
        <p:grpSp>
          <p:nvGrpSpPr>
            <p:cNvPr id="57" name="Group 56"/>
            <p:cNvGrpSpPr/>
            <p:nvPr/>
          </p:nvGrpSpPr>
          <p:grpSpPr>
            <a:xfrm>
              <a:off x="-4721" y="2050015"/>
              <a:ext cx="762000" cy="546034"/>
              <a:chOff x="580407" y="2006342"/>
              <a:chExt cx="762000" cy="546034"/>
            </a:xfrm>
          </p:grpSpPr>
          <p:grpSp>
            <p:nvGrpSpPr>
              <p:cNvPr id="51" name="Group 50"/>
              <p:cNvGrpSpPr/>
              <p:nvPr/>
            </p:nvGrpSpPr>
            <p:grpSpPr>
              <a:xfrm>
                <a:off x="685800" y="2006342"/>
                <a:ext cx="533400" cy="153889"/>
                <a:chOff x="685800" y="2006342"/>
                <a:chExt cx="339588" cy="153889"/>
              </a:xfrm>
            </p:grpSpPr>
            <p:sp>
              <p:nvSpPr>
                <p:cNvPr id="36" name="Rectangle 35"/>
                <p:cNvSpPr/>
                <p:nvPr/>
              </p:nvSpPr>
              <p:spPr>
                <a:xfrm>
                  <a:off x="685800"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773596"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861392"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949188"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a:off x="580407" y="2374057"/>
                <a:ext cx="762000" cy="178319"/>
                <a:chOff x="609600" y="2374057"/>
                <a:chExt cx="491988" cy="153889"/>
              </a:xfrm>
            </p:grpSpPr>
            <p:sp>
              <p:nvSpPr>
                <p:cNvPr id="40" name="Rectangle 39"/>
                <p:cNvSpPr/>
                <p:nvPr/>
              </p:nvSpPr>
              <p:spPr>
                <a:xfrm>
                  <a:off x="609600"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97396"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785192"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8729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9491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10253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3" name="Straight Arrow Connector 52"/>
              <p:cNvCxnSpPr/>
              <p:nvPr/>
            </p:nvCxnSpPr>
            <p:spPr>
              <a:xfrm>
                <a:off x="764834"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902532" y="2077747"/>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1159355"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1018762"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864546" y="2050015"/>
              <a:ext cx="762000" cy="546034"/>
              <a:chOff x="580407" y="2006342"/>
              <a:chExt cx="762000" cy="546034"/>
            </a:xfrm>
          </p:grpSpPr>
          <p:grpSp>
            <p:nvGrpSpPr>
              <p:cNvPr id="59" name="Group 58"/>
              <p:cNvGrpSpPr/>
              <p:nvPr/>
            </p:nvGrpSpPr>
            <p:grpSpPr>
              <a:xfrm>
                <a:off x="685800" y="2006342"/>
                <a:ext cx="533400" cy="153889"/>
                <a:chOff x="685800" y="2006342"/>
                <a:chExt cx="339588" cy="153889"/>
              </a:xfrm>
            </p:grpSpPr>
            <p:sp>
              <p:nvSpPr>
                <p:cNvPr id="71" name="Rectangle 70"/>
                <p:cNvSpPr/>
                <p:nvPr/>
              </p:nvSpPr>
              <p:spPr>
                <a:xfrm>
                  <a:off x="685800"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773596"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861392"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949188"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p:cNvGrpSpPr/>
              <p:nvPr/>
            </p:nvGrpSpPr>
            <p:grpSpPr>
              <a:xfrm>
                <a:off x="580407" y="2374057"/>
                <a:ext cx="762000" cy="178319"/>
                <a:chOff x="609600" y="2374057"/>
                <a:chExt cx="491988" cy="153889"/>
              </a:xfrm>
            </p:grpSpPr>
            <p:sp>
              <p:nvSpPr>
                <p:cNvPr id="65" name="Rectangle 64"/>
                <p:cNvSpPr/>
                <p:nvPr/>
              </p:nvSpPr>
              <p:spPr>
                <a:xfrm>
                  <a:off x="609600"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697396"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785192"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8729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9491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10253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1" name="Straight Arrow Connector 60"/>
              <p:cNvCxnSpPr/>
              <p:nvPr/>
            </p:nvCxnSpPr>
            <p:spPr>
              <a:xfrm>
                <a:off x="764834"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902532" y="2077747"/>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1159355"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1018762"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a:off x="1733813" y="2050015"/>
              <a:ext cx="762000" cy="546034"/>
              <a:chOff x="580407" y="2006342"/>
              <a:chExt cx="762000" cy="546034"/>
            </a:xfrm>
          </p:grpSpPr>
          <p:grpSp>
            <p:nvGrpSpPr>
              <p:cNvPr id="76" name="Group 75"/>
              <p:cNvGrpSpPr/>
              <p:nvPr/>
            </p:nvGrpSpPr>
            <p:grpSpPr>
              <a:xfrm>
                <a:off x="685800" y="2006342"/>
                <a:ext cx="533400" cy="153889"/>
                <a:chOff x="685800" y="2006342"/>
                <a:chExt cx="339588" cy="153889"/>
              </a:xfrm>
            </p:grpSpPr>
            <p:sp>
              <p:nvSpPr>
                <p:cNvPr id="88" name="Rectangle 87"/>
                <p:cNvSpPr/>
                <p:nvPr/>
              </p:nvSpPr>
              <p:spPr>
                <a:xfrm>
                  <a:off x="685800"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773596"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861392"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949188"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p:cNvGrpSpPr/>
              <p:nvPr/>
            </p:nvGrpSpPr>
            <p:grpSpPr>
              <a:xfrm>
                <a:off x="580407" y="2374057"/>
                <a:ext cx="762000" cy="178319"/>
                <a:chOff x="609600" y="2374057"/>
                <a:chExt cx="491988" cy="153889"/>
              </a:xfrm>
            </p:grpSpPr>
            <p:sp>
              <p:nvSpPr>
                <p:cNvPr id="82" name="Rectangle 81"/>
                <p:cNvSpPr/>
                <p:nvPr/>
              </p:nvSpPr>
              <p:spPr>
                <a:xfrm>
                  <a:off x="609600"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697396"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785192"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8729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9491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10253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8" name="Straight Arrow Connector 77"/>
              <p:cNvCxnSpPr/>
              <p:nvPr/>
            </p:nvCxnSpPr>
            <p:spPr>
              <a:xfrm>
                <a:off x="764834"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a:off x="902532" y="2077747"/>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1159355"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1018762"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p:nvGrpSpPr>
          <p:grpSpPr>
            <a:xfrm>
              <a:off x="2603080" y="2050015"/>
              <a:ext cx="762000" cy="546034"/>
              <a:chOff x="580407" y="2006342"/>
              <a:chExt cx="762000" cy="546034"/>
            </a:xfrm>
          </p:grpSpPr>
          <p:grpSp>
            <p:nvGrpSpPr>
              <p:cNvPr id="93" name="Group 92"/>
              <p:cNvGrpSpPr/>
              <p:nvPr/>
            </p:nvGrpSpPr>
            <p:grpSpPr>
              <a:xfrm>
                <a:off x="685800" y="2006342"/>
                <a:ext cx="533400" cy="153889"/>
                <a:chOff x="685800" y="2006342"/>
                <a:chExt cx="339588" cy="153889"/>
              </a:xfrm>
            </p:grpSpPr>
            <p:sp>
              <p:nvSpPr>
                <p:cNvPr id="105" name="Rectangle 104"/>
                <p:cNvSpPr/>
                <p:nvPr/>
              </p:nvSpPr>
              <p:spPr>
                <a:xfrm>
                  <a:off x="685800"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773596"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861392"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949188"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p:cNvGrpSpPr/>
              <p:nvPr/>
            </p:nvGrpSpPr>
            <p:grpSpPr>
              <a:xfrm>
                <a:off x="580407" y="2374057"/>
                <a:ext cx="762000" cy="178319"/>
                <a:chOff x="609600" y="2374057"/>
                <a:chExt cx="491988" cy="153889"/>
              </a:xfrm>
            </p:grpSpPr>
            <p:sp>
              <p:nvSpPr>
                <p:cNvPr id="99" name="Rectangle 98"/>
                <p:cNvSpPr/>
                <p:nvPr/>
              </p:nvSpPr>
              <p:spPr>
                <a:xfrm>
                  <a:off x="609600"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697396"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785192"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8729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9491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10253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5" name="Straight Arrow Connector 94"/>
              <p:cNvCxnSpPr/>
              <p:nvPr/>
            </p:nvCxnSpPr>
            <p:spPr>
              <a:xfrm>
                <a:off x="764834"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902532" y="2077747"/>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1159355"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a:off x="1018762"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109" name="Group 108"/>
            <p:cNvGrpSpPr/>
            <p:nvPr/>
          </p:nvGrpSpPr>
          <p:grpSpPr>
            <a:xfrm>
              <a:off x="3472347" y="2050015"/>
              <a:ext cx="762000" cy="546034"/>
              <a:chOff x="580407" y="2006342"/>
              <a:chExt cx="762000" cy="546034"/>
            </a:xfrm>
          </p:grpSpPr>
          <p:grpSp>
            <p:nvGrpSpPr>
              <p:cNvPr id="110" name="Group 109"/>
              <p:cNvGrpSpPr/>
              <p:nvPr/>
            </p:nvGrpSpPr>
            <p:grpSpPr>
              <a:xfrm>
                <a:off x="685800" y="2006342"/>
                <a:ext cx="533400" cy="153889"/>
                <a:chOff x="685800" y="2006342"/>
                <a:chExt cx="339588" cy="153889"/>
              </a:xfrm>
            </p:grpSpPr>
            <p:sp>
              <p:nvSpPr>
                <p:cNvPr id="122" name="Rectangle 121"/>
                <p:cNvSpPr/>
                <p:nvPr/>
              </p:nvSpPr>
              <p:spPr>
                <a:xfrm>
                  <a:off x="685800"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773596"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861392"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p:cNvSpPr/>
                <p:nvPr/>
              </p:nvSpPr>
              <p:spPr>
                <a:xfrm>
                  <a:off x="949188"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10"/>
              <p:cNvGrpSpPr/>
              <p:nvPr/>
            </p:nvGrpSpPr>
            <p:grpSpPr>
              <a:xfrm>
                <a:off x="580407" y="2374057"/>
                <a:ext cx="762000" cy="178319"/>
                <a:chOff x="609600" y="2374057"/>
                <a:chExt cx="491988" cy="153889"/>
              </a:xfrm>
            </p:grpSpPr>
            <p:sp>
              <p:nvSpPr>
                <p:cNvPr id="116" name="Rectangle 115"/>
                <p:cNvSpPr/>
                <p:nvPr/>
              </p:nvSpPr>
              <p:spPr>
                <a:xfrm>
                  <a:off x="609600"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a:off x="697396"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785192"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8729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9491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10253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2" name="Straight Arrow Connector 111"/>
              <p:cNvCxnSpPr/>
              <p:nvPr/>
            </p:nvCxnSpPr>
            <p:spPr>
              <a:xfrm>
                <a:off x="764834"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a:off x="902532" y="2077747"/>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a:off x="1159355"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a:off x="1018762"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4341614" y="2050015"/>
              <a:ext cx="762000" cy="546034"/>
              <a:chOff x="580407" y="2006342"/>
              <a:chExt cx="762000" cy="546034"/>
            </a:xfrm>
          </p:grpSpPr>
          <p:grpSp>
            <p:nvGrpSpPr>
              <p:cNvPr id="127" name="Group 126"/>
              <p:cNvGrpSpPr/>
              <p:nvPr/>
            </p:nvGrpSpPr>
            <p:grpSpPr>
              <a:xfrm>
                <a:off x="685800" y="2006342"/>
                <a:ext cx="533400" cy="153889"/>
                <a:chOff x="685800" y="2006342"/>
                <a:chExt cx="339588" cy="153889"/>
              </a:xfrm>
            </p:grpSpPr>
            <p:sp>
              <p:nvSpPr>
                <p:cNvPr id="139" name="Rectangle 138"/>
                <p:cNvSpPr/>
                <p:nvPr/>
              </p:nvSpPr>
              <p:spPr>
                <a:xfrm>
                  <a:off x="685800"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p:cNvSpPr/>
                <p:nvPr/>
              </p:nvSpPr>
              <p:spPr>
                <a:xfrm>
                  <a:off x="773596"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p:cNvSpPr/>
                <p:nvPr/>
              </p:nvSpPr>
              <p:spPr>
                <a:xfrm>
                  <a:off x="861392"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p:cNvSpPr/>
                <p:nvPr/>
              </p:nvSpPr>
              <p:spPr>
                <a:xfrm>
                  <a:off x="949188"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 name="Group 127"/>
              <p:cNvGrpSpPr/>
              <p:nvPr/>
            </p:nvGrpSpPr>
            <p:grpSpPr>
              <a:xfrm>
                <a:off x="580407" y="2374057"/>
                <a:ext cx="762000" cy="178319"/>
                <a:chOff x="609600" y="2374057"/>
                <a:chExt cx="491988" cy="153889"/>
              </a:xfrm>
            </p:grpSpPr>
            <p:sp>
              <p:nvSpPr>
                <p:cNvPr id="133" name="Rectangle 132"/>
                <p:cNvSpPr/>
                <p:nvPr/>
              </p:nvSpPr>
              <p:spPr>
                <a:xfrm>
                  <a:off x="609600"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p:cNvSpPr/>
                <p:nvPr/>
              </p:nvSpPr>
              <p:spPr>
                <a:xfrm>
                  <a:off x="697396"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785192"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p:cNvSpPr/>
                <p:nvPr/>
              </p:nvSpPr>
              <p:spPr>
                <a:xfrm>
                  <a:off x="8729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p:cNvSpPr/>
                <p:nvPr/>
              </p:nvSpPr>
              <p:spPr>
                <a:xfrm>
                  <a:off x="9491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p:cNvSpPr/>
                <p:nvPr/>
              </p:nvSpPr>
              <p:spPr>
                <a:xfrm>
                  <a:off x="10253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9" name="Straight Arrow Connector 128"/>
              <p:cNvCxnSpPr/>
              <p:nvPr/>
            </p:nvCxnSpPr>
            <p:spPr>
              <a:xfrm>
                <a:off x="764834"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p:nvPr/>
            </p:nvCxnSpPr>
            <p:spPr>
              <a:xfrm>
                <a:off x="902532" y="2077747"/>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a:off x="1159355"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p:nvPr/>
            </p:nvCxnSpPr>
            <p:spPr>
              <a:xfrm>
                <a:off x="1018762"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143" name="Group 142"/>
            <p:cNvGrpSpPr/>
            <p:nvPr/>
          </p:nvGrpSpPr>
          <p:grpSpPr>
            <a:xfrm>
              <a:off x="5210881" y="2050015"/>
              <a:ext cx="762000" cy="546034"/>
              <a:chOff x="580407" y="2006342"/>
              <a:chExt cx="762000" cy="546034"/>
            </a:xfrm>
          </p:grpSpPr>
          <p:grpSp>
            <p:nvGrpSpPr>
              <p:cNvPr id="144" name="Group 143"/>
              <p:cNvGrpSpPr/>
              <p:nvPr/>
            </p:nvGrpSpPr>
            <p:grpSpPr>
              <a:xfrm>
                <a:off x="685800" y="2006342"/>
                <a:ext cx="533400" cy="153889"/>
                <a:chOff x="685800" y="2006342"/>
                <a:chExt cx="339588" cy="153889"/>
              </a:xfrm>
            </p:grpSpPr>
            <p:sp>
              <p:nvSpPr>
                <p:cNvPr id="156" name="Rectangle 155"/>
                <p:cNvSpPr/>
                <p:nvPr/>
              </p:nvSpPr>
              <p:spPr>
                <a:xfrm>
                  <a:off x="685800"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p:cNvSpPr/>
                <p:nvPr/>
              </p:nvSpPr>
              <p:spPr>
                <a:xfrm>
                  <a:off x="773596"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p:cNvSpPr/>
                <p:nvPr/>
              </p:nvSpPr>
              <p:spPr>
                <a:xfrm>
                  <a:off x="861392"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p:cNvSpPr/>
                <p:nvPr/>
              </p:nvSpPr>
              <p:spPr>
                <a:xfrm>
                  <a:off x="949188"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 name="Group 144"/>
              <p:cNvGrpSpPr/>
              <p:nvPr/>
            </p:nvGrpSpPr>
            <p:grpSpPr>
              <a:xfrm>
                <a:off x="580407" y="2374057"/>
                <a:ext cx="762000" cy="178319"/>
                <a:chOff x="609600" y="2374057"/>
                <a:chExt cx="491988" cy="153889"/>
              </a:xfrm>
            </p:grpSpPr>
            <p:sp>
              <p:nvSpPr>
                <p:cNvPr id="150" name="Rectangle 149"/>
                <p:cNvSpPr/>
                <p:nvPr/>
              </p:nvSpPr>
              <p:spPr>
                <a:xfrm>
                  <a:off x="609600"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697396"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a:off x="785192"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p:cNvSpPr/>
                <p:nvPr/>
              </p:nvSpPr>
              <p:spPr>
                <a:xfrm>
                  <a:off x="8729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9491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10253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6" name="Straight Arrow Connector 145"/>
              <p:cNvCxnSpPr/>
              <p:nvPr/>
            </p:nvCxnSpPr>
            <p:spPr>
              <a:xfrm>
                <a:off x="764834"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p:nvPr/>
            </p:nvCxnSpPr>
            <p:spPr>
              <a:xfrm>
                <a:off x="902532" y="2077747"/>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p:nvPr/>
            </p:nvCxnSpPr>
            <p:spPr>
              <a:xfrm>
                <a:off x="1159355"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p:nvPr/>
            </p:nvCxnSpPr>
            <p:spPr>
              <a:xfrm>
                <a:off x="1018762"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160" name="Group 159"/>
            <p:cNvGrpSpPr/>
            <p:nvPr/>
          </p:nvGrpSpPr>
          <p:grpSpPr>
            <a:xfrm>
              <a:off x="6080148" y="2050015"/>
              <a:ext cx="762000" cy="546034"/>
              <a:chOff x="580407" y="2006342"/>
              <a:chExt cx="762000" cy="546034"/>
            </a:xfrm>
          </p:grpSpPr>
          <p:grpSp>
            <p:nvGrpSpPr>
              <p:cNvPr id="161" name="Group 160"/>
              <p:cNvGrpSpPr/>
              <p:nvPr/>
            </p:nvGrpSpPr>
            <p:grpSpPr>
              <a:xfrm>
                <a:off x="685800" y="2006342"/>
                <a:ext cx="533400" cy="153889"/>
                <a:chOff x="685800" y="2006342"/>
                <a:chExt cx="339588" cy="153889"/>
              </a:xfrm>
            </p:grpSpPr>
            <p:sp>
              <p:nvSpPr>
                <p:cNvPr id="173" name="Rectangle 172"/>
                <p:cNvSpPr/>
                <p:nvPr/>
              </p:nvSpPr>
              <p:spPr>
                <a:xfrm>
                  <a:off x="685800"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p:cNvSpPr/>
                <p:nvPr/>
              </p:nvSpPr>
              <p:spPr>
                <a:xfrm>
                  <a:off x="773596"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p:cNvSpPr/>
                <p:nvPr/>
              </p:nvSpPr>
              <p:spPr>
                <a:xfrm>
                  <a:off x="861392"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p:cNvSpPr/>
                <p:nvPr/>
              </p:nvSpPr>
              <p:spPr>
                <a:xfrm>
                  <a:off x="949188" y="2006342"/>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2" name="Group 161"/>
              <p:cNvGrpSpPr/>
              <p:nvPr/>
            </p:nvGrpSpPr>
            <p:grpSpPr>
              <a:xfrm>
                <a:off x="580407" y="2374057"/>
                <a:ext cx="762000" cy="178319"/>
                <a:chOff x="609600" y="2374057"/>
                <a:chExt cx="491988" cy="153889"/>
              </a:xfrm>
            </p:grpSpPr>
            <p:sp>
              <p:nvSpPr>
                <p:cNvPr id="167" name="Rectangle 166"/>
                <p:cNvSpPr/>
                <p:nvPr/>
              </p:nvSpPr>
              <p:spPr>
                <a:xfrm>
                  <a:off x="609600"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p:cNvSpPr/>
                <p:nvPr/>
              </p:nvSpPr>
              <p:spPr>
                <a:xfrm>
                  <a:off x="697396"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p:cNvSpPr/>
                <p:nvPr/>
              </p:nvSpPr>
              <p:spPr>
                <a:xfrm>
                  <a:off x="785192"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p:cNvSpPr/>
                <p:nvPr/>
              </p:nvSpPr>
              <p:spPr>
                <a:xfrm>
                  <a:off x="8729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p:cNvSpPr/>
                <p:nvPr/>
              </p:nvSpPr>
              <p:spPr>
                <a:xfrm>
                  <a:off x="9491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p:cNvSpPr/>
                <p:nvPr/>
              </p:nvSpPr>
              <p:spPr>
                <a:xfrm>
                  <a:off x="1025388" y="2374057"/>
                  <a:ext cx="76200" cy="15388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3" name="Straight Arrow Connector 162"/>
              <p:cNvCxnSpPr/>
              <p:nvPr/>
            </p:nvCxnSpPr>
            <p:spPr>
              <a:xfrm>
                <a:off x="764834"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p:nvPr/>
            </p:nvCxnSpPr>
            <p:spPr>
              <a:xfrm>
                <a:off x="902532" y="2077747"/>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5" name="Straight Arrow Connector 164"/>
              <p:cNvCxnSpPr/>
              <p:nvPr/>
            </p:nvCxnSpPr>
            <p:spPr>
              <a:xfrm>
                <a:off x="1159355"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p:nvPr/>
            </p:nvCxnSpPr>
            <p:spPr>
              <a:xfrm>
                <a:off x="1018762" y="2084309"/>
                <a:ext cx="0" cy="36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177" name="Freeform 176"/>
            <p:cNvSpPr/>
            <p:nvPr/>
          </p:nvSpPr>
          <p:spPr>
            <a:xfrm>
              <a:off x="586409" y="2121420"/>
              <a:ext cx="327991" cy="353423"/>
            </a:xfrm>
            <a:custGeom>
              <a:avLst/>
              <a:gdLst>
                <a:gd name="connsiteX0" fmla="*/ 0 w 327991"/>
                <a:gd name="connsiteY0" fmla="*/ 0 h 327991"/>
                <a:gd name="connsiteX1" fmla="*/ 9939 w 327991"/>
                <a:gd name="connsiteY1" fmla="*/ 168965 h 327991"/>
                <a:gd name="connsiteX2" fmla="*/ 318052 w 327991"/>
                <a:gd name="connsiteY2" fmla="*/ 168965 h 327991"/>
                <a:gd name="connsiteX3" fmla="*/ 327991 w 327991"/>
                <a:gd name="connsiteY3" fmla="*/ 327991 h 327991"/>
              </a:gdLst>
              <a:ahLst/>
              <a:cxnLst>
                <a:cxn ang="0">
                  <a:pos x="connsiteX0" y="connsiteY0"/>
                </a:cxn>
                <a:cxn ang="0">
                  <a:pos x="connsiteX1" y="connsiteY1"/>
                </a:cxn>
                <a:cxn ang="0">
                  <a:pos x="connsiteX2" y="connsiteY2"/>
                </a:cxn>
                <a:cxn ang="0">
                  <a:pos x="connsiteX3" y="connsiteY3"/>
                </a:cxn>
              </a:cxnLst>
              <a:rect l="l" t="t" r="r" b="b"/>
              <a:pathLst>
                <a:path w="327991" h="327991">
                  <a:moveTo>
                    <a:pt x="0" y="0"/>
                  </a:moveTo>
                  <a:lnTo>
                    <a:pt x="9939" y="168965"/>
                  </a:lnTo>
                  <a:lnTo>
                    <a:pt x="318052" y="168965"/>
                  </a:lnTo>
                  <a:lnTo>
                    <a:pt x="327991" y="327991"/>
                  </a:lnTo>
                </a:path>
              </a:pathLst>
            </a:custGeom>
            <a:noFill/>
            <a:ln w="9525">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Freeform 177"/>
            <p:cNvSpPr/>
            <p:nvPr/>
          </p:nvSpPr>
          <p:spPr>
            <a:xfrm>
              <a:off x="1464832" y="2126959"/>
              <a:ext cx="327991" cy="353423"/>
            </a:xfrm>
            <a:custGeom>
              <a:avLst/>
              <a:gdLst>
                <a:gd name="connsiteX0" fmla="*/ 0 w 327991"/>
                <a:gd name="connsiteY0" fmla="*/ 0 h 327991"/>
                <a:gd name="connsiteX1" fmla="*/ 9939 w 327991"/>
                <a:gd name="connsiteY1" fmla="*/ 168965 h 327991"/>
                <a:gd name="connsiteX2" fmla="*/ 318052 w 327991"/>
                <a:gd name="connsiteY2" fmla="*/ 168965 h 327991"/>
                <a:gd name="connsiteX3" fmla="*/ 327991 w 327991"/>
                <a:gd name="connsiteY3" fmla="*/ 327991 h 327991"/>
              </a:gdLst>
              <a:ahLst/>
              <a:cxnLst>
                <a:cxn ang="0">
                  <a:pos x="connsiteX0" y="connsiteY0"/>
                </a:cxn>
                <a:cxn ang="0">
                  <a:pos x="connsiteX1" y="connsiteY1"/>
                </a:cxn>
                <a:cxn ang="0">
                  <a:pos x="connsiteX2" y="connsiteY2"/>
                </a:cxn>
                <a:cxn ang="0">
                  <a:pos x="connsiteX3" y="connsiteY3"/>
                </a:cxn>
              </a:cxnLst>
              <a:rect l="l" t="t" r="r" b="b"/>
              <a:pathLst>
                <a:path w="327991" h="327991">
                  <a:moveTo>
                    <a:pt x="0" y="0"/>
                  </a:moveTo>
                  <a:lnTo>
                    <a:pt x="9939" y="168965"/>
                  </a:lnTo>
                  <a:lnTo>
                    <a:pt x="318052" y="168965"/>
                  </a:lnTo>
                  <a:lnTo>
                    <a:pt x="327991" y="327991"/>
                  </a:lnTo>
                </a:path>
              </a:pathLst>
            </a:custGeom>
            <a:noFill/>
            <a:ln w="9525">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reeform 178"/>
            <p:cNvSpPr/>
            <p:nvPr/>
          </p:nvSpPr>
          <p:spPr>
            <a:xfrm>
              <a:off x="2337689" y="2130488"/>
              <a:ext cx="327991" cy="353423"/>
            </a:xfrm>
            <a:custGeom>
              <a:avLst/>
              <a:gdLst>
                <a:gd name="connsiteX0" fmla="*/ 0 w 327991"/>
                <a:gd name="connsiteY0" fmla="*/ 0 h 327991"/>
                <a:gd name="connsiteX1" fmla="*/ 9939 w 327991"/>
                <a:gd name="connsiteY1" fmla="*/ 168965 h 327991"/>
                <a:gd name="connsiteX2" fmla="*/ 318052 w 327991"/>
                <a:gd name="connsiteY2" fmla="*/ 168965 h 327991"/>
                <a:gd name="connsiteX3" fmla="*/ 327991 w 327991"/>
                <a:gd name="connsiteY3" fmla="*/ 327991 h 327991"/>
              </a:gdLst>
              <a:ahLst/>
              <a:cxnLst>
                <a:cxn ang="0">
                  <a:pos x="connsiteX0" y="connsiteY0"/>
                </a:cxn>
                <a:cxn ang="0">
                  <a:pos x="connsiteX1" y="connsiteY1"/>
                </a:cxn>
                <a:cxn ang="0">
                  <a:pos x="connsiteX2" y="connsiteY2"/>
                </a:cxn>
                <a:cxn ang="0">
                  <a:pos x="connsiteX3" y="connsiteY3"/>
                </a:cxn>
              </a:cxnLst>
              <a:rect l="l" t="t" r="r" b="b"/>
              <a:pathLst>
                <a:path w="327991" h="327991">
                  <a:moveTo>
                    <a:pt x="0" y="0"/>
                  </a:moveTo>
                  <a:lnTo>
                    <a:pt x="9939" y="168965"/>
                  </a:lnTo>
                  <a:lnTo>
                    <a:pt x="318052" y="168965"/>
                  </a:lnTo>
                  <a:lnTo>
                    <a:pt x="327991" y="327991"/>
                  </a:lnTo>
                </a:path>
              </a:pathLst>
            </a:custGeom>
            <a:noFill/>
            <a:ln w="9525">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Freeform 179"/>
            <p:cNvSpPr/>
            <p:nvPr/>
          </p:nvSpPr>
          <p:spPr>
            <a:xfrm>
              <a:off x="3188050" y="2168934"/>
              <a:ext cx="327991" cy="353423"/>
            </a:xfrm>
            <a:custGeom>
              <a:avLst/>
              <a:gdLst>
                <a:gd name="connsiteX0" fmla="*/ 0 w 327991"/>
                <a:gd name="connsiteY0" fmla="*/ 0 h 327991"/>
                <a:gd name="connsiteX1" fmla="*/ 9939 w 327991"/>
                <a:gd name="connsiteY1" fmla="*/ 168965 h 327991"/>
                <a:gd name="connsiteX2" fmla="*/ 318052 w 327991"/>
                <a:gd name="connsiteY2" fmla="*/ 168965 h 327991"/>
                <a:gd name="connsiteX3" fmla="*/ 327991 w 327991"/>
                <a:gd name="connsiteY3" fmla="*/ 327991 h 327991"/>
              </a:gdLst>
              <a:ahLst/>
              <a:cxnLst>
                <a:cxn ang="0">
                  <a:pos x="connsiteX0" y="connsiteY0"/>
                </a:cxn>
                <a:cxn ang="0">
                  <a:pos x="connsiteX1" y="connsiteY1"/>
                </a:cxn>
                <a:cxn ang="0">
                  <a:pos x="connsiteX2" y="connsiteY2"/>
                </a:cxn>
                <a:cxn ang="0">
                  <a:pos x="connsiteX3" y="connsiteY3"/>
                </a:cxn>
              </a:cxnLst>
              <a:rect l="l" t="t" r="r" b="b"/>
              <a:pathLst>
                <a:path w="327991" h="327991">
                  <a:moveTo>
                    <a:pt x="0" y="0"/>
                  </a:moveTo>
                  <a:lnTo>
                    <a:pt x="9939" y="168965"/>
                  </a:lnTo>
                  <a:lnTo>
                    <a:pt x="318052" y="168965"/>
                  </a:lnTo>
                  <a:lnTo>
                    <a:pt x="327991" y="327991"/>
                  </a:lnTo>
                </a:path>
              </a:pathLst>
            </a:custGeom>
            <a:noFill/>
            <a:ln w="9525">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Freeform 180"/>
            <p:cNvSpPr/>
            <p:nvPr/>
          </p:nvSpPr>
          <p:spPr>
            <a:xfrm>
              <a:off x="4066909" y="2150706"/>
              <a:ext cx="327991" cy="353423"/>
            </a:xfrm>
            <a:custGeom>
              <a:avLst/>
              <a:gdLst>
                <a:gd name="connsiteX0" fmla="*/ 0 w 327991"/>
                <a:gd name="connsiteY0" fmla="*/ 0 h 327991"/>
                <a:gd name="connsiteX1" fmla="*/ 9939 w 327991"/>
                <a:gd name="connsiteY1" fmla="*/ 168965 h 327991"/>
                <a:gd name="connsiteX2" fmla="*/ 318052 w 327991"/>
                <a:gd name="connsiteY2" fmla="*/ 168965 h 327991"/>
                <a:gd name="connsiteX3" fmla="*/ 327991 w 327991"/>
                <a:gd name="connsiteY3" fmla="*/ 327991 h 327991"/>
              </a:gdLst>
              <a:ahLst/>
              <a:cxnLst>
                <a:cxn ang="0">
                  <a:pos x="connsiteX0" y="connsiteY0"/>
                </a:cxn>
                <a:cxn ang="0">
                  <a:pos x="connsiteX1" y="connsiteY1"/>
                </a:cxn>
                <a:cxn ang="0">
                  <a:pos x="connsiteX2" y="connsiteY2"/>
                </a:cxn>
                <a:cxn ang="0">
                  <a:pos x="connsiteX3" y="connsiteY3"/>
                </a:cxn>
              </a:cxnLst>
              <a:rect l="l" t="t" r="r" b="b"/>
              <a:pathLst>
                <a:path w="327991" h="327991">
                  <a:moveTo>
                    <a:pt x="0" y="0"/>
                  </a:moveTo>
                  <a:lnTo>
                    <a:pt x="9939" y="168965"/>
                  </a:lnTo>
                  <a:lnTo>
                    <a:pt x="318052" y="168965"/>
                  </a:lnTo>
                  <a:lnTo>
                    <a:pt x="327991" y="327991"/>
                  </a:lnTo>
                </a:path>
              </a:pathLst>
            </a:custGeom>
            <a:noFill/>
            <a:ln w="9525">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Freeform 181"/>
            <p:cNvSpPr/>
            <p:nvPr/>
          </p:nvSpPr>
          <p:spPr>
            <a:xfrm>
              <a:off x="4944677" y="2135712"/>
              <a:ext cx="327991" cy="353423"/>
            </a:xfrm>
            <a:custGeom>
              <a:avLst/>
              <a:gdLst>
                <a:gd name="connsiteX0" fmla="*/ 0 w 327991"/>
                <a:gd name="connsiteY0" fmla="*/ 0 h 327991"/>
                <a:gd name="connsiteX1" fmla="*/ 9939 w 327991"/>
                <a:gd name="connsiteY1" fmla="*/ 168965 h 327991"/>
                <a:gd name="connsiteX2" fmla="*/ 318052 w 327991"/>
                <a:gd name="connsiteY2" fmla="*/ 168965 h 327991"/>
                <a:gd name="connsiteX3" fmla="*/ 327991 w 327991"/>
                <a:gd name="connsiteY3" fmla="*/ 327991 h 327991"/>
              </a:gdLst>
              <a:ahLst/>
              <a:cxnLst>
                <a:cxn ang="0">
                  <a:pos x="connsiteX0" y="connsiteY0"/>
                </a:cxn>
                <a:cxn ang="0">
                  <a:pos x="connsiteX1" y="connsiteY1"/>
                </a:cxn>
                <a:cxn ang="0">
                  <a:pos x="connsiteX2" y="connsiteY2"/>
                </a:cxn>
                <a:cxn ang="0">
                  <a:pos x="connsiteX3" y="connsiteY3"/>
                </a:cxn>
              </a:cxnLst>
              <a:rect l="l" t="t" r="r" b="b"/>
              <a:pathLst>
                <a:path w="327991" h="327991">
                  <a:moveTo>
                    <a:pt x="0" y="0"/>
                  </a:moveTo>
                  <a:lnTo>
                    <a:pt x="9939" y="168965"/>
                  </a:lnTo>
                  <a:lnTo>
                    <a:pt x="318052" y="168965"/>
                  </a:lnTo>
                  <a:lnTo>
                    <a:pt x="327991" y="327991"/>
                  </a:lnTo>
                </a:path>
              </a:pathLst>
            </a:custGeom>
            <a:noFill/>
            <a:ln w="9525">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Freeform 182"/>
            <p:cNvSpPr/>
            <p:nvPr/>
          </p:nvSpPr>
          <p:spPr>
            <a:xfrm>
              <a:off x="5817257" y="2148514"/>
              <a:ext cx="327991" cy="353423"/>
            </a:xfrm>
            <a:custGeom>
              <a:avLst/>
              <a:gdLst>
                <a:gd name="connsiteX0" fmla="*/ 0 w 327991"/>
                <a:gd name="connsiteY0" fmla="*/ 0 h 327991"/>
                <a:gd name="connsiteX1" fmla="*/ 9939 w 327991"/>
                <a:gd name="connsiteY1" fmla="*/ 168965 h 327991"/>
                <a:gd name="connsiteX2" fmla="*/ 318052 w 327991"/>
                <a:gd name="connsiteY2" fmla="*/ 168965 h 327991"/>
                <a:gd name="connsiteX3" fmla="*/ 327991 w 327991"/>
                <a:gd name="connsiteY3" fmla="*/ 327991 h 327991"/>
              </a:gdLst>
              <a:ahLst/>
              <a:cxnLst>
                <a:cxn ang="0">
                  <a:pos x="connsiteX0" y="connsiteY0"/>
                </a:cxn>
                <a:cxn ang="0">
                  <a:pos x="connsiteX1" y="connsiteY1"/>
                </a:cxn>
                <a:cxn ang="0">
                  <a:pos x="connsiteX2" y="connsiteY2"/>
                </a:cxn>
                <a:cxn ang="0">
                  <a:pos x="connsiteX3" y="connsiteY3"/>
                </a:cxn>
              </a:cxnLst>
              <a:rect l="l" t="t" r="r" b="b"/>
              <a:pathLst>
                <a:path w="327991" h="327991">
                  <a:moveTo>
                    <a:pt x="0" y="0"/>
                  </a:moveTo>
                  <a:lnTo>
                    <a:pt x="9939" y="168965"/>
                  </a:lnTo>
                  <a:lnTo>
                    <a:pt x="318052" y="168965"/>
                  </a:lnTo>
                  <a:lnTo>
                    <a:pt x="327991" y="327991"/>
                  </a:lnTo>
                </a:path>
              </a:pathLst>
            </a:custGeom>
            <a:noFill/>
            <a:ln w="9525">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Freeform 184"/>
            <p:cNvSpPr/>
            <p:nvPr/>
          </p:nvSpPr>
          <p:spPr>
            <a:xfrm>
              <a:off x="685800" y="2146852"/>
              <a:ext cx="347870" cy="337931"/>
            </a:xfrm>
            <a:custGeom>
              <a:avLst/>
              <a:gdLst>
                <a:gd name="connsiteX0" fmla="*/ 347870 w 347870"/>
                <a:gd name="connsiteY0" fmla="*/ 0 h 337931"/>
                <a:gd name="connsiteX1" fmla="*/ 347870 w 347870"/>
                <a:gd name="connsiteY1" fmla="*/ 188844 h 337931"/>
                <a:gd name="connsiteX2" fmla="*/ 19878 w 347870"/>
                <a:gd name="connsiteY2" fmla="*/ 198783 h 337931"/>
                <a:gd name="connsiteX3" fmla="*/ 0 w 347870"/>
                <a:gd name="connsiteY3" fmla="*/ 337931 h 337931"/>
              </a:gdLst>
              <a:ahLst/>
              <a:cxnLst>
                <a:cxn ang="0">
                  <a:pos x="connsiteX0" y="connsiteY0"/>
                </a:cxn>
                <a:cxn ang="0">
                  <a:pos x="connsiteX1" y="connsiteY1"/>
                </a:cxn>
                <a:cxn ang="0">
                  <a:pos x="connsiteX2" y="connsiteY2"/>
                </a:cxn>
                <a:cxn ang="0">
                  <a:pos x="connsiteX3" y="connsiteY3"/>
                </a:cxn>
              </a:cxnLst>
              <a:rect l="l" t="t" r="r" b="b"/>
              <a:pathLst>
                <a:path w="347870" h="337931">
                  <a:moveTo>
                    <a:pt x="347870" y="0"/>
                  </a:moveTo>
                  <a:lnTo>
                    <a:pt x="347870" y="188844"/>
                  </a:lnTo>
                  <a:lnTo>
                    <a:pt x="19878" y="198783"/>
                  </a:lnTo>
                  <a:lnTo>
                    <a:pt x="0" y="337931"/>
                  </a:lnTo>
                </a:path>
              </a:pathLst>
            </a:custGeom>
            <a:noFill/>
            <a:ln w="12700">
              <a:solidFill>
                <a:srgbClr val="0070C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Freeform 185"/>
            <p:cNvSpPr/>
            <p:nvPr/>
          </p:nvSpPr>
          <p:spPr>
            <a:xfrm>
              <a:off x="1546206" y="2140090"/>
              <a:ext cx="347870" cy="337931"/>
            </a:xfrm>
            <a:custGeom>
              <a:avLst/>
              <a:gdLst>
                <a:gd name="connsiteX0" fmla="*/ 347870 w 347870"/>
                <a:gd name="connsiteY0" fmla="*/ 0 h 337931"/>
                <a:gd name="connsiteX1" fmla="*/ 347870 w 347870"/>
                <a:gd name="connsiteY1" fmla="*/ 188844 h 337931"/>
                <a:gd name="connsiteX2" fmla="*/ 19878 w 347870"/>
                <a:gd name="connsiteY2" fmla="*/ 198783 h 337931"/>
                <a:gd name="connsiteX3" fmla="*/ 0 w 347870"/>
                <a:gd name="connsiteY3" fmla="*/ 337931 h 337931"/>
              </a:gdLst>
              <a:ahLst/>
              <a:cxnLst>
                <a:cxn ang="0">
                  <a:pos x="connsiteX0" y="connsiteY0"/>
                </a:cxn>
                <a:cxn ang="0">
                  <a:pos x="connsiteX1" y="connsiteY1"/>
                </a:cxn>
                <a:cxn ang="0">
                  <a:pos x="connsiteX2" y="connsiteY2"/>
                </a:cxn>
                <a:cxn ang="0">
                  <a:pos x="connsiteX3" y="connsiteY3"/>
                </a:cxn>
              </a:cxnLst>
              <a:rect l="l" t="t" r="r" b="b"/>
              <a:pathLst>
                <a:path w="347870" h="337931">
                  <a:moveTo>
                    <a:pt x="347870" y="0"/>
                  </a:moveTo>
                  <a:lnTo>
                    <a:pt x="347870" y="188844"/>
                  </a:lnTo>
                  <a:lnTo>
                    <a:pt x="19878" y="198783"/>
                  </a:lnTo>
                  <a:lnTo>
                    <a:pt x="0" y="337931"/>
                  </a:lnTo>
                </a:path>
              </a:pathLst>
            </a:custGeom>
            <a:noFill/>
            <a:ln w="12700">
              <a:solidFill>
                <a:srgbClr val="0070C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Freeform 188"/>
            <p:cNvSpPr/>
            <p:nvPr/>
          </p:nvSpPr>
          <p:spPr>
            <a:xfrm>
              <a:off x="2436803" y="2133463"/>
              <a:ext cx="347870" cy="337931"/>
            </a:xfrm>
            <a:custGeom>
              <a:avLst/>
              <a:gdLst>
                <a:gd name="connsiteX0" fmla="*/ 347870 w 347870"/>
                <a:gd name="connsiteY0" fmla="*/ 0 h 337931"/>
                <a:gd name="connsiteX1" fmla="*/ 347870 w 347870"/>
                <a:gd name="connsiteY1" fmla="*/ 188844 h 337931"/>
                <a:gd name="connsiteX2" fmla="*/ 19878 w 347870"/>
                <a:gd name="connsiteY2" fmla="*/ 198783 h 337931"/>
                <a:gd name="connsiteX3" fmla="*/ 0 w 347870"/>
                <a:gd name="connsiteY3" fmla="*/ 337931 h 337931"/>
              </a:gdLst>
              <a:ahLst/>
              <a:cxnLst>
                <a:cxn ang="0">
                  <a:pos x="connsiteX0" y="connsiteY0"/>
                </a:cxn>
                <a:cxn ang="0">
                  <a:pos x="connsiteX1" y="connsiteY1"/>
                </a:cxn>
                <a:cxn ang="0">
                  <a:pos x="connsiteX2" y="connsiteY2"/>
                </a:cxn>
                <a:cxn ang="0">
                  <a:pos x="connsiteX3" y="connsiteY3"/>
                </a:cxn>
              </a:cxnLst>
              <a:rect l="l" t="t" r="r" b="b"/>
              <a:pathLst>
                <a:path w="347870" h="337931">
                  <a:moveTo>
                    <a:pt x="347870" y="0"/>
                  </a:moveTo>
                  <a:lnTo>
                    <a:pt x="347870" y="188844"/>
                  </a:lnTo>
                  <a:lnTo>
                    <a:pt x="19878" y="198783"/>
                  </a:lnTo>
                  <a:lnTo>
                    <a:pt x="0" y="337931"/>
                  </a:lnTo>
                </a:path>
              </a:pathLst>
            </a:custGeom>
            <a:noFill/>
            <a:ln w="12700">
              <a:solidFill>
                <a:srgbClr val="0070C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Freeform 189"/>
            <p:cNvSpPr/>
            <p:nvPr/>
          </p:nvSpPr>
          <p:spPr>
            <a:xfrm>
              <a:off x="3289714" y="2176679"/>
              <a:ext cx="347870" cy="337931"/>
            </a:xfrm>
            <a:custGeom>
              <a:avLst/>
              <a:gdLst>
                <a:gd name="connsiteX0" fmla="*/ 347870 w 347870"/>
                <a:gd name="connsiteY0" fmla="*/ 0 h 337931"/>
                <a:gd name="connsiteX1" fmla="*/ 347870 w 347870"/>
                <a:gd name="connsiteY1" fmla="*/ 188844 h 337931"/>
                <a:gd name="connsiteX2" fmla="*/ 19878 w 347870"/>
                <a:gd name="connsiteY2" fmla="*/ 198783 h 337931"/>
                <a:gd name="connsiteX3" fmla="*/ 0 w 347870"/>
                <a:gd name="connsiteY3" fmla="*/ 337931 h 337931"/>
              </a:gdLst>
              <a:ahLst/>
              <a:cxnLst>
                <a:cxn ang="0">
                  <a:pos x="connsiteX0" y="connsiteY0"/>
                </a:cxn>
                <a:cxn ang="0">
                  <a:pos x="connsiteX1" y="connsiteY1"/>
                </a:cxn>
                <a:cxn ang="0">
                  <a:pos x="connsiteX2" y="connsiteY2"/>
                </a:cxn>
                <a:cxn ang="0">
                  <a:pos x="connsiteX3" y="connsiteY3"/>
                </a:cxn>
              </a:cxnLst>
              <a:rect l="l" t="t" r="r" b="b"/>
              <a:pathLst>
                <a:path w="347870" h="337931">
                  <a:moveTo>
                    <a:pt x="347870" y="0"/>
                  </a:moveTo>
                  <a:lnTo>
                    <a:pt x="347870" y="188844"/>
                  </a:lnTo>
                  <a:lnTo>
                    <a:pt x="19878" y="198783"/>
                  </a:lnTo>
                  <a:lnTo>
                    <a:pt x="0" y="337931"/>
                  </a:lnTo>
                </a:path>
              </a:pathLst>
            </a:custGeom>
            <a:noFill/>
            <a:ln w="12700">
              <a:solidFill>
                <a:srgbClr val="0070C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Freeform 190"/>
            <p:cNvSpPr/>
            <p:nvPr/>
          </p:nvSpPr>
          <p:spPr>
            <a:xfrm>
              <a:off x="4136692" y="2156811"/>
              <a:ext cx="347870" cy="337931"/>
            </a:xfrm>
            <a:custGeom>
              <a:avLst/>
              <a:gdLst>
                <a:gd name="connsiteX0" fmla="*/ 347870 w 347870"/>
                <a:gd name="connsiteY0" fmla="*/ 0 h 337931"/>
                <a:gd name="connsiteX1" fmla="*/ 347870 w 347870"/>
                <a:gd name="connsiteY1" fmla="*/ 188844 h 337931"/>
                <a:gd name="connsiteX2" fmla="*/ 19878 w 347870"/>
                <a:gd name="connsiteY2" fmla="*/ 198783 h 337931"/>
                <a:gd name="connsiteX3" fmla="*/ 0 w 347870"/>
                <a:gd name="connsiteY3" fmla="*/ 337931 h 337931"/>
              </a:gdLst>
              <a:ahLst/>
              <a:cxnLst>
                <a:cxn ang="0">
                  <a:pos x="connsiteX0" y="connsiteY0"/>
                </a:cxn>
                <a:cxn ang="0">
                  <a:pos x="connsiteX1" y="connsiteY1"/>
                </a:cxn>
                <a:cxn ang="0">
                  <a:pos x="connsiteX2" y="connsiteY2"/>
                </a:cxn>
                <a:cxn ang="0">
                  <a:pos x="connsiteX3" y="connsiteY3"/>
                </a:cxn>
              </a:cxnLst>
              <a:rect l="l" t="t" r="r" b="b"/>
              <a:pathLst>
                <a:path w="347870" h="337931">
                  <a:moveTo>
                    <a:pt x="347870" y="0"/>
                  </a:moveTo>
                  <a:lnTo>
                    <a:pt x="347870" y="188844"/>
                  </a:lnTo>
                  <a:lnTo>
                    <a:pt x="19878" y="198783"/>
                  </a:lnTo>
                  <a:lnTo>
                    <a:pt x="0" y="337931"/>
                  </a:lnTo>
                </a:path>
              </a:pathLst>
            </a:custGeom>
            <a:noFill/>
            <a:ln w="12700">
              <a:solidFill>
                <a:srgbClr val="0070C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Freeform 191"/>
            <p:cNvSpPr/>
            <p:nvPr/>
          </p:nvSpPr>
          <p:spPr>
            <a:xfrm>
              <a:off x="5028248" y="2151237"/>
              <a:ext cx="347870" cy="337931"/>
            </a:xfrm>
            <a:custGeom>
              <a:avLst/>
              <a:gdLst>
                <a:gd name="connsiteX0" fmla="*/ 347870 w 347870"/>
                <a:gd name="connsiteY0" fmla="*/ 0 h 337931"/>
                <a:gd name="connsiteX1" fmla="*/ 347870 w 347870"/>
                <a:gd name="connsiteY1" fmla="*/ 188844 h 337931"/>
                <a:gd name="connsiteX2" fmla="*/ 19878 w 347870"/>
                <a:gd name="connsiteY2" fmla="*/ 198783 h 337931"/>
                <a:gd name="connsiteX3" fmla="*/ 0 w 347870"/>
                <a:gd name="connsiteY3" fmla="*/ 337931 h 337931"/>
              </a:gdLst>
              <a:ahLst/>
              <a:cxnLst>
                <a:cxn ang="0">
                  <a:pos x="connsiteX0" y="connsiteY0"/>
                </a:cxn>
                <a:cxn ang="0">
                  <a:pos x="connsiteX1" y="connsiteY1"/>
                </a:cxn>
                <a:cxn ang="0">
                  <a:pos x="connsiteX2" y="connsiteY2"/>
                </a:cxn>
                <a:cxn ang="0">
                  <a:pos x="connsiteX3" y="connsiteY3"/>
                </a:cxn>
              </a:cxnLst>
              <a:rect l="l" t="t" r="r" b="b"/>
              <a:pathLst>
                <a:path w="347870" h="337931">
                  <a:moveTo>
                    <a:pt x="347870" y="0"/>
                  </a:moveTo>
                  <a:lnTo>
                    <a:pt x="347870" y="188844"/>
                  </a:lnTo>
                  <a:lnTo>
                    <a:pt x="19878" y="198783"/>
                  </a:lnTo>
                  <a:lnTo>
                    <a:pt x="0" y="337931"/>
                  </a:lnTo>
                </a:path>
              </a:pathLst>
            </a:custGeom>
            <a:noFill/>
            <a:ln w="12700">
              <a:solidFill>
                <a:srgbClr val="0070C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Freeform 192"/>
            <p:cNvSpPr/>
            <p:nvPr/>
          </p:nvSpPr>
          <p:spPr>
            <a:xfrm>
              <a:off x="5897515" y="2154492"/>
              <a:ext cx="347870" cy="337931"/>
            </a:xfrm>
            <a:custGeom>
              <a:avLst/>
              <a:gdLst>
                <a:gd name="connsiteX0" fmla="*/ 347870 w 347870"/>
                <a:gd name="connsiteY0" fmla="*/ 0 h 337931"/>
                <a:gd name="connsiteX1" fmla="*/ 347870 w 347870"/>
                <a:gd name="connsiteY1" fmla="*/ 188844 h 337931"/>
                <a:gd name="connsiteX2" fmla="*/ 19878 w 347870"/>
                <a:gd name="connsiteY2" fmla="*/ 198783 h 337931"/>
                <a:gd name="connsiteX3" fmla="*/ 0 w 347870"/>
                <a:gd name="connsiteY3" fmla="*/ 337931 h 337931"/>
              </a:gdLst>
              <a:ahLst/>
              <a:cxnLst>
                <a:cxn ang="0">
                  <a:pos x="connsiteX0" y="connsiteY0"/>
                </a:cxn>
                <a:cxn ang="0">
                  <a:pos x="connsiteX1" y="connsiteY1"/>
                </a:cxn>
                <a:cxn ang="0">
                  <a:pos x="connsiteX2" y="connsiteY2"/>
                </a:cxn>
                <a:cxn ang="0">
                  <a:pos x="connsiteX3" y="connsiteY3"/>
                </a:cxn>
              </a:cxnLst>
              <a:rect l="l" t="t" r="r" b="b"/>
              <a:pathLst>
                <a:path w="347870" h="337931">
                  <a:moveTo>
                    <a:pt x="347870" y="0"/>
                  </a:moveTo>
                  <a:lnTo>
                    <a:pt x="347870" y="188844"/>
                  </a:lnTo>
                  <a:lnTo>
                    <a:pt x="19878" y="198783"/>
                  </a:lnTo>
                  <a:lnTo>
                    <a:pt x="0" y="337931"/>
                  </a:lnTo>
                </a:path>
              </a:pathLst>
            </a:custGeom>
            <a:noFill/>
            <a:ln w="12700">
              <a:solidFill>
                <a:srgbClr val="0070C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Freeform 194"/>
            <p:cNvSpPr/>
            <p:nvPr/>
          </p:nvSpPr>
          <p:spPr>
            <a:xfrm>
              <a:off x="58504" y="1848699"/>
              <a:ext cx="576470" cy="646043"/>
            </a:xfrm>
            <a:custGeom>
              <a:avLst/>
              <a:gdLst>
                <a:gd name="connsiteX0" fmla="*/ 0 w 576470"/>
                <a:gd name="connsiteY0" fmla="*/ 646043 h 646043"/>
                <a:gd name="connsiteX1" fmla="*/ 0 w 576470"/>
                <a:gd name="connsiteY1" fmla="*/ 0 h 646043"/>
                <a:gd name="connsiteX2" fmla="*/ 576470 w 576470"/>
                <a:gd name="connsiteY2" fmla="*/ 0 h 646043"/>
              </a:gdLst>
              <a:ahLst/>
              <a:cxnLst>
                <a:cxn ang="0">
                  <a:pos x="connsiteX0" y="connsiteY0"/>
                </a:cxn>
                <a:cxn ang="0">
                  <a:pos x="connsiteX1" y="connsiteY1"/>
                </a:cxn>
                <a:cxn ang="0">
                  <a:pos x="connsiteX2" y="connsiteY2"/>
                </a:cxn>
              </a:cxnLst>
              <a:rect l="l" t="t" r="r" b="b"/>
              <a:pathLst>
                <a:path w="576470" h="646043">
                  <a:moveTo>
                    <a:pt x="0" y="646043"/>
                  </a:moveTo>
                  <a:lnTo>
                    <a:pt x="0" y="0"/>
                  </a:lnTo>
                  <a:lnTo>
                    <a:pt x="576470" y="0"/>
                  </a:lnTo>
                </a:path>
              </a:pathLst>
            </a:custGeom>
            <a:noFill/>
            <a:ln w="9525">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p:cNvSpPr/>
            <p:nvPr/>
          </p:nvSpPr>
          <p:spPr>
            <a:xfrm>
              <a:off x="611700" y="1626229"/>
              <a:ext cx="1112676" cy="338554"/>
            </a:xfrm>
            <a:prstGeom prst="rect">
              <a:avLst/>
            </a:prstGeom>
          </p:spPr>
          <p:txBody>
            <a:bodyPr wrap="none">
              <a:spAutoFit/>
            </a:bodyPr>
            <a:lstStyle/>
            <a:p>
              <a:pPr algn="ctr"/>
              <a:r>
                <a:rPr lang="en-US" sz="1600" dirty="0">
                  <a:solidFill>
                    <a:srgbClr val="0070C0"/>
                  </a:solidFill>
                </a:rPr>
                <a:t>f</a:t>
              </a:r>
              <a:r>
                <a:rPr lang="en-US" sz="1600" dirty="0" smtClean="0">
                  <a:solidFill>
                    <a:srgbClr val="0070C0"/>
                  </a:solidFill>
                </a:rPr>
                <a:t>rom bit 32</a:t>
              </a:r>
              <a:endParaRPr lang="en-US" sz="1600" dirty="0">
                <a:solidFill>
                  <a:srgbClr val="0070C0"/>
                </a:solidFill>
              </a:endParaRPr>
            </a:p>
          </p:txBody>
        </p:sp>
        <p:sp>
          <p:nvSpPr>
            <p:cNvPr id="197" name="Freeform 196"/>
            <p:cNvSpPr/>
            <p:nvPr/>
          </p:nvSpPr>
          <p:spPr>
            <a:xfrm rot="5400000">
              <a:off x="6109908" y="1836178"/>
              <a:ext cx="666450" cy="646043"/>
            </a:xfrm>
            <a:custGeom>
              <a:avLst/>
              <a:gdLst>
                <a:gd name="connsiteX0" fmla="*/ 0 w 576470"/>
                <a:gd name="connsiteY0" fmla="*/ 646043 h 646043"/>
                <a:gd name="connsiteX1" fmla="*/ 0 w 576470"/>
                <a:gd name="connsiteY1" fmla="*/ 0 h 646043"/>
                <a:gd name="connsiteX2" fmla="*/ 576470 w 576470"/>
                <a:gd name="connsiteY2" fmla="*/ 0 h 646043"/>
              </a:gdLst>
              <a:ahLst/>
              <a:cxnLst>
                <a:cxn ang="0">
                  <a:pos x="connsiteX0" y="connsiteY0"/>
                </a:cxn>
                <a:cxn ang="0">
                  <a:pos x="connsiteX1" y="connsiteY1"/>
                </a:cxn>
                <a:cxn ang="0">
                  <a:pos x="connsiteX2" y="connsiteY2"/>
                </a:cxn>
              </a:cxnLst>
              <a:rect l="l" t="t" r="r" b="b"/>
              <a:pathLst>
                <a:path w="576470" h="646043">
                  <a:moveTo>
                    <a:pt x="0" y="646043"/>
                  </a:moveTo>
                  <a:lnTo>
                    <a:pt x="0" y="0"/>
                  </a:lnTo>
                  <a:lnTo>
                    <a:pt x="576470" y="0"/>
                  </a:lnTo>
                </a:path>
              </a:pathLst>
            </a:custGeom>
            <a:noFill/>
            <a:ln w="9525">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p:cNvSpPr/>
            <p:nvPr/>
          </p:nvSpPr>
          <p:spPr>
            <a:xfrm>
              <a:off x="5092723" y="1656695"/>
              <a:ext cx="1008482" cy="338554"/>
            </a:xfrm>
            <a:prstGeom prst="rect">
              <a:avLst/>
            </a:prstGeom>
          </p:spPr>
          <p:txBody>
            <a:bodyPr wrap="none">
              <a:spAutoFit/>
            </a:bodyPr>
            <a:lstStyle/>
            <a:p>
              <a:pPr algn="ctr"/>
              <a:r>
                <a:rPr lang="en-US" sz="1600" dirty="0">
                  <a:solidFill>
                    <a:srgbClr val="0070C0"/>
                  </a:solidFill>
                </a:rPr>
                <a:t>f</a:t>
              </a:r>
              <a:r>
                <a:rPr lang="en-US" sz="1600" dirty="0" smtClean="0">
                  <a:solidFill>
                    <a:srgbClr val="0070C0"/>
                  </a:solidFill>
                </a:rPr>
                <a:t>rom bit 1</a:t>
              </a:r>
              <a:endParaRPr lang="en-US" sz="1600" dirty="0">
                <a:solidFill>
                  <a:srgbClr val="0070C0"/>
                </a:solidFill>
              </a:endParaRPr>
            </a:p>
          </p:txBody>
        </p:sp>
      </p:grpSp>
      <p:sp>
        <p:nvSpPr>
          <p:cNvPr id="200" name="Rectangle 199"/>
          <p:cNvSpPr/>
          <p:nvPr/>
        </p:nvSpPr>
        <p:spPr>
          <a:xfrm>
            <a:off x="30409" y="53009"/>
            <a:ext cx="6433370" cy="461665"/>
          </a:xfrm>
          <a:prstGeom prst="rect">
            <a:avLst/>
          </a:prstGeom>
        </p:spPr>
        <p:txBody>
          <a:bodyPr wrap="square">
            <a:spAutoFit/>
          </a:bodyPr>
          <a:lstStyle/>
          <a:p>
            <a:r>
              <a:rPr lang="en-US" sz="2400" b="1" u="sng" dirty="0" smtClean="0">
                <a:solidFill>
                  <a:srgbClr val="0070C0"/>
                </a:solidFill>
              </a:rPr>
              <a:t>Encryption &amp; Decryption in DES - Continue</a:t>
            </a:r>
            <a:endParaRPr lang="en-US" sz="2400" b="1" dirty="0"/>
          </a:p>
        </p:txBody>
      </p:sp>
      <p:sp>
        <p:nvSpPr>
          <p:cNvPr id="201" name="Rectangle 200"/>
          <p:cNvSpPr/>
          <p:nvPr/>
        </p:nvSpPr>
        <p:spPr>
          <a:xfrm>
            <a:off x="7721125" y="0"/>
            <a:ext cx="1338315" cy="338554"/>
          </a:xfrm>
          <a:prstGeom prst="rect">
            <a:avLst/>
          </a:prstGeom>
        </p:spPr>
        <p:txBody>
          <a:bodyPr wrap="none">
            <a:spAutoFit/>
          </a:bodyPr>
          <a:lstStyle/>
          <a:p>
            <a:r>
              <a:rPr lang="en-US" sz="1600" b="1" dirty="0" smtClean="0">
                <a:solidFill>
                  <a:srgbClr val="FF0000"/>
                </a:solidFill>
              </a:rPr>
              <a:t>Cryptography</a:t>
            </a:r>
            <a:endParaRPr lang="en-US" sz="1600" b="1" dirty="0">
              <a:solidFill>
                <a:srgbClr val="FF0000"/>
              </a:solidFill>
            </a:endParaRPr>
          </a:p>
        </p:txBody>
      </p:sp>
    </p:spTree>
    <p:extLst>
      <p:ext uri="{BB962C8B-B14F-4D97-AF65-F5344CB8AC3E}">
        <p14:creationId xmlns:p14="http://schemas.microsoft.com/office/powerpoint/2010/main" val="346541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
                                            <p:txEl>
                                              <p:pRg st="14" end="1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
                                            <p:txEl>
                                              <p:pRg st="15" end="1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xEl>
                                              <p:pRg st="16" end="1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
                                            <p:txEl>
                                              <p:pRg st="17" end="17"/>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0">
                                            <p:txEl>
                                              <p:pRg st="18" end="18"/>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0">
                                            <p:txEl>
                                              <p:pRg st="19" end="19"/>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78672" y="532488"/>
            <a:ext cx="7924800" cy="627745"/>
          </a:xfrm>
        </p:spPr>
        <p:txBody>
          <a:bodyPr/>
          <a:lstStyle/>
          <a:p>
            <a:pPr marL="0" indent="0">
              <a:buNone/>
            </a:pPr>
            <a:r>
              <a:rPr lang="en-US" sz="2400" b="1" u="sng" dirty="0" smtClean="0">
                <a:solidFill>
                  <a:srgbClr val="0070C0"/>
                </a:solidFill>
              </a:rPr>
              <a:t>General Idea of Asymmetric Cryptography </a:t>
            </a:r>
            <a:endParaRPr lang="en-US" sz="2400" b="1" u="sng" dirty="0">
              <a:solidFill>
                <a:srgbClr val="0070C0"/>
              </a:solidFill>
            </a:endParaRPr>
          </a:p>
        </p:txBody>
      </p:sp>
      <p:sp>
        <p:nvSpPr>
          <p:cNvPr id="6" name="Rectangle 5"/>
          <p:cNvSpPr/>
          <p:nvPr/>
        </p:nvSpPr>
        <p:spPr>
          <a:xfrm>
            <a:off x="7434315" y="216588"/>
            <a:ext cx="1338315" cy="338554"/>
          </a:xfrm>
          <a:prstGeom prst="rect">
            <a:avLst/>
          </a:prstGeom>
        </p:spPr>
        <p:txBody>
          <a:bodyPr wrap="none">
            <a:spAutoFit/>
          </a:bodyPr>
          <a:lstStyle/>
          <a:p>
            <a:r>
              <a:rPr lang="en-US" sz="1600" b="1" dirty="0" smtClean="0">
                <a:solidFill>
                  <a:srgbClr val="FF0000"/>
                </a:solidFill>
              </a:rPr>
              <a:t>Cryptography</a:t>
            </a:r>
            <a:endParaRPr lang="en-US" sz="1600" b="1" dirty="0">
              <a:solidFill>
                <a:srgbClr val="FF0000"/>
              </a:solidFill>
            </a:endParaRPr>
          </a:p>
        </p:txBody>
      </p:sp>
      <p:grpSp>
        <p:nvGrpSpPr>
          <p:cNvPr id="3" name="Group 2"/>
          <p:cNvGrpSpPr/>
          <p:nvPr/>
        </p:nvGrpSpPr>
        <p:grpSpPr>
          <a:xfrm>
            <a:off x="526610" y="1219199"/>
            <a:ext cx="8007790" cy="4800602"/>
            <a:chOff x="533400" y="1219199"/>
            <a:chExt cx="8229600" cy="4952197"/>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199"/>
              <a:ext cx="8229600" cy="4952197"/>
            </a:xfrm>
            <a:prstGeom prst="rect">
              <a:avLst/>
            </a:prstGeom>
            <a:noFill/>
            <a:ln>
              <a:noFill/>
            </a:ln>
            <a:extLst>
              <a:ext uri="{909E8E84-426E-40DD-AFC4-6F175D3DCCD1}">
                <a14:hiddenFill xmlns:a14="http://schemas.microsoft.com/office/drawing/2010/main">
                  <a:solidFill>
                    <a:srgbClr val="FFFFFF">
                      <a:alpha val="7000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048000" y="5715000"/>
              <a:ext cx="381000" cy="456396"/>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00728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228600" y="533400"/>
            <a:ext cx="7924800" cy="627745"/>
          </a:xfrm>
        </p:spPr>
        <p:txBody>
          <a:bodyPr/>
          <a:lstStyle/>
          <a:p>
            <a:pPr marL="0" indent="0">
              <a:buNone/>
            </a:pPr>
            <a:r>
              <a:rPr lang="en-US" sz="2400" b="1" u="sng" dirty="0" smtClean="0">
                <a:solidFill>
                  <a:srgbClr val="0070C0"/>
                </a:solidFill>
              </a:rPr>
              <a:t>Asymmetric Cryptography (RSA: </a:t>
            </a:r>
            <a:r>
              <a:rPr lang="en-US" sz="2400" b="1" u="sng" dirty="0" err="1" smtClean="0">
                <a:solidFill>
                  <a:srgbClr val="0070C0"/>
                </a:solidFill>
              </a:rPr>
              <a:t>Rivest</a:t>
            </a:r>
            <a:r>
              <a:rPr lang="en-US" sz="2400" b="1" u="sng" dirty="0" smtClean="0">
                <a:solidFill>
                  <a:srgbClr val="0070C0"/>
                </a:solidFill>
              </a:rPr>
              <a:t>-Shamir-</a:t>
            </a:r>
            <a:r>
              <a:rPr lang="en-US" sz="2400" b="1" u="sng" dirty="0" err="1" smtClean="0">
                <a:solidFill>
                  <a:srgbClr val="0070C0"/>
                </a:solidFill>
              </a:rPr>
              <a:t>Adleman</a:t>
            </a:r>
            <a:r>
              <a:rPr lang="en-US" sz="2400" b="1" u="sng" dirty="0" smtClean="0">
                <a:solidFill>
                  <a:srgbClr val="0070C0"/>
                </a:solidFill>
              </a:rPr>
              <a:t>)) </a:t>
            </a:r>
            <a:endParaRPr lang="en-US" sz="2400" b="1" u="sng" dirty="0">
              <a:solidFill>
                <a:srgbClr val="0070C0"/>
              </a:solidFill>
            </a:endParaRPr>
          </a:p>
        </p:txBody>
      </p:sp>
      <p:grpSp>
        <p:nvGrpSpPr>
          <p:cNvPr id="13" name="Group 12"/>
          <p:cNvGrpSpPr/>
          <p:nvPr/>
        </p:nvGrpSpPr>
        <p:grpSpPr>
          <a:xfrm>
            <a:off x="50800" y="1295400"/>
            <a:ext cx="5233988" cy="1905000"/>
            <a:chOff x="240817" y="838200"/>
            <a:chExt cx="5419702" cy="1981200"/>
          </a:xfrm>
        </p:grpSpPr>
        <p:graphicFrame>
          <p:nvGraphicFramePr>
            <p:cNvPr id="5" name="Object 4"/>
            <p:cNvGraphicFramePr>
              <a:graphicFrameLocks noChangeAspect="1"/>
            </p:cNvGraphicFramePr>
            <p:nvPr>
              <p:extLst>
                <p:ext uri="{D42A27DB-BD31-4B8C-83A1-F6EECF244321}">
                  <p14:modId xmlns:p14="http://schemas.microsoft.com/office/powerpoint/2010/main" val="4032056204"/>
                </p:ext>
              </p:extLst>
            </p:nvPr>
          </p:nvGraphicFramePr>
          <p:xfrm>
            <a:off x="240817" y="838200"/>
            <a:ext cx="5419702" cy="1981200"/>
          </p:xfrm>
          <a:graphic>
            <a:graphicData uri="http://schemas.openxmlformats.org/presentationml/2006/ole">
              <mc:AlternateContent xmlns:mc="http://schemas.openxmlformats.org/markup-compatibility/2006">
                <mc:Choice xmlns:v="urn:schemas-microsoft-com:vml" Requires="v">
                  <p:oleObj spid="_x0000_s4312" name="Equation" r:id="rId3" imgW="3162240" imgH="1155600" progId="Equation.3">
                    <p:embed/>
                  </p:oleObj>
                </mc:Choice>
                <mc:Fallback>
                  <p:oleObj name="Equation" r:id="rId3" imgW="3162240" imgH="1155600" progId="Equation.3">
                    <p:embed/>
                    <p:pic>
                      <p:nvPicPr>
                        <p:cNvPr id="0" name=""/>
                        <p:cNvPicPr/>
                        <p:nvPr/>
                      </p:nvPicPr>
                      <p:blipFill>
                        <a:blip r:embed="rId4"/>
                        <a:stretch>
                          <a:fillRect/>
                        </a:stretch>
                      </p:blipFill>
                      <p:spPr>
                        <a:xfrm>
                          <a:off x="240817" y="838200"/>
                          <a:ext cx="5419702" cy="1981200"/>
                        </a:xfrm>
                        <a:prstGeom prst="rect">
                          <a:avLst/>
                        </a:prstGeom>
                        <a:ln>
                          <a:solidFill>
                            <a:srgbClr val="FF0000"/>
                          </a:solidFill>
                        </a:ln>
                      </p:spPr>
                    </p:pic>
                  </p:oleObj>
                </mc:Fallback>
              </mc:AlternateContent>
            </a:graphicData>
          </a:graphic>
        </p:graphicFrame>
        <p:cxnSp>
          <p:nvCxnSpPr>
            <p:cNvPr id="8" name="Straight Connector 7"/>
            <p:cNvCxnSpPr/>
            <p:nvPr/>
          </p:nvCxnSpPr>
          <p:spPr>
            <a:xfrm>
              <a:off x="306570" y="1124465"/>
              <a:ext cx="1905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114300" y="3657600"/>
            <a:ext cx="5219700" cy="2667000"/>
            <a:chOff x="381000" y="3733800"/>
            <a:chExt cx="5486400" cy="2765146"/>
          </a:xfrm>
        </p:grpSpPr>
        <p:graphicFrame>
          <p:nvGraphicFramePr>
            <p:cNvPr id="6" name="Object 5"/>
            <p:cNvGraphicFramePr>
              <a:graphicFrameLocks noChangeAspect="1"/>
            </p:cNvGraphicFramePr>
            <p:nvPr>
              <p:extLst>
                <p:ext uri="{D42A27DB-BD31-4B8C-83A1-F6EECF244321}">
                  <p14:modId xmlns:p14="http://schemas.microsoft.com/office/powerpoint/2010/main" val="2243141723"/>
                </p:ext>
              </p:extLst>
            </p:nvPr>
          </p:nvGraphicFramePr>
          <p:xfrm>
            <a:off x="381000" y="3733800"/>
            <a:ext cx="5486400" cy="2765146"/>
          </p:xfrm>
          <a:graphic>
            <a:graphicData uri="http://schemas.openxmlformats.org/presentationml/2006/ole">
              <mc:AlternateContent xmlns:mc="http://schemas.openxmlformats.org/markup-compatibility/2006">
                <mc:Choice xmlns:v="urn:schemas-microsoft-com:vml" Requires="v">
                  <p:oleObj spid="_x0000_s4313" name="Equation" r:id="rId5" imgW="3174840" imgH="1600200" progId="Equation.3">
                    <p:embed/>
                  </p:oleObj>
                </mc:Choice>
                <mc:Fallback>
                  <p:oleObj name="Equation" r:id="rId5" imgW="3174840" imgH="1600200" progId="Equation.3">
                    <p:embed/>
                    <p:pic>
                      <p:nvPicPr>
                        <p:cNvPr id="0" name=""/>
                        <p:cNvPicPr/>
                        <p:nvPr/>
                      </p:nvPicPr>
                      <p:blipFill>
                        <a:blip r:embed="rId6"/>
                        <a:stretch>
                          <a:fillRect/>
                        </a:stretch>
                      </p:blipFill>
                      <p:spPr>
                        <a:xfrm>
                          <a:off x="381000" y="3733800"/>
                          <a:ext cx="5486400" cy="2765146"/>
                        </a:xfrm>
                        <a:prstGeom prst="rect">
                          <a:avLst/>
                        </a:prstGeom>
                        <a:ln>
                          <a:solidFill>
                            <a:srgbClr val="FF0000"/>
                          </a:solidFill>
                        </a:ln>
                      </p:spPr>
                    </p:pic>
                  </p:oleObj>
                </mc:Fallback>
              </mc:AlternateContent>
            </a:graphicData>
          </a:graphic>
        </p:graphicFrame>
        <p:cxnSp>
          <p:nvCxnSpPr>
            <p:cNvPr id="10" name="Straight Connector 9"/>
            <p:cNvCxnSpPr/>
            <p:nvPr/>
          </p:nvCxnSpPr>
          <p:spPr>
            <a:xfrm>
              <a:off x="381000" y="4038600"/>
              <a:ext cx="1371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7434315" y="216588"/>
            <a:ext cx="1338315" cy="338554"/>
          </a:xfrm>
          <a:prstGeom prst="rect">
            <a:avLst/>
          </a:prstGeom>
        </p:spPr>
        <p:txBody>
          <a:bodyPr wrap="none">
            <a:spAutoFit/>
          </a:bodyPr>
          <a:lstStyle/>
          <a:p>
            <a:r>
              <a:rPr lang="en-US" sz="1600" b="1" dirty="0" smtClean="0">
                <a:solidFill>
                  <a:srgbClr val="FF0000"/>
                </a:solidFill>
              </a:rPr>
              <a:t>Cryptography</a:t>
            </a:r>
            <a:endParaRPr lang="en-US" sz="1600" b="1" dirty="0">
              <a:solidFill>
                <a:srgbClr val="FF0000"/>
              </a:solidFill>
            </a:endParaRPr>
          </a:p>
        </p:txBody>
      </p:sp>
      <p:sp>
        <p:nvSpPr>
          <p:cNvPr id="16" name="TextBox 15"/>
          <p:cNvSpPr txBox="1"/>
          <p:nvPr/>
        </p:nvSpPr>
        <p:spPr>
          <a:xfrm>
            <a:off x="5456643" y="1369462"/>
            <a:ext cx="3495827" cy="3416320"/>
          </a:xfrm>
          <a:prstGeom prst="rect">
            <a:avLst/>
          </a:prstGeom>
          <a:noFill/>
        </p:spPr>
        <p:txBody>
          <a:bodyPr wrap="square" rtlCol="0">
            <a:spAutoFit/>
          </a:bodyPr>
          <a:lstStyle/>
          <a:p>
            <a:r>
              <a:rPr lang="en-US" u="sng" dirty="0" smtClean="0">
                <a:solidFill>
                  <a:srgbClr val="FF0000"/>
                </a:solidFill>
              </a:rPr>
              <a:t>Example of choosing keys</a:t>
            </a:r>
          </a:p>
          <a:p>
            <a:pPr marL="342900" indent="-342900">
              <a:buAutoNum type="arabicPeriod"/>
            </a:pPr>
            <a:r>
              <a:rPr lang="en-US" dirty="0" smtClean="0"/>
              <a:t>Select two primes </a:t>
            </a:r>
            <a:r>
              <a:rPr lang="en-US" i="1" dirty="0" smtClean="0">
                <a:solidFill>
                  <a:srgbClr val="0070C0"/>
                </a:solidFill>
              </a:rPr>
              <a:t>p </a:t>
            </a:r>
            <a:r>
              <a:rPr lang="en-US" dirty="0" smtClean="0">
                <a:solidFill>
                  <a:srgbClr val="0070C0"/>
                </a:solidFill>
              </a:rPr>
              <a:t>=17, </a:t>
            </a:r>
            <a:r>
              <a:rPr lang="en-US" i="1" dirty="0" smtClean="0">
                <a:solidFill>
                  <a:srgbClr val="0070C0"/>
                </a:solidFill>
              </a:rPr>
              <a:t>q</a:t>
            </a:r>
            <a:r>
              <a:rPr lang="en-US" dirty="0" smtClean="0">
                <a:solidFill>
                  <a:srgbClr val="0070C0"/>
                </a:solidFill>
              </a:rPr>
              <a:t>=11</a:t>
            </a:r>
          </a:p>
          <a:p>
            <a:pPr marL="342900" indent="-342900">
              <a:buAutoNum type="arabicPeriod"/>
            </a:pPr>
            <a:r>
              <a:rPr lang="en-US" i="1" dirty="0">
                <a:solidFill>
                  <a:srgbClr val="0070C0"/>
                </a:solidFill>
              </a:rPr>
              <a:t>n</a:t>
            </a:r>
            <a:r>
              <a:rPr lang="en-US" dirty="0" smtClean="0">
                <a:solidFill>
                  <a:srgbClr val="0070C0"/>
                </a:solidFill>
              </a:rPr>
              <a:t> =</a:t>
            </a:r>
            <a:r>
              <a:rPr lang="en-US" i="1" dirty="0" err="1" smtClean="0">
                <a:solidFill>
                  <a:srgbClr val="0070C0"/>
                </a:solidFill>
              </a:rPr>
              <a:t>pq</a:t>
            </a:r>
            <a:r>
              <a:rPr lang="en-US" dirty="0" smtClean="0">
                <a:solidFill>
                  <a:srgbClr val="0070C0"/>
                </a:solidFill>
              </a:rPr>
              <a:t>=187</a:t>
            </a:r>
          </a:p>
          <a:p>
            <a:pPr marL="342900" indent="-342900">
              <a:buAutoNum type="arabicPeriod"/>
            </a:pPr>
            <a:r>
              <a:rPr lang="el-GR" i="1" dirty="0" smtClean="0"/>
              <a:t>Φ</a:t>
            </a:r>
            <a:r>
              <a:rPr lang="en-US" dirty="0" smtClean="0"/>
              <a:t>(</a:t>
            </a:r>
            <a:r>
              <a:rPr lang="en-US" i="1" dirty="0" smtClean="0"/>
              <a:t>n</a:t>
            </a:r>
            <a:r>
              <a:rPr lang="en-US" dirty="0" smtClean="0"/>
              <a:t>)=(</a:t>
            </a:r>
            <a:r>
              <a:rPr lang="en-US" i="1" dirty="0" smtClean="0"/>
              <a:t>p</a:t>
            </a:r>
            <a:r>
              <a:rPr lang="en-US" dirty="0" smtClean="0"/>
              <a:t>-1)(</a:t>
            </a:r>
            <a:r>
              <a:rPr lang="en-US" i="1" dirty="0" smtClean="0"/>
              <a:t>q</a:t>
            </a:r>
            <a:r>
              <a:rPr lang="en-US" dirty="0" smtClean="0"/>
              <a:t>-1)=160</a:t>
            </a:r>
          </a:p>
          <a:p>
            <a:pPr marL="342900" indent="-342900">
              <a:buAutoNum type="arabicPeriod"/>
            </a:pPr>
            <a:r>
              <a:rPr lang="en-US" dirty="0" smtClean="0"/>
              <a:t>Select </a:t>
            </a:r>
            <a:r>
              <a:rPr lang="en-US" i="1" dirty="0" smtClean="0"/>
              <a:t>e</a:t>
            </a:r>
            <a:r>
              <a:rPr lang="en-US" dirty="0" smtClean="0"/>
              <a:t> such that e is relatively prime to </a:t>
            </a:r>
            <a:r>
              <a:rPr lang="el-GR" i="1" dirty="0"/>
              <a:t>Φ</a:t>
            </a:r>
            <a:r>
              <a:rPr lang="en-US" dirty="0"/>
              <a:t>(</a:t>
            </a:r>
            <a:r>
              <a:rPr lang="en-US" i="1" dirty="0"/>
              <a:t>n</a:t>
            </a:r>
            <a:r>
              <a:rPr lang="en-US" dirty="0" smtClean="0"/>
              <a:t>) and </a:t>
            </a:r>
            <a:r>
              <a:rPr lang="en-US" i="1" dirty="0" smtClean="0"/>
              <a:t>e</a:t>
            </a:r>
            <a:r>
              <a:rPr lang="en-US" dirty="0" smtClean="0"/>
              <a:t> &lt;</a:t>
            </a:r>
            <a:r>
              <a:rPr lang="el-GR" dirty="0" smtClean="0"/>
              <a:t> </a:t>
            </a:r>
            <a:r>
              <a:rPr lang="en-US" dirty="0" smtClean="0"/>
              <a:t> </a:t>
            </a:r>
            <a:r>
              <a:rPr lang="el-GR" i="1" dirty="0" smtClean="0"/>
              <a:t>Φ</a:t>
            </a:r>
            <a:r>
              <a:rPr lang="en-US" dirty="0"/>
              <a:t>(</a:t>
            </a:r>
            <a:r>
              <a:rPr lang="en-US" i="1" dirty="0"/>
              <a:t>n</a:t>
            </a:r>
            <a:r>
              <a:rPr lang="en-US" dirty="0" smtClean="0"/>
              <a:t>). Chose </a:t>
            </a:r>
            <a:r>
              <a:rPr lang="en-US" i="1" dirty="0" smtClean="0">
                <a:solidFill>
                  <a:srgbClr val="0070C0"/>
                </a:solidFill>
              </a:rPr>
              <a:t>e</a:t>
            </a:r>
            <a:r>
              <a:rPr lang="en-US" dirty="0" smtClean="0">
                <a:solidFill>
                  <a:srgbClr val="0070C0"/>
                </a:solidFill>
              </a:rPr>
              <a:t> = 7</a:t>
            </a:r>
            <a:r>
              <a:rPr lang="en-US" dirty="0" smtClean="0"/>
              <a:t>.</a:t>
            </a:r>
          </a:p>
          <a:p>
            <a:pPr marL="342900" indent="-342900">
              <a:buAutoNum type="arabicPeriod"/>
            </a:pPr>
            <a:r>
              <a:rPr lang="en-US" dirty="0" smtClean="0"/>
              <a:t>Determine </a:t>
            </a:r>
            <a:r>
              <a:rPr lang="en-US" i="1" dirty="0" smtClean="0"/>
              <a:t>d</a:t>
            </a:r>
            <a:r>
              <a:rPr lang="en-US" dirty="0" smtClean="0"/>
              <a:t> such that </a:t>
            </a:r>
            <a:r>
              <a:rPr lang="en-US" i="1" dirty="0" smtClean="0"/>
              <a:t>de</a:t>
            </a:r>
            <a:r>
              <a:rPr lang="en-US" dirty="0" smtClean="0"/>
              <a:t>=1(mod 160) and </a:t>
            </a:r>
            <a:r>
              <a:rPr lang="en-US" i="1" dirty="0" smtClean="0"/>
              <a:t>d</a:t>
            </a:r>
            <a:r>
              <a:rPr lang="en-US" dirty="0" smtClean="0"/>
              <a:t> &lt; 160. </a:t>
            </a:r>
            <a:r>
              <a:rPr lang="en-US" i="1" dirty="0" smtClean="0"/>
              <a:t>d</a:t>
            </a:r>
            <a:r>
              <a:rPr lang="en-US" dirty="0" smtClean="0"/>
              <a:t> can be calculated using extended Euclid’s algorithm: </a:t>
            </a:r>
          </a:p>
          <a:p>
            <a:r>
              <a:rPr lang="en-US" i="1" dirty="0">
                <a:solidFill>
                  <a:srgbClr val="0070C0"/>
                </a:solidFill>
              </a:rPr>
              <a:t> </a:t>
            </a:r>
            <a:r>
              <a:rPr lang="en-US" i="1" dirty="0" smtClean="0">
                <a:solidFill>
                  <a:srgbClr val="0070C0"/>
                </a:solidFill>
              </a:rPr>
              <a:t>      d</a:t>
            </a:r>
            <a:r>
              <a:rPr lang="en-US" dirty="0" smtClean="0">
                <a:solidFill>
                  <a:srgbClr val="0070C0"/>
                </a:solidFill>
              </a:rPr>
              <a:t> = 23 </a:t>
            </a:r>
            <a:r>
              <a:rPr lang="en-US" dirty="0" smtClean="0"/>
              <a:t>(23*7=161≡1(mod 160))</a:t>
            </a:r>
          </a:p>
        </p:txBody>
      </p:sp>
      <p:cxnSp>
        <p:nvCxnSpPr>
          <p:cNvPr id="18" name="Straight Connector 17"/>
          <p:cNvCxnSpPr/>
          <p:nvPr/>
        </p:nvCxnSpPr>
        <p:spPr>
          <a:xfrm>
            <a:off x="5456643" y="1143000"/>
            <a:ext cx="0" cy="548640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5399899" y="5042731"/>
            <a:ext cx="3786479" cy="801932"/>
            <a:chOff x="5399899" y="5042731"/>
            <a:chExt cx="3786479" cy="801932"/>
          </a:xfrm>
        </p:grpSpPr>
        <p:grpSp>
          <p:nvGrpSpPr>
            <p:cNvPr id="39" name="Group 38"/>
            <p:cNvGrpSpPr/>
            <p:nvPr/>
          </p:nvGrpSpPr>
          <p:grpSpPr>
            <a:xfrm>
              <a:off x="5399899" y="5272390"/>
              <a:ext cx="3786479" cy="572273"/>
              <a:chOff x="5505630" y="4616505"/>
              <a:chExt cx="3786479" cy="572273"/>
            </a:xfrm>
          </p:grpSpPr>
          <p:sp>
            <p:nvSpPr>
              <p:cNvPr id="21" name="Rectangle 20"/>
              <p:cNvSpPr/>
              <p:nvPr/>
            </p:nvSpPr>
            <p:spPr>
              <a:xfrm>
                <a:off x="5817973" y="4725400"/>
                <a:ext cx="1387197" cy="463378"/>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 name="Rectangle 21"/>
              <p:cNvSpPr/>
              <p:nvPr/>
            </p:nvSpPr>
            <p:spPr>
              <a:xfrm>
                <a:off x="7450120" y="4718222"/>
                <a:ext cx="1528786" cy="463378"/>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3" name="Object 22"/>
              <p:cNvGraphicFramePr>
                <a:graphicFrameLocks noChangeAspect="1"/>
              </p:cNvGraphicFramePr>
              <p:nvPr>
                <p:extLst>
                  <p:ext uri="{D42A27DB-BD31-4B8C-83A1-F6EECF244321}">
                    <p14:modId xmlns:p14="http://schemas.microsoft.com/office/powerpoint/2010/main" val="2807341577"/>
                  </p:ext>
                </p:extLst>
              </p:nvPr>
            </p:nvGraphicFramePr>
            <p:xfrm>
              <a:off x="7461769" y="4820841"/>
              <a:ext cx="1505488" cy="276599"/>
            </p:xfrm>
            <a:graphic>
              <a:graphicData uri="http://schemas.openxmlformats.org/presentationml/2006/ole">
                <mc:AlternateContent xmlns:mc="http://schemas.openxmlformats.org/markup-compatibility/2006">
                  <mc:Choice xmlns:v="urn:schemas-microsoft-com:vml" Requires="v">
                    <p:oleObj spid="_x0000_s4314" name="Equation" r:id="rId7" imgW="1104840" imgH="203040" progId="Equation.3">
                      <p:embed/>
                    </p:oleObj>
                  </mc:Choice>
                  <mc:Fallback>
                    <p:oleObj name="Equation" r:id="rId7" imgW="1104840" imgH="203040" progId="Equation.3">
                      <p:embed/>
                      <p:pic>
                        <p:nvPicPr>
                          <p:cNvPr id="0" name=""/>
                          <p:cNvPicPr/>
                          <p:nvPr/>
                        </p:nvPicPr>
                        <p:blipFill>
                          <a:blip r:embed="rId8"/>
                          <a:stretch>
                            <a:fillRect/>
                          </a:stretch>
                        </p:blipFill>
                        <p:spPr>
                          <a:xfrm>
                            <a:off x="7461769" y="4820841"/>
                            <a:ext cx="1505488" cy="276599"/>
                          </a:xfrm>
                          <a:prstGeom prst="rect">
                            <a:avLst/>
                          </a:prstGeom>
                          <a:noFill/>
                          <a:ln>
                            <a:noFill/>
                          </a:ln>
                        </p:spPr>
                      </p:pic>
                    </p:oleObj>
                  </mc:Fallback>
                </mc:AlternateContent>
              </a:graphicData>
            </a:graphic>
          </p:graphicFrame>
          <p:cxnSp>
            <p:nvCxnSpPr>
              <p:cNvPr id="25" name="Straight Arrow Connector 24"/>
              <p:cNvCxnSpPr/>
              <p:nvPr/>
            </p:nvCxnSpPr>
            <p:spPr>
              <a:xfrm>
                <a:off x="5599670" y="4957089"/>
                <a:ext cx="218303"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7217693" y="4959141"/>
                <a:ext cx="218303"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8984095" y="4946822"/>
                <a:ext cx="218303"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5505630" y="4618535"/>
                <a:ext cx="393056" cy="338554"/>
              </a:xfrm>
              <a:prstGeom prst="rect">
                <a:avLst/>
              </a:prstGeom>
            </p:spPr>
            <p:txBody>
              <a:bodyPr wrap="none">
                <a:spAutoFit/>
              </a:bodyPr>
              <a:lstStyle/>
              <a:p>
                <a:r>
                  <a:rPr lang="en-US" sz="1600" dirty="0" smtClean="0">
                    <a:solidFill>
                      <a:srgbClr val="FF0000"/>
                    </a:solidFill>
                  </a:rPr>
                  <a:t>88</a:t>
                </a:r>
                <a:endParaRPr lang="en-US" sz="1600" dirty="0">
                  <a:solidFill>
                    <a:srgbClr val="FF0000"/>
                  </a:solidFill>
                </a:endParaRPr>
              </a:p>
            </p:txBody>
          </p:sp>
          <p:sp>
            <p:nvSpPr>
              <p:cNvPr id="37" name="Rectangle 36"/>
              <p:cNvSpPr/>
              <p:nvPr/>
            </p:nvSpPr>
            <p:spPr>
              <a:xfrm>
                <a:off x="7120025" y="4695888"/>
                <a:ext cx="393056" cy="338554"/>
              </a:xfrm>
              <a:prstGeom prst="rect">
                <a:avLst/>
              </a:prstGeom>
            </p:spPr>
            <p:txBody>
              <a:bodyPr wrap="none">
                <a:spAutoFit/>
              </a:bodyPr>
              <a:lstStyle/>
              <a:p>
                <a:r>
                  <a:rPr lang="en-US" sz="1600" dirty="0" smtClean="0">
                    <a:solidFill>
                      <a:srgbClr val="FF0000"/>
                    </a:solidFill>
                  </a:rPr>
                  <a:t>11</a:t>
                </a:r>
                <a:endParaRPr lang="en-US" sz="1600" dirty="0">
                  <a:solidFill>
                    <a:srgbClr val="FF0000"/>
                  </a:solidFill>
                </a:endParaRPr>
              </a:p>
            </p:txBody>
          </p:sp>
          <p:sp>
            <p:nvSpPr>
              <p:cNvPr id="38" name="Rectangle 37"/>
              <p:cNvSpPr/>
              <p:nvPr/>
            </p:nvSpPr>
            <p:spPr>
              <a:xfrm>
                <a:off x="8899053" y="4616505"/>
                <a:ext cx="393056" cy="338554"/>
              </a:xfrm>
              <a:prstGeom prst="rect">
                <a:avLst/>
              </a:prstGeom>
            </p:spPr>
            <p:txBody>
              <a:bodyPr wrap="none">
                <a:spAutoFit/>
              </a:bodyPr>
              <a:lstStyle/>
              <a:p>
                <a:r>
                  <a:rPr lang="en-US" sz="1600" dirty="0" smtClean="0">
                    <a:solidFill>
                      <a:srgbClr val="FF0000"/>
                    </a:solidFill>
                  </a:rPr>
                  <a:t>88</a:t>
                </a:r>
                <a:endParaRPr lang="en-US" sz="1600" dirty="0">
                  <a:solidFill>
                    <a:srgbClr val="FF0000"/>
                  </a:solidFill>
                </a:endParaRPr>
              </a:p>
            </p:txBody>
          </p:sp>
        </p:grpSp>
        <p:graphicFrame>
          <p:nvGraphicFramePr>
            <p:cNvPr id="2" name="Object 1"/>
            <p:cNvGraphicFramePr>
              <a:graphicFrameLocks noChangeAspect="1"/>
            </p:cNvGraphicFramePr>
            <p:nvPr>
              <p:extLst>
                <p:ext uri="{D42A27DB-BD31-4B8C-83A1-F6EECF244321}">
                  <p14:modId xmlns:p14="http://schemas.microsoft.com/office/powerpoint/2010/main" val="3062299291"/>
                </p:ext>
              </p:extLst>
            </p:nvPr>
          </p:nvGraphicFramePr>
          <p:xfrm>
            <a:off x="5718042" y="5446145"/>
            <a:ext cx="1277188" cy="329597"/>
          </p:xfrm>
          <a:graphic>
            <a:graphicData uri="http://schemas.openxmlformats.org/presentationml/2006/ole">
              <mc:AlternateContent xmlns:mc="http://schemas.openxmlformats.org/markup-compatibility/2006">
                <mc:Choice xmlns:v="urn:schemas-microsoft-com:vml" Requires="v">
                  <p:oleObj spid="_x0000_s4315" name="Equation" r:id="rId9" imgW="787320" imgH="203040" progId="Equation.3">
                    <p:embed/>
                  </p:oleObj>
                </mc:Choice>
                <mc:Fallback>
                  <p:oleObj name="Equation" r:id="rId9" imgW="787320" imgH="203040" progId="Equation.3">
                    <p:embed/>
                    <p:pic>
                      <p:nvPicPr>
                        <p:cNvPr id="0" name=""/>
                        <p:cNvPicPr/>
                        <p:nvPr/>
                      </p:nvPicPr>
                      <p:blipFill>
                        <a:blip r:embed="rId10"/>
                        <a:stretch>
                          <a:fillRect/>
                        </a:stretch>
                      </p:blipFill>
                      <p:spPr>
                        <a:xfrm>
                          <a:off x="5718042" y="5446145"/>
                          <a:ext cx="1277188" cy="329597"/>
                        </a:xfrm>
                        <a:prstGeom prst="rect">
                          <a:avLst/>
                        </a:prstGeom>
                      </p:spPr>
                    </p:pic>
                  </p:oleObj>
                </mc:Fallback>
              </mc:AlternateContent>
            </a:graphicData>
          </a:graphic>
        </p:graphicFrame>
        <p:sp>
          <p:nvSpPr>
            <p:cNvPr id="24" name="Rectangle 23"/>
            <p:cNvSpPr/>
            <p:nvPr/>
          </p:nvSpPr>
          <p:spPr>
            <a:xfrm>
              <a:off x="5773647" y="5042731"/>
              <a:ext cx="877613" cy="369332"/>
            </a:xfrm>
            <a:prstGeom prst="rect">
              <a:avLst/>
            </a:prstGeom>
          </p:spPr>
          <p:txBody>
            <a:bodyPr wrap="none">
              <a:spAutoFit/>
            </a:bodyPr>
            <a:lstStyle/>
            <a:p>
              <a:r>
                <a:rPr lang="en-US" b="1" dirty="0" smtClean="0">
                  <a:solidFill>
                    <a:srgbClr val="0070C0"/>
                  </a:solidFill>
                </a:rPr>
                <a:t>Encode</a:t>
              </a:r>
              <a:endParaRPr lang="en-US" b="1" dirty="0">
                <a:solidFill>
                  <a:srgbClr val="0070C0"/>
                </a:solidFill>
              </a:endParaRPr>
            </a:p>
          </p:txBody>
        </p:sp>
        <p:sp>
          <p:nvSpPr>
            <p:cNvPr id="27" name="Rectangle 26"/>
            <p:cNvSpPr/>
            <p:nvPr/>
          </p:nvSpPr>
          <p:spPr>
            <a:xfrm>
              <a:off x="7598156" y="5042731"/>
              <a:ext cx="903261" cy="369332"/>
            </a:xfrm>
            <a:prstGeom prst="rect">
              <a:avLst/>
            </a:prstGeom>
          </p:spPr>
          <p:txBody>
            <a:bodyPr wrap="none">
              <a:spAutoFit/>
            </a:bodyPr>
            <a:lstStyle/>
            <a:p>
              <a:r>
                <a:rPr lang="en-US" b="1" dirty="0" smtClean="0">
                  <a:solidFill>
                    <a:srgbClr val="0070C0"/>
                  </a:solidFill>
                </a:rPr>
                <a:t>Decode</a:t>
              </a:r>
              <a:endParaRPr lang="en-US" b="1" dirty="0">
                <a:solidFill>
                  <a:srgbClr val="0070C0"/>
                </a:solidFill>
              </a:endParaRPr>
            </a:p>
          </p:txBody>
        </p:sp>
      </p:grpSp>
    </p:spTree>
    <p:extLst>
      <p:ext uri="{BB962C8B-B14F-4D97-AF65-F5344CB8AC3E}">
        <p14:creationId xmlns:p14="http://schemas.microsoft.com/office/powerpoint/2010/main" val="306924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2256</TotalTime>
  <Words>2688</Words>
  <Application>Microsoft Office PowerPoint</Application>
  <PresentationFormat>On-screen Show (4:3)</PresentationFormat>
  <Paragraphs>399</Paragraphs>
  <Slides>34</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36" baseType="lpstr">
      <vt:lpstr>Office Theme</vt:lpstr>
      <vt:lpstr>Equation</vt:lpstr>
      <vt:lpstr>Cryptography and SSL Security Protocol in Transport Layer  Wei Chen, Professor Tennessee State University</vt:lpstr>
      <vt:lpstr>Outline </vt:lpstr>
      <vt:lpstr>Confidentiality</vt:lpstr>
      <vt:lpstr>Confidentiality</vt:lpstr>
      <vt:lpstr>PowerPoint Presentation</vt:lpstr>
      <vt:lpstr>PowerPoint Presentation</vt:lpstr>
      <vt:lpstr>PowerPoint Presentation</vt:lpstr>
      <vt:lpstr>PowerPoint Presentation</vt:lpstr>
      <vt:lpstr>PowerPoint Presentation</vt:lpstr>
      <vt:lpstr>PowerPoint Presentation</vt:lpstr>
      <vt:lpstr>Integrity</vt:lpstr>
      <vt:lpstr>PowerPoint Presentation</vt:lpstr>
      <vt:lpstr>PowerPoint Presentation</vt:lpstr>
      <vt:lpstr>PowerPoint Presentation</vt:lpstr>
      <vt:lpstr>PowerPoint Presentation</vt:lpstr>
      <vt:lpstr>Outline </vt:lpstr>
      <vt:lpstr>Transport Layer Security Protocol: SSL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Transport Layer Security Protocol: TSL</vt:lpstr>
      <vt:lpstr>Review Questions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Cryptography and Security Protocol SSL in Transport Layer  Wei Chen, Professor Tennessee State University</dc:title>
  <dc:creator>wchen</dc:creator>
  <cp:lastModifiedBy>wchen</cp:lastModifiedBy>
  <cp:revision>122</cp:revision>
  <dcterms:created xsi:type="dcterms:W3CDTF">2015-03-07T21:33:10Z</dcterms:created>
  <dcterms:modified xsi:type="dcterms:W3CDTF">2015-11-20T19:55:29Z</dcterms:modified>
</cp:coreProperties>
</file>