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638" r:id="rId2"/>
    <p:sldId id="640" r:id="rId3"/>
    <p:sldId id="636" r:id="rId4"/>
    <p:sldId id="654" r:id="rId5"/>
    <p:sldId id="641" r:id="rId6"/>
    <p:sldId id="642" r:id="rId7"/>
    <p:sldId id="618" r:id="rId8"/>
    <p:sldId id="572" r:id="rId9"/>
    <p:sldId id="643" r:id="rId10"/>
    <p:sldId id="598" r:id="rId11"/>
    <p:sldId id="599" r:id="rId12"/>
    <p:sldId id="584" r:id="rId13"/>
    <p:sldId id="644" r:id="rId14"/>
    <p:sldId id="647" r:id="rId15"/>
    <p:sldId id="648" r:id="rId16"/>
    <p:sldId id="605" r:id="rId17"/>
    <p:sldId id="649" r:id="rId18"/>
    <p:sldId id="646" r:id="rId19"/>
    <p:sldId id="651" r:id="rId20"/>
    <p:sldId id="652" r:id="rId21"/>
    <p:sldId id="620" r:id="rId22"/>
    <p:sldId id="625" r:id="rId23"/>
    <p:sldId id="593" r:id="rId24"/>
    <p:sldId id="586" r:id="rId25"/>
    <p:sldId id="653" r:id="rId26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00"/>
    <a:srgbClr val="00B000"/>
    <a:srgbClr val="CC3300"/>
    <a:srgbClr val="FF99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4660"/>
  </p:normalViewPr>
  <p:slideViewPr>
    <p:cSldViewPr>
      <p:cViewPr>
        <p:scale>
          <a:sx n="60" d="100"/>
          <a:sy n="60" d="100"/>
        </p:scale>
        <p:origin x="-14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96"/>
    </p:cViewPr>
  </p:sorterViewPr>
  <p:notesViewPr>
    <p:cSldViewPr>
      <p:cViewPr varScale="1">
        <p:scale>
          <a:sx n="55" d="100"/>
          <a:sy n="55" d="100"/>
        </p:scale>
        <p:origin x="-2118" y="-90"/>
      </p:cViewPr>
      <p:guideLst>
        <p:guide orient="horz" pos="3023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t" anchorCtr="0" compatLnSpc="1">
            <a:prstTxWarp prst="textNoShape">
              <a:avLst/>
            </a:prstTxWarp>
          </a:bodyPr>
          <a:lstStyle>
            <a:lvl1pPr defTabSz="985838" eaLnBrk="0" hangingPunct="0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t" anchorCtr="0" compatLnSpc="1">
            <a:prstTxWarp prst="textNoShape">
              <a:avLst/>
            </a:prstTxWarp>
          </a:bodyPr>
          <a:lstStyle>
            <a:lvl1pPr algn="r" defTabSz="985838" eaLnBrk="0" hangingPunct="0">
              <a:defRPr sz="1100" i="1"/>
            </a:lvl1pPr>
          </a:lstStyle>
          <a:p>
            <a:pPr>
              <a:defRPr/>
            </a:pPr>
            <a:fld id="{E85CF038-39B6-4C52-A8C8-6223D4611616}" type="datetime1">
              <a:rPr lang="en-US"/>
              <a:pPr>
                <a:defRPr/>
              </a:pPr>
              <a:t>6/26/2017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b" anchorCtr="0" compatLnSpc="1">
            <a:prstTxWarp prst="textNoShape">
              <a:avLst/>
            </a:prstTxWarp>
          </a:bodyPr>
          <a:lstStyle>
            <a:lvl1pPr defTabSz="985838" eaLnBrk="0" hangingPunct="0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b" anchorCtr="0" compatLnSpc="1">
            <a:prstTxWarp prst="textNoShape">
              <a:avLst/>
            </a:prstTxWarp>
          </a:bodyPr>
          <a:lstStyle>
            <a:lvl1pPr algn="r" defTabSz="985838" eaLnBrk="0" hangingPunct="0">
              <a:defRPr sz="1100" i="1"/>
            </a:lvl1pPr>
          </a:lstStyle>
          <a:p>
            <a:pPr>
              <a:defRPr/>
            </a:pPr>
            <a:fld id="{FC6E5CBF-3292-41BA-8055-21B57DDC9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8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t" anchorCtr="0" compatLnSpc="1">
            <a:prstTxWarp prst="textNoShape">
              <a:avLst/>
            </a:prstTxWarp>
          </a:bodyPr>
          <a:lstStyle>
            <a:lvl1pPr defTabSz="985838" eaLnBrk="0" hangingPunct="0">
              <a:defRPr sz="11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t" anchorCtr="0" compatLnSpc="1">
            <a:prstTxWarp prst="textNoShape">
              <a:avLst/>
            </a:prstTxWarp>
          </a:bodyPr>
          <a:lstStyle>
            <a:lvl1pPr algn="r" defTabSz="985838" eaLnBrk="0" hangingPunct="0">
              <a:defRPr sz="11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C597DBE-7583-4511-BF15-B010B9EA7F4A}" type="datetime1">
              <a:rPr lang="en-US"/>
              <a:pPr>
                <a:defRPr/>
              </a:pPr>
              <a:t>6/26/2017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b" anchorCtr="0" compatLnSpc="1">
            <a:prstTxWarp prst="textNoShape">
              <a:avLst/>
            </a:prstTxWarp>
          </a:bodyPr>
          <a:lstStyle>
            <a:lvl1pPr defTabSz="985838" eaLnBrk="0" hangingPunct="0">
              <a:defRPr sz="11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1" tIns="0" rIns="19801" bIns="0" numCol="1" anchor="b" anchorCtr="0" compatLnSpc="1">
            <a:prstTxWarp prst="textNoShape">
              <a:avLst/>
            </a:prstTxWarp>
          </a:bodyPr>
          <a:lstStyle>
            <a:lvl1pPr algn="r" defTabSz="985838" eaLnBrk="0" hangingPunct="0">
              <a:defRPr sz="11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23E0CE2-A7EB-4A80-99DC-33A9B5C7D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615950"/>
            <a:ext cx="4783137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560888"/>
            <a:ext cx="630396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53" tIns="49501" rIns="97353" bIns="49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293290238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just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106" charset="0"/>
        <a:ea typeface="ＭＳ Ｐゴシック" pitchFamily="-65" charset="-128"/>
        <a:cs typeface="ＭＳ Ｐゴシック" pitchFamily="-65" charset="-128"/>
      </a:defRPr>
    </a:lvl1pPr>
    <a:lvl2pPr marL="742950" indent="-28575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11430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6002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2057400" indent="-2286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5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2209800" y="1981200"/>
            <a:ext cx="4953000" cy="581025"/>
          </a:xfrm>
        </p:spPr>
        <p:txBody>
          <a:bodyPr/>
          <a:lstStyle>
            <a:lvl1pPr algn="ctr">
              <a:defRPr sz="4000">
                <a:latin typeface="Helvetica" pitchFamily="-106" charset="0"/>
              </a:defRPr>
            </a:lvl1pPr>
          </a:lstStyle>
          <a:p>
            <a:endParaRPr lang="en-US"/>
          </a:p>
        </p:txBody>
      </p:sp>
      <p:sp>
        <p:nvSpPr>
          <p:cNvPr id="107526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371475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Helvetica" pitchFamily="-106" charset="0"/>
              </a:defRPr>
            </a:lvl1pPr>
          </a:lstStyle>
          <a:p>
            <a:endParaRPr 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F1C0E3-5096-4B65-BD04-EC76B8E55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FD32-00B8-47AB-9E3E-FF508D2F6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6388"/>
            <a:ext cx="2000250" cy="2894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6388"/>
            <a:ext cx="5848350" cy="2894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66F40-D6A1-4DA0-B616-4E670EC21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7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F3A01-801F-4348-BA6F-6BC44284C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48DE1-E136-4EB7-A4D3-BB238C20C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243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9243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3FF7B-5304-44E2-A7D7-D2717F0D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8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E921-5559-4FF1-A1AD-B4E7816BD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3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3F2F-F928-457C-B617-D76D875AA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2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B960F-2570-4633-8172-2F82AA0C7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82E2-0E10-4EA4-8D11-75B051E8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45EE-2672-4820-A2F4-1D12CE695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5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CC3300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09/04/2012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CC3300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CS4230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34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CC3300"/>
                </a:solidFill>
                <a:latin typeface="Helvetica" charset="0"/>
              </a:defRPr>
            </a:lvl1pPr>
          </a:lstStyle>
          <a:p>
            <a:pPr>
              <a:defRPr/>
            </a:pPr>
            <a:fld id="{F0838064-1716-4035-A589-C9E2D1549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98513" y="306388"/>
            <a:ext cx="7659687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01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is our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  <a:p>
            <a:pPr lvl="0"/>
            <a:r>
              <a:rPr lang="en-US" smtClean="0"/>
              <a:t>This is our next 1st Level Bullet</a:t>
            </a:r>
          </a:p>
          <a:p>
            <a:pPr lvl="1"/>
            <a:r>
              <a:rPr lang="en-US" smtClean="0"/>
              <a:t>This is our 2nd level bullet</a:t>
            </a:r>
          </a:p>
          <a:p>
            <a:pPr lvl="2"/>
            <a:r>
              <a:rPr lang="en-US" smtClean="0"/>
              <a:t>This is our 3rd level bullet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685800"/>
            <a:ext cx="8001000" cy="0"/>
          </a:xfrm>
          <a:prstGeom prst="line">
            <a:avLst/>
          </a:prstGeom>
          <a:noFill/>
          <a:ln w="47625" cmpd="thickThin">
            <a:solidFill>
              <a:srgbClr val="CC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16" descr="ULogoForHea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6372225"/>
            <a:ext cx="1781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6" r:id="rId12"/>
  </p:sldLayoutIdLst>
  <p:hf sldNum="0" hdr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CC33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CC3300"/>
          </a:solidFill>
          <a:latin typeface="Comic Sans MS" pitchFamily="-106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CC3300"/>
          </a:solidFill>
          <a:latin typeface="Comic Sans MS" pitchFamily="-106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CC3300"/>
          </a:solidFill>
          <a:latin typeface="Comic Sans MS" pitchFamily="-106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rgbClr val="CC3300"/>
          </a:solidFill>
          <a:latin typeface="Comic Sans MS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omic Sans MS" pitchFamily="-106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omic Sans MS" pitchFamily="-106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omic Sans MS" pitchFamily="-106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omic Sans MS" pitchFamily="-106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084263" indent="-169863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-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06" charset="0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457200" y="2438400"/>
            <a:ext cx="8077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236345"/>
                </a:solidFill>
                <a:latin typeface="Times New Roman" pitchFamily="18" charset="0"/>
                <a:cs typeface="Times New Roman" pitchFamily="18" charset="0"/>
              </a:rPr>
              <a:t>Lecture 5: Shared-memory Computing with Open MP</a:t>
            </a:r>
          </a:p>
        </p:txBody>
      </p:sp>
    </p:spTree>
    <p:extLst>
      <p:ext uri="{BB962C8B-B14F-4D97-AF65-F5344CB8AC3E}">
        <p14:creationId xmlns:p14="http://schemas.microsoft.com/office/powerpoint/2010/main" val="17869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 parallel region construct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25938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Block of code to be executed by multiple threads in parallel</a:t>
            </a: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Each thread executes the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same code redundantly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</a:rPr>
              <a:t>(SPMD)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Work within work-sharing constructs is distributed among the threads in a team</a:t>
            </a:r>
            <a:endParaRPr lang="en-US" b="1" dirty="0" smtClean="0">
              <a:solidFill>
                <a:srgbClr val="CC33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Example with C/C++ syntax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" charset="0"/>
                <a:ea typeface="ＭＳ Ｐゴシック" pitchFamily="34" charset="-128"/>
              </a:rPr>
              <a:t>	#pragma </a:t>
            </a:r>
            <a:r>
              <a:rPr lang="en-US" sz="2000" dirty="0" err="1" smtClean="0">
                <a:latin typeface="Courier" charset="0"/>
                <a:ea typeface="ＭＳ Ｐゴシック" pitchFamily="34" charset="-128"/>
              </a:rPr>
              <a:t>omp</a:t>
            </a:r>
            <a:r>
              <a:rPr lang="en-US" sz="2000" dirty="0" smtClean="0">
                <a:latin typeface="Courier" charset="0"/>
                <a:ea typeface="ＭＳ Ｐゴシック" pitchFamily="34" charset="-128"/>
              </a:rPr>
              <a:t> parallel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[ clause [ clause ] ... ] new-line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		structured-block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clause can include the following:</a:t>
            </a:r>
          </a:p>
          <a:p>
            <a:pPr lvl="1">
              <a:buFontTx/>
              <a:buNone/>
            </a:pPr>
            <a:r>
              <a:rPr lang="en-US" sz="2200" dirty="0" smtClean="0">
                <a:latin typeface="Courier" charset="0"/>
                <a:ea typeface="ＭＳ Ｐゴシック" pitchFamily="34" charset="-128"/>
              </a:rPr>
              <a:t>private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 (list)</a:t>
            </a:r>
          </a:p>
          <a:p>
            <a:pPr lvl="1">
              <a:buFontTx/>
              <a:buNone/>
            </a:pPr>
            <a:r>
              <a:rPr lang="en-US" sz="2200" dirty="0" smtClean="0">
                <a:latin typeface="Courier" charset="0"/>
                <a:ea typeface="ＭＳ Ｐゴシック" pitchFamily="34" charset="-128"/>
              </a:rPr>
              <a:t>shared</a:t>
            </a: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 (list)</a:t>
            </a:r>
            <a:endParaRPr lang="en-US" b="1" dirty="0" smtClean="0">
              <a:latin typeface="Arial" pitchFamily="34" charset="0"/>
              <a:ea typeface="ＭＳ Ｐゴシック" pitchFamily="34" charset="-128"/>
            </a:endParaRPr>
          </a:p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Programming Model – Data Sharing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83493"/>
            <a:ext cx="4421188" cy="1798638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Parallel programs often employ two types of data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Shared data, visible to all threads, similarly named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Private data, visible to a single thread (often stack-allocated)</a:t>
            </a:r>
          </a:p>
          <a:p>
            <a:pPr lvl="1"/>
            <a:endParaRPr lang="en-US" sz="1800" dirty="0" smtClean="0">
              <a:ea typeface="ＭＳ Ｐゴシック" pitchFamily="34" charset="-128"/>
            </a:endParaRPr>
          </a:p>
          <a:p>
            <a:endParaRPr lang="en-US" sz="2000" dirty="0" smtClean="0">
              <a:ea typeface="ＭＳ Ｐゴシック" pitchFamily="34" charset="-128"/>
            </a:endParaRPr>
          </a:p>
          <a:p>
            <a:pPr lvl="1"/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228600" y="3276600"/>
            <a:ext cx="43307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Comic Sans MS" pitchFamily="66" charset="0"/>
              </a:rPr>
              <a:t>OpenMP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shared</a:t>
            </a:r>
            <a:r>
              <a:rPr lang="en-US" sz="1800" dirty="0">
                <a:solidFill>
                  <a:srgbClr val="000000"/>
                </a:solidFill>
                <a:latin typeface="Comic Sans MS" pitchFamily="66" charset="0"/>
              </a:rPr>
              <a:t> variables are shared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solidFill>
                  <a:srgbClr val="000000"/>
                </a:solidFill>
                <a:latin typeface="Comic Sans MS" pitchFamily="66" charset="0"/>
              </a:rPr>
              <a:t> variables are private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  <a:latin typeface="Comic Sans MS" pitchFamily="66" charset="0"/>
              </a:rPr>
              <a:t>Default is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shared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1800" dirty="0">
                <a:solidFill>
                  <a:srgbClr val="000000"/>
                </a:solidFill>
                <a:latin typeface="Comic Sans MS" pitchFamily="66" charset="0"/>
                <a:cs typeface="Courier New" pitchFamily="49" charset="0"/>
              </a:rPr>
              <a:t>Loop index is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private</a:t>
            </a: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4559300" y="1041400"/>
            <a:ext cx="425450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// shared, globals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int bigdata[1024];</a:t>
            </a:r>
          </a:p>
          <a:p>
            <a:pPr>
              <a:spcBef>
                <a:spcPct val="50000"/>
              </a:spcBef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void* foo(void* bar) {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// private, stack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int tid;</a:t>
            </a:r>
          </a:p>
          <a:p>
            <a:pPr>
              <a:spcBef>
                <a:spcPct val="50000"/>
              </a:spcBef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/* Calculation goes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here */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4564063" y="1439863"/>
            <a:ext cx="4254500" cy="4906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bigdata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[1024];</a:t>
            </a:r>
          </a:p>
          <a:p>
            <a:pPr>
              <a:spcBef>
                <a:spcPct val="50000"/>
              </a:spcBef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void* foo(void* bar) {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50000"/>
              </a:spcBef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#pragma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parallel \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shared (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bigdata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) \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private (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/* Calc. here */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2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4" grpId="0"/>
      <p:bldP spid="524294" grpId="1"/>
      <p:bldP spid="524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OpenMP</a:t>
            </a:r>
            <a:r>
              <a:rPr lang="en-US" dirty="0" smtClean="0">
                <a:ea typeface="ＭＳ Ｐゴシック" pitchFamily="34" charset="-128"/>
              </a:rPr>
              <a:t> critical directive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45386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Enclosed code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– executed by all threads, but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– </a:t>
            </a:r>
            <a:r>
              <a:rPr lang="en-US" b="1" dirty="0" smtClean="0">
                <a:solidFill>
                  <a:srgbClr val="CC3300"/>
                </a:solidFill>
                <a:ea typeface="ＭＳ Ｐゴシック" pitchFamily="34" charset="-128"/>
              </a:rPr>
              <a:t>restricted to only one thread at a time</a:t>
            </a:r>
            <a:endParaRPr lang="en-US" dirty="0" smtClean="0">
              <a:solidFill>
                <a:srgbClr val="CC33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 smtClean="0">
                <a:latin typeface="Courier" charset="0"/>
                <a:ea typeface="ＭＳ Ｐゴシック" pitchFamily="34" charset="-128"/>
              </a:rPr>
              <a:t>#pragma </a:t>
            </a:r>
            <a:r>
              <a:rPr lang="en-US" sz="1600" dirty="0" err="1" smtClean="0">
                <a:latin typeface="Courier" charset="0"/>
                <a:ea typeface="ＭＳ Ｐゴシック" pitchFamily="34" charset="-128"/>
              </a:rPr>
              <a:t>omp</a:t>
            </a:r>
            <a:r>
              <a:rPr lang="en-US" sz="1600" dirty="0" smtClean="0">
                <a:latin typeface="Courier" charset="0"/>
                <a:ea typeface="ＭＳ Ｐゴシック" pitchFamily="34" charset="-128"/>
              </a:rPr>
              <a:t> critical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[ </a:t>
            </a:r>
            <a:r>
              <a:rPr lang="en-US" sz="1600" dirty="0" smtClean="0">
                <a:latin typeface="Courier" charset="0"/>
                <a:ea typeface="ＭＳ Ｐゴシック" pitchFamily="34" charset="-128"/>
              </a:rPr>
              <a:t>(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name </a:t>
            </a:r>
            <a:r>
              <a:rPr lang="en-US" sz="1600" dirty="0" smtClean="0">
                <a:latin typeface="Courier" charset="0"/>
                <a:ea typeface="ＭＳ Ｐゴシック" pitchFamily="34" charset="-128"/>
              </a:rPr>
              <a:t>) </a:t>
            </a: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] new-line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 smtClean="0">
                <a:latin typeface="Arial" pitchFamily="34" charset="0"/>
                <a:ea typeface="ＭＳ Ｐゴシック" pitchFamily="34" charset="-128"/>
              </a:rPr>
              <a:t>    structured-block</a:t>
            </a:r>
            <a:endParaRPr lang="en-US" sz="20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A thread waits at the beginning of a critical region until no other thread in the team is executing a critical region with the same name.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All unnamed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Courier" charset="0"/>
                <a:ea typeface="ＭＳ Ｐゴシック" pitchFamily="34" charset="-128"/>
              </a:rPr>
              <a:t>critical 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directives map to the same unspecified name.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1188" y="109538"/>
            <a:ext cx="8281987" cy="426142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Example 2: calculate the area under a curve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7450" y="6414635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dirty="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dirty="0" smtClean="0">
              <a:solidFill>
                <a:srgbClr val="CC3300"/>
              </a:solidFill>
              <a:latin typeface="Helvetica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13" y="1138524"/>
            <a:ext cx="6308725" cy="215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8800" y="661619"/>
            <a:ext cx="4556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>
                <a:solidFill>
                  <a:srgbClr val="C00000"/>
                </a:solidFill>
              </a:rPr>
              <a:t>trapezoidal rule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" y="4158695"/>
            <a:ext cx="3889670" cy="221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2240" y="3758585"/>
            <a:ext cx="357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Serial program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961" y="4158695"/>
            <a:ext cx="4799277" cy="241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03425" y="3695145"/>
            <a:ext cx="4408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Parallel program for </a:t>
            </a:r>
            <a:r>
              <a:rPr lang="en-US" sz="2000" b="1" u="sng" dirty="0" err="1" smtClean="0">
                <a:solidFill>
                  <a:schemeClr val="tx1"/>
                </a:solidFill>
              </a:rPr>
              <a:t>my_rank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129540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 err="1" smtClean="0">
                <a:solidFill>
                  <a:schemeClr val="accent1">
                    <a:lumMod val="75000"/>
                  </a:schemeClr>
                </a:solidFill>
              </a:rPr>
              <a:t>my_rank</a:t>
            </a:r>
            <a:endParaRPr lang="en-US" sz="12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b="1" u="sng" dirty="0" smtClean="0">
                <a:solidFill>
                  <a:schemeClr val="accent1">
                    <a:lumMod val="75000"/>
                  </a:schemeClr>
                </a:solidFill>
              </a:rPr>
              <a:t>= 0</a:t>
            </a:r>
            <a:endParaRPr lang="en-US" sz="1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8800" y="1556712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 err="1" smtClean="0">
                <a:solidFill>
                  <a:srgbClr val="00B050"/>
                </a:solidFill>
              </a:rPr>
              <a:t>my_rank</a:t>
            </a:r>
            <a:endParaRPr lang="en-US" sz="1200" b="1" u="sng" dirty="0" smtClean="0">
              <a:solidFill>
                <a:srgbClr val="00B050"/>
              </a:solidFill>
            </a:endParaRPr>
          </a:p>
          <a:p>
            <a:r>
              <a:rPr lang="en-US" sz="1200" b="1" u="sng" dirty="0" smtClean="0">
                <a:solidFill>
                  <a:srgbClr val="00B050"/>
                </a:solidFill>
              </a:rPr>
              <a:t>= 1</a:t>
            </a:r>
            <a:endParaRPr lang="en-US" sz="1200" b="1" u="sng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0" y="2895600"/>
            <a:ext cx="1066800" cy="0"/>
          </a:xfrm>
          <a:prstGeom prst="lin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638800" y="2905760"/>
            <a:ext cx="1066800" cy="0"/>
          </a:xfrm>
          <a:prstGeom prst="line">
            <a:avLst/>
          </a:prstGeom>
          <a:noFill/>
          <a:ln w="38100" cap="flat" cmpd="sng" algn="ctr">
            <a:solidFill>
              <a:srgbClr val="00B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544" y="3110240"/>
            <a:ext cx="4795647" cy="47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8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38204"/>
            <a:ext cx="7847012" cy="549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1188" y="28258"/>
            <a:ext cx="8281987" cy="8286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r>
              <a:rPr lang="en-US" sz="2400" kern="0" dirty="0" smtClean="0">
                <a:ea typeface="ＭＳ Ｐゴシック" pitchFamily="34" charset="-128"/>
              </a:rPr>
              <a:t>Example 2: calculate the area under a curve using critical directive </a:t>
            </a:r>
          </a:p>
        </p:txBody>
      </p:sp>
    </p:spTree>
    <p:extLst>
      <p:ext uri="{BB962C8B-B14F-4D97-AF65-F5344CB8AC3E}">
        <p14:creationId xmlns:p14="http://schemas.microsoft.com/office/powerpoint/2010/main" val="17871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" y="838200"/>
            <a:ext cx="8269037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782988" y="5638800"/>
            <a:ext cx="38862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611188" y="33338"/>
            <a:ext cx="8281987" cy="8048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r>
              <a:rPr lang="en-US" sz="2400" kern="0" dirty="0" smtClean="0">
                <a:ea typeface="ＭＳ Ｐゴシック" pitchFamily="34" charset="-128"/>
              </a:rPr>
              <a:t>Example 2: calculate the area under a curve using critical directive</a:t>
            </a:r>
          </a:p>
        </p:txBody>
      </p:sp>
    </p:spTree>
    <p:extLst>
      <p:ext uri="{BB962C8B-B14F-4D97-AF65-F5344CB8AC3E}">
        <p14:creationId xmlns:p14="http://schemas.microsoft.com/office/powerpoint/2010/main" val="23003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 Reductions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237163"/>
          </a:xfrm>
        </p:spPr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OpenMP</a:t>
            </a:r>
            <a:r>
              <a:rPr lang="en-US" dirty="0" smtClean="0">
                <a:ea typeface="ＭＳ Ｐゴシック" pitchFamily="34" charset="-128"/>
              </a:rPr>
              <a:t> has reduce operation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sum = 0;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#pragma </a:t>
            </a:r>
            <a:r>
              <a:rPr lang="en-US" sz="2000" dirty="0" err="1" smtClean="0">
                <a:ea typeface="ＭＳ Ｐゴシック" pitchFamily="34" charset="-128"/>
              </a:rPr>
              <a:t>omp</a:t>
            </a:r>
            <a:r>
              <a:rPr lang="en-US" sz="2000" dirty="0" smtClean="0">
                <a:ea typeface="ＭＳ Ｐゴシック" pitchFamily="34" charset="-128"/>
              </a:rPr>
              <a:t> parallel for reduction(+:sum)  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for (</a:t>
            </a:r>
            <a:r>
              <a:rPr lang="en-US" sz="2000" dirty="0" err="1" smtClean="0">
                <a:ea typeface="ＭＳ Ｐゴシック" pitchFamily="34" charset="-128"/>
              </a:rPr>
              <a:t>i</a:t>
            </a:r>
            <a:r>
              <a:rPr lang="en-US" sz="2000" dirty="0" smtClean="0">
                <a:ea typeface="ＭＳ Ｐゴシック" pitchFamily="34" charset="-128"/>
              </a:rPr>
              <a:t>=0; </a:t>
            </a:r>
            <a:r>
              <a:rPr lang="en-US" sz="2000" dirty="0" err="1" smtClean="0">
                <a:ea typeface="ＭＳ Ｐゴシック" pitchFamily="34" charset="-128"/>
              </a:rPr>
              <a:t>i</a:t>
            </a:r>
            <a:r>
              <a:rPr lang="en-US" sz="2000" dirty="0" smtClean="0">
                <a:ea typeface="ＭＳ Ｐゴシック" pitchFamily="34" charset="-128"/>
              </a:rPr>
              <a:t> &lt; 100; </a:t>
            </a:r>
            <a:r>
              <a:rPr lang="en-US" sz="2000" dirty="0" err="1" smtClean="0">
                <a:ea typeface="ＭＳ Ｐゴシック" pitchFamily="34" charset="-128"/>
              </a:rPr>
              <a:t>i</a:t>
            </a:r>
            <a:r>
              <a:rPr lang="en-US" sz="2000" dirty="0" smtClean="0">
                <a:ea typeface="ＭＳ Ｐゴシック" pitchFamily="34" charset="-128"/>
              </a:rPr>
              <a:t>++)     {     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sum += array[</a:t>
            </a:r>
            <a:r>
              <a:rPr lang="en-US" sz="2000" dirty="0" err="1" smtClean="0">
                <a:ea typeface="ＭＳ Ｐゴシック" pitchFamily="34" charset="-128"/>
              </a:rPr>
              <a:t>i</a:t>
            </a:r>
            <a:r>
              <a:rPr lang="en-US" sz="2000" dirty="0" smtClean="0">
                <a:ea typeface="ＭＳ Ｐゴシック" pitchFamily="34" charset="-128"/>
              </a:rPr>
              <a:t>];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}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Reduce ops and </a:t>
            </a:r>
            <a:r>
              <a:rPr lang="en-US" dirty="0" err="1" smtClean="0">
                <a:ea typeface="ＭＳ Ｐゴシック" pitchFamily="34" charset="-128"/>
              </a:rPr>
              <a:t>init</a:t>
            </a:r>
            <a:r>
              <a:rPr lang="en-US" dirty="0" smtClean="0">
                <a:ea typeface="ＭＳ Ｐゴシック" pitchFamily="34" charset="-128"/>
              </a:rPr>
              <a:t>() values (C and C++): 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+   0         bitwise  &amp;  ~0      logical &amp;   1 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-   0         bitwise  |   0      logical |   0 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*   1         bitwise  ^   0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 FORTRAN also supports min and max reductions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188" y="28258"/>
            <a:ext cx="8281987" cy="82866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r>
              <a:rPr lang="en-US" sz="2400" kern="0" dirty="0" smtClean="0">
                <a:ea typeface="ＭＳ Ｐゴシック" pitchFamily="34" charset="-128"/>
              </a:rPr>
              <a:t>Example 2: calculate the area under a curve using reduction clause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82324"/>
            <a:ext cx="4038600" cy="44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05000"/>
            <a:ext cx="4479399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54" y="816135"/>
            <a:ext cx="474586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80" y="2133600"/>
            <a:ext cx="458865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4427454" y="882324"/>
            <a:ext cx="0" cy="5442276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673575" y="4976790"/>
            <a:ext cx="2067011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4720170" y="5107500"/>
            <a:ext cx="2067011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7207164" y="2315255"/>
            <a:ext cx="1686011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4889500" y="2307635"/>
            <a:ext cx="3048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0170" y="1871990"/>
            <a:ext cx="83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Local_trap</a:t>
            </a:r>
            <a:endParaRPr lang="en-US" sz="1000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950470" y="5283200"/>
            <a:ext cx="3048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14998" y="5283200"/>
            <a:ext cx="838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Local_trap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215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" y="2927780"/>
            <a:ext cx="33718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94" y="4639982"/>
            <a:ext cx="5901466" cy="165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53" name="Straight Arrow Connector 5"/>
          <p:cNvCxnSpPr>
            <a:cxnSpLocks noChangeShapeType="1"/>
          </p:cNvCxnSpPr>
          <p:nvPr/>
        </p:nvCxnSpPr>
        <p:spPr bwMode="auto">
          <a:xfrm rot="16200000" flipH="1">
            <a:off x="3003550" y="3878776"/>
            <a:ext cx="831850" cy="690562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5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1188" y="202980"/>
            <a:ext cx="8532812" cy="42614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r>
              <a:rPr lang="en-US" sz="2400" kern="0" dirty="0" smtClean="0">
                <a:ea typeface="ＭＳ Ｐゴシック" pitchFamily="34" charset="-128"/>
              </a:rPr>
              <a:t>Example 2: calculate the area under a curve using loop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60" y="779055"/>
            <a:ext cx="6308725" cy="215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8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1070" y="202980"/>
            <a:ext cx="8281987" cy="42614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pPr algn="ctr"/>
            <a:r>
              <a:rPr lang="en-US" sz="2400" kern="0" dirty="0" smtClean="0">
                <a:solidFill>
                  <a:srgbClr val="005400"/>
                </a:solidFill>
                <a:ea typeface="ＭＳ Ｐゴシック" pitchFamily="34" charset="-128"/>
              </a:rPr>
              <a:t>Example 3: calculate </a:t>
            </a:r>
            <a:r>
              <a:rPr lang="el-GR" sz="2400" kern="0" dirty="0" smtClean="0">
                <a:solidFill>
                  <a:srgbClr val="005400"/>
                </a:solidFill>
                <a:ea typeface="ＭＳ Ｐゴシック" pitchFamily="34" charset="-128"/>
              </a:rPr>
              <a:t>π</a:t>
            </a:r>
            <a:endParaRPr lang="en-US" sz="2400" kern="0" dirty="0" smtClean="0">
              <a:solidFill>
                <a:srgbClr val="005400"/>
              </a:solidFill>
              <a:ea typeface="ＭＳ Ｐゴシック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7880" y="740650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"</a:t>
            </a:r>
            <a:r>
              <a:rPr lang="en-US" sz="1400" dirty="0" err="1">
                <a:solidFill>
                  <a:srgbClr val="A31515"/>
                </a:solidFill>
                <a:latin typeface="Consolas"/>
              </a:rPr>
              <a:t>stdafx.h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"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ifdef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_OPENMP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nsolas"/>
              </a:rPr>
              <a:t>omp.h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&gt;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endif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nsolas"/>
              </a:rPr>
              <a:t>stdio.h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&gt;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nsolas"/>
              </a:rPr>
              <a:t>stdlib.h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&gt;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&lt;</a:t>
            </a:r>
            <a:r>
              <a:rPr lang="en-US" sz="1400" dirty="0" err="1">
                <a:solidFill>
                  <a:srgbClr val="A31515"/>
                </a:solidFill>
                <a:latin typeface="Consolas"/>
              </a:rPr>
              <a:t>windows.h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880" y="2556532"/>
            <a:ext cx="76627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main(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argc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char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argv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[]) {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global_result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0.0;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volatile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DWORD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dwStart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n = 100000000;</a:t>
            </a:r>
          </a:p>
          <a:p>
            <a:r>
              <a:rPr lang="pt-BR" sz="1400" dirty="0">
                <a:solidFill>
                  <a:prstClr val="black"/>
                </a:solidFill>
                <a:latin typeface="Consolas"/>
              </a:rPr>
              <a:t>      printf(</a:t>
            </a:r>
            <a:r>
              <a:rPr lang="pt-BR" sz="1400" dirty="0">
                <a:solidFill>
                  <a:srgbClr val="A31515"/>
                </a:solidFill>
                <a:latin typeface="Consolas"/>
              </a:rPr>
              <a:t>"numberInterval %d \n"</a:t>
            </a:r>
            <a:r>
              <a:rPr lang="pt-BR" sz="1400" dirty="0">
                <a:solidFill>
                  <a:prstClr val="black"/>
                </a:solidFill>
                <a:latin typeface="Consolas"/>
              </a:rPr>
              <a:t>, n);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strtol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argv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[1], NULL, 10);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 smtClean="0">
                <a:solidFill>
                  <a:prstClr val="black"/>
                </a:solidFill>
                <a:latin typeface="Consolas"/>
              </a:rPr>
              <a:t>dwStart</a:t>
            </a:r>
            <a:r>
              <a:rPr lang="en-US" sz="14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GetTickCount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  #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pragma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omp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parallel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num_threads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PI(0, 1, n, &amp;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global_result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); 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printf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"number of threads %d \n"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pt-BR" sz="1400" dirty="0">
                <a:solidFill>
                  <a:prstClr val="black"/>
                </a:solidFill>
                <a:latin typeface="Consolas"/>
              </a:rPr>
              <a:t>   printf(</a:t>
            </a:r>
            <a:r>
              <a:rPr lang="pt-BR" sz="1400" dirty="0">
                <a:solidFill>
                  <a:srgbClr val="A31515"/>
                </a:solidFill>
                <a:latin typeface="Consolas"/>
              </a:rPr>
              <a:t>"Pi = %f \n"</a:t>
            </a:r>
            <a:r>
              <a:rPr lang="pt-BR" sz="1400" dirty="0">
                <a:solidFill>
                  <a:prstClr val="black"/>
                </a:solidFill>
                <a:latin typeface="Consolas"/>
              </a:rPr>
              <a:t>, global_result);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printf_s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/>
              </a:rPr>
              <a:t>"milliseconds %d \n"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GetTickCount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() -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dwStart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832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905000"/>
            <a:ext cx="566114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0" y="4572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Shared Memory Computing </a:t>
            </a:r>
            <a:endParaRPr lang="en-US" sz="3200" b="1" dirty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1070" y="202980"/>
            <a:ext cx="8281987" cy="42614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3300"/>
                </a:solidFill>
                <a:latin typeface="Comic Sans MS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6pPr>
            <a:lvl7pPr marL="9144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7pPr>
            <a:lvl8pPr marL="13716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8pPr>
            <a:lvl9pPr marL="1828800" algn="l" rtl="0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Comic Sans MS" pitchFamily="-106" charset="0"/>
              </a:defRPr>
            </a:lvl9pPr>
          </a:lstStyle>
          <a:p>
            <a:pPr algn="ctr"/>
            <a:r>
              <a:rPr lang="en-US" sz="2400" kern="0" dirty="0" smtClean="0">
                <a:solidFill>
                  <a:srgbClr val="005400"/>
                </a:solidFill>
                <a:ea typeface="ＭＳ Ｐゴシック" pitchFamily="34" charset="-128"/>
              </a:rPr>
              <a:t>Example 3: calculate </a:t>
            </a:r>
            <a:r>
              <a:rPr lang="el-GR" sz="2400" kern="0" dirty="0" smtClean="0">
                <a:solidFill>
                  <a:srgbClr val="005400"/>
                </a:solidFill>
                <a:ea typeface="ＭＳ Ｐゴシック" pitchFamily="34" charset="-128"/>
              </a:rPr>
              <a:t>π</a:t>
            </a:r>
            <a:endParaRPr lang="en-US" sz="2400" kern="0" dirty="0" smtClean="0">
              <a:solidFill>
                <a:srgbClr val="005400"/>
              </a:solidFill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640" y="971080"/>
            <a:ext cx="8295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PI(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a,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b,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global_result_p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 {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x,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my_result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sum = 0.0, interval,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local_b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myThread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omp_get_thread_num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omp_get_num_threads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interval = (b-a)/ (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/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numThreads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a +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myThread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*interval;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local_b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*interval;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sum = 0.0;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for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0;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&lt;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local_numIntervals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++) {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   x 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local_a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*interval;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   sum = sum + 4.0 / (1.0 + x*x);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};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my_result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interval * sum;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  #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pragma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om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critical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   *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global_result_p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+=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my_result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; </a:t>
            </a:r>
          </a:p>
          <a:p>
            <a:r>
              <a:rPr lang="en-US" sz="14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endParaRPr lang="en-US" sz="1400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8753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Programmer’s View of OpenMP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51838" cy="5170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OpenMP is a portable, threaded, shared-memory programming </a:t>
            </a:r>
            <a:r>
              <a:rPr lang="en-US" i="1" smtClean="0">
                <a:ea typeface="ＭＳ Ｐゴシック" pitchFamily="34" charset="-128"/>
              </a:rPr>
              <a:t>specification</a:t>
            </a:r>
            <a:r>
              <a:rPr lang="en-US" smtClean="0">
                <a:ea typeface="ＭＳ Ｐゴシック" pitchFamily="34" charset="-128"/>
              </a:rPr>
              <a:t> with “light” syntax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Exact behavior depends on OpenMP implementation!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Requires compiler support (</a:t>
            </a:r>
            <a:r>
              <a:rPr lang="en-US" u="sng" smtClean="0">
                <a:ea typeface="ＭＳ Ｐゴシック" pitchFamily="34" charset="-128"/>
              </a:rPr>
              <a:t>C/C++</a:t>
            </a:r>
            <a:r>
              <a:rPr lang="en-US" smtClean="0">
                <a:ea typeface="ＭＳ Ｐゴシック" pitchFamily="34" charset="-128"/>
              </a:rPr>
              <a:t> or Fortran)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OpenMP will: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Allow a programmer to separate a program into </a:t>
            </a:r>
            <a:r>
              <a:rPr lang="en-US" i="1" smtClean="0">
                <a:ea typeface="ＭＳ Ｐゴシック" pitchFamily="34" charset="-128"/>
              </a:rPr>
              <a:t>serial regions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i="1" smtClean="0">
                <a:ea typeface="ＭＳ Ｐゴシック" pitchFamily="34" charset="-128"/>
              </a:rPr>
              <a:t>parallel regions, </a:t>
            </a:r>
            <a:r>
              <a:rPr lang="en-US" smtClean="0">
                <a:ea typeface="ＭＳ Ｐゴシック" pitchFamily="34" charset="-128"/>
              </a:rPr>
              <a:t>rather than concurrently-executing threads</a:t>
            </a:r>
            <a:r>
              <a:rPr lang="en-US" i="1" smtClean="0">
                <a:ea typeface="ＭＳ Ｐゴシック" pitchFamily="34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Hide stack management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Provide synchronization constructs</a:t>
            </a:r>
          </a:p>
          <a:p>
            <a:pPr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OpenMP will not: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Parallelize automatically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Guarantee speedup</a:t>
            </a:r>
          </a:p>
          <a:p>
            <a:pPr lvl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Provide freedom from data races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08/30/2012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55604AC-5B1B-4E8F-905A-2E3DAFBE60EA}" type="slidenum">
              <a:rPr lang="en-US" sz="1400" smtClean="0">
                <a:solidFill>
                  <a:srgbClr val="CC3300"/>
                </a:solidFill>
                <a:latin typeface="Helvetica" charset="0"/>
              </a:rPr>
              <a:pPr/>
              <a:t>21</a:t>
            </a:fld>
            <a:endParaRPr lang="en-US" sz="1400" smtClean="0">
              <a:solidFill>
                <a:srgbClr val="CC33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80" y="241385"/>
            <a:ext cx="7659687" cy="4349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 runtime library, Query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76489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omp_get_num_threads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Returns the number of threads currently in the team executing the parallel region from which it is called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int</a:t>
            </a:r>
            <a:r>
              <a:rPr lang="en-US" sz="2200" dirty="0" smtClean="0">
                <a:latin typeface="Courier" charset="0"/>
                <a:ea typeface="ＭＳ Ｐゴシック" pitchFamily="34" charset="-128"/>
              </a:rPr>
              <a:t> </a:t>
            </a: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omp_get_num_threads</a:t>
            </a:r>
            <a:r>
              <a:rPr lang="en-US" sz="2200" dirty="0" smtClean="0">
                <a:latin typeface="Courier" charset="0"/>
                <a:ea typeface="ＭＳ Ｐゴシック" pitchFamily="34" charset="-128"/>
              </a:rPr>
              <a:t>(void);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200" dirty="0" smtClean="0">
              <a:latin typeface="Courier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omp_get_thread_num</a:t>
            </a:r>
            <a:r>
              <a:rPr lang="en-US" sz="2200" dirty="0" smtClean="0">
                <a:latin typeface="Courier" charset="0"/>
                <a:ea typeface="ＭＳ Ｐゴシック" pitchFamily="34" charset="-128"/>
              </a:rPr>
              <a:t>:</a:t>
            </a:r>
            <a:endParaRPr lang="en-US" sz="2200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Returns the thread number, within the team, that lies between </a:t>
            </a:r>
            <a:r>
              <a:rPr lang="en-US" sz="2000" dirty="0" smtClean="0">
                <a:latin typeface="Courier" charset="0"/>
                <a:ea typeface="ＭＳ Ｐゴシック" pitchFamily="34" charset="-128"/>
              </a:rPr>
              <a:t>0 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and </a:t>
            </a:r>
            <a:r>
              <a:rPr lang="en-US" sz="2000" dirty="0" err="1" smtClean="0">
                <a:latin typeface="Courier" charset="0"/>
                <a:ea typeface="ＭＳ Ｐゴシック" pitchFamily="34" charset="-128"/>
              </a:rPr>
              <a:t>omp_get_num_threads</a:t>
            </a:r>
            <a:r>
              <a:rPr lang="en-US" sz="2000" dirty="0" smtClean="0">
                <a:latin typeface="Courier" charset="0"/>
                <a:ea typeface="ＭＳ Ｐゴシック" pitchFamily="34" charset="-128"/>
              </a:rPr>
              <a:t>()</a:t>
            </a:r>
            <a:r>
              <a:rPr lang="en-US" sz="2000" dirty="0" smtClean="0">
                <a:latin typeface="Arial" pitchFamily="34" charset="0"/>
                <a:ea typeface="ＭＳ Ｐゴシック" pitchFamily="34" charset="-128"/>
              </a:rPr>
              <a:t>, inclusive. The master thread of the team is thread </a:t>
            </a:r>
            <a:r>
              <a:rPr lang="en-US" sz="2000" dirty="0" smtClean="0">
                <a:latin typeface="Courier" charset="0"/>
                <a:ea typeface="ＭＳ Ｐゴシック" pitchFamily="34" charset="-128"/>
              </a:rPr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int</a:t>
            </a:r>
            <a:r>
              <a:rPr lang="en-US" sz="2200" dirty="0" smtClean="0">
                <a:latin typeface="Courier" charset="0"/>
                <a:ea typeface="ＭＳ Ｐゴシック" pitchFamily="34" charset="-128"/>
              </a:rPr>
              <a:t> </a:t>
            </a:r>
            <a:r>
              <a:rPr lang="en-US" sz="2200" dirty="0" err="1" smtClean="0">
                <a:latin typeface="Courier" charset="0"/>
                <a:ea typeface="ＭＳ Ｐゴシック" pitchFamily="34" charset="-128"/>
              </a:rPr>
              <a:t>omp_get_thread_num</a:t>
            </a:r>
            <a:r>
              <a:rPr lang="en-US" sz="2200" dirty="0" smtClean="0">
                <a:latin typeface="Courier" charset="0"/>
                <a:ea typeface="ＭＳ Ｐゴシック" pitchFamily="34" charset="-128"/>
              </a:rPr>
              <a:t>(void);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200" dirty="0" smtClean="0">
              <a:ea typeface="ＭＳ Ｐゴシック" pitchFamily="34" charset="-128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08/30/2012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35E291F-7106-434C-87E7-4533AC92AD7C}" type="slidenum">
              <a:rPr lang="en-US" sz="1400" smtClean="0">
                <a:solidFill>
                  <a:srgbClr val="CC3300"/>
                </a:solidFill>
                <a:latin typeface="Helvetica" charset="0"/>
              </a:rPr>
              <a:pPr/>
              <a:t>22</a:t>
            </a:fld>
            <a:endParaRPr lang="en-US" sz="1400" smtClean="0">
              <a:solidFill>
                <a:srgbClr val="CC3300"/>
              </a:solidFill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Impact of Scheduling Decision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4202113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Load balance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Same work in each iteration?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Processors working at same speed?</a:t>
            </a:r>
          </a:p>
          <a:p>
            <a:r>
              <a:rPr lang="en-US" smtClean="0">
                <a:ea typeface="ＭＳ Ｐゴシック" pitchFamily="34" charset="-128"/>
              </a:rPr>
              <a:t>Scheduling overhead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Static decisions are cheap because they require no run-time coordination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Dynamic decisions have overhead that is impacted by complexity and frequency of decisions</a:t>
            </a:r>
          </a:p>
          <a:p>
            <a:r>
              <a:rPr lang="en-US" smtClean="0">
                <a:ea typeface="ＭＳ Ｐゴシック" pitchFamily="34" charset="-128"/>
              </a:rPr>
              <a:t>Data locality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Particularly within cache lines for small chunk sizes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Also impacts data reuse on same processor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 of Lecture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232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OpenMP, data-parallel constructs only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Task-parallel constructs later</a:t>
            </a:r>
          </a:p>
          <a:p>
            <a:r>
              <a:rPr lang="en-US" smtClean="0">
                <a:ea typeface="ＭＳ Ｐゴシック" pitchFamily="34" charset="-128"/>
              </a:rPr>
              <a:t>What’s good?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Small changes are required to produce a parallel program from sequential (parallel formulation)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Avoid having to express low-level mapping details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Portable and scalable, correct on 1 processor</a:t>
            </a:r>
          </a:p>
          <a:p>
            <a:r>
              <a:rPr lang="en-US" smtClean="0">
                <a:ea typeface="ＭＳ Ｐゴシック" pitchFamily="34" charset="-128"/>
              </a:rPr>
              <a:t>What is missing?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Not completely natural if want to write a parallel code from scratch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Not always possible to express certain common parallel constructs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Locality management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Control of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765493"/>
            <a:ext cx="89123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00"/>
                </a:solidFill>
              </a:rPr>
              <a:t>Exercise</a:t>
            </a:r>
            <a:endParaRPr lang="en-US" sz="1600" b="1" dirty="0" smtClean="0">
              <a:solidFill>
                <a:srgbClr val="00B000"/>
              </a:solidFill>
            </a:endParaRPr>
          </a:p>
          <a:p>
            <a:pPr marL="228600" indent="-228600">
              <a:buAutoNum type="arabicParenBoth"/>
            </a:pPr>
            <a:r>
              <a:rPr lang="en-US" sz="1600" dirty="0" smtClean="0">
                <a:solidFill>
                  <a:schemeClr val="tx1"/>
                </a:solidFill>
              </a:rPr>
              <a:t>Read example 1 </a:t>
            </a:r>
            <a:r>
              <a:rPr lang="en-US" sz="1600" dirty="0" smtClean="0">
                <a:solidFill>
                  <a:schemeClr val="tx1"/>
                </a:solidFill>
              </a:rPr>
              <a:t>- 3</a:t>
            </a:r>
            <a:r>
              <a:rPr lang="en-US" sz="1600" dirty="0" smtClean="0">
                <a:solidFill>
                  <a:schemeClr val="tx1"/>
                </a:solidFill>
              </a:rPr>
              <a:t>. Compile </a:t>
            </a:r>
            <a:r>
              <a:rPr lang="en-US" sz="1600" dirty="0" smtClean="0">
                <a:solidFill>
                  <a:schemeClr val="tx1"/>
                </a:solidFill>
              </a:rPr>
              <a:t>example 1 and 3 and </a:t>
            </a:r>
            <a:r>
              <a:rPr lang="en-US" sz="1600" dirty="0" smtClean="0">
                <a:solidFill>
                  <a:schemeClr val="tx1"/>
                </a:solidFill>
              </a:rPr>
              <a:t>run them, respectively</a:t>
            </a:r>
            <a:r>
              <a:rPr lang="en-US" sz="1600" dirty="0" smtClean="0">
                <a:solidFill>
                  <a:schemeClr val="tx1"/>
                </a:solidFill>
              </a:rPr>
              <a:t>. Paste the result pages in your report. 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2) </a:t>
            </a:r>
            <a:r>
              <a:rPr lang="en-US" sz="1600" dirty="0" smtClean="0">
                <a:solidFill>
                  <a:schemeClr val="tx1"/>
                </a:solidFill>
              </a:rPr>
              <a:t>(optional) Revise </a:t>
            </a:r>
            <a:r>
              <a:rPr lang="en-US" sz="1600" dirty="0" smtClean="0">
                <a:solidFill>
                  <a:schemeClr val="tx1"/>
                </a:solidFill>
              </a:rPr>
              <a:t>the programs in example 3 using reduction clause and using loop, respectively.</a:t>
            </a:r>
          </a:p>
        </p:txBody>
      </p:sp>
      <p:sp>
        <p:nvSpPr>
          <p:cNvPr id="7" name="Rectangle 6"/>
          <p:cNvSpPr/>
          <p:nvPr/>
        </p:nvSpPr>
        <p:spPr>
          <a:xfrm>
            <a:off x="246480" y="2396709"/>
            <a:ext cx="87983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>
                <a:solidFill>
                  <a:schemeClr val="tx1"/>
                </a:solidFill>
              </a:rPr>
              <a:t>3</a:t>
            </a:r>
            <a:r>
              <a:rPr lang="en-US" sz="1600" dirty="0" smtClean="0">
                <a:solidFill>
                  <a:schemeClr val="tx1"/>
                </a:solidFill>
              </a:rPr>
              <a:t>) For </a:t>
            </a:r>
            <a:r>
              <a:rPr lang="en-US" sz="1600" dirty="0">
                <a:solidFill>
                  <a:prstClr val="black"/>
                </a:solidFill>
                <a:latin typeface="Consolas"/>
              </a:rPr>
              <a:t>n = </a:t>
            </a:r>
            <a:r>
              <a:rPr lang="en-US" sz="1600">
                <a:solidFill>
                  <a:prstClr val="black"/>
                </a:solidFill>
                <a:latin typeface="Consolas"/>
              </a:rPr>
              <a:t>100000000 </a:t>
            </a:r>
            <a:r>
              <a:rPr lang="en-US" sz="1600" smtClean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example 3,  </a:t>
            </a:r>
            <a:r>
              <a:rPr lang="en-US" sz="1600" dirty="0">
                <a:solidFill>
                  <a:schemeClr val="tx1"/>
                </a:solidFill>
              </a:rPr>
              <a:t>get the running </a:t>
            </a:r>
            <a:r>
              <a:rPr lang="en-US" sz="1600" dirty="0" smtClean="0">
                <a:solidFill>
                  <a:schemeClr val="tx1"/>
                </a:solidFill>
              </a:rPr>
              <a:t>time </a:t>
            </a:r>
            <a:r>
              <a:rPr lang="en-US" sz="1600" dirty="0">
                <a:solidFill>
                  <a:schemeClr val="tx1"/>
                </a:solidFill>
              </a:rPr>
              <a:t>when the number of </a:t>
            </a:r>
            <a:r>
              <a:rPr lang="en-US" sz="1600" dirty="0" smtClean="0">
                <a:solidFill>
                  <a:schemeClr val="tx1"/>
                </a:solidFill>
              </a:rPr>
              <a:t>threads </a:t>
            </a:r>
            <a:r>
              <a:rPr lang="en-US" sz="1600" dirty="0">
                <a:solidFill>
                  <a:schemeClr val="tx1"/>
                </a:solidFill>
              </a:rPr>
              <a:t>is 1,2,4,8,16, respectively, find the speed-up rate (notice </a:t>
            </a:r>
            <a:r>
              <a:rPr lang="en-US" sz="1600" dirty="0" smtClean="0">
                <a:solidFill>
                  <a:schemeClr val="tx1"/>
                </a:solidFill>
              </a:rPr>
              <a:t>what </a:t>
            </a:r>
            <a:r>
              <a:rPr lang="en-US" sz="1600" dirty="0">
                <a:solidFill>
                  <a:schemeClr val="tx1"/>
                </a:solidFill>
              </a:rPr>
              <a:t>the ideal rate </a:t>
            </a:r>
            <a:r>
              <a:rPr lang="en-US" sz="1600" dirty="0" smtClean="0">
                <a:solidFill>
                  <a:schemeClr val="tx1"/>
                </a:solidFill>
              </a:rPr>
              <a:t>should be), </a:t>
            </a:r>
            <a:r>
              <a:rPr lang="en-US" sz="1600" dirty="0">
                <a:solidFill>
                  <a:schemeClr val="tx1"/>
                </a:solidFill>
              </a:rPr>
              <a:t>investigate the change in the speed-up rates, and discuss the reasons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>
              <a:buAutoNum type="arabicParenBoth" startAt="4"/>
            </a:pP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(optional)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Suppose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matrix A and matrix B are saved in two dimension arrays. 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Write  </a:t>
            </a:r>
            <a:r>
              <a:rPr lang="en-US" sz="1600" dirty="0" err="1" smtClean="0">
                <a:solidFill>
                  <a:schemeClr val="tx1"/>
                </a:solidFill>
                <a:cs typeface="Arial" pitchFamily="34" charset="0"/>
              </a:rPr>
              <a:t>OpenMP</a:t>
            </a:r>
            <a:r>
              <a:rPr lang="en-US" sz="1600" dirty="0" smtClean="0">
                <a:solidFill>
                  <a:schemeClr val="tx1"/>
                </a:solidFill>
                <a:cs typeface="Arial" pitchFamily="34" charset="0"/>
              </a:rPr>
              <a:t> programs for A+B and A×B, respectively. Run them using different number of threads, and find the speed-up rate. </a:t>
            </a:r>
            <a:endParaRPr lang="en-US" sz="16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440216"/>
            <a:ext cx="6175145" cy="150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3500" y="4572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Getting Started: Example 1 (Hello) </a:t>
            </a:r>
            <a:endParaRPr lang="en-US" b="1" dirty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06" y="1107462"/>
            <a:ext cx="6045892" cy="440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48" y="785719"/>
            <a:ext cx="4267200" cy="24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296946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2919412"/>
            <a:ext cx="3036226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1070" y="1107462"/>
            <a:ext cx="1444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#include "</a:t>
            </a:r>
            <a:r>
              <a:rPr lang="en-US" sz="1200" dirty="0" err="1"/>
              <a:t>stdafx.h</a:t>
            </a:r>
            <a:r>
              <a:rPr lang="en-US" sz="1200" dirty="0"/>
              <a:t>"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19" y="681057"/>
            <a:ext cx="1345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4572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Getting Started: Example 1 (Hello) </a:t>
            </a:r>
            <a:endParaRPr lang="en-US" b="1" dirty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854" y="894270"/>
            <a:ext cx="87581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Set the </a:t>
            </a:r>
            <a:r>
              <a:rPr lang="en-US" sz="2000" b="1" u="sng" dirty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compiler option in the Visual Studio development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the project's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Property Pages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dialog box.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Expand the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Configuration Properties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Expand the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C/C++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Select the 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property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Modify the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OpenMP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Support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property.</a:t>
            </a:r>
            <a:endParaRPr lang="en-US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254" y="3236975"/>
            <a:ext cx="87581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005400"/>
                </a:solidFill>
                <a:latin typeface="Times New Roman" pitchFamily="18" charset="0"/>
                <a:cs typeface="Times New Roman" pitchFamily="18" charset="0"/>
              </a:rPr>
              <a:t>Set the arguments to the main function parameters in the Visual Studio development environment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(e.g.,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main(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argc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[])</a:t>
            </a:r>
            <a:endParaRPr lang="en-US" sz="2000" b="1" u="sng" dirty="0" smtClean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Project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Properties (click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Project or project name on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solution Explore),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expand Configuration Properties, and then click Debugging.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pane on the right, in the textbox to the right of Command Arguments, type the arguments to main you want to use. For example, one two</a:t>
            </a:r>
          </a:p>
          <a:p>
            <a:pPr marL="457200" indent="-457200">
              <a:buFont typeface="+mj-lt"/>
              <a:buAutoNum type="arabicPeriod"/>
            </a:pPr>
            <a:endParaRPr lang="en-US" sz="2000" b="1" u="sng" dirty="0" smtClean="0">
              <a:solidFill>
                <a:srgbClr val="0054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70888" cy="533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case the compiler doesn’t support OpenMP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331913" y="1916113"/>
            <a:ext cx="3144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 include &lt;omp.h&gt;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3276600" y="3284538"/>
            <a:ext cx="45720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#ifdef _OPENMP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 include &lt;omp.h&gt;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#endif</a:t>
            </a:r>
          </a:p>
        </p:txBody>
      </p:sp>
      <p:cxnSp>
        <p:nvCxnSpPr>
          <p:cNvPr id="21510" name="Straight Arrow Connector 6"/>
          <p:cNvCxnSpPr>
            <a:cxnSpLocks noChangeShapeType="1"/>
          </p:cNvCxnSpPr>
          <p:nvPr/>
        </p:nvCxnSpPr>
        <p:spPr bwMode="auto">
          <a:xfrm>
            <a:off x="3132138" y="2492375"/>
            <a:ext cx="1008062" cy="649288"/>
          </a:xfrm>
          <a:prstGeom prst="straightConnector1">
            <a:avLst/>
          </a:prstGeom>
          <a:noFill/>
          <a:ln w="28575">
            <a:solidFill>
              <a:srgbClr val="0066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08/30/2012</a:t>
            </a:r>
          </a:p>
        </p:txBody>
      </p:sp>
      <p:sp>
        <p:nvSpPr>
          <p:cNvPr id="2151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4D6FA37-EC78-4695-9E0F-D54ABF6E7F22}" type="slidenum">
              <a:rPr lang="en-US" sz="1400" smtClean="0">
                <a:solidFill>
                  <a:srgbClr val="CC3300"/>
                </a:solidFill>
                <a:latin typeface="Helvetica" charset="0"/>
              </a:rPr>
              <a:pPr/>
              <a:t>5</a:t>
            </a:fld>
            <a:endParaRPr lang="en-US" sz="1400" smtClean="0">
              <a:solidFill>
                <a:srgbClr val="CC33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1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6725" y="152400"/>
            <a:ext cx="8281988" cy="13239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case the compiler doesn’t support OpenMP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  <a:endParaRPr lang="en-AU" sz="1400" smtClean="0">
              <a:solidFill>
                <a:srgbClr val="CC3300"/>
              </a:solidFill>
              <a:latin typeface="Helvetica" charset="0"/>
            </a:endParaRP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684213" y="1844675"/>
            <a:ext cx="80645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 ifdef _OPENMP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   int my_rank = omp_get_thread_num ( 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   int thread_count = omp_get_num_threads ( );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 e l s 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   int my_rank = 0;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   int thread_count = 1;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2800"/>
              <a:t># endif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08/30/2012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B9410D2-CF94-4E1F-B1FF-036A5F97B500}" type="slidenum">
              <a:rPr lang="en-US" sz="1400" smtClean="0">
                <a:solidFill>
                  <a:srgbClr val="CC3300"/>
                </a:solidFill>
                <a:latin typeface="Helvetica" charset="0"/>
              </a:rPr>
              <a:pPr/>
              <a:t>6</a:t>
            </a:fld>
            <a:endParaRPr lang="en-US" sz="1400" smtClean="0">
              <a:solidFill>
                <a:srgbClr val="CC33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0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" y="304800"/>
            <a:ext cx="9131300" cy="372603"/>
          </a:xfrm>
        </p:spPr>
        <p:txBody>
          <a:bodyPr/>
          <a:lstStyle/>
          <a:p>
            <a:r>
              <a:rPr lang="en-US" sz="2400" dirty="0" err="1" smtClean="0">
                <a:ea typeface="ＭＳ Ｐゴシック" pitchFamily="34" charset="-128"/>
              </a:rPr>
              <a:t>OpenMP</a:t>
            </a:r>
            <a:r>
              <a:rPr lang="en-US" sz="2400" dirty="0" smtClean="0">
                <a:ea typeface="ＭＳ Ｐゴシック" pitchFamily="34" charset="-128"/>
              </a:rPr>
              <a:t>: Prevailing Shared Memory Programming Approach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99903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Model for shared-memory parallel programming</a:t>
            </a:r>
          </a:p>
          <a:p>
            <a:r>
              <a:rPr lang="en-US" dirty="0" smtClean="0">
                <a:ea typeface="ＭＳ Ｐゴシック" pitchFamily="34" charset="-128"/>
              </a:rPr>
              <a:t>Portable across shared-memory architectures</a:t>
            </a:r>
          </a:p>
          <a:p>
            <a:r>
              <a:rPr lang="en-US" dirty="0" smtClean="0">
                <a:ea typeface="ＭＳ Ｐゴシック" pitchFamily="34" charset="-128"/>
              </a:rPr>
              <a:t>Scalable (on shared-memory platforms)</a:t>
            </a:r>
          </a:p>
          <a:p>
            <a:r>
              <a:rPr lang="en-US" dirty="0" smtClean="0">
                <a:ea typeface="ＭＳ Ｐゴシック" pitchFamily="34" charset="-128"/>
              </a:rPr>
              <a:t>Incremental parallelization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Parallelize individual computations in a program while leaving the rest of the program sequential</a:t>
            </a:r>
          </a:p>
          <a:p>
            <a:r>
              <a:rPr lang="en-US" dirty="0" smtClean="0">
                <a:ea typeface="ＭＳ Ｐゴシック" pitchFamily="34" charset="-128"/>
              </a:rPr>
              <a:t>Compiler based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Compiler generates thread program and synchronization</a:t>
            </a:r>
          </a:p>
          <a:p>
            <a:r>
              <a:rPr lang="en-US" dirty="0" smtClean="0">
                <a:ea typeface="ＭＳ Ｐゴシック" pitchFamily="34" charset="-128"/>
              </a:rPr>
              <a:t>Extensions to existing programming languages (Fortran, C and C++)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mainly by directives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 few library routines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4725" y="6003925"/>
            <a:ext cx="399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/>
              <a:t>See http://www.openmp.org</a:t>
            </a:r>
          </a:p>
        </p:txBody>
      </p:sp>
      <p:sp>
        <p:nvSpPr>
          <p:cNvPr id="512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09/06/2011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 Execution Model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20900"/>
            <a:ext cx="7391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09/04/2012</a:t>
            </a: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  <p:sp>
        <p:nvSpPr>
          <p:cNvPr id="6150" name="Freeform 5"/>
          <p:cNvSpPr>
            <a:spLocks/>
          </p:cNvSpPr>
          <p:nvPr/>
        </p:nvSpPr>
        <p:spPr bwMode="auto">
          <a:xfrm>
            <a:off x="977900" y="838200"/>
            <a:ext cx="165100" cy="381000"/>
          </a:xfrm>
          <a:custGeom>
            <a:avLst/>
            <a:gdLst>
              <a:gd name="T0" fmla="*/ 2147483647 w 104"/>
              <a:gd name="T1" fmla="*/ 0 h 240"/>
              <a:gd name="T2" fmla="*/ 2147483647 w 104"/>
              <a:gd name="T3" fmla="*/ 2147483647 h 240"/>
              <a:gd name="T4" fmla="*/ 2147483647 w 104"/>
              <a:gd name="T5" fmla="*/ 2147483647 h 240"/>
              <a:gd name="T6" fmla="*/ 2147483647 w 104"/>
              <a:gd name="T7" fmla="*/ 2147483647 h 240"/>
              <a:gd name="T8" fmla="*/ 2147483647 w 104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240"/>
              <a:gd name="T17" fmla="*/ 104 w 104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240">
                <a:moveTo>
                  <a:pt x="56" y="0"/>
                </a:moveTo>
                <a:cubicBezTo>
                  <a:pt x="28" y="16"/>
                  <a:pt x="0" y="32"/>
                  <a:pt x="8" y="48"/>
                </a:cubicBezTo>
                <a:cubicBezTo>
                  <a:pt x="16" y="64"/>
                  <a:pt x="104" y="72"/>
                  <a:pt x="104" y="96"/>
                </a:cubicBezTo>
                <a:cubicBezTo>
                  <a:pt x="104" y="120"/>
                  <a:pt x="16" y="168"/>
                  <a:pt x="8" y="192"/>
                </a:cubicBezTo>
                <a:cubicBezTo>
                  <a:pt x="0" y="216"/>
                  <a:pt x="28" y="228"/>
                  <a:pt x="56" y="240"/>
                </a:cubicBezTo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1" name="Group 13"/>
          <p:cNvGrpSpPr>
            <a:grpSpLocks/>
          </p:cNvGrpSpPr>
          <p:nvPr/>
        </p:nvGrpSpPr>
        <p:grpSpPr bwMode="auto">
          <a:xfrm>
            <a:off x="533400" y="1371600"/>
            <a:ext cx="1295400" cy="1143000"/>
            <a:chOff x="2208" y="3072"/>
            <a:chExt cx="816" cy="720"/>
          </a:xfrm>
        </p:grpSpPr>
        <p:sp>
          <p:nvSpPr>
            <p:cNvPr id="6158" name="Text Box 6"/>
            <p:cNvSpPr txBox="1">
              <a:spLocks noChangeArrowheads="1"/>
            </p:cNvSpPr>
            <p:nvPr/>
          </p:nvSpPr>
          <p:spPr bwMode="auto">
            <a:xfrm>
              <a:off x="2332" y="3072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sz="2000"/>
                <a:t>fork</a:t>
              </a:r>
            </a:p>
          </p:txBody>
        </p:sp>
        <p:sp>
          <p:nvSpPr>
            <p:cNvPr id="6159" name="Line 7"/>
            <p:cNvSpPr>
              <a:spLocks noChangeShapeType="1"/>
            </p:cNvSpPr>
            <p:nvPr/>
          </p:nvSpPr>
          <p:spPr bwMode="auto">
            <a:xfrm flipH="1">
              <a:off x="2208" y="3360"/>
              <a:ext cx="240" cy="432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 flipH="1">
              <a:off x="2352" y="3360"/>
              <a:ext cx="240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>
              <a:off x="2688" y="3360"/>
              <a:ext cx="192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2"/>
            <p:cNvSpPr>
              <a:spLocks noChangeShapeType="1"/>
            </p:cNvSpPr>
            <p:nvPr/>
          </p:nvSpPr>
          <p:spPr bwMode="auto">
            <a:xfrm>
              <a:off x="2832" y="3360"/>
              <a:ext cx="192" cy="43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76200" y="2397125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2000"/>
              <a:t>join</a:t>
            </a:r>
          </a:p>
        </p:txBody>
      </p:sp>
      <p:sp>
        <p:nvSpPr>
          <p:cNvPr id="6153" name="Freeform 15"/>
          <p:cNvSpPr>
            <a:spLocks/>
          </p:cNvSpPr>
          <p:nvPr/>
        </p:nvSpPr>
        <p:spPr bwMode="auto">
          <a:xfrm>
            <a:off x="396875" y="2819400"/>
            <a:ext cx="165100" cy="381000"/>
          </a:xfrm>
          <a:custGeom>
            <a:avLst/>
            <a:gdLst>
              <a:gd name="T0" fmla="*/ 2147483647 w 104"/>
              <a:gd name="T1" fmla="*/ 0 h 240"/>
              <a:gd name="T2" fmla="*/ 2147483647 w 104"/>
              <a:gd name="T3" fmla="*/ 2147483647 h 240"/>
              <a:gd name="T4" fmla="*/ 2147483647 w 104"/>
              <a:gd name="T5" fmla="*/ 2147483647 h 240"/>
              <a:gd name="T6" fmla="*/ 2147483647 w 104"/>
              <a:gd name="T7" fmla="*/ 2147483647 h 240"/>
              <a:gd name="T8" fmla="*/ 2147483647 w 104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240"/>
              <a:gd name="T17" fmla="*/ 104 w 104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240">
                <a:moveTo>
                  <a:pt x="56" y="0"/>
                </a:moveTo>
                <a:cubicBezTo>
                  <a:pt x="28" y="16"/>
                  <a:pt x="0" y="32"/>
                  <a:pt x="8" y="48"/>
                </a:cubicBezTo>
                <a:cubicBezTo>
                  <a:pt x="16" y="64"/>
                  <a:pt x="104" y="72"/>
                  <a:pt x="104" y="96"/>
                </a:cubicBezTo>
                <a:cubicBezTo>
                  <a:pt x="104" y="120"/>
                  <a:pt x="16" y="168"/>
                  <a:pt x="8" y="192"/>
                </a:cubicBezTo>
                <a:cubicBezTo>
                  <a:pt x="0" y="216"/>
                  <a:pt x="28" y="228"/>
                  <a:pt x="56" y="240"/>
                </a:cubicBezTo>
              </a:path>
            </a:pathLst>
          </a:cu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54" name="Group 22"/>
          <p:cNvGrpSpPr>
            <a:grpSpLocks/>
          </p:cNvGrpSpPr>
          <p:nvPr/>
        </p:nvGrpSpPr>
        <p:grpSpPr bwMode="auto">
          <a:xfrm>
            <a:off x="809625" y="2819400"/>
            <a:ext cx="1035050" cy="406400"/>
            <a:chOff x="2804" y="3984"/>
            <a:chExt cx="652" cy="256"/>
          </a:xfrm>
        </p:grpSpPr>
        <p:sp>
          <p:nvSpPr>
            <p:cNvPr id="6155" name="Freeform 19"/>
            <p:cNvSpPr>
              <a:spLocks/>
            </p:cNvSpPr>
            <p:nvPr/>
          </p:nvSpPr>
          <p:spPr bwMode="auto">
            <a:xfrm rot="-5400000">
              <a:off x="2762" y="4026"/>
              <a:ext cx="256" cy="172"/>
            </a:xfrm>
            <a:custGeom>
              <a:avLst/>
              <a:gdLst>
                <a:gd name="T0" fmla="*/ 176 w 256"/>
                <a:gd name="T1" fmla="*/ 0 h 216"/>
                <a:gd name="T2" fmla="*/ 32 w 256"/>
                <a:gd name="T3" fmla="*/ 8 h 216"/>
                <a:gd name="T4" fmla="*/ 32 w 256"/>
                <a:gd name="T5" fmla="*/ 31 h 216"/>
                <a:gd name="T6" fmla="*/ 224 w 256"/>
                <a:gd name="T7" fmla="*/ 31 h 216"/>
                <a:gd name="T8" fmla="*/ 224 w 256"/>
                <a:gd name="T9" fmla="*/ 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"/>
                <a:gd name="T16" fmla="*/ 0 h 216"/>
                <a:gd name="T17" fmla="*/ 256 w 256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" h="216">
                  <a:moveTo>
                    <a:pt x="176" y="0"/>
                  </a:moveTo>
                  <a:cubicBezTo>
                    <a:pt x="116" y="8"/>
                    <a:pt x="56" y="16"/>
                    <a:pt x="32" y="48"/>
                  </a:cubicBezTo>
                  <a:cubicBezTo>
                    <a:pt x="8" y="80"/>
                    <a:pt x="0" y="168"/>
                    <a:pt x="32" y="192"/>
                  </a:cubicBezTo>
                  <a:cubicBezTo>
                    <a:pt x="64" y="216"/>
                    <a:pt x="192" y="216"/>
                    <a:pt x="224" y="192"/>
                  </a:cubicBezTo>
                  <a:cubicBezTo>
                    <a:pt x="256" y="168"/>
                    <a:pt x="224" y="64"/>
                    <a:pt x="224" y="48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20"/>
            <p:cNvSpPr>
              <a:spLocks/>
            </p:cNvSpPr>
            <p:nvPr/>
          </p:nvSpPr>
          <p:spPr bwMode="auto">
            <a:xfrm rot="-5400000">
              <a:off x="3002" y="4026"/>
              <a:ext cx="256" cy="172"/>
            </a:xfrm>
            <a:custGeom>
              <a:avLst/>
              <a:gdLst>
                <a:gd name="T0" fmla="*/ 176 w 256"/>
                <a:gd name="T1" fmla="*/ 0 h 216"/>
                <a:gd name="T2" fmla="*/ 32 w 256"/>
                <a:gd name="T3" fmla="*/ 8 h 216"/>
                <a:gd name="T4" fmla="*/ 32 w 256"/>
                <a:gd name="T5" fmla="*/ 31 h 216"/>
                <a:gd name="T6" fmla="*/ 224 w 256"/>
                <a:gd name="T7" fmla="*/ 31 h 216"/>
                <a:gd name="T8" fmla="*/ 224 w 256"/>
                <a:gd name="T9" fmla="*/ 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"/>
                <a:gd name="T16" fmla="*/ 0 h 216"/>
                <a:gd name="T17" fmla="*/ 256 w 256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" h="216">
                  <a:moveTo>
                    <a:pt x="176" y="0"/>
                  </a:moveTo>
                  <a:cubicBezTo>
                    <a:pt x="116" y="8"/>
                    <a:pt x="56" y="16"/>
                    <a:pt x="32" y="48"/>
                  </a:cubicBezTo>
                  <a:cubicBezTo>
                    <a:pt x="8" y="80"/>
                    <a:pt x="0" y="168"/>
                    <a:pt x="32" y="192"/>
                  </a:cubicBezTo>
                  <a:cubicBezTo>
                    <a:pt x="64" y="216"/>
                    <a:pt x="192" y="216"/>
                    <a:pt x="224" y="192"/>
                  </a:cubicBezTo>
                  <a:cubicBezTo>
                    <a:pt x="256" y="168"/>
                    <a:pt x="224" y="64"/>
                    <a:pt x="224" y="48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21"/>
            <p:cNvSpPr>
              <a:spLocks/>
            </p:cNvSpPr>
            <p:nvPr/>
          </p:nvSpPr>
          <p:spPr bwMode="auto">
            <a:xfrm rot="-5400000">
              <a:off x="3242" y="4026"/>
              <a:ext cx="256" cy="172"/>
            </a:xfrm>
            <a:custGeom>
              <a:avLst/>
              <a:gdLst>
                <a:gd name="T0" fmla="*/ 176 w 256"/>
                <a:gd name="T1" fmla="*/ 0 h 216"/>
                <a:gd name="T2" fmla="*/ 32 w 256"/>
                <a:gd name="T3" fmla="*/ 8 h 216"/>
                <a:gd name="T4" fmla="*/ 32 w 256"/>
                <a:gd name="T5" fmla="*/ 31 h 216"/>
                <a:gd name="T6" fmla="*/ 224 w 256"/>
                <a:gd name="T7" fmla="*/ 31 h 216"/>
                <a:gd name="T8" fmla="*/ 224 w 256"/>
                <a:gd name="T9" fmla="*/ 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"/>
                <a:gd name="T16" fmla="*/ 0 h 216"/>
                <a:gd name="T17" fmla="*/ 256 w 256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" h="216">
                  <a:moveTo>
                    <a:pt x="176" y="0"/>
                  </a:moveTo>
                  <a:cubicBezTo>
                    <a:pt x="116" y="8"/>
                    <a:pt x="56" y="16"/>
                    <a:pt x="32" y="48"/>
                  </a:cubicBezTo>
                  <a:cubicBezTo>
                    <a:pt x="8" y="80"/>
                    <a:pt x="0" y="168"/>
                    <a:pt x="32" y="192"/>
                  </a:cubicBezTo>
                  <a:cubicBezTo>
                    <a:pt x="64" y="216"/>
                    <a:pt x="192" y="216"/>
                    <a:pt x="224" y="192"/>
                  </a:cubicBezTo>
                  <a:cubicBezTo>
                    <a:pt x="256" y="168"/>
                    <a:pt x="224" y="64"/>
                    <a:pt x="224" y="48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1188" y="109538"/>
            <a:ext cx="8281987" cy="43497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OpenMP uses Pragmas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4213" y="1125538"/>
            <a:ext cx="8270875" cy="29337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Pragmas are special preprocessor instructions.</a:t>
            </a:r>
          </a:p>
          <a:p>
            <a:r>
              <a:rPr lang="en-US" smtClean="0">
                <a:ea typeface="ＭＳ Ｐゴシック" pitchFamily="34" charset="-128"/>
              </a:rPr>
              <a:t>Typically added to a system to allow behaviors that aren’t part of the basic C specification.</a:t>
            </a:r>
          </a:p>
          <a:p>
            <a:r>
              <a:rPr lang="en-US" smtClean="0">
                <a:ea typeface="ＭＳ Ｐゴシック" pitchFamily="34" charset="-128"/>
              </a:rPr>
              <a:t>Compilers that don’t support the pragmas ignore them.</a:t>
            </a:r>
          </a:p>
          <a:p>
            <a:r>
              <a:rPr lang="en-US" smtClean="0">
                <a:ea typeface="ＭＳ Ｐゴシック" pitchFamily="34" charset="-128"/>
              </a:rPr>
              <a:t>The interpretation of OpenMP pragmas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They modify the statement immediately following the pragma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This could be a compound statement such as a loop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08400" y="4437063"/>
            <a:ext cx="2476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/>
              <a:t>#pragma omp …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08/30/2012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1400" smtClean="0">
                <a:solidFill>
                  <a:srgbClr val="CC3300"/>
                </a:solidFill>
                <a:latin typeface="Helvetica" charset="0"/>
              </a:rPr>
              <a:t>CS4230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85FE136-42D3-4640-9BC1-D0D6408765EA}" type="slidenum">
              <a:rPr lang="en-US" sz="1400" smtClean="0">
                <a:solidFill>
                  <a:srgbClr val="CC3300"/>
                </a:solidFill>
                <a:latin typeface="Helvetica" charset="0"/>
              </a:rPr>
              <a:pPr/>
              <a:t>9</a:t>
            </a:fld>
            <a:endParaRPr lang="en-US" sz="1400" smtClean="0">
              <a:solidFill>
                <a:srgbClr val="CC33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lick267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6666"/>
      </a:hlink>
      <a:folHlink>
        <a:srgbClr val="EAEC5E"/>
      </a:folHlink>
    </a:clrScheme>
    <a:fontScheme name="Yelick267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Yelick26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ick26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ick26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H:\267\lectures\Yelick267.pot</Template>
  <TotalTime>1490431872</TotalTime>
  <Pages>27</Pages>
  <Words>1480</Words>
  <Application>Microsoft Office PowerPoint</Application>
  <PresentationFormat>Letter Paper (8.5x11 in)</PresentationFormat>
  <Paragraphs>256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Yelick267</vt:lpstr>
      <vt:lpstr>PowerPoint Presentation</vt:lpstr>
      <vt:lpstr>PowerPoint Presentation</vt:lpstr>
      <vt:lpstr>PowerPoint Presentation</vt:lpstr>
      <vt:lpstr>PowerPoint Presentation</vt:lpstr>
      <vt:lpstr>In case the compiler doesn’t support OpenMP</vt:lpstr>
      <vt:lpstr>In case the compiler doesn’t support OpenMP</vt:lpstr>
      <vt:lpstr>OpenMP: Prevailing Shared Memory Programming Approach</vt:lpstr>
      <vt:lpstr>OpenMP Execution Model</vt:lpstr>
      <vt:lpstr>OpenMP uses Pragmas</vt:lpstr>
      <vt:lpstr>OpenMP parallel region construct</vt:lpstr>
      <vt:lpstr>Programming Model – Data Sharing</vt:lpstr>
      <vt:lpstr>OpenMP critical directive</vt:lpstr>
      <vt:lpstr>Example 2: calculate the area under a curve</vt:lpstr>
      <vt:lpstr>PowerPoint Presentation</vt:lpstr>
      <vt:lpstr>PowerPoint Presentation</vt:lpstr>
      <vt:lpstr>OpenMp Reductions</vt:lpstr>
      <vt:lpstr>PowerPoint Presentation</vt:lpstr>
      <vt:lpstr>PowerPoint Presentation</vt:lpstr>
      <vt:lpstr>PowerPoint Presentation</vt:lpstr>
      <vt:lpstr>PowerPoint Presentation</vt:lpstr>
      <vt:lpstr>A Programmer’s View of OpenMP</vt:lpstr>
      <vt:lpstr>OpenMP runtime library, Query Functions</vt:lpstr>
      <vt:lpstr>Impact of Scheduling Decision</vt:lpstr>
      <vt:lpstr>Summary of Lecture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CS267: Introduction</dc:title>
  <dc:creator>Katherine Yelick</dc:creator>
  <cp:lastModifiedBy>wchen</cp:lastModifiedBy>
  <cp:revision>552</cp:revision>
  <cp:lastPrinted>2012-09-05T14:39:09Z</cp:lastPrinted>
  <dcterms:created xsi:type="dcterms:W3CDTF">2012-09-04T11:36:32Z</dcterms:created>
  <dcterms:modified xsi:type="dcterms:W3CDTF">2017-06-26T11:46:16Z</dcterms:modified>
</cp:coreProperties>
</file>