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F207343-347D-4578-A54F-2C35D777AC62}" type="datetimeFigureOut">
              <a:rPr lang="en-US"/>
              <a:pPr/>
              <a:t>10/13/2012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1EF84FD-5AA1-46C6-9ACB-425F0480EC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09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F1752E5-0C1B-4610-BD7E-D54E864CD84A}" type="datetimeFigureOut">
              <a:rPr lang="en-US"/>
              <a:pPr/>
              <a:t>10/13/2012</a:t>
            </a:fld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E9131A8-4E97-4326-BEB4-F3DE568C4D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2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D97BD-030B-46C3-AE7C-CCAEF39DCFFD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D84B7-DB06-40A9-B31C-5962913F4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6AC04-CAA3-4D3D-B1F6-004A2B76978E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A632-03F0-40C4-A051-56D70E6E5B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4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AAF6E-41E0-4515-B57A-D7432DDE1BD3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23A5B-D596-42FC-AF9A-A5DBD30C3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FD3BB-ABC8-4300-861F-26E7350BD904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DA779-95BB-4EB4-B117-B478DC1D9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8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600EE-4001-4043-911B-93044C5F59CD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E4F34-3347-4878-A30B-BA775EFCC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5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227E3-4F3B-4413-ADE7-77985A2E2525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0441B-A6EB-4E97-B0D2-18F486AE7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8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AA40E-172D-4669-A7CD-D4AE1D6E825B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74A75-CB9C-4169-A80A-AE71FC872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8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35763-6AFB-434E-A1E8-34FF2F0F9671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E4A75-6BBE-441F-B460-EAE62087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5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BDBA7-6667-4393-BC8B-62CB7DC8D74C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54CF2-A5FA-44E6-8598-9E88840F7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0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4D4DA-AB74-4AE6-8EEA-A65E30A4DD91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FD548-2520-416D-A0BA-795FE0FAE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5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21603-C867-45A9-A17D-AE1F1DDFD4BF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AE235-9529-4A94-86F0-1AF440CB4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7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6AA728-7F11-475D-AC42-0B43A358436A}" type="datetimeFigureOut">
              <a:rPr lang="en-US"/>
              <a:pPr>
                <a:defRPr/>
              </a:pPr>
              <a:t>10/13/2012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0CC698-D3CA-43CD-B363-F29D0EF8A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2"/>
          <p:cNvSpPr txBox="1">
            <a:spLocks noChangeArrowheads="1"/>
          </p:cNvSpPr>
          <p:nvPr/>
        </p:nvSpPr>
        <p:spPr bwMode="auto">
          <a:xfrm>
            <a:off x="231775" y="241300"/>
            <a:ext cx="723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sz="2800" b="1">
                <a:latin typeface="Times New Roman" pitchFamily="18" charset="0"/>
                <a:cs typeface="Times New Roman" pitchFamily="18" charset="0"/>
              </a:rPr>
              <a:t>Chapter 13    Mathematic Structures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55575" y="817563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ja-JP" altLang="en-US" sz="2400" b="1" dirty="0">
                <a:latin typeface="Times New Roman" pitchFamily="18" charset="0"/>
                <a:cs typeface="Times New Roman" pitchFamily="18" charset="0"/>
              </a:rPr>
              <a:t>.1 </a:t>
            </a:r>
            <a:r>
              <a:rPr lang="en-US" altLang="ja-JP" sz="2400" b="1" dirty="0">
                <a:latin typeface="Times New Roman" pitchFamily="18" charset="0"/>
                <a:cs typeface="Times New Roman" pitchFamily="18" charset="0"/>
              </a:rPr>
              <a:t>Modular Arithmetic </a:t>
            </a:r>
          </a:p>
        </p:txBody>
      </p:sp>
      <p:sp>
        <p:nvSpPr>
          <p:cNvPr id="1034" name="Text Box 3"/>
          <p:cNvSpPr txBox="1">
            <a:spLocks noChangeArrowheads="1"/>
          </p:cNvSpPr>
          <p:nvPr/>
        </p:nvSpPr>
        <p:spPr bwMode="auto">
          <a:xfrm>
            <a:off x="269875" y="1277938"/>
            <a:ext cx="800100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sz="2400" b="1" u="sng">
                <a:latin typeface="Times New Roman" pitchFamily="18" charset="0"/>
                <a:cs typeface="Times New Roman" pitchFamily="18" charset="0"/>
              </a:rPr>
              <a:t>Definition 1 (modulo). 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 Let </a:t>
            </a:r>
            <a:r>
              <a:rPr lang="en-US" altLang="ja-JP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 be an integer and </a:t>
            </a:r>
            <a:r>
              <a:rPr lang="en-US" altLang="ja-JP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 be a positive integer. We denoted by </a:t>
            </a:r>
            <a:r>
              <a:rPr lang="en-US" altLang="ja-JP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ja-JP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</a:t>
            </a:r>
            <a:r>
              <a:rPr lang="en-US" altLang="ja-JP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 the remainder when </a:t>
            </a:r>
            <a:r>
              <a:rPr lang="en-US" altLang="ja-JP" sz="2400" i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 is divided by </a:t>
            </a:r>
            <a:r>
              <a:rPr lang="en-US" altLang="ja-JP" sz="2400" i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pSp>
        <p:nvGrpSpPr>
          <p:cNvPr id="31" name="Group 15"/>
          <p:cNvGrpSpPr>
            <a:grpSpLocks/>
          </p:cNvGrpSpPr>
          <p:nvPr/>
        </p:nvGrpSpPr>
        <p:grpSpPr bwMode="auto">
          <a:xfrm>
            <a:off x="488950" y="4657725"/>
            <a:ext cx="6273800" cy="403225"/>
            <a:chOff x="232" y="2592"/>
            <a:chExt cx="3952" cy="254"/>
          </a:xfrm>
        </p:grpSpPr>
        <p:graphicFrame>
          <p:nvGraphicFramePr>
            <p:cNvPr id="1030" name="Object 6"/>
            <p:cNvGraphicFramePr>
              <a:graphicFrameLocks noChangeAspect="1"/>
            </p:cNvGraphicFramePr>
            <p:nvPr/>
          </p:nvGraphicFramePr>
          <p:xfrm>
            <a:off x="232" y="2592"/>
            <a:ext cx="3952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" name="Equation" r:id="rId4" imgW="3162240" imgH="203040" progId="Equation.3">
                    <p:embed/>
                  </p:oleObj>
                </mc:Choice>
                <mc:Fallback>
                  <p:oleObj name="Equation" r:id="rId4" imgW="3162240" imgH="20304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" y="2592"/>
                          <a:ext cx="3952" cy="2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6" name="Rectangle 14"/>
            <p:cNvSpPr>
              <a:spLocks noChangeArrowheads="1"/>
            </p:cNvSpPr>
            <p:nvPr/>
          </p:nvSpPr>
          <p:spPr bwMode="auto">
            <a:xfrm>
              <a:off x="240" y="2592"/>
              <a:ext cx="816" cy="24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grpSp>
        <p:nvGrpSpPr>
          <p:cNvPr id="40" name="Group 39"/>
          <p:cNvGrpSpPr>
            <a:grpSpLocks/>
          </p:cNvGrpSpPr>
          <p:nvPr/>
        </p:nvGrpSpPr>
        <p:grpSpPr bwMode="auto">
          <a:xfrm>
            <a:off x="269875" y="3275013"/>
            <a:ext cx="8680450" cy="1254125"/>
            <a:chOff x="333375" y="2930525"/>
            <a:chExt cx="8680450" cy="1254125"/>
          </a:xfrm>
        </p:grpSpPr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333375" y="2930525"/>
            <a:ext cx="8680450" cy="1254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1" name="Equation" r:id="rId6" imgW="4572000" imgH="660240" progId="Equation.3">
                    <p:embed/>
                  </p:oleObj>
                </mc:Choice>
                <mc:Fallback>
                  <p:oleObj name="Equation" r:id="rId6" imgW="4572000" imgH="6602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375" y="2930525"/>
                          <a:ext cx="8680450" cy="1254125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accent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4" name="Line 10"/>
            <p:cNvSpPr>
              <a:spLocks noChangeShapeType="1"/>
            </p:cNvSpPr>
            <p:nvPr/>
          </p:nvSpPr>
          <p:spPr bwMode="auto">
            <a:xfrm>
              <a:off x="424260" y="3236975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>
              <a:off x="7145338" y="3697287"/>
              <a:ext cx="1622425" cy="0"/>
            </a:xfrm>
            <a:prstGeom prst="line">
              <a:avLst/>
            </a:prstGeom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385763" y="5618163"/>
            <a:ext cx="8223250" cy="830262"/>
            <a:chOff x="232235" y="5426061"/>
            <a:chExt cx="8223525" cy="830997"/>
          </a:xfrm>
        </p:grpSpPr>
        <p:sp>
          <p:nvSpPr>
            <p:cNvPr id="1043" name="Text Box 3"/>
            <p:cNvSpPr txBox="1">
              <a:spLocks noChangeArrowheads="1"/>
            </p:cNvSpPr>
            <p:nvPr/>
          </p:nvSpPr>
          <p:spPr bwMode="auto">
            <a:xfrm>
              <a:off x="232235" y="5426061"/>
              <a:ext cx="8223525" cy="830997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 sz="2400" b="1" u="sng">
                  <a:latin typeface="Times New Roman" pitchFamily="18" charset="0"/>
                  <a:cs typeface="Times New Roman" pitchFamily="18" charset="0"/>
                </a:rPr>
                <a:t>Theorem 1</a:t>
              </a:r>
              <a:r>
                <a:rPr lang="en-US" altLang="ja-JP" sz="2400" b="1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altLang="ja-JP" sz="2400">
                  <a:latin typeface="Times New Roman" pitchFamily="18" charset="0"/>
                  <a:cs typeface="Times New Roman" pitchFamily="18" charset="0"/>
                </a:rPr>
                <a:t>                                                         is an equivalence relation.</a:t>
              </a:r>
            </a:p>
          </p:txBody>
        </p:sp>
        <p:graphicFrame>
          <p:nvGraphicFramePr>
            <p:cNvPr id="1031" name="Object 7"/>
            <p:cNvGraphicFramePr>
              <a:graphicFrameLocks noChangeAspect="1"/>
            </p:cNvGraphicFramePr>
            <p:nvPr/>
          </p:nvGraphicFramePr>
          <p:xfrm>
            <a:off x="1922055" y="5541275"/>
            <a:ext cx="4206875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Equation" r:id="rId8" imgW="2184120" imgH="203040" progId="Equation.3">
                    <p:embed/>
                  </p:oleObj>
                </mc:Choice>
                <mc:Fallback>
                  <p:oleObj name="Equation" r:id="rId8" imgW="2184120" imgH="2030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2055" y="5541275"/>
                          <a:ext cx="4206875" cy="390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" name="Group 12"/>
          <p:cNvGrpSpPr>
            <a:grpSpLocks/>
          </p:cNvGrpSpPr>
          <p:nvPr/>
        </p:nvGrpSpPr>
        <p:grpSpPr bwMode="auto">
          <a:xfrm>
            <a:off x="381000" y="2506663"/>
            <a:ext cx="8763000" cy="533400"/>
            <a:chOff x="240" y="912"/>
            <a:chExt cx="5520" cy="336"/>
          </a:xfrm>
        </p:grpSpPr>
        <p:sp>
          <p:nvSpPr>
            <p:cNvPr id="1040" name="Text Box 4"/>
            <p:cNvSpPr txBox="1">
              <a:spLocks noChangeArrowheads="1"/>
            </p:cNvSpPr>
            <p:nvPr/>
          </p:nvSpPr>
          <p:spPr bwMode="auto">
            <a:xfrm>
              <a:off x="288" y="960"/>
              <a:ext cx="39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1041" name="Text Box 5"/>
            <p:cNvSpPr txBox="1">
              <a:spLocks noChangeArrowheads="1"/>
            </p:cNvSpPr>
            <p:nvPr/>
          </p:nvSpPr>
          <p:spPr bwMode="auto">
            <a:xfrm>
              <a:off x="240" y="912"/>
              <a:ext cx="552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ja-JP" sz="2400">
                  <a:latin typeface="Times New Roman" pitchFamily="18" charset="0"/>
                  <a:cs typeface="Times New Roman" pitchFamily="18" charset="0"/>
                </a:rPr>
                <a:t>Example 1    17 </a:t>
              </a:r>
              <a:r>
                <a:rPr lang="en-US" altLang="ja-JP" sz="2400" b="1">
                  <a:latin typeface="Times New Roman" pitchFamily="18" charset="0"/>
                  <a:cs typeface="Times New Roman" pitchFamily="18" charset="0"/>
                </a:rPr>
                <a:t>mod</a:t>
              </a:r>
              <a:r>
                <a:rPr lang="en-US" altLang="ja-JP" sz="2400">
                  <a:latin typeface="Times New Roman" pitchFamily="18" charset="0"/>
                  <a:cs typeface="Times New Roman" pitchFamily="18" charset="0"/>
                </a:rPr>
                <a:t> 5 = 2,  -133 </a:t>
              </a:r>
              <a:r>
                <a:rPr lang="en-US" altLang="ja-JP" sz="2400" b="1">
                  <a:latin typeface="Times New Roman" pitchFamily="18" charset="0"/>
                  <a:cs typeface="Times New Roman" pitchFamily="18" charset="0"/>
                </a:rPr>
                <a:t>mod</a:t>
              </a:r>
              <a:r>
                <a:rPr lang="en-US" altLang="ja-JP" sz="2400">
                  <a:latin typeface="Times New Roman" pitchFamily="18" charset="0"/>
                  <a:cs typeface="Times New Roman" pitchFamily="18" charset="0"/>
                </a:rPr>
                <a:t> 9=2, and 2001 </a:t>
              </a:r>
              <a:r>
                <a:rPr lang="en-US" altLang="ja-JP" sz="2400" b="1">
                  <a:latin typeface="Times New Roman" pitchFamily="18" charset="0"/>
                  <a:cs typeface="Times New Roman" pitchFamily="18" charset="0"/>
                </a:rPr>
                <a:t>mod</a:t>
              </a:r>
              <a:r>
                <a:rPr lang="en-US" altLang="ja-JP" sz="2400">
                  <a:latin typeface="Times New Roman" pitchFamily="18" charset="0"/>
                  <a:cs typeface="Times New Roman" pitchFamily="18" charset="0"/>
                </a:rPr>
                <a:t> 101 = 82.</a:t>
              </a:r>
            </a:p>
          </p:txBody>
        </p:sp>
        <p:sp>
          <p:nvSpPr>
            <p:cNvPr id="1042" name="Rectangle 6"/>
            <p:cNvSpPr>
              <a:spLocks noChangeArrowheads="1"/>
            </p:cNvSpPr>
            <p:nvPr/>
          </p:nvSpPr>
          <p:spPr bwMode="auto">
            <a:xfrm>
              <a:off x="288" y="960"/>
              <a:ext cx="874" cy="21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85763" y="241300"/>
          <a:ext cx="6873875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4" imgW="3327120" imgH="939600" progId="Equation.3">
                  <p:embed/>
                </p:oleObj>
              </mc:Choice>
              <mc:Fallback>
                <p:oleObj name="Equation" r:id="rId4" imgW="3327120" imgH="939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241300"/>
                        <a:ext cx="6873875" cy="1941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61963" y="587030"/>
            <a:ext cx="1382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3675" y="203200"/>
            <a:ext cx="6951663" cy="1919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8263" y="2238375"/>
          <a:ext cx="4556125" cy="345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6" imgW="2679480" imgH="2031840" progId="Equation.3">
                  <p:embed/>
                </p:oleObj>
              </mc:Choice>
              <mc:Fallback>
                <p:oleObj name="Equation" r:id="rId6" imgW="2679480" imgH="2031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3" y="2238375"/>
                        <a:ext cx="4556125" cy="345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3"/>
          <p:cNvGraphicFramePr>
            <a:graphicFrameLocks noChangeAspect="1"/>
          </p:cNvGraphicFramePr>
          <p:nvPr/>
        </p:nvGraphicFramePr>
        <p:xfrm>
          <a:off x="4876800" y="2314575"/>
          <a:ext cx="4267200" cy="408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8" imgW="2603160" imgH="2489040" progId="Equation.3">
                  <p:embed/>
                </p:oleObj>
              </mc:Choice>
              <mc:Fallback>
                <p:oleObj name="Equation" r:id="rId8" imgW="2603160" imgH="248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14575"/>
                        <a:ext cx="4267200" cy="4084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>
            <a:off x="2536031" y="4388644"/>
            <a:ext cx="42243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9" name="Group 17"/>
          <p:cNvGrpSpPr>
            <a:grpSpLocks/>
          </p:cNvGrpSpPr>
          <p:nvPr/>
        </p:nvGrpSpPr>
        <p:grpSpPr bwMode="auto">
          <a:xfrm>
            <a:off x="263525" y="203200"/>
            <a:ext cx="8880475" cy="2789238"/>
            <a:chOff x="-181797" y="1375598"/>
            <a:chExt cx="8880320" cy="2789458"/>
          </a:xfrm>
        </p:grpSpPr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-53364" y="1625056"/>
            <a:ext cx="8751887" cy="254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6" name="Equation" r:id="rId4" imgW="4724280" imgH="1371600" progId="Equation.3">
                    <p:embed/>
                  </p:oleObj>
                </mc:Choice>
                <mc:Fallback>
                  <p:oleObj name="Equation" r:id="rId4" imgW="4724280" imgH="1371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53364" y="1625056"/>
                          <a:ext cx="8751887" cy="2540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Rectangle 14"/>
            <p:cNvSpPr/>
            <p:nvPr/>
          </p:nvSpPr>
          <p:spPr>
            <a:xfrm>
              <a:off x="-181797" y="1375598"/>
              <a:ext cx="8794596" cy="103672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-21462" y="1913803"/>
              <a:ext cx="134458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122238" y="3160714"/>
            <a:ext cx="8926512" cy="1228725"/>
            <a:chOff x="-250437" y="3220321"/>
            <a:chExt cx="8063106" cy="1127880"/>
          </a:xfrm>
        </p:grpSpPr>
        <p:graphicFrame>
          <p:nvGraphicFramePr>
            <p:cNvPr id="205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8866939"/>
                </p:ext>
              </p:extLst>
            </p:nvPr>
          </p:nvGraphicFramePr>
          <p:xfrm>
            <a:off x="-250437" y="3220321"/>
            <a:ext cx="8063106" cy="1127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7" name="Equation" r:id="rId6" imgW="4787640" imgH="672840" progId="Equation.3">
                    <p:embed/>
                  </p:oleObj>
                </mc:Choice>
                <mc:Fallback>
                  <p:oleObj name="Equation" r:id="rId6" imgW="4787640" imgH="6728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250437" y="3220321"/>
                          <a:ext cx="8063106" cy="1127880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Connector 19"/>
            <p:cNvCxnSpPr/>
            <p:nvPr/>
          </p:nvCxnSpPr>
          <p:spPr>
            <a:xfrm>
              <a:off x="-84716" y="3488105"/>
              <a:ext cx="12684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193675" y="4543425"/>
          <a:ext cx="4467225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8" imgW="2844720" imgH="1371600" progId="Equation.3">
                  <p:embed/>
                </p:oleObj>
              </mc:Choice>
              <mc:Fallback>
                <p:oleObj name="Equation" r:id="rId8" imgW="284472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4543425"/>
                        <a:ext cx="4467225" cy="215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149725" y="1431925"/>
          <a:ext cx="3856038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10" imgW="2184120" imgH="914400" progId="Equation.3">
                  <p:embed/>
                </p:oleObj>
              </mc:Choice>
              <mc:Fallback>
                <p:oleObj name="Equation" r:id="rId10" imgW="218412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725" y="1431925"/>
                        <a:ext cx="3856038" cy="161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264025" y="5464175"/>
            <a:ext cx="4724400" cy="1016000"/>
            <a:chOff x="4264760" y="5848515"/>
            <a:chExt cx="4723815" cy="1015663"/>
          </a:xfrm>
        </p:grpSpPr>
        <p:sp>
          <p:nvSpPr>
            <p:cNvPr id="2063" name="TextBox 13"/>
            <p:cNvSpPr txBox="1">
              <a:spLocks noChangeArrowheads="1"/>
            </p:cNvSpPr>
            <p:nvPr/>
          </p:nvSpPr>
          <p:spPr bwMode="auto">
            <a:xfrm>
              <a:off x="4264760" y="5848515"/>
              <a:ext cx="4723815" cy="1015663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It is convenient to use </a:t>
              </a:r>
              <a:r>
                <a:rPr lang="en-US" sz="2000" i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  represents       .</a:t>
              </a:r>
            </a:p>
            <a:p>
              <a:endParaRPr lang="en-US" sz="200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000">
                  <a:latin typeface="Times New Roman" pitchFamily="18" charset="0"/>
                  <a:cs typeface="Times New Roman" pitchFamily="18" charset="0"/>
                </a:rPr>
                <a:t>can be simplified as   </a:t>
              </a:r>
            </a:p>
          </p:txBody>
        </p:sp>
        <p:graphicFrame>
          <p:nvGraphicFramePr>
            <p:cNvPr id="2056" name="Object 8"/>
            <p:cNvGraphicFramePr>
              <a:graphicFrameLocks noChangeAspect="1"/>
            </p:cNvGraphicFramePr>
            <p:nvPr/>
          </p:nvGraphicFramePr>
          <p:xfrm>
            <a:off x="4341570" y="6215390"/>
            <a:ext cx="3072400" cy="3244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0" name="Equation" r:id="rId12" imgW="2044440" imgH="215640" progId="Equation.3">
                    <p:embed/>
                  </p:oleObj>
                </mc:Choice>
                <mc:Fallback>
                  <p:oleObj name="Equation" r:id="rId12" imgW="2044440" imgH="2156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1570" y="6215390"/>
                          <a:ext cx="3072400" cy="3244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9"/>
            <p:cNvGraphicFramePr>
              <a:graphicFrameLocks noChangeAspect="1"/>
            </p:cNvGraphicFramePr>
            <p:nvPr/>
          </p:nvGraphicFramePr>
          <p:xfrm>
            <a:off x="6415440" y="6511925"/>
            <a:ext cx="2139950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Equation" r:id="rId14" imgW="1269720" imgH="215640" progId="Equation.3">
                    <p:embed/>
                  </p:oleObj>
                </mc:Choice>
                <mc:Fallback>
                  <p:oleObj name="Equation" r:id="rId14" imgW="1269720" imgH="21564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5440" y="6511925"/>
                          <a:ext cx="2139950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8" name="Object 10"/>
            <p:cNvGraphicFramePr>
              <a:graphicFrameLocks noChangeAspect="1"/>
            </p:cNvGraphicFramePr>
            <p:nvPr/>
          </p:nvGraphicFramePr>
          <p:xfrm>
            <a:off x="7874830" y="5886920"/>
            <a:ext cx="388317" cy="384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Equation" r:id="rId16" imgW="253800" imgH="228600" progId="Equation.3">
                    <p:embed/>
                  </p:oleObj>
                </mc:Choice>
                <mc:Fallback>
                  <p:oleObj name="Equation" r:id="rId16" imgW="253800" imgH="228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74830" y="5886920"/>
                          <a:ext cx="388317" cy="384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Right Arrow 20"/>
          <p:cNvSpPr/>
          <p:nvPr/>
        </p:nvSpPr>
        <p:spPr>
          <a:xfrm>
            <a:off x="3573463" y="5848350"/>
            <a:ext cx="500062" cy="1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11"/>
          <p:cNvGrpSpPr>
            <a:grpSpLocks/>
          </p:cNvGrpSpPr>
          <p:nvPr/>
        </p:nvGrpSpPr>
        <p:grpSpPr bwMode="auto">
          <a:xfrm>
            <a:off x="255588" y="241300"/>
            <a:ext cx="8656637" cy="1612900"/>
            <a:chOff x="147638" y="549275"/>
            <a:chExt cx="8888412" cy="1654175"/>
          </a:xfrm>
        </p:grpSpPr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147638" y="549275"/>
            <a:ext cx="8888412" cy="165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Equation" r:id="rId4" imgW="4914720" imgH="914400" progId="Equation.3">
                    <p:embed/>
                  </p:oleObj>
                </mc:Choice>
                <mc:Fallback>
                  <p:oleObj name="Equation" r:id="rId4" imgW="4914720" imgH="9144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38" y="549275"/>
                          <a:ext cx="8888412" cy="1654175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" name="Straight Connector 8"/>
            <p:cNvCxnSpPr/>
            <p:nvPr/>
          </p:nvCxnSpPr>
          <p:spPr>
            <a:xfrm>
              <a:off x="232398" y="855363"/>
              <a:ext cx="134475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69875" y="1970088"/>
          <a:ext cx="52292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Equation" r:id="rId6" imgW="2806560" imgH="660240" progId="Equation.3">
                  <p:embed/>
                </p:oleObj>
              </mc:Choice>
              <mc:Fallback>
                <p:oleObj name="Equation" r:id="rId6" imgW="28065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1970088"/>
                        <a:ext cx="5229225" cy="1228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269875" y="3390900"/>
          <a:ext cx="60658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Equation" r:id="rId8" imgW="3213000" imgH="431640" progId="Equation.3">
                  <p:embed/>
                </p:oleObj>
              </mc:Choice>
              <mc:Fallback>
                <p:oleObj name="Equation" r:id="rId8" imgW="321300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3390900"/>
                        <a:ext cx="606583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231775" y="4273550"/>
            <a:ext cx="5889625" cy="2419350"/>
            <a:chOff x="309044" y="4312315"/>
            <a:chExt cx="5889008" cy="2419515"/>
          </a:xfrm>
        </p:grpSpPr>
        <p:graphicFrame>
          <p:nvGraphicFramePr>
            <p:cNvPr id="3079" name="Object 7"/>
            <p:cNvGraphicFramePr>
              <a:graphicFrameLocks noChangeAspect="1"/>
            </p:cNvGraphicFramePr>
            <p:nvPr/>
          </p:nvGraphicFramePr>
          <p:xfrm>
            <a:off x="309044" y="4312315"/>
            <a:ext cx="5889008" cy="2419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Equation" r:id="rId10" imgW="3276360" imgH="1346040" progId="Equation.3">
                    <p:embed/>
                  </p:oleObj>
                </mc:Choice>
                <mc:Fallback>
                  <p:oleObj name="Equation" r:id="rId10" imgW="3276360" imgH="13460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044" y="4312315"/>
                          <a:ext cx="5889008" cy="241951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>
              <a:off x="385236" y="4620311"/>
              <a:ext cx="11524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Object 8"/>
          <p:cNvGraphicFramePr>
            <a:graphicFrameLocks noChangeAspect="1"/>
          </p:cNvGraphicFramePr>
          <p:nvPr/>
        </p:nvGraphicFramePr>
        <p:xfrm>
          <a:off x="6877050" y="2084388"/>
          <a:ext cx="2001838" cy="284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12" imgW="1091880" imgH="1549080" progId="Equation.3">
                  <p:embed/>
                </p:oleObj>
              </mc:Choice>
              <mc:Fallback>
                <p:oleObj name="Equation" r:id="rId12" imgW="1091880" imgH="1549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2084388"/>
                        <a:ext cx="2001838" cy="284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rot="5400000">
            <a:off x="4783931" y="4101307"/>
            <a:ext cx="387826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31775" y="13077"/>
            <a:ext cx="6491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13.2 Groups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39" y="474608"/>
            <a:ext cx="8794750" cy="2308225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Definition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A group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G,*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consists of a set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a binary operation * which satisfies the following conditions: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(closure) For all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is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Associativity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For all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x, y, z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)*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(Identity) There is an element e in G such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(Inverse) For any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there is an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’ 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such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x*x’=x’*x=e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4500" y="2782833"/>
            <a:ext cx="87288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Example 1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Let Z be the set of integer, and +, – , × are the integer operations on Z.  (Z, +) is a group. (Z, – ) and (Z, ×) are not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groups (note: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0 in (Z,+) and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1 in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×)).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17374" y="5072350"/>
            <a:ext cx="8602663" cy="1798316"/>
            <a:chOff x="270640" y="4465935"/>
            <a:chExt cx="8602720" cy="1798564"/>
          </a:xfrm>
        </p:grpSpPr>
        <p:sp>
          <p:nvSpPr>
            <p:cNvPr id="16392" name="TextBox 6"/>
            <p:cNvSpPr txBox="1">
              <a:spLocks noChangeArrowheads="1"/>
            </p:cNvSpPr>
            <p:nvPr/>
          </p:nvSpPr>
          <p:spPr bwMode="auto">
            <a:xfrm>
              <a:off x="270640" y="4465935"/>
              <a:ext cx="86027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400" u="sng" dirty="0">
                  <a:latin typeface="Times New Roman" pitchFamily="18" charset="0"/>
                  <a:cs typeface="Times New Roman" pitchFamily="18" charset="0"/>
                </a:rPr>
                <a:t>Example 3 </a:t>
              </a:r>
            </a:p>
          </p:txBody>
        </p:sp>
        <p:graphicFrame>
          <p:nvGraphicFramePr>
            <p:cNvPr id="1638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7895390"/>
                </p:ext>
              </p:extLst>
            </p:nvPr>
          </p:nvGraphicFramePr>
          <p:xfrm>
            <a:off x="276876" y="4897474"/>
            <a:ext cx="7874052" cy="136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8" name="Equation" r:id="rId4" imgW="3797280" imgH="660240" progId="Equation.3">
                    <p:embed/>
                  </p:oleObj>
                </mc:Choice>
                <mc:Fallback>
                  <p:oleObj name="Equation" r:id="rId4" imgW="3797280" imgH="6602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876" y="4897474"/>
                          <a:ext cx="7874052" cy="13670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1251" y="4256198"/>
            <a:ext cx="88344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Example 2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Let R be the set of real number. (R, ×) is an group.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17726" y="402398"/>
            <a:ext cx="8631237" cy="1445384"/>
            <a:chOff x="242216" y="5618085"/>
            <a:chExt cx="8631144" cy="1447048"/>
          </a:xfrm>
        </p:grpSpPr>
        <p:sp>
          <p:nvSpPr>
            <p:cNvPr id="17419" name="TextBox 7"/>
            <p:cNvSpPr txBox="1">
              <a:spLocks noChangeArrowheads="1"/>
            </p:cNvSpPr>
            <p:nvPr/>
          </p:nvSpPr>
          <p:spPr bwMode="auto">
            <a:xfrm>
              <a:off x="270640" y="5618085"/>
              <a:ext cx="86027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400" u="sng" dirty="0">
                  <a:latin typeface="Times New Roman" pitchFamily="18" charset="0"/>
                  <a:cs typeface="Times New Roman" pitchFamily="18" charset="0"/>
                </a:rPr>
                <a:t>Example 4 </a:t>
              </a:r>
            </a:p>
          </p:txBody>
        </p:sp>
        <p:graphicFrame>
          <p:nvGraphicFramePr>
            <p:cNvPr id="174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9941823"/>
                </p:ext>
              </p:extLst>
            </p:nvPr>
          </p:nvGraphicFramePr>
          <p:xfrm>
            <a:off x="242216" y="6079750"/>
            <a:ext cx="8631144" cy="985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3" name="Equation" r:id="rId4" imgW="4000320" imgH="457200" progId="Equation.3">
                    <p:embed/>
                  </p:oleObj>
                </mc:Choice>
                <mc:Fallback>
                  <p:oleObj name="Equation" r:id="rId4" imgW="4000320" imgH="4572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216" y="6079750"/>
                          <a:ext cx="8631144" cy="9853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309563" y="1931205"/>
            <a:ext cx="8670925" cy="1444625"/>
            <a:chOff x="38405" y="5618085"/>
            <a:chExt cx="8671230" cy="1445110"/>
          </a:xfrm>
        </p:grpSpPr>
        <p:sp>
          <p:nvSpPr>
            <p:cNvPr id="17418" name="TextBox 10"/>
            <p:cNvSpPr txBox="1">
              <a:spLocks noChangeArrowheads="1"/>
            </p:cNvSpPr>
            <p:nvPr/>
          </p:nvSpPr>
          <p:spPr bwMode="auto">
            <a:xfrm>
              <a:off x="38405" y="5618085"/>
              <a:ext cx="86027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2400" u="sng">
                  <a:latin typeface="Times New Roman" pitchFamily="18" charset="0"/>
                  <a:cs typeface="Times New Roman" pitchFamily="18" charset="0"/>
                </a:rPr>
                <a:t>Example 5 </a:t>
              </a:r>
            </a:p>
          </p:txBody>
        </p:sp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76810" y="6078945"/>
            <a:ext cx="8632825" cy="98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4" name="Equation" r:id="rId6" imgW="4000320" imgH="457200" progId="Equation.3">
                    <p:embed/>
                  </p:oleObj>
                </mc:Choice>
                <mc:Fallback>
                  <p:oleObj name="Equation" r:id="rId6" imgW="4000320" imgH="45720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10" y="6078945"/>
                          <a:ext cx="8632825" cy="9842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269875" y="3736975"/>
            <a:ext cx="8412163" cy="830263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Definition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group 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G,*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commutative if for any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a*b = b*a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124348"/>
              </p:ext>
            </p:extLst>
          </p:nvPr>
        </p:nvGraphicFramePr>
        <p:xfrm>
          <a:off x="269874" y="4888390"/>
          <a:ext cx="7259311" cy="927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5" name="Equation" r:id="rId8" imgW="3377880" imgH="431640" progId="Equation.3">
                  <p:embed/>
                </p:oleObj>
              </mc:Choice>
              <mc:Fallback>
                <p:oleObj name="Equation" r:id="rId8" imgW="33778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4" y="4888390"/>
                        <a:ext cx="7259311" cy="9276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231775" y="241300"/>
            <a:ext cx="6491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13.3 Rings </a:t>
            </a:r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4" name="Equation" r:id="rId4" imgW="914400" imgH="215640" progId="Equation.3">
                  <p:embed/>
                </p:oleObj>
              </mc:Choice>
              <mc:Fallback>
                <p:oleObj name="Equation" r:id="rId4" imgW="91440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47663" y="5233988"/>
          <a:ext cx="500380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6" imgW="2476440" imgH="431640" progId="Equation.3">
                  <p:embed/>
                </p:oleObj>
              </mc:Choice>
              <mc:Fallback>
                <p:oleObj name="Equation" r:id="rId6" imgW="24764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5233988"/>
                        <a:ext cx="5003800" cy="87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439" name="Group 12"/>
          <p:cNvGrpSpPr>
            <a:grpSpLocks/>
          </p:cNvGrpSpPr>
          <p:nvPr/>
        </p:nvGrpSpPr>
        <p:grpSpPr bwMode="auto">
          <a:xfrm>
            <a:off x="263525" y="817563"/>
            <a:ext cx="8715375" cy="4059237"/>
            <a:chOff x="263525" y="817563"/>
            <a:chExt cx="8715375" cy="4059237"/>
          </a:xfrm>
        </p:grpSpPr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263525" y="817563"/>
            <a:ext cx="8715375" cy="4059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56" name="Equation" r:id="rId8" imgW="4851360" imgH="2260440" progId="Equation.3">
                    <p:embed/>
                  </p:oleObj>
                </mc:Choice>
                <mc:Fallback>
                  <p:oleObj name="Equation" r:id="rId8" imgW="4851360" imgH="22604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3525" y="817563"/>
                          <a:ext cx="8715375" cy="4059237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Connector 11"/>
            <p:cNvCxnSpPr/>
            <p:nvPr/>
          </p:nvCxnSpPr>
          <p:spPr>
            <a:xfrm>
              <a:off x="347663" y="1123950"/>
              <a:ext cx="134461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231775" y="241300"/>
            <a:ext cx="64912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13.4 Fields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215742"/>
              </p:ext>
            </p:extLst>
          </p:nvPr>
        </p:nvGraphicFramePr>
        <p:xfrm>
          <a:off x="204788" y="4235450"/>
          <a:ext cx="75501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4" imgW="3606480" imgH="431640" progId="Equation.3">
                  <p:embed/>
                </p:oleObj>
              </mc:Choice>
              <mc:Fallback>
                <p:oleObj name="Equation" r:id="rId4" imgW="360648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8" y="4235450"/>
                        <a:ext cx="755015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462" name="Group 7"/>
          <p:cNvGrpSpPr>
            <a:grpSpLocks/>
          </p:cNvGrpSpPr>
          <p:nvPr/>
        </p:nvGrpSpPr>
        <p:grpSpPr bwMode="auto">
          <a:xfrm>
            <a:off x="269875" y="893763"/>
            <a:ext cx="8669338" cy="2828925"/>
            <a:chOff x="308125" y="2418163"/>
            <a:chExt cx="8669338" cy="2828925"/>
          </a:xfrm>
        </p:grpSpPr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308125" y="2418163"/>
            <a:ext cx="8669338" cy="282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4" name="Equation" r:id="rId6" imgW="4825800" imgH="1574640" progId="Equation.3">
                    <p:embed/>
                  </p:oleObj>
                </mc:Choice>
                <mc:Fallback>
                  <p:oleObj name="Equation" r:id="rId6" imgW="4825800" imgH="1574640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125" y="2418163"/>
                          <a:ext cx="8669338" cy="282892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Connector 9"/>
            <p:cNvCxnSpPr/>
            <p:nvPr/>
          </p:nvCxnSpPr>
          <p:spPr>
            <a:xfrm>
              <a:off x="346225" y="2686450"/>
              <a:ext cx="130651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294</Words>
  <Application>Microsoft Office PowerPoint</Application>
  <PresentationFormat>On-screen Show (4:3)</PresentationFormat>
  <Paragraphs>25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Tennessee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wchen</dc:creator>
  <cp:lastModifiedBy>wchen</cp:lastModifiedBy>
  <cp:revision>58</cp:revision>
  <dcterms:created xsi:type="dcterms:W3CDTF">2011-07-11T16:36:46Z</dcterms:created>
  <dcterms:modified xsi:type="dcterms:W3CDTF">2012-10-13T17:08:17Z</dcterms:modified>
</cp:coreProperties>
</file>