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00" r:id="rId4"/>
  </p:sldMasterIdLst>
  <p:notesMasterIdLst>
    <p:notesMasterId r:id="rId83"/>
  </p:notesMasterIdLst>
  <p:sldIdLst>
    <p:sldId id="344" r:id="rId5"/>
    <p:sldId id="345" r:id="rId6"/>
    <p:sldId id="258" r:id="rId7"/>
    <p:sldId id="349" r:id="rId8"/>
    <p:sldId id="355" r:id="rId9"/>
    <p:sldId id="358" r:id="rId10"/>
    <p:sldId id="359" r:id="rId11"/>
    <p:sldId id="360" r:id="rId12"/>
    <p:sldId id="371" r:id="rId13"/>
    <p:sldId id="372" r:id="rId14"/>
    <p:sldId id="362" r:id="rId15"/>
    <p:sldId id="363" r:id="rId16"/>
    <p:sldId id="364" r:id="rId17"/>
    <p:sldId id="365" r:id="rId18"/>
    <p:sldId id="366" r:id="rId19"/>
    <p:sldId id="367" r:id="rId20"/>
    <p:sldId id="368" r:id="rId21"/>
    <p:sldId id="373" r:id="rId22"/>
    <p:sldId id="374" r:id="rId23"/>
    <p:sldId id="369" r:id="rId24"/>
    <p:sldId id="370" r:id="rId25"/>
    <p:sldId id="341" r:id="rId26"/>
    <p:sldId id="350" r:id="rId27"/>
    <p:sldId id="351" r:id="rId28"/>
    <p:sldId id="352" r:id="rId29"/>
    <p:sldId id="259" r:id="rId30"/>
    <p:sldId id="261" r:id="rId31"/>
    <p:sldId id="262" r:id="rId32"/>
    <p:sldId id="260" r:id="rId33"/>
    <p:sldId id="321" r:id="rId34"/>
    <p:sldId id="322" r:id="rId35"/>
    <p:sldId id="323" r:id="rId36"/>
    <p:sldId id="324" r:id="rId37"/>
    <p:sldId id="325" r:id="rId38"/>
    <p:sldId id="326" r:id="rId39"/>
    <p:sldId id="327" r:id="rId40"/>
    <p:sldId id="328" r:id="rId41"/>
    <p:sldId id="329" r:id="rId42"/>
    <p:sldId id="330" r:id="rId43"/>
    <p:sldId id="331" r:id="rId44"/>
    <p:sldId id="332" r:id="rId45"/>
    <p:sldId id="333" r:id="rId46"/>
    <p:sldId id="334" r:id="rId47"/>
    <p:sldId id="335" r:id="rId48"/>
    <p:sldId id="336" r:id="rId49"/>
    <p:sldId id="337" r:id="rId50"/>
    <p:sldId id="264" r:id="rId51"/>
    <p:sldId id="265" r:id="rId52"/>
    <p:sldId id="276" r:id="rId53"/>
    <p:sldId id="277" r:id="rId54"/>
    <p:sldId id="278" r:id="rId55"/>
    <p:sldId id="342" r:id="rId56"/>
    <p:sldId id="279" r:id="rId57"/>
    <p:sldId id="280" r:id="rId58"/>
    <p:sldId id="281" r:id="rId59"/>
    <p:sldId id="282" r:id="rId60"/>
    <p:sldId id="284" r:id="rId61"/>
    <p:sldId id="286" r:id="rId62"/>
    <p:sldId id="285" r:id="rId63"/>
    <p:sldId id="289" r:id="rId64"/>
    <p:sldId id="290" r:id="rId65"/>
    <p:sldId id="292" r:id="rId66"/>
    <p:sldId id="293" r:id="rId67"/>
    <p:sldId id="295" r:id="rId68"/>
    <p:sldId id="296" r:id="rId69"/>
    <p:sldId id="298" r:id="rId70"/>
    <p:sldId id="340" r:id="rId71"/>
    <p:sldId id="311" r:id="rId72"/>
    <p:sldId id="313" r:id="rId73"/>
    <p:sldId id="302" r:id="rId74"/>
    <p:sldId id="303" r:id="rId75"/>
    <p:sldId id="304" r:id="rId76"/>
    <p:sldId id="307" r:id="rId77"/>
    <p:sldId id="361" r:id="rId78"/>
    <p:sldId id="308" r:id="rId79"/>
    <p:sldId id="309" r:id="rId80"/>
    <p:sldId id="354" r:id="rId81"/>
    <p:sldId id="310"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19" autoAdjust="0"/>
    <p:restoredTop sz="85409" autoAdjust="0"/>
  </p:normalViewPr>
  <p:slideViewPr>
    <p:cSldViewPr snapToGrid="0">
      <p:cViewPr varScale="1">
        <p:scale>
          <a:sx n="60" d="100"/>
          <a:sy n="60" d="100"/>
        </p:scale>
        <p:origin x="990" y="6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1019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DC769C-7DCD-41A1-891A-77FD02813F7C}" type="datetimeFigureOut">
              <a:rPr lang="en-US" smtClean="0"/>
              <a:t>3/13/2020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AD696A-9C0D-476B-8837-7412A110A357}" type="slidenum">
              <a:rPr lang="en-US" smtClean="0"/>
              <a:t>‹#›</a:t>
            </a:fld>
            <a:endParaRPr lang="en-US"/>
          </a:p>
        </p:txBody>
      </p:sp>
    </p:spTree>
    <p:extLst>
      <p:ext uri="{BB962C8B-B14F-4D97-AF65-F5344CB8AC3E}">
        <p14:creationId xmlns:p14="http://schemas.microsoft.com/office/powerpoint/2010/main" val="2259495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Grazing management has a tremendous</a:t>
            </a:r>
            <a:r>
              <a:rPr lang="en-US" baseline="0" dirty="0"/>
              <a:t> impact on the soil health and function necessary for high production.  These impacts include:</a:t>
            </a:r>
            <a:endParaRPr lang="en-US" dirty="0"/>
          </a:p>
          <a:p>
            <a:endParaRPr lang="en-US" dirty="0"/>
          </a:p>
          <a:p>
            <a:pPr marL="228600" indent="-228600">
              <a:buFont typeface="+mj-lt"/>
              <a:buAutoNum type="arabicPeriod"/>
            </a:pPr>
            <a:r>
              <a:rPr lang="en-US" dirty="0"/>
              <a:t>Manure can accelerate the building of organic</a:t>
            </a:r>
            <a:r>
              <a:rPr lang="en-US" baseline="0" dirty="0"/>
              <a:t> matter and improve soil health if considered as part of a good grazing system.  This begins as residue is broken down in the stomach of livestock.  </a:t>
            </a:r>
          </a:p>
          <a:p>
            <a:pPr marL="228600" indent="-228600">
              <a:buFont typeface="+mj-lt"/>
              <a:buAutoNum type="arabicPeriod"/>
            </a:pPr>
            <a:r>
              <a:rPr lang="en-US" baseline="0" dirty="0"/>
              <a:t>Urine does recycle nutrients but the greater amounts on each “spot” can be a shock to the soil system.  </a:t>
            </a:r>
          </a:p>
          <a:p>
            <a:pPr marL="228600" indent="-228600">
              <a:buFont typeface="+mj-lt"/>
              <a:buAutoNum type="arabicPeriod"/>
            </a:pPr>
            <a:r>
              <a:rPr lang="en-US" baseline="0" dirty="0"/>
              <a:t>Poor grazing management as we might guess leads to overgrazing, poor nutrient distribution, less microbial activity, more runoff, </a:t>
            </a:r>
            <a:r>
              <a:rPr lang="en-US" baseline="0" dirty="0" err="1"/>
              <a:t>etc</a:t>
            </a:r>
            <a:r>
              <a:rPr lang="en-US" baseline="0" dirty="0"/>
              <a:t>…</a:t>
            </a:r>
          </a:p>
          <a:p>
            <a:pPr marL="228600" indent="-228600">
              <a:buFont typeface="+mj-lt"/>
              <a:buAutoNum type="arabicPeriod"/>
            </a:pPr>
            <a:endParaRPr lang="en-US" baseline="0" dirty="0"/>
          </a:p>
          <a:p>
            <a:pPr marL="0" indent="0">
              <a:buFont typeface="+mj-lt"/>
              <a:buNone/>
            </a:pPr>
            <a:r>
              <a:rPr lang="en-US" baseline="0" dirty="0"/>
              <a:t>Grazing management focuses on the hoof and mouth action of the cows…</a:t>
            </a:r>
            <a:endParaRPr lang="en-US" dirty="0"/>
          </a:p>
        </p:txBody>
      </p:sp>
      <p:sp>
        <p:nvSpPr>
          <p:cNvPr id="4" name="Slide Number Placeholder 3"/>
          <p:cNvSpPr>
            <a:spLocks noGrp="1"/>
          </p:cNvSpPr>
          <p:nvPr>
            <p:ph type="sldNum" sz="quarter" idx="10"/>
          </p:nvPr>
        </p:nvSpPr>
        <p:spPr/>
        <p:txBody>
          <a:bodyPr/>
          <a:lstStyle/>
          <a:p>
            <a:fld id="{A6FBC531-3E64-496C-9BC6-219085D5DFFB}"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865435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Day 2.</a:t>
            </a:r>
            <a:endParaRPr lang="en-US" dirty="0"/>
          </a:p>
        </p:txBody>
      </p:sp>
      <p:sp>
        <p:nvSpPr>
          <p:cNvPr id="4" name="Slide Number Placeholder 3"/>
          <p:cNvSpPr>
            <a:spLocks noGrp="1"/>
          </p:cNvSpPr>
          <p:nvPr>
            <p:ph type="sldNum" sz="quarter" idx="10"/>
          </p:nvPr>
        </p:nvSpPr>
        <p:spPr/>
        <p:txBody>
          <a:bodyPr/>
          <a:lstStyle/>
          <a:p>
            <a:fld id="{CEAD696A-9C0D-476B-8837-7412A110A357}" type="slidenum">
              <a:rPr lang="en-US" smtClean="0"/>
              <a:t>12</a:t>
            </a:fld>
            <a:endParaRPr lang="en-US"/>
          </a:p>
        </p:txBody>
      </p:sp>
    </p:spTree>
    <p:extLst>
      <p:ext uri="{BB962C8B-B14F-4D97-AF65-F5344CB8AC3E}">
        <p14:creationId xmlns:p14="http://schemas.microsoft.com/office/powerpoint/2010/main" val="3628754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Day 3</a:t>
            </a:r>
            <a:endParaRPr lang="en-US" dirty="0"/>
          </a:p>
        </p:txBody>
      </p:sp>
      <p:sp>
        <p:nvSpPr>
          <p:cNvPr id="4" name="Slide Number Placeholder 3"/>
          <p:cNvSpPr>
            <a:spLocks noGrp="1"/>
          </p:cNvSpPr>
          <p:nvPr>
            <p:ph type="sldNum" sz="quarter" idx="5"/>
          </p:nvPr>
        </p:nvSpPr>
        <p:spPr/>
        <p:txBody>
          <a:bodyPr/>
          <a:lstStyle/>
          <a:p>
            <a:fld id="{CEAD696A-9C0D-476B-8837-7412A110A357}" type="slidenum">
              <a:rPr lang="en-US" smtClean="0"/>
              <a:t>13</a:t>
            </a:fld>
            <a:endParaRPr lang="en-US"/>
          </a:p>
        </p:txBody>
      </p:sp>
    </p:spTree>
    <p:extLst>
      <p:ext uri="{BB962C8B-B14F-4D97-AF65-F5344CB8AC3E}">
        <p14:creationId xmlns:p14="http://schemas.microsoft.com/office/powerpoint/2010/main" val="273399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Day 4</a:t>
            </a:r>
            <a:endParaRPr lang="en-US" dirty="0"/>
          </a:p>
        </p:txBody>
      </p:sp>
      <p:sp>
        <p:nvSpPr>
          <p:cNvPr id="4" name="Slide Number Placeholder 3"/>
          <p:cNvSpPr>
            <a:spLocks noGrp="1"/>
          </p:cNvSpPr>
          <p:nvPr>
            <p:ph type="sldNum" sz="quarter" idx="10"/>
          </p:nvPr>
        </p:nvSpPr>
        <p:spPr/>
        <p:txBody>
          <a:bodyPr/>
          <a:lstStyle/>
          <a:p>
            <a:fld id="{CEAD696A-9C0D-476B-8837-7412A110A357}" type="slidenum">
              <a:rPr lang="en-US" smtClean="0"/>
              <a:t>14</a:t>
            </a:fld>
            <a:endParaRPr lang="en-US"/>
          </a:p>
        </p:txBody>
      </p:sp>
    </p:spTree>
    <p:extLst>
      <p:ext uri="{BB962C8B-B14F-4D97-AF65-F5344CB8AC3E}">
        <p14:creationId xmlns:p14="http://schemas.microsoft.com/office/powerpoint/2010/main" val="866724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Day 5</a:t>
            </a:r>
            <a:endParaRPr lang="en-US" dirty="0"/>
          </a:p>
        </p:txBody>
      </p:sp>
      <p:sp>
        <p:nvSpPr>
          <p:cNvPr id="4" name="Slide Number Placeholder 3"/>
          <p:cNvSpPr>
            <a:spLocks noGrp="1"/>
          </p:cNvSpPr>
          <p:nvPr>
            <p:ph type="sldNum" sz="quarter" idx="10"/>
          </p:nvPr>
        </p:nvSpPr>
        <p:spPr/>
        <p:txBody>
          <a:bodyPr/>
          <a:lstStyle/>
          <a:p>
            <a:fld id="{CEAD696A-9C0D-476B-8837-7412A110A357}" type="slidenum">
              <a:rPr lang="en-US" smtClean="0"/>
              <a:t>15</a:t>
            </a:fld>
            <a:endParaRPr lang="en-US"/>
          </a:p>
        </p:txBody>
      </p:sp>
    </p:spTree>
    <p:extLst>
      <p:ext uri="{BB962C8B-B14F-4D97-AF65-F5344CB8AC3E}">
        <p14:creationId xmlns:p14="http://schemas.microsoft.com/office/powerpoint/2010/main" val="1025136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Day 6.  You can see the 3.5 inch that had a 30 day recovery period prior</a:t>
            </a:r>
            <a:r>
              <a:rPr lang="en-US" baseline="0" dirty="0" smtClean="0"/>
              <a:t> to the experiment is recovering much quicker than the one inch continuous clipping.  It all comes back to photosynthesis and the leaf area that is available for photosynthesis.  If we don’t have good leaf area, we can’t capture sunlight.  This is true whether we are talking about cover crops or grazing management.  Photosynthesis produces the energy for the plant.  Some of the carbon that is produced is released through the roots and feeds the biological organisms in the soil.  This is the cycle for grazing management.  If we overgraze, this cycle shuts down, the microorganisms in the soil shut down or become dormant until carbon is available again.</a:t>
            </a:r>
            <a:endParaRPr lang="en-US" dirty="0"/>
          </a:p>
        </p:txBody>
      </p:sp>
      <p:sp>
        <p:nvSpPr>
          <p:cNvPr id="4" name="Slide Number Placeholder 3"/>
          <p:cNvSpPr>
            <a:spLocks noGrp="1"/>
          </p:cNvSpPr>
          <p:nvPr>
            <p:ph type="sldNum" sz="quarter" idx="10"/>
          </p:nvPr>
        </p:nvSpPr>
        <p:spPr/>
        <p:txBody>
          <a:bodyPr/>
          <a:lstStyle/>
          <a:p>
            <a:fld id="{CEAD696A-9C0D-476B-8837-7412A110A357}" type="slidenum">
              <a:rPr lang="en-US" smtClean="0"/>
              <a:t>16</a:t>
            </a:fld>
            <a:endParaRPr lang="en-US"/>
          </a:p>
        </p:txBody>
      </p:sp>
    </p:spTree>
    <p:extLst>
      <p:ext uri="{BB962C8B-B14F-4D97-AF65-F5344CB8AC3E}">
        <p14:creationId xmlns:p14="http://schemas.microsoft.com/office/powerpoint/2010/main" val="1254001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xmlns="" id="{220ECAF3-BE17-4A0D-B9E6-AC5610DDF096}"/>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xmlns="" id="{438A993A-0792-4EF1-A2B4-713D580BCF6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This slide shows it </a:t>
            </a:r>
            <a:r>
              <a:rPr lang="en-US" altLang="en-US" dirty="0"/>
              <a:t>takes about 50% longer to grow a ton of feed if the pasture is grazed down to 2” compared to 4”.</a:t>
            </a:r>
          </a:p>
        </p:txBody>
      </p:sp>
      <p:sp>
        <p:nvSpPr>
          <p:cNvPr id="58372" name="Slide Number Placeholder 3">
            <a:extLst>
              <a:ext uri="{FF2B5EF4-FFF2-40B4-BE49-F238E27FC236}">
                <a16:creationId xmlns:a16="http://schemas.microsoft.com/office/drawing/2014/main" xmlns="" id="{A9451A64-799B-4F84-968F-35C3D576BC0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6B4D149-1211-4F0F-B804-11896CACA805}" type="slidenum">
              <a:rPr lang="en-US" altLang="en-US" smtClean="0">
                <a:latin typeface="Times New Roman" panose="02020603050405020304" pitchFamily="18" charset="0"/>
                <a:ea typeface="MS PGothic" panose="020B0600070205080204" pitchFamily="34" charset="-128"/>
              </a:rPr>
              <a:pPr fontAlgn="base">
                <a:spcBef>
                  <a:spcPct val="0"/>
                </a:spcBef>
                <a:spcAft>
                  <a:spcPct val="0"/>
                </a:spcAft>
              </a:pPr>
              <a:t>17</a:t>
            </a:fld>
            <a:endParaRPr lang="en-US" altLang="en-US">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1541532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study they cut it down to 2 inch height, which</a:t>
            </a:r>
            <a:r>
              <a:rPr lang="en-US" baseline="0" dirty="0" smtClean="0"/>
              <a:t> is shorter than is normally recommended, and varied the frequency of the cutting.  The one on the left is cut every week and you can see the root development is much less than the one on the right that was only cut every four weeks.  Therefore, if an area is overgrazed, continuously grazed, the roots will be stunted because there is less carbon ending up in the roots because there is less photosynthesis in the shoots.  This is why you can take a rainfall simulator over an overgrazed pasture and see almost as much water erosion as from cropland.</a:t>
            </a:r>
            <a:endParaRPr lang="en-US" dirty="0"/>
          </a:p>
        </p:txBody>
      </p:sp>
      <p:sp>
        <p:nvSpPr>
          <p:cNvPr id="4" name="Slide Number Placeholder 3"/>
          <p:cNvSpPr>
            <a:spLocks noGrp="1"/>
          </p:cNvSpPr>
          <p:nvPr>
            <p:ph type="sldNum" sz="quarter" idx="10"/>
          </p:nvPr>
        </p:nvSpPr>
        <p:spPr/>
        <p:txBody>
          <a:bodyPr/>
          <a:lstStyle/>
          <a:p>
            <a:fld id="{CEAD696A-9C0D-476B-8837-7412A110A357}" type="slidenum">
              <a:rPr lang="en-US" smtClean="0"/>
              <a:t>18</a:t>
            </a:fld>
            <a:endParaRPr lang="en-US"/>
          </a:p>
        </p:txBody>
      </p:sp>
    </p:spTree>
    <p:extLst>
      <p:ext uri="{BB962C8B-B14F-4D97-AF65-F5344CB8AC3E}">
        <p14:creationId xmlns:p14="http://schemas.microsoft.com/office/powerpoint/2010/main" val="1832752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slide you can see the points</a:t>
            </a:r>
            <a:r>
              <a:rPr lang="en-US" baseline="0" dirty="0" smtClean="0"/>
              <a:t> identified where grazing close at this stage can reduce spring production by 25 to 50%.  Available forage at this stage is less than 100 </a:t>
            </a:r>
            <a:r>
              <a:rPr lang="en-US" baseline="0" dirty="0" err="1" smtClean="0"/>
              <a:t>lbs</a:t>
            </a:r>
            <a:r>
              <a:rPr lang="en-US" baseline="0" dirty="0" smtClean="0"/>
              <a:t> per acre, less than one tenth of a bale.  Animals cannot consume enough so you might as well feed hay at this stage and rest the pasture.  You’re not getting any benefits out of it.</a:t>
            </a:r>
            <a:endParaRPr lang="en-US" dirty="0"/>
          </a:p>
        </p:txBody>
      </p:sp>
      <p:sp>
        <p:nvSpPr>
          <p:cNvPr id="4" name="Slide Number Placeholder 3"/>
          <p:cNvSpPr>
            <a:spLocks noGrp="1"/>
          </p:cNvSpPr>
          <p:nvPr>
            <p:ph type="sldNum" sz="quarter" idx="10"/>
          </p:nvPr>
        </p:nvSpPr>
        <p:spPr/>
        <p:txBody>
          <a:bodyPr/>
          <a:lstStyle/>
          <a:p>
            <a:fld id="{CEAD696A-9C0D-476B-8837-7412A110A357}" type="slidenum">
              <a:rPr lang="en-US" smtClean="0"/>
              <a:t>19</a:t>
            </a:fld>
            <a:endParaRPr lang="en-US"/>
          </a:p>
        </p:txBody>
      </p:sp>
    </p:spTree>
    <p:extLst>
      <p:ext uri="{BB962C8B-B14F-4D97-AF65-F5344CB8AC3E}">
        <p14:creationId xmlns:p14="http://schemas.microsoft.com/office/powerpoint/2010/main" val="1689950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study shows different </a:t>
            </a:r>
            <a:r>
              <a:rPr lang="en-US" dirty="0" err="1" smtClean="0"/>
              <a:t>ergovaline</a:t>
            </a:r>
            <a:r>
              <a:rPr lang="en-US" baseline="0" dirty="0" smtClean="0"/>
              <a:t> levels from the fungal endophyte in tall fescue.  Basically, managing at 3 inches or higher produces less of this toxin.  With endophyte fescue you can also dilute it with legumes or other species. </a:t>
            </a:r>
            <a:endParaRPr lang="en-US" dirty="0"/>
          </a:p>
        </p:txBody>
      </p:sp>
      <p:sp>
        <p:nvSpPr>
          <p:cNvPr id="4" name="Slide Number Placeholder 3"/>
          <p:cNvSpPr>
            <a:spLocks noGrp="1"/>
          </p:cNvSpPr>
          <p:nvPr>
            <p:ph type="sldNum" sz="quarter" idx="10"/>
          </p:nvPr>
        </p:nvSpPr>
        <p:spPr/>
        <p:txBody>
          <a:bodyPr/>
          <a:lstStyle/>
          <a:p>
            <a:fld id="{CEAD696A-9C0D-476B-8837-7412A110A357}" type="slidenum">
              <a:rPr lang="en-US" smtClean="0"/>
              <a:t>20</a:t>
            </a:fld>
            <a:endParaRPr lang="en-US"/>
          </a:p>
        </p:txBody>
      </p:sp>
    </p:spTree>
    <p:extLst>
      <p:ext uri="{BB962C8B-B14F-4D97-AF65-F5344CB8AC3E}">
        <p14:creationId xmlns:p14="http://schemas.microsoft.com/office/powerpoint/2010/main" val="1818987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the beginning</a:t>
            </a:r>
            <a:r>
              <a:rPr lang="en-US" baseline="0" dirty="0" smtClean="0"/>
              <a:t> and termination heights for different forage species.  Most of the forages have a beginning height of 5 to 8 inches and </a:t>
            </a:r>
            <a:r>
              <a:rPr lang="en-US" baseline="0" dirty="0" err="1" smtClean="0"/>
              <a:t>bermudagrass</a:t>
            </a:r>
            <a:r>
              <a:rPr lang="en-US" baseline="0" dirty="0" smtClean="0"/>
              <a:t> can be grazed a little lower than the others.  With the native warm-seasons you have much higher beginning and termination heights.  The growing point on many of the warm-season grasses is at 6 inch height so you don’t want to go below that if you are cutting for hay or grazing or you will start to lose your stand.</a:t>
            </a:r>
            <a:endParaRPr lang="en-US" dirty="0"/>
          </a:p>
        </p:txBody>
      </p:sp>
      <p:sp>
        <p:nvSpPr>
          <p:cNvPr id="4" name="Slide Number Placeholder 3"/>
          <p:cNvSpPr>
            <a:spLocks noGrp="1"/>
          </p:cNvSpPr>
          <p:nvPr>
            <p:ph type="sldNum" sz="quarter" idx="10"/>
          </p:nvPr>
        </p:nvSpPr>
        <p:spPr/>
        <p:txBody>
          <a:bodyPr/>
          <a:lstStyle/>
          <a:p>
            <a:fld id="{CEAD696A-9C0D-476B-8837-7412A110A357}" type="slidenum">
              <a:rPr lang="en-US" smtClean="0"/>
              <a:t>21</a:t>
            </a:fld>
            <a:endParaRPr lang="en-US"/>
          </a:p>
        </p:txBody>
      </p:sp>
    </p:spTree>
    <p:extLst>
      <p:ext uri="{BB962C8B-B14F-4D97-AF65-F5344CB8AC3E}">
        <p14:creationId xmlns:p14="http://schemas.microsoft.com/office/powerpoint/2010/main" val="1770748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slide</a:t>
            </a:r>
            <a:r>
              <a:rPr lang="en-US" baseline="0" dirty="0" smtClean="0"/>
              <a:t> of what we would like to do, turn the livestock in at a certain height.  Take half, leave half</a:t>
            </a:r>
            <a:endParaRPr lang="en-US" dirty="0"/>
          </a:p>
        </p:txBody>
      </p:sp>
      <p:sp>
        <p:nvSpPr>
          <p:cNvPr id="4" name="Slide Number Placeholder 3"/>
          <p:cNvSpPr>
            <a:spLocks noGrp="1"/>
          </p:cNvSpPr>
          <p:nvPr>
            <p:ph type="sldNum" sz="quarter" idx="10"/>
          </p:nvPr>
        </p:nvSpPr>
        <p:spPr/>
        <p:txBody>
          <a:bodyPr/>
          <a:lstStyle/>
          <a:p>
            <a:fld id="{CEAD696A-9C0D-476B-8837-7412A110A357}" type="slidenum">
              <a:rPr lang="en-US" smtClean="0"/>
              <a:t>4</a:t>
            </a:fld>
            <a:endParaRPr lang="en-US"/>
          </a:p>
        </p:txBody>
      </p:sp>
    </p:spTree>
    <p:extLst>
      <p:ext uri="{BB962C8B-B14F-4D97-AF65-F5344CB8AC3E}">
        <p14:creationId xmlns:p14="http://schemas.microsoft.com/office/powerpoint/2010/main" val="1593260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overgrazing, there are effects below ground as well as the obvious stresses on forages .  Negative changes in aggregation, bulk density, and soil carbon.  Here we see the increase in SOC as stocking rate increases (positive changes) to a point, then the SOC retreats as it is overstocked.  </a:t>
            </a:r>
            <a:r>
              <a:rPr lang="en-US" baseline="0" dirty="0" smtClean="0"/>
              <a:t>This all relates back to the leaf area and carbon production mentioned in some of the previous slides.  Also</a:t>
            </a:r>
            <a:r>
              <a:rPr lang="en-US" baseline="0" dirty="0"/>
              <a:t>, note as pastures are hayed and all the carbon is removed, SOC would typically decrease significantly.   </a:t>
            </a:r>
            <a:r>
              <a:rPr lang="en-US" b="0" baseline="0" dirty="0" smtClean="0">
                <a:solidFill>
                  <a:srgbClr val="FF0000"/>
                </a:solidFill>
              </a:rPr>
              <a:t>Research </a:t>
            </a:r>
            <a:r>
              <a:rPr lang="en-US" b="0" baseline="0" dirty="0">
                <a:solidFill>
                  <a:srgbClr val="FF0000"/>
                </a:solidFill>
              </a:rPr>
              <a:t>by Alan </a:t>
            </a:r>
            <a:r>
              <a:rPr lang="en-US" b="0" baseline="0" dirty="0" err="1">
                <a:solidFill>
                  <a:srgbClr val="FF0000"/>
                </a:solidFill>
              </a:rPr>
              <a:t>Franzluebbers</a:t>
            </a:r>
            <a:r>
              <a:rPr lang="en-US" b="0" baseline="0" dirty="0" smtClean="0">
                <a:solidFill>
                  <a:srgbClr val="FF0000"/>
                </a:solidFill>
              </a:rPr>
              <a:t>. 1 Mg </a:t>
            </a:r>
            <a:r>
              <a:rPr lang="en-US" b="0" baseline="0" dirty="0">
                <a:solidFill>
                  <a:srgbClr val="FF0000"/>
                </a:solidFill>
              </a:rPr>
              <a:t>per hectare equals </a:t>
            </a:r>
            <a:r>
              <a:rPr lang="en-US" b="0" baseline="0" dirty="0" smtClean="0">
                <a:solidFill>
                  <a:srgbClr val="FF0000"/>
                </a:solidFill>
              </a:rPr>
              <a:t>about 892 </a:t>
            </a:r>
            <a:r>
              <a:rPr lang="en-US" b="0" baseline="0" dirty="0" err="1">
                <a:solidFill>
                  <a:srgbClr val="FF0000"/>
                </a:solidFill>
              </a:rPr>
              <a:t>lbs</a:t>
            </a:r>
            <a:r>
              <a:rPr lang="en-US" b="0" baseline="0" dirty="0">
                <a:solidFill>
                  <a:srgbClr val="FF0000"/>
                </a:solidFill>
              </a:rPr>
              <a:t> per acre.</a:t>
            </a:r>
            <a:endParaRPr lang="en-US" b="0" dirty="0">
              <a:solidFill>
                <a:srgbClr val="FF0000"/>
              </a:solidFill>
            </a:endParaRPr>
          </a:p>
        </p:txBody>
      </p:sp>
      <p:sp>
        <p:nvSpPr>
          <p:cNvPr id="4" name="Slide Number Placeholder 3"/>
          <p:cNvSpPr>
            <a:spLocks noGrp="1"/>
          </p:cNvSpPr>
          <p:nvPr>
            <p:ph type="sldNum" sz="quarter" idx="10"/>
          </p:nvPr>
        </p:nvSpPr>
        <p:spPr/>
        <p:txBody>
          <a:bodyPr/>
          <a:lstStyle/>
          <a:p>
            <a:fld id="{CEAD696A-9C0D-476B-8837-7412A110A357}"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995981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the relative production based</a:t>
            </a:r>
            <a:r>
              <a:rPr lang="en-US" baseline="0" dirty="0" smtClean="0"/>
              <a:t> on stocking rate.  The stocking rate is dependent upon productivity, rainfall, the animals and management.  As your management increases, you can get more to the right side of the graph.  Some producers in Tennessee get up to 2 acres per cow or less but they are moving them on a daily basis or twice daily</a:t>
            </a:r>
            <a:endParaRPr lang="en-US" dirty="0"/>
          </a:p>
        </p:txBody>
      </p:sp>
      <p:sp>
        <p:nvSpPr>
          <p:cNvPr id="4" name="Slide Number Placeholder 3"/>
          <p:cNvSpPr>
            <a:spLocks noGrp="1"/>
          </p:cNvSpPr>
          <p:nvPr>
            <p:ph type="sldNum" sz="quarter" idx="10"/>
          </p:nvPr>
        </p:nvSpPr>
        <p:spPr/>
        <p:txBody>
          <a:bodyPr/>
          <a:lstStyle/>
          <a:p>
            <a:fld id="{CEAD696A-9C0D-476B-8837-7412A110A357}" type="slidenum">
              <a:rPr lang="en-US" smtClean="0"/>
              <a:t>23</a:t>
            </a:fld>
            <a:endParaRPr lang="en-US"/>
          </a:p>
        </p:txBody>
      </p:sp>
    </p:spTree>
    <p:extLst>
      <p:ext uri="{BB962C8B-B14F-4D97-AF65-F5344CB8AC3E}">
        <p14:creationId xmlns:p14="http://schemas.microsoft.com/office/powerpoint/2010/main" val="1452672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a good idea to start out</a:t>
            </a:r>
            <a:r>
              <a:rPr lang="en-US" baseline="0" dirty="0" smtClean="0"/>
              <a:t> your stocking rate adjusted to match the low forage production period of the year to make sure you have the management skills and a lower feed bill.  A lot of the profit margin is based on the feed bill.  Anytime we can cut back on hay, we are putting more profit in our pocket.  </a:t>
            </a:r>
            <a:endParaRPr lang="en-US" dirty="0"/>
          </a:p>
        </p:txBody>
      </p:sp>
      <p:sp>
        <p:nvSpPr>
          <p:cNvPr id="4" name="Slide Number Placeholder 3"/>
          <p:cNvSpPr>
            <a:spLocks noGrp="1"/>
          </p:cNvSpPr>
          <p:nvPr>
            <p:ph type="sldNum" sz="quarter" idx="10"/>
          </p:nvPr>
        </p:nvSpPr>
        <p:spPr/>
        <p:txBody>
          <a:bodyPr/>
          <a:lstStyle/>
          <a:p>
            <a:fld id="{CEAD696A-9C0D-476B-8837-7412A110A357}" type="slidenum">
              <a:rPr lang="en-US" smtClean="0"/>
              <a:t>24</a:t>
            </a:fld>
            <a:endParaRPr lang="en-US"/>
          </a:p>
        </p:txBody>
      </p:sp>
    </p:spTree>
    <p:extLst>
      <p:ext uri="{BB962C8B-B14F-4D97-AF65-F5344CB8AC3E}">
        <p14:creationId xmlns:p14="http://schemas.microsoft.com/office/powerpoint/2010/main" val="591195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long as we have time</a:t>
            </a:r>
            <a:r>
              <a:rPr lang="en-US" dirty="0"/>
              <a:t>, roots and </a:t>
            </a:r>
            <a:r>
              <a:rPr lang="en-US" dirty="0" smtClean="0"/>
              <a:t>cover we avoid disaster. </a:t>
            </a:r>
            <a:r>
              <a:rPr lang="en-US" dirty="0"/>
              <a:t>If not, it is a disaster.</a:t>
            </a:r>
          </a:p>
        </p:txBody>
      </p:sp>
      <p:sp>
        <p:nvSpPr>
          <p:cNvPr id="4" name="Slide Number Placeholder 3"/>
          <p:cNvSpPr>
            <a:spLocks noGrp="1"/>
          </p:cNvSpPr>
          <p:nvPr>
            <p:ph type="sldNum" sz="quarter" idx="5"/>
          </p:nvPr>
        </p:nvSpPr>
        <p:spPr/>
        <p:txBody>
          <a:bodyPr/>
          <a:lstStyle/>
          <a:p>
            <a:fld id="{CEAD696A-9C0D-476B-8837-7412A110A357}" type="slidenum">
              <a:rPr lang="en-US" smtClean="0"/>
              <a:t>25</a:t>
            </a:fld>
            <a:endParaRPr lang="en-US"/>
          </a:p>
        </p:txBody>
      </p:sp>
    </p:spTree>
    <p:extLst>
      <p:ext uri="{BB962C8B-B14F-4D97-AF65-F5344CB8AC3E}">
        <p14:creationId xmlns:p14="http://schemas.microsoft.com/office/powerpoint/2010/main" val="8496456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01A184-2A61-4D2A-9620-C3FE1B0B3DC1}" type="slidenum">
              <a:rPr lang="en-US">
                <a:solidFill>
                  <a:srgbClr val="000000"/>
                </a:solidFill>
              </a:rPr>
              <a:pPr/>
              <a:t>26</a:t>
            </a:fld>
            <a:endParaRPr lang="en-US">
              <a:solidFill>
                <a:srgbClr val="000000"/>
              </a:solidFill>
            </a:endParaRPr>
          </a:p>
        </p:txBody>
      </p:sp>
      <p:sp>
        <p:nvSpPr>
          <p:cNvPr id="201730" name="Rectangle 2"/>
          <p:cNvSpPr>
            <a:spLocks noGrp="1" noRot="1" noChangeAspect="1" noChangeArrowheads="1" noTextEdit="1"/>
          </p:cNvSpPr>
          <p:nvPr>
            <p:ph type="sldImg"/>
          </p:nvPr>
        </p:nvSpPr>
        <p:spPr>
          <a:xfrm>
            <a:off x="381000" y="685800"/>
            <a:ext cx="6096000" cy="3429000"/>
          </a:xfrm>
          <a:ln/>
        </p:spPr>
      </p:sp>
      <p:sp>
        <p:nvSpPr>
          <p:cNvPr id="201731" name="Rectangle 3"/>
          <p:cNvSpPr>
            <a:spLocks noGrp="1" noChangeArrowheads="1"/>
          </p:cNvSpPr>
          <p:nvPr>
            <p:ph type="body" idx="1"/>
          </p:nvPr>
        </p:nvSpPr>
        <p:spPr/>
        <p:txBody>
          <a:bodyPr/>
          <a:lstStyle/>
          <a:p>
            <a:r>
              <a:rPr lang="en-US" b="0" dirty="0"/>
              <a:t>Manure</a:t>
            </a:r>
            <a:r>
              <a:rPr lang="en-US" b="0" baseline="0" dirty="0"/>
              <a:t> can have many positive </a:t>
            </a:r>
            <a:r>
              <a:rPr lang="en-US" b="0" baseline="0" dirty="0" smtClean="0"/>
              <a:t>impacts on the physical, chemical, and biological properties of soils.  These are all </a:t>
            </a:r>
            <a:r>
              <a:rPr lang="en-US" b="0" baseline="0" dirty="0"/>
              <a:t>related to </a:t>
            </a:r>
            <a:r>
              <a:rPr lang="en-US" b="0" baseline="0" dirty="0" smtClean="0"/>
              <a:t>organic matter because manure is organic matter.  The soil is less compacted when we have active carbon on the soil.  The soil’s ability to resist water pressure (aggregate stability) is better when we have organic matter.  The n</a:t>
            </a:r>
            <a:r>
              <a:rPr lang="en-US" baseline="0" dirty="0" smtClean="0"/>
              <a:t>itrogen </a:t>
            </a:r>
            <a:r>
              <a:rPr lang="en-US" baseline="0" dirty="0"/>
              <a:t>and carbon in manure becomes available for organisms to build </a:t>
            </a:r>
            <a:r>
              <a:rPr lang="en-US" baseline="0" dirty="0" smtClean="0"/>
              <a:t>soil </a:t>
            </a:r>
            <a:r>
              <a:rPr lang="en-US" baseline="0" dirty="0"/>
              <a:t>organic matter which improves </a:t>
            </a:r>
            <a:r>
              <a:rPr lang="en-US" baseline="0" dirty="0" smtClean="0"/>
              <a:t>the </a:t>
            </a:r>
            <a:r>
              <a:rPr lang="en-US" baseline="0" dirty="0"/>
              <a:t>physical </a:t>
            </a:r>
            <a:r>
              <a:rPr lang="en-US" baseline="0" dirty="0" smtClean="0"/>
              <a:t>properties described.  </a:t>
            </a:r>
            <a:r>
              <a:rPr lang="en-US" baseline="0" dirty="0"/>
              <a:t>Biological:   Manure can increase biological </a:t>
            </a:r>
            <a:r>
              <a:rPr lang="en-US" baseline="0" dirty="0" smtClean="0"/>
              <a:t>activity, total number and diversity of microorganisms due </a:t>
            </a:r>
            <a:r>
              <a:rPr lang="en-US" baseline="0" dirty="0"/>
              <a:t>to nutrient and carbon </a:t>
            </a:r>
            <a:r>
              <a:rPr lang="en-US" baseline="0" dirty="0" smtClean="0"/>
              <a:t>concentrations.  Chemical</a:t>
            </a:r>
            <a:r>
              <a:rPr lang="en-US" baseline="0" dirty="0"/>
              <a:t>:  Manure contains valuable amounts of nutrients.  Manure leads to stable organic matter.  This has high </a:t>
            </a:r>
            <a:r>
              <a:rPr lang="en-US" baseline="0" dirty="0" smtClean="0"/>
              <a:t>cation exchange capacity (CEC) </a:t>
            </a:r>
            <a:r>
              <a:rPr lang="en-US" baseline="0" dirty="0"/>
              <a:t>potential </a:t>
            </a:r>
            <a:r>
              <a:rPr lang="en-US" baseline="0" dirty="0" smtClean="0"/>
              <a:t>which allows for greater nutrient retention and provides </a:t>
            </a:r>
            <a:r>
              <a:rPr lang="en-US" baseline="0" dirty="0"/>
              <a:t>increased buffering </a:t>
            </a:r>
            <a:r>
              <a:rPr lang="en-US" baseline="0" dirty="0" smtClean="0"/>
              <a:t>capacity making soils more resistant to changes in things like </a:t>
            </a:r>
            <a:r>
              <a:rPr lang="en-US" baseline="0" dirty="0" err="1" smtClean="0"/>
              <a:t>pH.</a:t>
            </a:r>
            <a:r>
              <a:rPr lang="en-US" baseline="0" dirty="0" smtClean="0"/>
              <a:t>  </a:t>
            </a:r>
            <a:r>
              <a:rPr lang="en-US" baseline="0" dirty="0"/>
              <a:t>Some manures can raise </a:t>
            </a:r>
            <a:r>
              <a:rPr lang="en-US" baseline="0" dirty="0" smtClean="0"/>
              <a:t>pH </a:t>
            </a:r>
            <a:r>
              <a:rPr lang="en-US" baseline="0" dirty="0"/>
              <a:t>due to higher calcium concentrations while manures can reduce acidification compared to inorganic fertilizers due to </a:t>
            </a:r>
            <a:r>
              <a:rPr lang="en-US" baseline="0" dirty="0" smtClean="0"/>
              <a:t>the stable </a:t>
            </a:r>
            <a:r>
              <a:rPr lang="en-US" baseline="0" dirty="0"/>
              <a:t>conversion </a:t>
            </a:r>
            <a:r>
              <a:rPr lang="en-US" baseline="0" dirty="0" smtClean="0"/>
              <a:t>of nutrients like nitrogen to </a:t>
            </a:r>
            <a:r>
              <a:rPr lang="en-US" baseline="0" dirty="0"/>
              <a:t>plant usable forms (organic N to </a:t>
            </a:r>
            <a:r>
              <a:rPr lang="en-US" baseline="0" dirty="0" smtClean="0"/>
              <a:t>ammonium).  </a:t>
            </a:r>
            <a:endParaRPr lang="en-US" dirty="0"/>
          </a:p>
        </p:txBody>
      </p:sp>
    </p:spTree>
    <p:extLst>
      <p:ext uri="{BB962C8B-B14F-4D97-AF65-F5344CB8AC3E}">
        <p14:creationId xmlns:p14="http://schemas.microsoft.com/office/powerpoint/2010/main" val="8484294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look at this carbon cycle.  Without animal inputs, the cycle is less complex with Photosynthesis to plants to respiration back to CO</a:t>
            </a:r>
            <a:r>
              <a:rPr lang="en-US" baseline="-25000" dirty="0"/>
              <a:t>2</a:t>
            </a:r>
            <a:r>
              <a:rPr lang="en-US" baseline="0" dirty="0"/>
              <a:t>.  With herbivores </a:t>
            </a:r>
            <a:r>
              <a:rPr lang="en-US" baseline="0" dirty="0" smtClean="0"/>
              <a:t>introduced, </a:t>
            </a:r>
            <a:r>
              <a:rPr lang="en-US" baseline="0" dirty="0"/>
              <a:t>soil </a:t>
            </a:r>
            <a:r>
              <a:rPr lang="en-US" baseline="0" dirty="0" smtClean="0"/>
              <a:t>microorganisms </a:t>
            </a:r>
            <a:r>
              <a:rPr lang="en-US" baseline="0" dirty="0"/>
              <a:t>take the carbon in manure which has been altered by processes (including gut microorganisms) in livestock and further decompose to soil organic matter and plant available nutrients.  So,  livestock </a:t>
            </a:r>
            <a:r>
              <a:rPr lang="en-US" u="none" baseline="0" dirty="0" smtClean="0"/>
              <a:t>convert </a:t>
            </a:r>
            <a:r>
              <a:rPr lang="en-US" u="none" baseline="0" dirty="0"/>
              <a:t>the forages to forms that soil organisms can </a:t>
            </a:r>
            <a:r>
              <a:rPr lang="en-US" u="none" baseline="0" dirty="0" smtClean="0"/>
              <a:t>use more </a:t>
            </a:r>
            <a:r>
              <a:rPr lang="en-US" u="none" baseline="0" dirty="0"/>
              <a:t>efficiently  (in the right </a:t>
            </a:r>
            <a:r>
              <a:rPr lang="en-US" u="none" baseline="0" dirty="0" smtClean="0"/>
              <a:t>conditions) and into </a:t>
            </a:r>
            <a:r>
              <a:rPr lang="en-US" u="none" baseline="0" dirty="0"/>
              <a:t>stable organic matter.  The process is enhanced.</a:t>
            </a:r>
            <a:endParaRPr lang="en-US" u="none" dirty="0"/>
          </a:p>
        </p:txBody>
      </p:sp>
      <p:sp>
        <p:nvSpPr>
          <p:cNvPr id="4" name="Slide Number Placeholder 3"/>
          <p:cNvSpPr>
            <a:spLocks noGrp="1"/>
          </p:cNvSpPr>
          <p:nvPr>
            <p:ph type="sldNum" sz="quarter" idx="10"/>
          </p:nvPr>
        </p:nvSpPr>
        <p:spPr/>
        <p:txBody>
          <a:bodyPr/>
          <a:lstStyle/>
          <a:p>
            <a:fld id="{CEAD696A-9C0D-476B-8837-7412A110A357}" type="slidenum">
              <a:rPr lang="en-US" smtClean="0"/>
              <a:t>27</a:t>
            </a:fld>
            <a:endParaRPr lang="en-US"/>
          </a:p>
        </p:txBody>
      </p:sp>
    </p:spTree>
    <p:extLst>
      <p:ext uri="{BB962C8B-B14F-4D97-AF65-F5344CB8AC3E}">
        <p14:creationId xmlns:p14="http://schemas.microsoft.com/office/powerpoint/2010/main" val="34599107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t>
            </a:r>
            <a:r>
              <a:rPr lang="en-US" dirty="0" smtClean="0"/>
              <a:t>nitrogen </a:t>
            </a:r>
            <a:r>
              <a:rPr lang="en-US" dirty="0"/>
              <a:t>in</a:t>
            </a:r>
            <a:r>
              <a:rPr lang="en-US" baseline="0" dirty="0"/>
              <a:t> the </a:t>
            </a:r>
            <a:r>
              <a:rPr lang="en-US" baseline="0" dirty="0" smtClean="0"/>
              <a:t>organic state (ON) or </a:t>
            </a:r>
            <a:r>
              <a:rPr lang="en-US" baseline="0" dirty="0"/>
              <a:t>as it’s mineralized to ammonium (NH</a:t>
            </a:r>
            <a:r>
              <a:rPr lang="en-US" baseline="-25000" dirty="0"/>
              <a:t>4</a:t>
            </a:r>
            <a:r>
              <a:rPr lang="en-US" baseline="0" dirty="0"/>
              <a:t>) state is very stable and does not readily leach.  </a:t>
            </a:r>
            <a:r>
              <a:rPr lang="en-US" baseline="0" dirty="0" smtClean="0"/>
              <a:t>Healthy </a:t>
            </a:r>
            <a:r>
              <a:rPr lang="en-US" baseline="0" dirty="0"/>
              <a:t>soil systems are better at recycling N to stable </a:t>
            </a:r>
            <a:r>
              <a:rPr lang="en-US" baseline="0" dirty="0" smtClean="0"/>
              <a:t>ON </a:t>
            </a:r>
            <a:r>
              <a:rPr lang="en-US" baseline="0" dirty="0"/>
              <a:t>due to a </a:t>
            </a:r>
            <a:r>
              <a:rPr lang="en-US" baseline="0" dirty="0" smtClean="0"/>
              <a:t>healthy, </a:t>
            </a:r>
            <a:r>
              <a:rPr lang="en-US" baseline="0" dirty="0"/>
              <a:t>diverse population of microorganisms.  Plus: NH</a:t>
            </a:r>
            <a:r>
              <a:rPr lang="en-US" baseline="-25000" dirty="0"/>
              <a:t>4</a:t>
            </a:r>
            <a:r>
              <a:rPr lang="en-US" baseline="0" dirty="0"/>
              <a:t> is plant available and not as subject to leaching.  Converting to </a:t>
            </a:r>
            <a:r>
              <a:rPr lang="en-US" baseline="0" dirty="0" smtClean="0"/>
              <a:t>nitrate (NO</a:t>
            </a:r>
            <a:r>
              <a:rPr lang="en-US" baseline="-25000" dirty="0" smtClean="0"/>
              <a:t>3</a:t>
            </a:r>
            <a:r>
              <a:rPr lang="en-US" baseline="0" dirty="0" smtClean="0"/>
              <a:t>) (</a:t>
            </a:r>
            <a:r>
              <a:rPr lang="en-US" baseline="0" dirty="0"/>
              <a:t>also plant available) is a natural process but NO</a:t>
            </a:r>
            <a:r>
              <a:rPr lang="en-US" baseline="-25000" dirty="0"/>
              <a:t>3</a:t>
            </a:r>
            <a:r>
              <a:rPr lang="en-US" baseline="0" dirty="0"/>
              <a:t> is highly leachable.  But, again, in healthy forages systems, </a:t>
            </a:r>
            <a:r>
              <a:rPr lang="en-US" baseline="0" dirty="0" smtClean="0"/>
              <a:t>both </a:t>
            </a:r>
            <a:r>
              <a:rPr lang="en-US" baseline="0" dirty="0"/>
              <a:t>microorganisms and </a:t>
            </a:r>
            <a:r>
              <a:rPr lang="en-US" baseline="0" dirty="0" smtClean="0"/>
              <a:t>plants </a:t>
            </a:r>
            <a:r>
              <a:rPr lang="en-US" baseline="0" dirty="0"/>
              <a:t>will use greater amounts of available nitrogen.  This is good news!  The N stays in the system.  </a:t>
            </a:r>
            <a:r>
              <a:rPr lang="en-US" u="sng" baseline="0" dirty="0" smtClean="0"/>
              <a:t>Losses </a:t>
            </a:r>
            <a:r>
              <a:rPr lang="en-US" u="sng" baseline="0" dirty="0"/>
              <a:t>to the atmosphere and water can be low compared to urine…</a:t>
            </a:r>
            <a:endParaRPr lang="en-US" u="sng" dirty="0"/>
          </a:p>
        </p:txBody>
      </p:sp>
      <p:sp>
        <p:nvSpPr>
          <p:cNvPr id="4" name="Slide Number Placeholder 3"/>
          <p:cNvSpPr>
            <a:spLocks noGrp="1"/>
          </p:cNvSpPr>
          <p:nvPr>
            <p:ph type="sldNum" sz="quarter" idx="10"/>
          </p:nvPr>
        </p:nvSpPr>
        <p:spPr/>
        <p:txBody>
          <a:bodyPr/>
          <a:lstStyle/>
          <a:p>
            <a:fld id="{CEAD696A-9C0D-476B-8837-7412A110A357}" type="slidenum">
              <a:rPr lang="en-US" smtClean="0"/>
              <a:t>28</a:t>
            </a:fld>
            <a:endParaRPr lang="en-US"/>
          </a:p>
        </p:txBody>
      </p:sp>
    </p:spTree>
    <p:extLst>
      <p:ext uri="{BB962C8B-B14F-4D97-AF65-F5344CB8AC3E}">
        <p14:creationId xmlns:p14="http://schemas.microsoft.com/office/powerpoint/2010/main" val="22976325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a:t>
            </a:r>
            <a:r>
              <a:rPr lang="en-US" dirty="0"/>
              <a:t>look</a:t>
            </a:r>
            <a:r>
              <a:rPr lang="en-US" baseline="0" dirty="0"/>
              <a:t> once more at the nitrogen cycle and the potential for manure to aid in the cycling of N.  Nitrogen is broken down in manure from stable organic nitrogen (</a:t>
            </a:r>
            <a:r>
              <a:rPr lang="en-US" baseline="0" dirty="0" smtClean="0"/>
              <a:t>ON) </a:t>
            </a:r>
            <a:r>
              <a:rPr lang="en-US" baseline="0" dirty="0"/>
              <a:t>to ammonium (</a:t>
            </a:r>
            <a:r>
              <a:rPr lang="en-US" baseline="0" dirty="0" smtClean="0"/>
              <a:t>mineralized</a:t>
            </a:r>
            <a:r>
              <a:rPr lang="en-US" baseline="0" dirty="0"/>
              <a:t>), then to nitrates (</a:t>
            </a:r>
            <a:r>
              <a:rPr lang="en-US" u="none" baseline="0" dirty="0"/>
              <a:t>nitrification).  </a:t>
            </a:r>
            <a:r>
              <a:rPr lang="en-US" u="none" baseline="0" dirty="0" smtClean="0"/>
              <a:t>Increases in </a:t>
            </a:r>
            <a:r>
              <a:rPr lang="en-US" u="none" baseline="0" dirty="0"/>
              <a:t>biological activity from manure organic matter increases uptake of nitrogen into the bodies of </a:t>
            </a:r>
            <a:r>
              <a:rPr lang="en-US" u="none" baseline="0" dirty="0" smtClean="0"/>
              <a:t>microorganisms</a:t>
            </a:r>
            <a:r>
              <a:rPr lang="en-US" u="none" baseline="0" dirty="0"/>
              <a:t>.  This stabilizes N and improves the cycling.  </a:t>
            </a:r>
            <a:r>
              <a:rPr lang="en-US" baseline="0" dirty="0"/>
              <a:t>So, let’s take a look at the way herbivores, plants, and soil biology can work together and mimic nature so all can benefit. </a:t>
            </a:r>
          </a:p>
          <a:p>
            <a:r>
              <a:rPr lang="en-US" baseline="0" dirty="0"/>
              <a:t>Then we will look at what happens when this breaks down as a result of poor management or when herbivores are not present. </a:t>
            </a:r>
            <a:endParaRPr lang="en-US" dirty="0"/>
          </a:p>
        </p:txBody>
      </p:sp>
      <p:sp>
        <p:nvSpPr>
          <p:cNvPr id="4" name="Slide Number Placeholder 3"/>
          <p:cNvSpPr>
            <a:spLocks noGrp="1"/>
          </p:cNvSpPr>
          <p:nvPr>
            <p:ph type="sldNum" sz="quarter" idx="10"/>
          </p:nvPr>
        </p:nvSpPr>
        <p:spPr/>
        <p:txBody>
          <a:bodyPr/>
          <a:lstStyle/>
          <a:p>
            <a:fld id="{CEAD696A-9C0D-476B-8837-7412A110A357}" type="slidenum">
              <a:rPr lang="en-US" smtClean="0"/>
              <a:t>29</a:t>
            </a:fld>
            <a:endParaRPr lang="en-US"/>
          </a:p>
        </p:txBody>
      </p:sp>
    </p:spTree>
    <p:extLst>
      <p:ext uri="{BB962C8B-B14F-4D97-AF65-F5344CB8AC3E}">
        <p14:creationId xmlns:p14="http://schemas.microsoft.com/office/powerpoint/2010/main" val="25342860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F2D9F2-8242-4992-A3BF-FE3E5C60A643}" type="slidenum">
              <a:rPr lang="en-US">
                <a:solidFill>
                  <a:prstClr val="black"/>
                </a:solidFill>
              </a:rPr>
              <a:pPr/>
              <a:t>30</a:t>
            </a:fld>
            <a:endParaRPr lang="en-US">
              <a:solidFill>
                <a:prstClr val="black"/>
              </a:solidFill>
            </a:endParaRPr>
          </a:p>
        </p:txBody>
      </p:sp>
      <p:sp>
        <p:nvSpPr>
          <p:cNvPr id="17410" name="Rectangle 2"/>
          <p:cNvSpPr>
            <a:spLocks noGrp="1" noRot="1" noChangeAspect="1" noChangeArrowheads="1" noTextEdit="1"/>
          </p:cNvSpPr>
          <p:nvPr>
            <p:ph type="sldImg"/>
          </p:nvPr>
        </p:nvSpPr>
        <p:spPr>
          <a:xfrm>
            <a:off x="381000" y="685800"/>
            <a:ext cx="6096000" cy="3429000"/>
          </a:xfrm>
          <a:ln/>
        </p:spPr>
      </p:sp>
      <p:sp>
        <p:nvSpPr>
          <p:cNvPr id="17411" name="Rectangle 3"/>
          <p:cNvSpPr>
            <a:spLocks noGrp="1" noChangeArrowheads="1"/>
          </p:cNvSpPr>
          <p:nvPr>
            <p:ph type="body" idx="1"/>
          </p:nvPr>
        </p:nvSpPr>
        <p:spPr/>
        <p:txBody>
          <a:bodyPr/>
          <a:lstStyle/>
          <a:p>
            <a:r>
              <a:rPr lang="en-US" dirty="0"/>
              <a:t>So here is actual footage of the process that is considered the Fast </a:t>
            </a:r>
            <a:r>
              <a:rPr lang="en-US" dirty="0" smtClean="0"/>
              <a:t>Nutrient Cycle.  </a:t>
            </a:r>
            <a:r>
              <a:rPr lang="en-US" dirty="0"/>
              <a:t>The grasses here are between the </a:t>
            </a:r>
            <a:r>
              <a:rPr lang="en-US" dirty="0" smtClean="0"/>
              <a:t>3rd </a:t>
            </a:r>
            <a:r>
              <a:rPr lang="en-US" dirty="0"/>
              <a:t>leaf stage </a:t>
            </a:r>
            <a:r>
              <a:rPr lang="en-US" dirty="0" smtClean="0"/>
              <a:t>and </a:t>
            </a:r>
            <a:r>
              <a:rPr lang="en-US" dirty="0"/>
              <a:t>flower.  Notice that the new growth grows on top of the plant. This new growth is high in </a:t>
            </a:r>
            <a:r>
              <a:rPr lang="en-US" dirty="0" smtClean="0"/>
              <a:t>nitrogen </a:t>
            </a:r>
            <a:r>
              <a:rPr lang="en-US" dirty="0"/>
              <a:t>and low in carbon, i.e. high in protein.</a:t>
            </a:r>
          </a:p>
          <a:p>
            <a:r>
              <a:rPr lang="en-US" dirty="0"/>
              <a:t>Notice the carbon to nitrogen ratio is in balance to what the grass desires.  All living things try to maintain a ratio of carbon to nitrogen.  If this ratio is changed in any direction the organism will react in some manner to get the ratio back.  For example, if you consume more protein than carbon for long periods you will get a craving for carbon. And visa versa.  But we are able to walk to the store and get what we need (a bag of chips or French fries from McDonalds, which are high in carbohydrates) to keep our ratio in balance.  But a plant can’t walk to the store.  So what will a plant do if it’s C:N ratio is disrupted? Let’s see.</a:t>
            </a:r>
          </a:p>
        </p:txBody>
      </p:sp>
    </p:spTree>
    <p:extLst>
      <p:ext uri="{BB962C8B-B14F-4D97-AF65-F5344CB8AC3E}">
        <p14:creationId xmlns:p14="http://schemas.microsoft.com/office/powerpoint/2010/main" val="10448776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2207FE-FB87-45D1-92BA-78FC1B9FF580}" type="slidenum">
              <a:rPr lang="en-US">
                <a:solidFill>
                  <a:prstClr val="black"/>
                </a:solidFill>
              </a:rPr>
              <a:pPr/>
              <a:t>31</a:t>
            </a:fld>
            <a:endParaRPr lang="en-US">
              <a:solidFill>
                <a:prstClr val="black"/>
              </a:solidFill>
            </a:endParaRPr>
          </a:p>
        </p:txBody>
      </p:sp>
      <p:sp>
        <p:nvSpPr>
          <p:cNvPr id="18434" name="Rectangle 2"/>
          <p:cNvSpPr>
            <a:spLocks noGrp="1" noRot="1" noChangeAspect="1" noChangeArrowheads="1" noTextEdit="1"/>
          </p:cNvSpPr>
          <p:nvPr>
            <p:ph type="sldImg"/>
          </p:nvPr>
        </p:nvSpPr>
        <p:spPr>
          <a:xfrm>
            <a:off x="381000" y="685800"/>
            <a:ext cx="6096000" cy="3429000"/>
          </a:xfrm>
          <a:ln/>
        </p:spPr>
      </p:sp>
      <p:sp>
        <p:nvSpPr>
          <p:cNvPr id="18435" name="Rectangle 3"/>
          <p:cNvSpPr>
            <a:spLocks noGrp="1" noChangeArrowheads="1"/>
          </p:cNvSpPr>
          <p:nvPr>
            <p:ph type="body" idx="1"/>
          </p:nvPr>
        </p:nvSpPr>
        <p:spPr/>
        <p:txBody>
          <a:bodyPr/>
          <a:lstStyle/>
          <a:p>
            <a:r>
              <a:rPr lang="en-US" dirty="0"/>
              <a:t>Oh no, here comes Gertrude, notice how she is only taking the tops of the plants and then moving to the next plant.  Why doesn’t she graze the lower portion of the grass plant?  </a:t>
            </a:r>
            <a:r>
              <a:rPr lang="en-US" dirty="0" smtClean="0"/>
              <a:t>Because </a:t>
            </a:r>
            <a:r>
              <a:rPr lang="en-US" dirty="0"/>
              <a:t>it is the highest quality forage available, right? </a:t>
            </a:r>
            <a:r>
              <a:rPr lang="en-US" dirty="0" smtClean="0"/>
              <a:t> The </a:t>
            </a:r>
            <a:r>
              <a:rPr lang="en-US" dirty="0"/>
              <a:t>bottom half of the plant is higher in carbon and low in protein and is less digestible than the tops.  Gertrude is in high demand of protein, she is milking her calf and is trying to get in condition to reproduce again.  She is seeking highly digestible crude protein so see selects the tops and moves to the next plant. This is nothing new to the plants.  They evolved under this type of strategy.  With large herds of bison grazing </a:t>
            </a:r>
            <a:r>
              <a:rPr lang="en-US" dirty="0" smtClean="0"/>
              <a:t>through </a:t>
            </a:r>
            <a:r>
              <a:rPr lang="en-US" dirty="0"/>
              <a:t>the area, they took the tops and moved on.  If the plants put the highest quality feed on the bottom and the top was poor quality what would happen to that plant?  It would be overgrazed and </a:t>
            </a:r>
            <a:r>
              <a:rPr lang="en-US" dirty="0" smtClean="0"/>
              <a:t>doomed </a:t>
            </a:r>
            <a:r>
              <a:rPr lang="en-US" dirty="0"/>
              <a:t>to die.  </a:t>
            </a:r>
            <a:r>
              <a:rPr lang="en-US" dirty="0" smtClean="0"/>
              <a:t>Let’s </a:t>
            </a:r>
            <a:r>
              <a:rPr lang="en-US" dirty="0"/>
              <a:t>watch this actual footage to see if this is really the case.</a:t>
            </a:r>
          </a:p>
        </p:txBody>
      </p:sp>
    </p:spTree>
    <p:extLst>
      <p:ext uri="{BB962C8B-B14F-4D97-AF65-F5344CB8AC3E}">
        <p14:creationId xmlns:p14="http://schemas.microsoft.com/office/powerpoint/2010/main" val="3347054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want to allow for the</a:t>
            </a:r>
            <a:r>
              <a:rPr lang="en-US" baseline="0" dirty="0" smtClean="0"/>
              <a:t> roots to recover (roots shown above).  The photosynthesis collected by the remaining leaf area will produce carbon and some of that carbon is exuded by the roots and helps enhance the soil biology.</a:t>
            </a:r>
            <a:endParaRPr lang="en-US" dirty="0"/>
          </a:p>
        </p:txBody>
      </p:sp>
      <p:sp>
        <p:nvSpPr>
          <p:cNvPr id="4" name="Slide Number Placeholder 3"/>
          <p:cNvSpPr>
            <a:spLocks noGrp="1"/>
          </p:cNvSpPr>
          <p:nvPr>
            <p:ph type="sldNum" sz="quarter" idx="10"/>
          </p:nvPr>
        </p:nvSpPr>
        <p:spPr/>
        <p:txBody>
          <a:bodyPr/>
          <a:lstStyle/>
          <a:p>
            <a:fld id="{CEAD696A-9C0D-476B-8837-7412A110A357}" type="slidenum">
              <a:rPr lang="en-US" smtClean="0"/>
              <a:t>5</a:t>
            </a:fld>
            <a:endParaRPr lang="en-US"/>
          </a:p>
        </p:txBody>
      </p:sp>
    </p:spTree>
    <p:extLst>
      <p:ext uri="{BB962C8B-B14F-4D97-AF65-F5344CB8AC3E}">
        <p14:creationId xmlns:p14="http://schemas.microsoft.com/office/powerpoint/2010/main" val="24256596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9D7058-EF94-4A94-8632-E47B09DA2A46}" type="slidenum">
              <a:rPr lang="en-US">
                <a:solidFill>
                  <a:prstClr val="black"/>
                </a:solidFill>
              </a:rPr>
              <a:pPr/>
              <a:t>32</a:t>
            </a:fld>
            <a:endParaRPr lang="en-US">
              <a:solidFill>
                <a:prstClr val="black"/>
              </a:solidFill>
            </a:endParaRPr>
          </a:p>
        </p:txBody>
      </p:sp>
      <p:sp>
        <p:nvSpPr>
          <p:cNvPr id="133122" name="Rectangle 2"/>
          <p:cNvSpPr>
            <a:spLocks noGrp="1" noRot="1" noChangeAspect="1" noChangeArrowheads="1" noTextEdit="1"/>
          </p:cNvSpPr>
          <p:nvPr>
            <p:ph type="sldImg"/>
          </p:nvPr>
        </p:nvSpPr>
        <p:spPr>
          <a:xfrm>
            <a:off x="381000" y="685800"/>
            <a:ext cx="6096000" cy="3429000"/>
          </a:xfrm>
          <a:ln/>
        </p:spPr>
      </p:sp>
      <p:sp>
        <p:nvSpPr>
          <p:cNvPr id="133123" name="Rectangle 3"/>
          <p:cNvSpPr>
            <a:spLocks noGrp="1" noChangeArrowheads="1"/>
          </p:cNvSpPr>
          <p:nvPr>
            <p:ph type="body" idx="1"/>
          </p:nvPr>
        </p:nvSpPr>
        <p:spPr/>
        <p:txBody>
          <a:bodyPr/>
          <a:lstStyle/>
          <a:p>
            <a:r>
              <a:rPr lang="en-US" dirty="0"/>
              <a:t>Notice how Gertrude is taking the top of this plant.   Lets see if she will graze it to the bottom or if she will go to the next plant. What do you think? Why?  She will go after the highest nutrition first which is the tops, right.  Let take a look and see…</a:t>
            </a:r>
          </a:p>
        </p:txBody>
      </p:sp>
    </p:spTree>
    <p:extLst>
      <p:ext uri="{BB962C8B-B14F-4D97-AF65-F5344CB8AC3E}">
        <p14:creationId xmlns:p14="http://schemas.microsoft.com/office/powerpoint/2010/main" val="42212718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EC426B-4F9C-436B-9FBD-7493CBFAD580}" type="slidenum">
              <a:rPr lang="en-US">
                <a:solidFill>
                  <a:prstClr val="black"/>
                </a:solidFill>
              </a:rPr>
              <a:pPr/>
              <a:t>33</a:t>
            </a:fld>
            <a:endParaRPr lang="en-US">
              <a:solidFill>
                <a:prstClr val="black"/>
              </a:solidFill>
            </a:endParaRPr>
          </a:p>
        </p:txBody>
      </p:sp>
      <p:sp>
        <p:nvSpPr>
          <p:cNvPr id="134146" name="Rectangle 2"/>
          <p:cNvSpPr>
            <a:spLocks noGrp="1" noRot="1" noChangeAspect="1" noChangeArrowheads="1" noTextEdit="1"/>
          </p:cNvSpPr>
          <p:nvPr>
            <p:ph type="sldImg"/>
          </p:nvPr>
        </p:nvSpPr>
        <p:spPr>
          <a:xfrm>
            <a:off x="381000" y="685800"/>
            <a:ext cx="6096000" cy="3429000"/>
          </a:xfrm>
          <a:ln/>
        </p:spPr>
      </p:sp>
      <p:sp>
        <p:nvSpPr>
          <p:cNvPr id="134147" name="Rectangle 3"/>
          <p:cNvSpPr>
            <a:spLocks noGrp="1" noChangeArrowheads="1"/>
          </p:cNvSpPr>
          <p:nvPr>
            <p:ph type="body" idx="1"/>
          </p:nvPr>
        </p:nvSpPr>
        <p:spPr/>
        <p:txBody>
          <a:bodyPr/>
          <a:lstStyle/>
          <a:p>
            <a:r>
              <a:rPr lang="en-US" dirty="0"/>
              <a:t>Wow, notice how she took the top and move to the next grass plant. </a:t>
            </a:r>
          </a:p>
        </p:txBody>
      </p:sp>
    </p:spTree>
    <p:extLst>
      <p:ext uri="{BB962C8B-B14F-4D97-AF65-F5344CB8AC3E}">
        <p14:creationId xmlns:p14="http://schemas.microsoft.com/office/powerpoint/2010/main" val="12077410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392D40-87DE-4878-8192-A983475FF726}" type="slidenum">
              <a:rPr lang="en-US">
                <a:solidFill>
                  <a:prstClr val="black"/>
                </a:solidFill>
              </a:rPr>
              <a:pPr/>
              <a:t>34</a:t>
            </a:fld>
            <a:endParaRPr lang="en-US">
              <a:solidFill>
                <a:prstClr val="black"/>
              </a:solidFill>
            </a:endParaRPr>
          </a:p>
        </p:txBody>
      </p:sp>
      <p:sp>
        <p:nvSpPr>
          <p:cNvPr id="135170" name="Rectangle 2"/>
          <p:cNvSpPr>
            <a:spLocks noGrp="1" noRot="1" noChangeAspect="1" noChangeArrowheads="1" noTextEdit="1"/>
          </p:cNvSpPr>
          <p:nvPr>
            <p:ph type="sldImg"/>
          </p:nvPr>
        </p:nvSpPr>
        <p:spPr>
          <a:xfrm>
            <a:off x="381000" y="685800"/>
            <a:ext cx="6096000" cy="3429000"/>
          </a:xfrm>
          <a:ln/>
        </p:spPr>
      </p:sp>
      <p:sp>
        <p:nvSpPr>
          <p:cNvPr id="135171" name="Rectangle 3"/>
          <p:cNvSpPr>
            <a:spLocks noGrp="1" noChangeArrowheads="1"/>
          </p:cNvSpPr>
          <p:nvPr>
            <p:ph type="body" idx="1"/>
          </p:nvPr>
        </p:nvSpPr>
        <p:spPr/>
        <p:txBody>
          <a:bodyPr/>
          <a:lstStyle/>
          <a:p>
            <a:r>
              <a:rPr lang="en-US" dirty="0" smtClean="0"/>
              <a:t>Notice </a:t>
            </a:r>
            <a:r>
              <a:rPr lang="en-US" dirty="0"/>
              <a:t>the auxiliary tiller has been activated.  Which is slower growing which is ok because it slows down the plants </a:t>
            </a:r>
            <a:r>
              <a:rPr lang="en-US" dirty="0" smtClean="0"/>
              <a:t>from going to </a:t>
            </a:r>
            <a:r>
              <a:rPr lang="en-US" dirty="0"/>
              <a:t>seed and </a:t>
            </a:r>
            <a:r>
              <a:rPr lang="en-US" dirty="0" smtClean="0"/>
              <a:t>shutting </a:t>
            </a:r>
            <a:r>
              <a:rPr lang="en-US" dirty="0"/>
              <a:t>down for the rest of the year.  All living things want to reproduce.  Plants have two methods: Their first choice is sexual reproduction, or seed production, but if that is interrupted by grazing or other types or defoliation, then it will go to asexual reproduction….</a:t>
            </a:r>
            <a:r>
              <a:rPr lang="en-US" dirty="0" err="1"/>
              <a:t>tillering</a:t>
            </a:r>
            <a:r>
              <a:rPr lang="en-US" dirty="0"/>
              <a:t>, as we </a:t>
            </a:r>
            <a:r>
              <a:rPr lang="en-US" dirty="0" smtClean="0"/>
              <a:t>see </a:t>
            </a:r>
            <a:r>
              <a:rPr lang="en-US" dirty="0"/>
              <a:t>here.  It takes more sun energy to make seed production than leaf production.  If we can stop the plant from going to seed we will force it to go to tiller.  We will force the plant to grow longer, absorbing more energy from the sun, capturing more carbon from the air. </a:t>
            </a:r>
          </a:p>
          <a:p>
            <a:endParaRPr lang="en-US" dirty="0"/>
          </a:p>
          <a:p>
            <a:r>
              <a:rPr lang="en-US" dirty="0"/>
              <a:t>Also note the C:N Ratio.  The plant has lost a lot of Nitrogen to the cow.  So there is an imbalance of Carbon to nitrogen.  More carbon than nitrogen.  What’s a plant to do????  </a:t>
            </a:r>
          </a:p>
        </p:txBody>
      </p:sp>
    </p:spTree>
    <p:extLst>
      <p:ext uri="{BB962C8B-B14F-4D97-AF65-F5344CB8AC3E}">
        <p14:creationId xmlns:p14="http://schemas.microsoft.com/office/powerpoint/2010/main" val="1430362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F6E8F2-447B-4D52-AC5E-CA7DAF820FEA}" type="slidenum">
              <a:rPr lang="en-US">
                <a:solidFill>
                  <a:prstClr val="black"/>
                </a:solidFill>
              </a:rPr>
              <a:pPr/>
              <a:t>35</a:t>
            </a:fld>
            <a:endParaRPr lang="en-US">
              <a:solidFill>
                <a:prstClr val="black"/>
              </a:solidFill>
            </a:endParaRPr>
          </a:p>
        </p:txBody>
      </p:sp>
      <p:sp>
        <p:nvSpPr>
          <p:cNvPr id="136194" name="Rectangle 2"/>
          <p:cNvSpPr>
            <a:spLocks noGrp="1" noRot="1" noChangeAspect="1" noChangeArrowheads="1" noTextEdit="1"/>
          </p:cNvSpPr>
          <p:nvPr>
            <p:ph type="sldImg"/>
          </p:nvPr>
        </p:nvSpPr>
        <p:spPr>
          <a:xfrm>
            <a:off x="381000" y="685800"/>
            <a:ext cx="6096000" cy="3429000"/>
          </a:xfrm>
          <a:ln/>
        </p:spPr>
      </p:sp>
      <p:sp>
        <p:nvSpPr>
          <p:cNvPr id="136195" name="Rectangle 3"/>
          <p:cNvSpPr>
            <a:spLocks noGrp="1" noChangeArrowheads="1"/>
          </p:cNvSpPr>
          <p:nvPr>
            <p:ph type="body" idx="1"/>
          </p:nvPr>
        </p:nvSpPr>
        <p:spPr/>
        <p:txBody>
          <a:bodyPr/>
          <a:lstStyle/>
          <a:p>
            <a:r>
              <a:rPr lang="en-US" dirty="0" smtClean="0"/>
              <a:t>There</a:t>
            </a:r>
            <a:r>
              <a:rPr lang="en-US" baseline="0" dirty="0" smtClean="0"/>
              <a:t> is also</a:t>
            </a:r>
            <a:r>
              <a:rPr lang="en-US" dirty="0" smtClean="0"/>
              <a:t> </a:t>
            </a:r>
            <a:r>
              <a:rPr lang="en-US" dirty="0"/>
              <a:t>something happening in the root zone.  Let’s take a look. </a:t>
            </a:r>
          </a:p>
          <a:p>
            <a:endParaRPr lang="en-US" dirty="0"/>
          </a:p>
        </p:txBody>
      </p:sp>
    </p:spTree>
    <p:extLst>
      <p:ext uri="{BB962C8B-B14F-4D97-AF65-F5344CB8AC3E}">
        <p14:creationId xmlns:p14="http://schemas.microsoft.com/office/powerpoint/2010/main" val="35483677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BFE661-142F-4063-B76E-FEC66B197345}" type="slidenum">
              <a:rPr lang="en-US">
                <a:solidFill>
                  <a:prstClr val="black"/>
                </a:solidFill>
              </a:rPr>
              <a:pPr/>
              <a:t>36</a:t>
            </a:fld>
            <a:endParaRPr lang="en-US">
              <a:solidFill>
                <a:prstClr val="black"/>
              </a:solidFill>
            </a:endParaRPr>
          </a:p>
        </p:txBody>
      </p:sp>
      <p:sp>
        <p:nvSpPr>
          <p:cNvPr id="137218" name="Rectangle 2"/>
          <p:cNvSpPr>
            <a:spLocks noGrp="1" noRot="1" noChangeAspect="1" noChangeArrowheads="1" noTextEdit="1"/>
          </p:cNvSpPr>
          <p:nvPr>
            <p:ph type="sldImg"/>
          </p:nvPr>
        </p:nvSpPr>
        <p:spPr>
          <a:xfrm>
            <a:off x="381000" y="685800"/>
            <a:ext cx="6096000" cy="3429000"/>
          </a:xfrm>
          <a:ln/>
        </p:spPr>
      </p:sp>
      <p:sp>
        <p:nvSpPr>
          <p:cNvPr id="137219" name="Rectangle 3"/>
          <p:cNvSpPr>
            <a:spLocks noGrp="1" noChangeArrowheads="1"/>
          </p:cNvSpPr>
          <p:nvPr>
            <p:ph type="body" idx="1"/>
          </p:nvPr>
        </p:nvSpPr>
        <p:spPr/>
        <p:txBody>
          <a:bodyPr/>
          <a:lstStyle/>
          <a:p>
            <a:r>
              <a:rPr lang="en-US" dirty="0"/>
              <a:t>Notice all the carbon.  Not much nitrogen..  Any thoughts on what the plant can do to get more nitrogen???  Let’s get a closer look.</a:t>
            </a:r>
          </a:p>
        </p:txBody>
      </p:sp>
    </p:spTree>
    <p:extLst>
      <p:ext uri="{BB962C8B-B14F-4D97-AF65-F5344CB8AC3E}">
        <p14:creationId xmlns:p14="http://schemas.microsoft.com/office/powerpoint/2010/main" val="8074042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Roots slough off and are broken down by microbes</a:t>
            </a:r>
            <a:r>
              <a:rPr lang="en-US" baseline="0" dirty="0" smtClean="0"/>
              <a:t> which release N to the plant roots.</a:t>
            </a:r>
            <a:endParaRPr lang="en-US" dirty="0"/>
          </a:p>
        </p:txBody>
      </p:sp>
      <p:sp>
        <p:nvSpPr>
          <p:cNvPr id="4" name="Slide Number Placeholder 3"/>
          <p:cNvSpPr>
            <a:spLocks noGrp="1"/>
          </p:cNvSpPr>
          <p:nvPr>
            <p:ph type="sldNum" sz="quarter" idx="10"/>
          </p:nvPr>
        </p:nvSpPr>
        <p:spPr/>
        <p:txBody>
          <a:bodyPr/>
          <a:lstStyle/>
          <a:p>
            <a:fld id="{CEAD696A-9C0D-476B-8837-7412A110A357}" type="slidenum">
              <a:rPr lang="en-US" smtClean="0"/>
              <a:t>37</a:t>
            </a:fld>
            <a:endParaRPr lang="en-US"/>
          </a:p>
        </p:txBody>
      </p:sp>
    </p:spTree>
    <p:extLst>
      <p:ext uri="{BB962C8B-B14F-4D97-AF65-F5344CB8AC3E}">
        <p14:creationId xmlns:p14="http://schemas.microsoft.com/office/powerpoint/2010/main" val="3690874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BCAC70-DD88-4AC7-A426-76CF624418D1}" type="slidenum">
              <a:rPr lang="en-US">
                <a:solidFill>
                  <a:prstClr val="black"/>
                </a:solidFill>
              </a:rPr>
              <a:pPr/>
              <a:t>38</a:t>
            </a:fld>
            <a:endParaRPr lang="en-US">
              <a:solidFill>
                <a:prstClr val="black"/>
              </a:solidFill>
            </a:endParaRPr>
          </a:p>
        </p:txBody>
      </p:sp>
      <p:sp>
        <p:nvSpPr>
          <p:cNvPr id="20482" name="Rectangle 2"/>
          <p:cNvSpPr>
            <a:spLocks noGrp="1" noRot="1" noChangeAspect="1" noChangeArrowheads="1" noTextEdit="1"/>
          </p:cNvSpPr>
          <p:nvPr>
            <p:ph type="sldImg"/>
          </p:nvPr>
        </p:nvSpPr>
        <p:spPr>
          <a:xfrm>
            <a:off x="381000" y="685800"/>
            <a:ext cx="6096000" cy="3429000"/>
          </a:xfrm>
          <a:ln/>
        </p:spPr>
      </p:sp>
      <p:sp>
        <p:nvSpPr>
          <p:cNvPr id="20483" name="Rectangle 3"/>
          <p:cNvSpPr>
            <a:spLocks noGrp="1" noChangeArrowheads="1"/>
          </p:cNvSpPr>
          <p:nvPr>
            <p:ph type="body" idx="1"/>
          </p:nvPr>
        </p:nvSpPr>
        <p:spPr/>
        <p:txBody>
          <a:bodyPr/>
          <a:lstStyle/>
          <a:p>
            <a:r>
              <a:rPr lang="en-US" dirty="0"/>
              <a:t>Oh no, here comes Gertrude again!! What is the next part of the plant she will eat?  Yes, the factory. Let’s watch and see.  </a:t>
            </a:r>
          </a:p>
        </p:txBody>
      </p:sp>
    </p:spTree>
    <p:extLst>
      <p:ext uri="{BB962C8B-B14F-4D97-AF65-F5344CB8AC3E}">
        <p14:creationId xmlns:p14="http://schemas.microsoft.com/office/powerpoint/2010/main" val="15724470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243106-E8F2-43A3-B06F-DD755BAD855E}" type="slidenum">
              <a:rPr lang="en-US">
                <a:solidFill>
                  <a:prstClr val="black"/>
                </a:solidFill>
              </a:rPr>
              <a:pPr/>
              <a:t>39</a:t>
            </a:fld>
            <a:endParaRPr lang="en-US">
              <a:solidFill>
                <a:prstClr val="black"/>
              </a:solidFill>
            </a:endParaRPr>
          </a:p>
        </p:txBody>
      </p:sp>
      <p:sp>
        <p:nvSpPr>
          <p:cNvPr id="148482" name="Rectangle 2"/>
          <p:cNvSpPr>
            <a:spLocks noGrp="1" noRot="1" noChangeAspect="1" noChangeArrowheads="1" noTextEdit="1"/>
          </p:cNvSpPr>
          <p:nvPr>
            <p:ph type="sldImg"/>
          </p:nvPr>
        </p:nvSpPr>
        <p:spPr>
          <a:xfrm>
            <a:off x="381000" y="685800"/>
            <a:ext cx="6096000" cy="3429000"/>
          </a:xfrm>
          <a:ln/>
        </p:spPr>
      </p:sp>
      <p:sp>
        <p:nvSpPr>
          <p:cNvPr id="148483" name="Rectangle 3"/>
          <p:cNvSpPr>
            <a:spLocks noGrp="1" noChangeArrowheads="1"/>
          </p:cNvSpPr>
          <p:nvPr>
            <p:ph type="body" idx="1"/>
          </p:nvPr>
        </p:nvSpPr>
        <p:spPr/>
        <p:txBody>
          <a:bodyPr/>
          <a:lstStyle/>
          <a:p>
            <a:r>
              <a:rPr lang="en-US" dirty="0"/>
              <a:t>Yep, she sure did take the factory off.  Now what?</a:t>
            </a:r>
          </a:p>
        </p:txBody>
      </p:sp>
    </p:spTree>
    <p:extLst>
      <p:ext uri="{BB962C8B-B14F-4D97-AF65-F5344CB8AC3E}">
        <p14:creationId xmlns:p14="http://schemas.microsoft.com/office/powerpoint/2010/main" val="29432377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89CCE8-E2C5-4096-B727-03578E642277}" type="slidenum">
              <a:rPr lang="en-US">
                <a:solidFill>
                  <a:prstClr val="black"/>
                </a:solidFill>
              </a:rPr>
              <a:pPr/>
              <a:t>40</a:t>
            </a:fld>
            <a:endParaRPr lang="en-US">
              <a:solidFill>
                <a:prstClr val="black"/>
              </a:solidFill>
            </a:endParaRPr>
          </a:p>
        </p:txBody>
      </p:sp>
      <p:sp>
        <p:nvSpPr>
          <p:cNvPr id="149506" name="Rectangle 2"/>
          <p:cNvSpPr>
            <a:spLocks noGrp="1" noRot="1" noChangeAspect="1" noChangeArrowheads="1" noTextEdit="1"/>
          </p:cNvSpPr>
          <p:nvPr>
            <p:ph type="sldImg"/>
          </p:nvPr>
        </p:nvSpPr>
        <p:spPr>
          <a:xfrm>
            <a:off x="381000" y="685800"/>
            <a:ext cx="6096000" cy="3429000"/>
          </a:xfrm>
          <a:ln/>
        </p:spPr>
      </p:sp>
      <p:sp>
        <p:nvSpPr>
          <p:cNvPr id="149507" name="Rectangle 3"/>
          <p:cNvSpPr>
            <a:spLocks noGrp="1" noChangeArrowheads="1"/>
          </p:cNvSpPr>
          <p:nvPr>
            <p:ph type="body" idx="1"/>
          </p:nvPr>
        </p:nvSpPr>
        <p:spPr/>
        <p:txBody>
          <a:bodyPr/>
          <a:lstStyle/>
          <a:p>
            <a:r>
              <a:rPr lang="en-US" dirty="0"/>
              <a:t>Oh no, she is now going after all of our factories.  There goes take half leave half.  What could </a:t>
            </a:r>
            <a:r>
              <a:rPr lang="en-US" dirty="0" smtClean="0"/>
              <a:t>we have done </a:t>
            </a:r>
            <a:r>
              <a:rPr lang="en-US" dirty="0"/>
              <a:t>to avoid </a:t>
            </a:r>
            <a:r>
              <a:rPr lang="en-US" dirty="0" smtClean="0"/>
              <a:t>this? </a:t>
            </a:r>
            <a:r>
              <a:rPr lang="en-US" dirty="0"/>
              <a:t>Yes, we should have moved her to the next pasture before this occurred.  </a:t>
            </a:r>
          </a:p>
          <a:p>
            <a:endParaRPr lang="en-US" dirty="0"/>
          </a:p>
          <a:p>
            <a:r>
              <a:rPr lang="en-US" dirty="0"/>
              <a:t>But what is going to happen to the </a:t>
            </a:r>
            <a:r>
              <a:rPr lang="en-US" u="sng" dirty="0"/>
              <a:t>symbiotic relationship between the animal, the plant and the </a:t>
            </a:r>
            <a:r>
              <a:rPr lang="en-US" u="sng" dirty="0" smtClean="0"/>
              <a:t>microorganisms</a:t>
            </a:r>
            <a:r>
              <a:rPr lang="en-US" dirty="0"/>
              <a:t>? Let see.</a:t>
            </a:r>
          </a:p>
        </p:txBody>
      </p:sp>
    </p:spTree>
    <p:extLst>
      <p:ext uri="{BB962C8B-B14F-4D97-AF65-F5344CB8AC3E}">
        <p14:creationId xmlns:p14="http://schemas.microsoft.com/office/powerpoint/2010/main" val="13039560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CFFFE2-FA5C-4C0A-9E86-6A5413ED9FE6}" type="slidenum">
              <a:rPr lang="en-US">
                <a:solidFill>
                  <a:prstClr val="black"/>
                </a:solidFill>
              </a:rPr>
              <a:pPr/>
              <a:t>41</a:t>
            </a:fld>
            <a:endParaRPr lang="en-US">
              <a:solidFill>
                <a:prstClr val="black"/>
              </a:solidFill>
            </a:endParaRPr>
          </a:p>
        </p:txBody>
      </p:sp>
      <p:sp>
        <p:nvSpPr>
          <p:cNvPr id="150530" name="Rectangle 2"/>
          <p:cNvSpPr>
            <a:spLocks noGrp="1" noRot="1" noChangeAspect="1" noChangeArrowheads="1" noTextEdit="1"/>
          </p:cNvSpPr>
          <p:nvPr>
            <p:ph type="sldImg"/>
          </p:nvPr>
        </p:nvSpPr>
        <p:spPr>
          <a:xfrm>
            <a:off x="381000" y="685800"/>
            <a:ext cx="6096000" cy="3429000"/>
          </a:xfrm>
          <a:ln/>
        </p:spPr>
      </p:sp>
      <p:sp>
        <p:nvSpPr>
          <p:cNvPr id="150531" name="Rectangle 3"/>
          <p:cNvSpPr>
            <a:spLocks noGrp="1" noChangeArrowheads="1"/>
          </p:cNvSpPr>
          <p:nvPr>
            <p:ph type="body" idx="1"/>
          </p:nvPr>
        </p:nvSpPr>
        <p:spPr/>
        <p:txBody>
          <a:bodyPr/>
          <a:lstStyle/>
          <a:p>
            <a:r>
              <a:rPr lang="en-US" dirty="0"/>
              <a:t>We now have removed the solar panels from the plants, created hot soil temperatures, </a:t>
            </a:r>
            <a:r>
              <a:rPr lang="en-US" dirty="0" smtClean="0"/>
              <a:t>increased </a:t>
            </a:r>
            <a:r>
              <a:rPr lang="en-US" dirty="0"/>
              <a:t>moisture loss, shut down our roots and possibly shortened them.  Due to the hot soil temperatures and dry conditions we have caused all </a:t>
            </a:r>
            <a:r>
              <a:rPr lang="en-US" dirty="0" smtClean="0"/>
              <a:t>of our </a:t>
            </a:r>
            <a:r>
              <a:rPr lang="en-US" dirty="0"/>
              <a:t>workers to go dormant and even die.  </a:t>
            </a:r>
            <a:r>
              <a:rPr lang="en-US" dirty="0" smtClean="0"/>
              <a:t>Let’s </a:t>
            </a:r>
            <a:r>
              <a:rPr lang="en-US" dirty="0"/>
              <a:t>go to live footage and see what actually happens..</a:t>
            </a:r>
          </a:p>
        </p:txBody>
      </p:sp>
    </p:spTree>
    <p:extLst>
      <p:ext uri="{BB962C8B-B14F-4D97-AF65-F5344CB8AC3E}">
        <p14:creationId xmlns:p14="http://schemas.microsoft.com/office/powerpoint/2010/main" val="1217375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some results out of the University of Kentucky looking at different cutting heights</a:t>
            </a:r>
            <a:r>
              <a:rPr lang="en-US" baseline="0" dirty="0" smtClean="0"/>
              <a:t> and fertilizer rates.</a:t>
            </a:r>
            <a:endParaRPr lang="en-US" dirty="0"/>
          </a:p>
        </p:txBody>
      </p:sp>
      <p:sp>
        <p:nvSpPr>
          <p:cNvPr id="4" name="Slide Number Placeholder 3"/>
          <p:cNvSpPr>
            <a:spLocks noGrp="1"/>
          </p:cNvSpPr>
          <p:nvPr>
            <p:ph type="sldNum" sz="quarter" idx="10"/>
          </p:nvPr>
        </p:nvSpPr>
        <p:spPr/>
        <p:txBody>
          <a:bodyPr/>
          <a:lstStyle/>
          <a:p>
            <a:fld id="{CEAD696A-9C0D-476B-8837-7412A110A357}" type="slidenum">
              <a:rPr lang="en-US" smtClean="0"/>
              <a:t>6</a:t>
            </a:fld>
            <a:endParaRPr lang="en-US"/>
          </a:p>
        </p:txBody>
      </p:sp>
    </p:spTree>
    <p:extLst>
      <p:ext uri="{BB962C8B-B14F-4D97-AF65-F5344CB8AC3E}">
        <p14:creationId xmlns:p14="http://schemas.microsoft.com/office/powerpoint/2010/main" val="4979752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15A4A9-B4BA-407C-8813-9A40D085FA67}" type="slidenum">
              <a:rPr lang="en-US">
                <a:solidFill>
                  <a:prstClr val="black"/>
                </a:solidFill>
              </a:rPr>
              <a:pPr/>
              <a:t>42</a:t>
            </a:fld>
            <a:endParaRPr lang="en-US">
              <a:solidFill>
                <a:prstClr val="black"/>
              </a:solidFill>
            </a:endParaRPr>
          </a:p>
        </p:txBody>
      </p:sp>
      <p:sp>
        <p:nvSpPr>
          <p:cNvPr id="153602" name="Rectangle 2"/>
          <p:cNvSpPr>
            <a:spLocks noGrp="1" noRot="1" noChangeAspect="1" noChangeArrowheads="1" noTextEdit="1"/>
          </p:cNvSpPr>
          <p:nvPr>
            <p:ph type="sldImg"/>
          </p:nvPr>
        </p:nvSpPr>
        <p:spPr>
          <a:xfrm>
            <a:off x="381000" y="685800"/>
            <a:ext cx="6096000" cy="3429000"/>
          </a:xfrm>
          <a:ln/>
        </p:spPr>
      </p:sp>
      <p:sp>
        <p:nvSpPr>
          <p:cNvPr id="153603" name="Rectangle 3"/>
          <p:cNvSpPr>
            <a:spLocks noGrp="1" noChangeArrowheads="1"/>
          </p:cNvSpPr>
          <p:nvPr>
            <p:ph type="body" idx="1"/>
          </p:nvPr>
        </p:nvSpPr>
        <p:spPr/>
        <p:txBody>
          <a:bodyPr/>
          <a:lstStyle/>
          <a:p>
            <a:r>
              <a:rPr lang="en-US" dirty="0"/>
              <a:t>Ask the </a:t>
            </a:r>
            <a:r>
              <a:rPr lang="en-US" u="sng" dirty="0" smtClean="0"/>
              <a:t>audience </a:t>
            </a:r>
            <a:r>
              <a:rPr lang="en-US" u="sng" dirty="0"/>
              <a:t>what they think the </a:t>
            </a:r>
            <a:r>
              <a:rPr lang="en-US" u="sng" dirty="0" smtClean="0"/>
              <a:t>plant response </a:t>
            </a:r>
            <a:r>
              <a:rPr lang="en-US" u="sng" dirty="0"/>
              <a:t>will </a:t>
            </a:r>
            <a:r>
              <a:rPr lang="en-US" u="sng" dirty="0" smtClean="0"/>
              <a:t>be</a:t>
            </a:r>
            <a:r>
              <a:rPr lang="en-US" dirty="0" smtClean="0"/>
              <a:t>.  </a:t>
            </a:r>
            <a:r>
              <a:rPr lang="en-US" dirty="0"/>
              <a:t>Will it excrete sugars to the microbe? Once they have explained what the think will happen, go to the next slide to watch and see.  </a:t>
            </a:r>
          </a:p>
        </p:txBody>
      </p:sp>
    </p:spTree>
    <p:extLst>
      <p:ext uri="{BB962C8B-B14F-4D97-AF65-F5344CB8AC3E}">
        <p14:creationId xmlns:p14="http://schemas.microsoft.com/office/powerpoint/2010/main" val="19163812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C3792D-AD6C-41BE-9A73-E7FE7D8D9DD0}" type="slidenum">
              <a:rPr lang="en-US">
                <a:solidFill>
                  <a:prstClr val="black"/>
                </a:solidFill>
              </a:rPr>
              <a:pPr/>
              <a:t>43</a:t>
            </a:fld>
            <a:endParaRPr lang="en-US">
              <a:solidFill>
                <a:prstClr val="black"/>
              </a:solidFill>
            </a:endParaRPr>
          </a:p>
        </p:txBody>
      </p:sp>
      <p:sp>
        <p:nvSpPr>
          <p:cNvPr id="29698" name="Rectangle 2"/>
          <p:cNvSpPr>
            <a:spLocks noGrp="1" noRot="1" noChangeAspect="1" noChangeArrowheads="1" noTextEdit="1"/>
          </p:cNvSpPr>
          <p:nvPr>
            <p:ph type="sldImg"/>
          </p:nvPr>
        </p:nvSpPr>
        <p:spPr>
          <a:xfrm>
            <a:off x="381000" y="685800"/>
            <a:ext cx="6096000" cy="3429000"/>
          </a:xfrm>
          <a:ln/>
        </p:spPr>
      </p:sp>
      <p:sp>
        <p:nvSpPr>
          <p:cNvPr id="29699" name="Rectangle 3"/>
          <p:cNvSpPr>
            <a:spLocks noGrp="1" noChangeArrowheads="1"/>
          </p:cNvSpPr>
          <p:nvPr>
            <p:ph type="body" idx="1"/>
          </p:nvPr>
        </p:nvSpPr>
        <p:spPr/>
        <p:txBody>
          <a:bodyPr/>
          <a:lstStyle/>
          <a:p>
            <a:r>
              <a:rPr lang="en-US" dirty="0"/>
              <a:t>The polysaccharides are used to </a:t>
            </a:r>
            <a:r>
              <a:rPr lang="en-US" dirty="0" smtClean="0"/>
              <a:t>make</a:t>
            </a:r>
            <a:r>
              <a:rPr lang="en-US" baseline="0" dirty="0" smtClean="0"/>
              <a:t> </a:t>
            </a:r>
            <a:r>
              <a:rPr lang="en-US" dirty="0" smtClean="0"/>
              <a:t>new </a:t>
            </a:r>
            <a:r>
              <a:rPr lang="en-US" dirty="0"/>
              <a:t>tillers since the </a:t>
            </a:r>
            <a:r>
              <a:rPr lang="en-US" u="none" dirty="0"/>
              <a:t>plant is </a:t>
            </a:r>
            <a:r>
              <a:rPr lang="en-US" u="none" dirty="0" smtClean="0"/>
              <a:t>no</a:t>
            </a:r>
            <a:r>
              <a:rPr lang="en-US" u="none" baseline="0" dirty="0" smtClean="0"/>
              <a:t> longer</a:t>
            </a:r>
            <a:r>
              <a:rPr lang="en-US" u="none" dirty="0" smtClean="0"/>
              <a:t> </a:t>
            </a:r>
            <a:r>
              <a:rPr lang="en-US" u="none" dirty="0"/>
              <a:t>solar powered.  </a:t>
            </a:r>
            <a:r>
              <a:rPr lang="en-US" dirty="0"/>
              <a:t>It is running on stored carbohydrates.  </a:t>
            </a:r>
            <a:r>
              <a:rPr lang="en-US" u="none" dirty="0"/>
              <a:t>It can’t afford to give </a:t>
            </a:r>
            <a:r>
              <a:rPr lang="en-US" u="none" dirty="0" smtClean="0"/>
              <a:t>carbon </a:t>
            </a:r>
            <a:r>
              <a:rPr lang="en-US" u="none" dirty="0"/>
              <a:t>to the </a:t>
            </a:r>
            <a:r>
              <a:rPr lang="en-US" u="none" dirty="0" smtClean="0"/>
              <a:t>microbes</a:t>
            </a:r>
            <a:r>
              <a:rPr lang="en-US" u="none" baseline="0" dirty="0" smtClean="0"/>
              <a:t> that it needs</a:t>
            </a:r>
            <a:r>
              <a:rPr lang="en-US" dirty="0" smtClean="0"/>
              <a:t> </a:t>
            </a:r>
            <a:r>
              <a:rPr lang="en-US" dirty="0"/>
              <a:t>to grow new </a:t>
            </a:r>
            <a:r>
              <a:rPr lang="en-US" dirty="0" smtClean="0"/>
              <a:t>leaves.  It will do this </a:t>
            </a:r>
            <a:r>
              <a:rPr lang="en-US" dirty="0"/>
              <a:t>first and hopefully get them to maturity before you know who comes back. If </a:t>
            </a:r>
            <a:r>
              <a:rPr lang="en-US" dirty="0" smtClean="0"/>
              <a:t>Gertrude </a:t>
            </a:r>
            <a:r>
              <a:rPr lang="en-US" dirty="0"/>
              <a:t>does come back what do you think she will be after then?  The </a:t>
            </a:r>
            <a:r>
              <a:rPr lang="en-US" u="sng" dirty="0"/>
              <a:t>old growth or this lush new growth? </a:t>
            </a:r>
            <a:r>
              <a:rPr lang="en-US" dirty="0"/>
              <a:t> Yes the new growth probably before it becomes mature. That is if there is any moisture left to make new growth.</a:t>
            </a:r>
          </a:p>
        </p:txBody>
      </p:sp>
    </p:spTree>
    <p:extLst>
      <p:ext uri="{BB962C8B-B14F-4D97-AF65-F5344CB8AC3E}">
        <p14:creationId xmlns:p14="http://schemas.microsoft.com/office/powerpoint/2010/main" val="31796445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4871D4-5501-4182-AC26-67C024083757}" type="slidenum">
              <a:rPr lang="en-US">
                <a:solidFill>
                  <a:prstClr val="black"/>
                </a:solidFill>
              </a:rPr>
              <a:pPr eaLnBrk="1" hangingPunct="1"/>
              <a:t>44</a:t>
            </a:fld>
            <a:endParaRPr lang="en-US">
              <a:solidFill>
                <a:prstClr val="black"/>
              </a:solidFill>
            </a:endParaRPr>
          </a:p>
        </p:txBody>
      </p:sp>
      <p:sp>
        <p:nvSpPr>
          <p:cNvPr id="94211" name="Rectangle 2"/>
          <p:cNvSpPr>
            <a:spLocks noGrp="1" noRot="1" noChangeAspect="1" noChangeArrowheads="1" noTextEdit="1"/>
          </p:cNvSpPr>
          <p:nvPr>
            <p:ph type="sldImg"/>
          </p:nvPr>
        </p:nvSpPr>
        <p:spPr>
          <a:xfrm>
            <a:off x="381000" y="685800"/>
            <a:ext cx="6096000" cy="3429000"/>
          </a:xfrm>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So here is actual footage of the process that is considered the Slow </a:t>
            </a:r>
            <a:r>
              <a:rPr lang="en-US" dirty="0" smtClean="0"/>
              <a:t>Nutrient Cycle.  </a:t>
            </a:r>
            <a:r>
              <a:rPr lang="en-US" dirty="0"/>
              <a:t>The grasses here are in the boot to flower stage.  Notice that the new growth </a:t>
            </a:r>
            <a:r>
              <a:rPr lang="en-US" dirty="0" smtClean="0"/>
              <a:t>still grows </a:t>
            </a:r>
            <a:r>
              <a:rPr lang="en-US" dirty="0"/>
              <a:t>on top of the </a:t>
            </a:r>
            <a:r>
              <a:rPr lang="en-US" dirty="0" smtClean="0"/>
              <a:t>plant</a:t>
            </a:r>
            <a:r>
              <a:rPr lang="en-US" baseline="0" dirty="0" smtClean="0"/>
              <a:t> and is s</a:t>
            </a:r>
            <a:r>
              <a:rPr lang="en-US" dirty="0" smtClean="0"/>
              <a:t>till </a:t>
            </a:r>
            <a:r>
              <a:rPr lang="en-US" dirty="0"/>
              <a:t>high in </a:t>
            </a:r>
            <a:r>
              <a:rPr lang="en-US" dirty="0" smtClean="0"/>
              <a:t>nitrogen </a:t>
            </a:r>
            <a:r>
              <a:rPr lang="en-US" dirty="0"/>
              <a:t>and low in </a:t>
            </a:r>
            <a:r>
              <a:rPr lang="en-US" dirty="0" smtClean="0"/>
              <a:t>carbon (</a:t>
            </a:r>
            <a:r>
              <a:rPr lang="en-US" dirty="0" err="1" smtClean="0"/>
              <a:t>ie</a:t>
            </a:r>
            <a:r>
              <a:rPr lang="en-US" dirty="0" smtClean="0"/>
              <a:t>. </a:t>
            </a:r>
            <a:r>
              <a:rPr lang="en-US" dirty="0"/>
              <a:t>high in </a:t>
            </a:r>
            <a:r>
              <a:rPr lang="en-US" dirty="0" smtClean="0"/>
              <a:t>protein).  </a:t>
            </a:r>
            <a:r>
              <a:rPr lang="en-US" dirty="0"/>
              <a:t>But as time goes on the plant goes to seed production robbing the plant of it’s protein and concentrating it in the seed.  The carbon to nitrogen ratio is still in balance to what the grass desires.  There is </a:t>
            </a:r>
            <a:r>
              <a:rPr lang="en-US" u="sng" dirty="0"/>
              <a:t>no need for the plant to trade sugar for nutrients </a:t>
            </a:r>
            <a:r>
              <a:rPr lang="en-US" dirty="0"/>
              <a:t>when it is in a couch potato mode. </a:t>
            </a:r>
          </a:p>
        </p:txBody>
      </p:sp>
    </p:spTree>
    <p:extLst>
      <p:ext uri="{BB962C8B-B14F-4D97-AF65-F5344CB8AC3E}">
        <p14:creationId xmlns:p14="http://schemas.microsoft.com/office/powerpoint/2010/main" val="39941535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7A0CE52-019F-4853-AEB5-277FC710EC82}" type="slidenum">
              <a:rPr lang="en-US">
                <a:solidFill>
                  <a:prstClr val="black"/>
                </a:solidFill>
              </a:rPr>
              <a:pPr eaLnBrk="1" hangingPunct="1"/>
              <a:t>45</a:t>
            </a:fld>
            <a:endParaRPr lang="en-US">
              <a:solidFill>
                <a:prstClr val="black"/>
              </a:solidFill>
            </a:endParaRPr>
          </a:p>
        </p:txBody>
      </p:sp>
      <p:sp>
        <p:nvSpPr>
          <p:cNvPr id="95235" name="Rectangle 2"/>
          <p:cNvSpPr>
            <a:spLocks noGrp="1" noRot="1" noChangeAspect="1" noChangeArrowheads="1" noTextEdit="1"/>
          </p:cNvSpPr>
          <p:nvPr>
            <p:ph type="sldImg"/>
          </p:nvPr>
        </p:nvSpPr>
        <p:spPr>
          <a:xfrm>
            <a:off x="381000" y="685800"/>
            <a:ext cx="6096000" cy="3429000"/>
          </a:xfrm>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The slow </a:t>
            </a:r>
            <a:r>
              <a:rPr lang="en-US" dirty="0" smtClean="0"/>
              <a:t>nutrient </a:t>
            </a:r>
            <a:r>
              <a:rPr lang="en-US" dirty="0"/>
              <a:t>cycle occurs if grazing occurs after the flower stage if at all.  CRP would fall into this cycle, any </a:t>
            </a:r>
            <a:r>
              <a:rPr lang="en-US" dirty="0" err="1"/>
              <a:t>nongrazed</a:t>
            </a:r>
            <a:r>
              <a:rPr lang="en-US" dirty="0"/>
              <a:t> areas of your pastures or pastures that are grazed after the flower stage.  </a:t>
            </a:r>
            <a:r>
              <a:rPr lang="en-US" u="sng" dirty="0"/>
              <a:t>Most of the </a:t>
            </a:r>
            <a:r>
              <a:rPr lang="en-US" u="sng" dirty="0" smtClean="0"/>
              <a:t>nitrogen </a:t>
            </a:r>
            <a:r>
              <a:rPr lang="en-US" u="sng" dirty="0"/>
              <a:t>leaves the plant either </a:t>
            </a:r>
            <a:r>
              <a:rPr lang="en-US" u="sng" dirty="0" smtClean="0"/>
              <a:t>by concentrating </a:t>
            </a:r>
            <a:r>
              <a:rPr lang="en-US" u="sng" dirty="0"/>
              <a:t>protein in the seeds or volatilizes from the leaves and stems. </a:t>
            </a:r>
          </a:p>
          <a:p>
            <a:pPr eaLnBrk="1" hangingPunct="1"/>
            <a:endParaRPr lang="en-US" dirty="0"/>
          </a:p>
          <a:p>
            <a:pPr eaLnBrk="1" hangingPunct="1"/>
            <a:r>
              <a:rPr lang="en-US" dirty="0"/>
              <a:t>If grazed at this time, there will be no sugar hand outs to the microbes because the plant has </a:t>
            </a:r>
            <a:r>
              <a:rPr lang="en-US" dirty="0" smtClean="0"/>
              <a:t>produced </a:t>
            </a:r>
            <a:r>
              <a:rPr lang="en-US" dirty="0"/>
              <a:t>seed and has shut down.  There is no reason for the plant to give up carbohydrates to grow.  It has </a:t>
            </a:r>
            <a:r>
              <a:rPr lang="en-US" dirty="0" smtClean="0"/>
              <a:t>accomplished its </a:t>
            </a:r>
            <a:r>
              <a:rPr lang="en-US" dirty="0"/>
              <a:t>mission and is </a:t>
            </a:r>
            <a:r>
              <a:rPr lang="en-US" dirty="0" smtClean="0"/>
              <a:t>resting </a:t>
            </a:r>
            <a:r>
              <a:rPr lang="en-US" dirty="0"/>
              <a:t>for the rest of the growing season.  So what will the microbes have to eat?  Where can they get </a:t>
            </a:r>
            <a:r>
              <a:rPr lang="en-US" dirty="0" smtClean="0"/>
              <a:t>their </a:t>
            </a:r>
            <a:r>
              <a:rPr lang="en-US" dirty="0"/>
              <a:t>carbon? Let’s watch and see.</a:t>
            </a:r>
          </a:p>
          <a:p>
            <a:pPr eaLnBrk="1" hangingPunct="1"/>
            <a:endParaRPr lang="en-US" dirty="0"/>
          </a:p>
        </p:txBody>
      </p:sp>
    </p:spTree>
    <p:extLst>
      <p:ext uri="{BB962C8B-B14F-4D97-AF65-F5344CB8AC3E}">
        <p14:creationId xmlns:p14="http://schemas.microsoft.com/office/powerpoint/2010/main" val="29241930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4B05A79-45E2-4FE9-BE8A-23AB8DAF600B}" type="slidenum">
              <a:rPr lang="en-US">
                <a:solidFill>
                  <a:prstClr val="black"/>
                </a:solidFill>
              </a:rPr>
              <a:pPr eaLnBrk="1" hangingPunct="1"/>
              <a:t>46</a:t>
            </a:fld>
            <a:endParaRPr lang="en-US">
              <a:solidFill>
                <a:prstClr val="black"/>
              </a:solidFill>
            </a:endParaRPr>
          </a:p>
        </p:txBody>
      </p:sp>
      <p:sp>
        <p:nvSpPr>
          <p:cNvPr id="96259" name="Rectangle 2"/>
          <p:cNvSpPr>
            <a:spLocks noGrp="1" noRot="1" noChangeAspect="1" noChangeArrowheads="1" noTextEdit="1"/>
          </p:cNvSpPr>
          <p:nvPr>
            <p:ph type="sldImg"/>
          </p:nvPr>
        </p:nvSpPr>
        <p:spPr>
          <a:xfrm>
            <a:off x="381000" y="685800"/>
            <a:ext cx="6096000" cy="3429000"/>
          </a:xfrm>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As leaves fall to the ground, the microbes break</a:t>
            </a:r>
            <a:r>
              <a:rPr lang="en-US" baseline="0" dirty="0" smtClean="0"/>
              <a:t> them down and it releases nutrients.</a:t>
            </a:r>
            <a:endParaRPr lang="en-US" dirty="0"/>
          </a:p>
        </p:txBody>
      </p:sp>
    </p:spTree>
    <p:extLst>
      <p:ext uri="{BB962C8B-B14F-4D97-AF65-F5344CB8AC3E}">
        <p14:creationId xmlns:p14="http://schemas.microsoft.com/office/powerpoint/2010/main" val="3322120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Conclusions:  Let’s look at how this might look above ground.  Under well managed systems, where nutrients are consistently cycled and carbon is effectively added, grazing is a beneficial practice.  Here, there is a positive relationship between soil biology, livestock, and plants.  After grazing,  plants release exudates including sugars.  Bacteria feed on these exudates and release nitrogen back to the plant for its use.   Forages are</a:t>
            </a:r>
            <a:r>
              <a:rPr lang="en-US" dirty="0"/>
              <a:t> meant to be grazed.</a:t>
            </a:r>
            <a:r>
              <a:rPr lang="en-US" baseline="0" dirty="0"/>
              <a:t>  Look at the </a:t>
            </a:r>
            <a:r>
              <a:rPr lang="en-US" baseline="0" dirty="0" err="1"/>
              <a:t>ungrazed</a:t>
            </a:r>
            <a:r>
              <a:rPr lang="en-US" baseline="0" dirty="0"/>
              <a:t> system on the right.   Here processes have slowed down.  Higher C/N ratio plant residues are decomposed much slower.  No manures are added to assist in the decomposition.  Therefore nutrients are cycled much slower.   </a:t>
            </a:r>
            <a:endParaRPr lang="en-US" dirty="0"/>
          </a:p>
        </p:txBody>
      </p:sp>
      <p:sp>
        <p:nvSpPr>
          <p:cNvPr id="4" name="Slide Number Placeholder 3"/>
          <p:cNvSpPr>
            <a:spLocks noGrp="1"/>
          </p:cNvSpPr>
          <p:nvPr>
            <p:ph type="sldNum" sz="quarter" idx="10"/>
          </p:nvPr>
        </p:nvSpPr>
        <p:spPr/>
        <p:txBody>
          <a:bodyPr/>
          <a:lstStyle/>
          <a:p>
            <a:fld id="{E431A213-FEF6-406C-8B82-B672F7815089}"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18154914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a:t>
            </a:r>
            <a:r>
              <a:rPr lang="en-US" dirty="0"/>
              <a:t>look at our 4 soil health principles as they relate to our perennial grazing systems</a:t>
            </a:r>
            <a:r>
              <a:rPr lang="en-US" dirty="0" smtClean="0"/>
              <a:t>.</a:t>
            </a:r>
          </a:p>
          <a:p>
            <a:r>
              <a:rPr lang="en-US" dirty="0" smtClean="0"/>
              <a:t>Living roots will keep making carbon for microbes.</a:t>
            </a:r>
          </a:p>
          <a:p>
            <a:r>
              <a:rPr lang="en-US" dirty="0" smtClean="0"/>
              <a:t>Keeping the soil covered will help insulate the microbes from extreme</a:t>
            </a:r>
            <a:r>
              <a:rPr lang="en-US" baseline="0" dirty="0" smtClean="0"/>
              <a:t> temperatures.</a:t>
            </a:r>
            <a:r>
              <a:rPr lang="en-US" dirty="0" smtClean="0"/>
              <a:t> </a:t>
            </a:r>
          </a:p>
          <a:p>
            <a:r>
              <a:rPr lang="en-US" dirty="0" smtClean="0"/>
              <a:t>The more diversity</a:t>
            </a:r>
            <a:r>
              <a:rPr lang="en-US" baseline="0" dirty="0" smtClean="0"/>
              <a:t> we have aboveground, the more diversity we have belowground.</a:t>
            </a:r>
          </a:p>
          <a:p>
            <a:r>
              <a:rPr lang="en-US" baseline="0" dirty="0" smtClean="0"/>
              <a:t>An example of a disturbance in pasture is overgrazing.</a:t>
            </a:r>
            <a:endParaRPr lang="en-US" dirty="0"/>
          </a:p>
        </p:txBody>
      </p:sp>
      <p:sp>
        <p:nvSpPr>
          <p:cNvPr id="4" name="Slide Number Placeholder 3"/>
          <p:cNvSpPr>
            <a:spLocks noGrp="1"/>
          </p:cNvSpPr>
          <p:nvPr>
            <p:ph type="sldNum" sz="quarter" idx="10"/>
          </p:nvPr>
        </p:nvSpPr>
        <p:spPr/>
        <p:txBody>
          <a:bodyPr/>
          <a:lstStyle/>
          <a:p>
            <a:fld id="{A6FBC531-3E64-496C-9BC6-219085D5DFFB}"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16589857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7"/>
          <p:cNvSpPr txBox="1">
            <a:spLocks noGrp="1" noChangeArrowheads="1"/>
          </p:cNvSpPr>
          <p:nvPr/>
        </p:nvSpPr>
        <p:spPr bwMode="auto">
          <a:xfrm>
            <a:off x="3884030" y="8684926"/>
            <a:ext cx="2972421" cy="457513"/>
          </a:xfrm>
          <a:prstGeom prst="rect">
            <a:avLst/>
          </a:prstGeom>
          <a:noFill/>
          <a:ln w="9525">
            <a:noFill/>
            <a:miter lim="800000"/>
            <a:headEnd/>
            <a:tailEnd/>
          </a:ln>
        </p:spPr>
        <p:txBody>
          <a:bodyPr lIns="91401" tIns="45702" rIns="91401" bIns="45702" anchor="b"/>
          <a:lstStyle/>
          <a:p>
            <a:pPr algn="r" defTabSz="914111"/>
            <a:fld id="{E590C437-5710-4F99-8C44-E81F35974D43}" type="slidenum">
              <a:rPr lang="en-US" sz="1200">
                <a:solidFill>
                  <a:srgbClr val="000000"/>
                </a:solidFill>
                <a:latin typeface="Arial" pitchFamily="34" charset="0"/>
                <a:ea typeface="ＭＳ Ｐゴシック" pitchFamily="-65" charset="-128"/>
              </a:rPr>
              <a:pPr algn="r" defTabSz="914111"/>
              <a:t>49</a:t>
            </a:fld>
            <a:endParaRPr lang="en-US" sz="1200" dirty="0">
              <a:solidFill>
                <a:srgbClr val="000000"/>
              </a:solidFill>
              <a:latin typeface="Arial" pitchFamily="34" charset="0"/>
              <a:ea typeface="ＭＳ Ｐゴシック" pitchFamily="-65" charset="-128"/>
            </a:endParaRPr>
          </a:p>
        </p:txBody>
      </p:sp>
      <p:sp>
        <p:nvSpPr>
          <p:cNvPr id="465923" name="Rectangle 2"/>
          <p:cNvSpPr>
            <a:spLocks noGrp="1" noRot="1" noChangeAspect="1" noChangeArrowheads="1" noTextEdit="1"/>
          </p:cNvSpPr>
          <p:nvPr>
            <p:ph type="sldImg"/>
          </p:nvPr>
        </p:nvSpPr>
        <p:spPr>
          <a:xfrm>
            <a:off x="381000" y="685800"/>
            <a:ext cx="6096000" cy="3429000"/>
          </a:xfrm>
          <a:ln/>
        </p:spPr>
      </p:sp>
      <p:sp>
        <p:nvSpPr>
          <p:cNvPr id="465924" name="Rectangle 3"/>
          <p:cNvSpPr>
            <a:spLocks noGrp="1" noChangeArrowheads="1"/>
          </p:cNvSpPr>
          <p:nvPr>
            <p:ph type="body" idx="1"/>
          </p:nvPr>
        </p:nvSpPr>
        <p:spPr>
          <a:xfrm>
            <a:off x="686422" y="4344028"/>
            <a:ext cx="5485158" cy="4114488"/>
          </a:xfrm>
          <a:noFill/>
          <a:ln w="9525"/>
        </p:spPr>
        <p:txBody>
          <a:bodyPr lIns="91401" tIns="45702" rIns="91401" bIns="45702"/>
          <a:lstStyle/>
          <a:p>
            <a:pPr eaLnBrk="1" hangingPunct="1"/>
            <a:r>
              <a:rPr lang="en-US" sz="1600" dirty="0">
                <a:latin typeface="Times New Roman" pitchFamily="18" charset="0"/>
              </a:rPr>
              <a:t>Let’s look at Mark Brownlee’s operation.  He lives in </a:t>
            </a:r>
            <a:r>
              <a:rPr lang="en-US" sz="1600" dirty="0" smtClean="0">
                <a:latin typeface="Times New Roman" pitchFamily="18" charset="0"/>
              </a:rPr>
              <a:t>Missouri.  </a:t>
            </a:r>
            <a:r>
              <a:rPr lang="en-US" sz="1600" dirty="0">
                <a:latin typeface="Times New Roman" pitchFamily="18" charset="0"/>
              </a:rPr>
              <a:t>Mark had been rotating twice daily at about 100,000 stock density. </a:t>
            </a:r>
            <a:r>
              <a:rPr lang="en-US" sz="1600" baseline="0" dirty="0">
                <a:latin typeface="Times New Roman" pitchFamily="18" charset="0"/>
              </a:rPr>
              <a:t> This is a good example of what having residue can help do.  Mark allows forages to grow taller and more mature before using the livestock to trample residue onto the soil surface.</a:t>
            </a:r>
          </a:p>
          <a:p>
            <a:pPr eaLnBrk="1" hangingPunct="1"/>
            <a:endParaRPr lang="en-US" sz="1600" baseline="0" dirty="0">
              <a:latin typeface="Times New Roman" pitchFamily="18" charset="0"/>
            </a:endParaRPr>
          </a:p>
          <a:p>
            <a:pPr eaLnBrk="1" hangingPunct="1"/>
            <a:r>
              <a:rPr lang="en-US" sz="1600" baseline="0" dirty="0">
                <a:latin typeface="Times New Roman" pitchFamily="18" charset="0"/>
              </a:rPr>
              <a:t>Livestock have eaten weeds that were showing up in Mark’s pasture, confining them in a small area makes them less selective, aids in weed control</a:t>
            </a:r>
            <a:endParaRPr lang="en-US" sz="1600" dirty="0">
              <a:latin typeface="Times New Roman" pitchFamily="18" charset="0"/>
            </a:endParaRPr>
          </a:p>
        </p:txBody>
      </p:sp>
    </p:spTree>
    <p:extLst>
      <p:ext uri="{BB962C8B-B14F-4D97-AF65-F5344CB8AC3E}">
        <p14:creationId xmlns:p14="http://schemas.microsoft.com/office/powerpoint/2010/main" val="17853446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baseline="0" dirty="0" smtClean="0"/>
              <a:t>This is from the </a:t>
            </a:r>
            <a:r>
              <a:rPr lang="en-US" u="none" dirty="0"/>
              <a:t>2011</a:t>
            </a:r>
            <a:r>
              <a:rPr lang="en-US" u="none" baseline="0" dirty="0"/>
              <a:t> drought.  Compare the neighbor’s farm next door.  Cooler and </a:t>
            </a:r>
            <a:r>
              <a:rPr lang="en-US" u="none" baseline="0" dirty="0" smtClean="0"/>
              <a:t>moister </a:t>
            </a:r>
            <a:r>
              <a:rPr lang="en-US" u="none" baseline="0" dirty="0"/>
              <a:t>conditions at the surface and below the soil surface allowed the forages to thrive in </a:t>
            </a:r>
            <a:r>
              <a:rPr lang="en-US" u="none" baseline="0" dirty="0" smtClean="0"/>
              <a:t>stressful </a:t>
            </a:r>
            <a:r>
              <a:rPr lang="en-US" u="none" baseline="0" dirty="0"/>
              <a:t>conditions.</a:t>
            </a:r>
            <a:endParaRPr lang="en-US" u="none" dirty="0"/>
          </a:p>
        </p:txBody>
      </p:sp>
      <p:sp>
        <p:nvSpPr>
          <p:cNvPr id="4" name="Slide Number Placeholder 3"/>
          <p:cNvSpPr>
            <a:spLocks noGrp="1"/>
          </p:cNvSpPr>
          <p:nvPr>
            <p:ph type="sldNum" sz="quarter" idx="10"/>
          </p:nvPr>
        </p:nvSpPr>
        <p:spPr/>
        <p:txBody>
          <a:bodyPr/>
          <a:lstStyle/>
          <a:p>
            <a:fld id="{A6FBC531-3E64-496C-9BC6-219085D5DFFB}"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24765282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know that diversity in our pasture systems is good for livestock, but it also increases</a:t>
            </a:r>
            <a:r>
              <a:rPr lang="en-US" baseline="0" dirty="0"/>
              <a:t> biological diversity below ground.  More diversity in plants and microorganisms leads to healthier systems that are more resilient and resistant to drought and pest issues while improving nutrient cycling and overall system health.  Diversity is not always just about adding annuals into the system.  It can mean diversity of perennial species as well.  In this photo, there are several examples.   Common introduced cool season mixtures could include several grasses and legumes.  In many locations warm season </a:t>
            </a:r>
            <a:r>
              <a:rPr lang="en-US" baseline="0" dirty="0" smtClean="0"/>
              <a:t>mixtures </a:t>
            </a:r>
            <a:r>
              <a:rPr lang="en-US" baseline="0" dirty="0"/>
              <a:t>are more prominent. </a:t>
            </a:r>
            <a:endParaRPr lang="en-US" baseline="0" dirty="0" smtClean="0"/>
          </a:p>
          <a:p>
            <a:r>
              <a:rPr lang="en-US" baseline="0" dirty="0" smtClean="0"/>
              <a:t>According to Greg Brann, weeds are opportunities.  Opportunities to train cattle to eat weeds through management systems like mob grazing.</a:t>
            </a:r>
            <a:endParaRPr lang="en-US" dirty="0"/>
          </a:p>
        </p:txBody>
      </p:sp>
      <p:sp>
        <p:nvSpPr>
          <p:cNvPr id="4" name="Slide Number Placeholder 3"/>
          <p:cNvSpPr>
            <a:spLocks noGrp="1"/>
          </p:cNvSpPr>
          <p:nvPr>
            <p:ph type="sldNum" sz="quarter" idx="10"/>
          </p:nvPr>
        </p:nvSpPr>
        <p:spPr/>
        <p:txBody>
          <a:bodyPr/>
          <a:lstStyle/>
          <a:p>
            <a:fld id="{A6FBC531-3E64-496C-9BC6-219085D5DFFB}"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3465073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can see after 30 days, the half</a:t>
            </a:r>
            <a:r>
              <a:rPr lang="en-US" baseline="0" dirty="0" smtClean="0"/>
              <a:t> inch cutting height with 60N and 100K is much shorter than the 4 inch cut with no nitrogen or potassium.  Therefore, the cutting/grazing height of grass is more important than the nutrients.  It takes grass to grow grass.</a:t>
            </a:r>
            <a:endParaRPr lang="en-US" dirty="0"/>
          </a:p>
        </p:txBody>
      </p:sp>
      <p:sp>
        <p:nvSpPr>
          <p:cNvPr id="4" name="Slide Number Placeholder 3"/>
          <p:cNvSpPr>
            <a:spLocks noGrp="1"/>
          </p:cNvSpPr>
          <p:nvPr>
            <p:ph type="sldNum" sz="quarter" idx="10"/>
          </p:nvPr>
        </p:nvSpPr>
        <p:spPr/>
        <p:txBody>
          <a:bodyPr/>
          <a:lstStyle/>
          <a:p>
            <a:fld id="{CEAD696A-9C0D-476B-8837-7412A110A357}" type="slidenum">
              <a:rPr lang="en-US" smtClean="0"/>
              <a:t>7</a:t>
            </a:fld>
            <a:endParaRPr lang="en-US"/>
          </a:p>
        </p:txBody>
      </p:sp>
    </p:spTree>
    <p:extLst>
      <p:ext uri="{BB962C8B-B14F-4D97-AF65-F5344CB8AC3E}">
        <p14:creationId xmlns:p14="http://schemas.microsoft.com/office/powerpoint/2010/main" val="13537352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couple of good examples</a:t>
            </a:r>
            <a:r>
              <a:rPr lang="en-US" baseline="0" dirty="0"/>
              <a:t> of healthy diverse systems.  On the left are mostly introduced grasses and legumes </a:t>
            </a:r>
            <a:r>
              <a:rPr lang="en-US" baseline="0" dirty="0" smtClean="0"/>
              <a:t>from </a:t>
            </a:r>
            <a:r>
              <a:rPr lang="en-US" baseline="0" dirty="0"/>
              <a:t>the mid Atlantic region of the </a:t>
            </a:r>
            <a:r>
              <a:rPr lang="en-US" baseline="0" dirty="0" smtClean="0"/>
              <a:t>US, similar to Tennessee.  </a:t>
            </a:r>
            <a:r>
              <a:rPr lang="en-US" baseline="0" dirty="0"/>
              <a:t>Also in there are some species we might consider weeds but are very nutritious readily grazed.  On the right is a range system from the Midwest.  These are primarily native species.  Both systems can be enhanced and thrive with grazing management.   Sometimes new seeding is required but many times there is a healthy seedbank within the soil to provide adequate diversity.</a:t>
            </a:r>
            <a:endParaRPr lang="en-US" dirty="0"/>
          </a:p>
        </p:txBody>
      </p:sp>
      <p:sp>
        <p:nvSpPr>
          <p:cNvPr id="4" name="Slide Number Placeholder 3"/>
          <p:cNvSpPr>
            <a:spLocks noGrp="1"/>
          </p:cNvSpPr>
          <p:nvPr>
            <p:ph type="sldNum" sz="quarter" idx="10"/>
          </p:nvPr>
        </p:nvSpPr>
        <p:spPr/>
        <p:txBody>
          <a:bodyPr/>
          <a:lstStyle/>
          <a:p>
            <a:fld id="{CEAD696A-9C0D-476B-8837-7412A110A357}" type="slidenum">
              <a:rPr lang="en-US" smtClean="0"/>
              <a:t>52</a:t>
            </a:fld>
            <a:endParaRPr lang="en-US"/>
          </a:p>
        </p:txBody>
      </p:sp>
    </p:spTree>
    <p:extLst>
      <p:ext uri="{BB962C8B-B14F-4D97-AF65-F5344CB8AC3E}">
        <p14:creationId xmlns:p14="http://schemas.microsoft.com/office/powerpoint/2010/main" val="2802204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things we think of as weeds are actually nutritious and readily</a:t>
            </a:r>
            <a:r>
              <a:rPr lang="en-US" baseline="0" dirty="0"/>
              <a:t> eaten by livestock.  This is an infestation of </a:t>
            </a:r>
            <a:r>
              <a:rPr lang="en-US" baseline="0" dirty="0" err="1"/>
              <a:t>lambsquarter</a:t>
            </a:r>
            <a:r>
              <a:rPr lang="en-US" baseline="0" dirty="0"/>
              <a:t>.  This herd loved it.  They were not forced to eat things they didn’t want and were readily moved from one temporary </a:t>
            </a:r>
            <a:r>
              <a:rPr lang="en-US" baseline="0" dirty="0" smtClean="0"/>
              <a:t>paddock </a:t>
            </a:r>
            <a:r>
              <a:rPr lang="en-US" baseline="0" dirty="0"/>
              <a:t>to another.  The protein content was about 18%  </a:t>
            </a:r>
            <a:endParaRPr lang="en-US" dirty="0"/>
          </a:p>
        </p:txBody>
      </p:sp>
      <p:sp>
        <p:nvSpPr>
          <p:cNvPr id="4" name="Slide Number Placeholder 3"/>
          <p:cNvSpPr>
            <a:spLocks noGrp="1"/>
          </p:cNvSpPr>
          <p:nvPr>
            <p:ph type="sldNum" sz="quarter" idx="10"/>
          </p:nvPr>
        </p:nvSpPr>
        <p:spPr/>
        <p:txBody>
          <a:bodyPr/>
          <a:lstStyle/>
          <a:p>
            <a:fld id="{A6FBC531-3E64-496C-9BC6-219085D5DFFB}"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19770216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before </a:t>
            </a:r>
            <a:r>
              <a:rPr lang="en-US" dirty="0" smtClean="0"/>
              <a:t>grazing and </a:t>
            </a:r>
            <a:r>
              <a:rPr lang="en-US" dirty="0"/>
              <a:t>after </a:t>
            </a:r>
            <a:r>
              <a:rPr lang="en-US" dirty="0" smtClean="0"/>
              <a:t>grazing photo</a:t>
            </a:r>
            <a:r>
              <a:rPr lang="en-US" dirty="0"/>
              <a:t>.  On the left, the cattle ate</a:t>
            </a:r>
            <a:r>
              <a:rPr lang="en-US" baseline="0" dirty="0"/>
              <a:t> the </a:t>
            </a:r>
            <a:r>
              <a:rPr lang="en-US" baseline="0" dirty="0" smtClean="0"/>
              <a:t>leaves </a:t>
            </a:r>
            <a:r>
              <a:rPr lang="en-US" baseline="0" dirty="0"/>
              <a:t>and left the stems.  </a:t>
            </a:r>
            <a:r>
              <a:rPr lang="en-US" baseline="0" dirty="0" smtClean="0"/>
              <a:t>The weed was controlled through proper management.  Again</a:t>
            </a:r>
            <a:r>
              <a:rPr lang="en-US" baseline="0" dirty="0"/>
              <a:t>, this is diversity not always considered.</a:t>
            </a:r>
            <a:endParaRPr lang="en-US" dirty="0"/>
          </a:p>
        </p:txBody>
      </p:sp>
      <p:sp>
        <p:nvSpPr>
          <p:cNvPr id="4" name="Slide Number Placeholder 3"/>
          <p:cNvSpPr>
            <a:spLocks noGrp="1"/>
          </p:cNvSpPr>
          <p:nvPr>
            <p:ph type="sldNum" sz="quarter" idx="10"/>
          </p:nvPr>
        </p:nvSpPr>
        <p:spPr/>
        <p:txBody>
          <a:bodyPr/>
          <a:lstStyle/>
          <a:p>
            <a:fld id="{A6FBC531-3E64-496C-9BC6-219085D5DFFB}"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30179218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a:t>
            </a:r>
            <a:r>
              <a:rPr lang="en-US" dirty="0"/>
              <a:t>other examples of plants and </a:t>
            </a:r>
            <a:r>
              <a:rPr lang="en-US" dirty="0" smtClean="0"/>
              <a:t>their crude protein contents.  You can see some of the weeds can have crude protein contents that are similar to cultivated forages.  The </a:t>
            </a:r>
            <a:r>
              <a:rPr lang="en-US" dirty="0"/>
              <a:t>point is don’t always dismiss a plant as just a weed</a:t>
            </a:r>
            <a:r>
              <a:rPr lang="en-US" baseline="0" dirty="0"/>
              <a:t> that must be chemically eradicated</a:t>
            </a:r>
            <a:r>
              <a:rPr lang="en-US" dirty="0"/>
              <a:t> when in many</a:t>
            </a:r>
            <a:r>
              <a:rPr lang="en-US" baseline="0" dirty="0"/>
              <a:t> cases it is highly nutritious and desired by livestock.</a:t>
            </a:r>
            <a:endParaRPr lang="en-US" dirty="0"/>
          </a:p>
        </p:txBody>
      </p:sp>
      <p:sp>
        <p:nvSpPr>
          <p:cNvPr id="4" name="Slide Number Placeholder 3"/>
          <p:cNvSpPr>
            <a:spLocks noGrp="1"/>
          </p:cNvSpPr>
          <p:nvPr>
            <p:ph type="sldNum" sz="quarter" idx="10"/>
          </p:nvPr>
        </p:nvSpPr>
        <p:spPr/>
        <p:txBody>
          <a:bodyPr/>
          <a:lstStyle/>
          <a:p>
            <a:fld id="{A6FBC531-3E64-496C-9BC6-219085D5DFFB}"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21436714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Annuals seeded</a:t>
            </a:r>
            <a:r>
              <a:rPr lang="en-US" baseline="0" dirty="0"/>
              <a:t> onto perennial pasture land is popular now </a:t>
            </a:r>
            <a:r>
              <a:rPr lang="en-US" baseline="0" dirty="0" smtClean="0"/>
              <a:t>as a practice </a:t>
            </a:r>
            <a:r>
              <a:rPr lang="en-US" baseline="0" dirty="0"/>
              <a:t>for a variety of reasons.  </a:t>
            </a:r>
            <a:r>
              <a:rPr lang="en-US" dirty="0"/>
              <a:t>This was an old fescue</a:t>
            </a:r>
            <a:r>
              <a:rPr lang="en-US" baseline="0" dirty="0"/>
              <a:t> field.  The producer’s goal was to renovate it and later put in a perennial warm season grass to offer some good grazing for the summer.  In the late spring, the existing stand was </a:t>
            </a:r>
            <a:r>
              <a:rPr lang="en-US" baseline="0" dirty="0" smtClean="0"/>
              <a:t>terminated, you can even use a disturbance like overgrazing to get rid of the existing stand.  The </a:t>
            </a:r>
            <a:r>
              <a:rPr lang="en-US" baseline="0" dirty="0"/>
              <a:t>above mix was </a:t>
            </a:r>
            <a:r>
              <a:rPr lang="en-US" baseline="0" dirty="0" smtClean="0"/>
              <a:t>drilled and growing </a:t>
            </a:r>
            <a:r>
              <a:rPr lang="en-US" baseline="0" dirty="0"/>
              <a:t>animals were put on at the stage shown above.  Cattle gained over a pound per day which was a lot better than the old fescue during the summer.  Much of the residue was trampled.  The diversity from these annuals gives the system an instant boost and adds to the biological diversity below ground.  After a couple of years of cool and warm season annual mixes, the field will be seeded in perennial forages.</a:t>
            </a:r>
            <a:endParaRPr lang="en-US" dirty="0"/>
          </a:p>
        </p:txBody>
      </p:sp>
      <p:sp>
        <p:nvSpPr>
          <p:cNvPr id="4" name="Slide Number Placeholder 3"/>
          <p:cNvSpPr>
            <a:spLocks noGrp="1"/>
          </p:cNvSpPr>
          <p:nvPr>
            <p:ph type="sldNum" sz="quarter" idx="10"/>
          </p:nvPr>
        </p:nvSpPr>
        <p:spPr/>
        <p:txBody>
          <a:bodyPr/>
          <a:lstStyle/>
          <a:p>
            <a:fld id="{A6FBC531-3E64-496C-9BC6-219085D5DFFB}"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26923649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Disturbance</a:t>
            </a:r>
            <a:r>
              <a:rPr lang="en-US" baseline="0" dirty="0"/>
              <a:t> in pasture systems is not always bad.  It can be beneficial when the hoof, plant, manure, and soil interact.  But it must be in a well managed system to avoid detrimental effects to all the resources.  Negative impacts can include compaction, reduced forage quality, increased weed pressure, and decreased water quality due to </a:t>
            </a:r>
            <a:r>
              <a:rPr lang="en-US" baseline="0" dirty="0" smtClean="0"/>
              <a:t>high concentrations </a:t>
            </a:r>
            <a:r>
              <a:rPr lang="en-US" baseline="0" dirty="0"/>
              <a:t>of nutrients </a:t>
            </a:r>
            <a:r>
              <a:rPr lang="en-US" baseline="0" dirty="0" smtClean="0"/>
              <a:t>coupled with erosion</a:t>
            </a:r>
            <a:r>
              <a:rPr lang="en-US" baseline="0" dirty="0"/>
              <a:t>.</a:t>
            </a:r>
          </a:p>
          <a:p>
            <a:r>
              <a:rPr lang="en-US" baseline="0" dirty="0" smtClean="0"/>
              <a:t>As mentioned previously, overgrazing can be used as a transition </a:t>
            </a:r>
            <a:r>
              <a:rPr lang="en-US" baseline="0" dirty="0"/>
              <a:t>for seeding. Month prior to end of seeding date.</a:t>
            </a:r>
            <a:endParaRPr lang="en-US" dirty="0"/>
          </a:p>
        </p:txBody>
      </p:sp>
      <p:sp>
        <p:nvSpPr>
          <p:cNvPr id="4" name="Slide Number Placeholder 3"/>
          <p:cNvSpPr>
            <a:spLocks noGrp="1"/>
          </p:cNvSpPr>
          <p:nvPr>
            <p:ph type="sldNum" sz="quarter" idx="10"/>
          </p:nvPr>
        </p:nvSpPr>
        <p:spPr/>
        <p:txBody>
          <a:bodyPr/>
          <a:lstStyle/>
          <a:p>
            <a:fld id="{A6FBC531-3E64-496C-9BC6-219085D5DFFB}"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39388253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 overgraze too much though you can get this result.</a:t>
            </a:r>
            <a:r>
              <a:rPr lang="en-US" dirty="0" smtClean="0"/>
              <a:t>  Weeds </a:t>
            </a:r>
            <a:r>
              <a:rPr lang="en-US" dirty="0"/>
              <a:t>become the “first responders”</a:t>
            </a:r>
            <a:r>
              <a:rPr lang="en-US" baseline="0" dirty="0"/>
              <a:t> (see ambulance) after overgrazing but these weed are not the diversity we want.  Discuss any of </a:t>
            </a:r>
            <a:r>
              <a:rPr lang="en-US" baseline="0" dirty="0" smtClean="0"/>
              <a:t>the </a:t>
            </a:r>
            <a:r>
              <a:rPr lang="en-US" baseline="0" dirty="0"/>
              <a:t>outcomes </a:t>
            </a:r>
            <a:r>
              <a:rPr lang="en-US" baseline="0" dirty="0" smtClean="0"/>
              <a:t>listed.</a:t>
            </a:r>
            <a:endParaRPr lang="en-US" dirty="0"/>
          </a:p>
        </p:txBody>
      </p:sp>
      <p:sp>
        <p:nvSpPr>
          <p:cNvPr id="4" name="Slide Number Placeholder 3"/>
          <p:cNvSpPr>
            <a:spLocks noGrp="1"/>
          </p:cNvSpPr>
          <p:nvPr>
            <p:ph type="sldNum" sz="quarter" idx="10"/>
          </p:nvPr>
        </p:nvSpPr>
        <p:spPr/>
        <p:txBody>
          <a:bodyPr/>
          <a:lstStyle/>
          <a:p>
            <a:fld id="{A6FBC531-3E64-496C-9BC6-219085D5DFFB}"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1364632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Grazing</a:t>
            </a:r>
            <a:r>
              <a:rPr lang="en-US" baseline="0" dirty="0"/>
              <a:t> animals can impact plants and </a:t>
            </a:r>
            <a:r>
              <a:rPr lang="en-US" baseline="0" dirty="0" smtClean="0"/>
              <a:t>soils.  </a:t>
            </a:r>
            <a:r>
              <a:rPr lang="en-US" baseline="0" dirty="0"/>
              <a:t>Management can determine if it is good or bad.  Here are some of the effects and what to consider. Higher density grazing with shorter duration can reduce selectivity.  Again, allowing plants to be repeatedly grazed without restoring energy and leaf area diminishes plant health and thus its collaboration with soil biology.  Allowing animals to “tread” on areas of pasture for long periods can cause extensive damage to plants and soil.  Pore space can be severely reduced.  However, what if the time on an area is short with larger amounts of residue placed on the soil surface by the animal hoof.  It could actually be a positive outcome.   Let’s look at some ways to mimic nature and use livestock in a positive manner.</a:t>
            </a:r>
            <a:endParaRPr lang="en-US" dirty="0"/>
          </a:p>
        </p:txBody>
      </p:sp>
      <p:sp>
        <p:nvSpPr>
          <p:cNvPr id="4" name="Slide Number Placeholder 3"/>
          <p:cNvSpPr>
            <a:spLocks noGrp="1"/>
          </p:cNvSpPr>
          <p:nvPr>
            <p:ph type="sldNum" sz="quarter" idx="10"/>
          </p:nvPr>
        </p:nvSpPr>
        <p:spPr/>
        <p:txBody>
          <a:bodyPr/>
          <a:lstStyle/>
          <a:p>
            <a:fld id="{A6FBC531-3E64-496C-9BC6-219085D5DFFB}"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31096500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B1785EF2-E7C2-46E7-976D-3AC60E1E1EB2}" type="slidenum">
              <a:rPr lang="en-US" smtClean="0">
                <a:solidFill>
                  <a:prstClr val="black"/>
                </a:solidFill>
                <a:latin typeface="Arial" pitchFamily="34" charset="0"/>
              </a:rPr>
              <a:pPr/>
              <a:t>60</a:t>
            </a:fld>
            <a:endParaRPr lang="en-US">
              <a:solidFill>
                <a:prstClr val="black"/>
              </a:solidFill>
              <a:latin typeface="Arial" pitchFamily="34" charset="0"/>
            </a:endParaRPr>
          </a:p>
        </p:txBody>
      </p:sp>
      <p:sp>
        <p:nvSpPr>
          <p:cNvPr id="93187" name="Rectangle 2"/>
          <p:cNvSpPr>
            <a:spLocks noGrp="1" noRot="1" noChangeAspect="1" noChangeArrowheads="1" noTextEdit="1"/>
          </p:cNvSpPr>
          <p:nvPr>
            <p:ph type="sldImg"/>
          </p:nvPr>
        </p:nvSpPr>
        <p:spPr>
          <a:xfrm>
            <a:off x="381000" y="685800"/>
            <a:ext cx="6096000" cy="3429000"/>
          </a:xfrm>
          <a:ln/>
        </p:spPr>
      </p:sp>
      <p:sp>
        <p:nvSpPr>
          <p:cNvPr id="93188" name="Rectangle 3"/>
          <p:cNvSpPr>
            <a:spLocks noGrp="1" noChangeArrowheads="1"/>
          </p:cNvSpPr>
          <p:nvPr>
            <p:ph type="body" idx="1"/>
          </p:nvPr>
        </p:nvSpPr>
        <p:spPr>
          <a:noFill/>
          <a:ln/>
        </p:spPr>
        <p:txBody>
          <a:bodyPr/>
          <a:lstStyle/>
          <a:p>
            <a:pPr eaLnBrk="1" hangingPunct="1"/>
            <a:r>
              <a:rPr lang="en-US" dirty="0">
                <a:latin typeface="Arial" pitchFamily="34" charset="0"/>
              </a:rPr>
              <a:t>The bison roamed around eating the grass.  Primarily it was warm season grass and forbs but there was a tremendous amount of diversity.  There is still discussion about exactly how the bison grazed.  There were a lot of factors that came </a:t>
            </a:r>
            <a:r>
              <a:rPr lang="en-US" dirty="0" smtClean="0">
                <a:latin typeface="Arial" pitchFamily="34" charset="0"/>
              </a:rPr>
              <a:t>into </a:t>
            </a:r>
            <a:r>
              <a:rPr lang="en-US" dirty="0">
                <a:latin typeface="Arial" pitchFamily="34" charset="0"/>
              </a:rPr>
              <a:t>play.  Time of year, growing or dormant grasses, available water, what areas burned, what didn’t burn, lots of things. Some writings and accounts say they were in small groups grazing only in the burned areas for the entire year.  These burned areas would have been grazed pretty hard while unburned areas were almost </a:t>
            </a:r>
            <a:r>
              <a:rPr lang="en-US" dirty="0" err="1">
                <a:latin typeface="Arial" pitchFamily="34" charset="0"/>
              </a:rPr>
              <a:t>ungrazed</a:t>
            </a:r>
            <a:r>
              <a:rPr lang="en-US" dirty="0">
                <a:latin typeface="Arial" pitchFamily="34" charset="0"/>
              </a:rPr>
              <a:t> and then the next year they moved to another burned area. There are also accounts of large herds numbering in the hundreds of thousands. As you can imagine when a large herd like this moved through an area everything probably got grazed and/or trampled pretty hard.   In either of these scenarios the grasslands were severely grazed and then rested for a long period of time, severely grazed and then rested.  It was this type of management that developed some of the most fertile soils in the world.  I think we can use different forms of this type of management to repair our eroded and worn out soils.</a:t>
            </a:r>
          </a:p>
        </p:txBody>
      </p:sp>
    </p:spTree>
    <p:extLst>
      <p:ext uri="{BB962C8B-B14F-4D97-AF65-F5344CB8AC3E}">
        <p14:creationId xmlns:p14="http://schemas.microsoft.com/office/powerpoint/2010/main" val="38184998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definition of High Density Grazing that we can use. </a:t>
            </a:r>
            <a:endParaRPr lang="en-US" dirty="0" smtClean="0"/>
          </a:p>
          <a:p>
            <a:r>
              <a:rPr lang="en-US" baseline="0" dirty="0" smtClean="0"/>
              <a:t>Paddock </a:t>
            </a:r>
            <a:r>
              <a:rPr lang="en-US" baseline="0" dirty="0"/>
              <a:t>number: can be </a:t>
            </a:r>
            <a:r>
              <a:rPr lang="en-US" baseline="0" dirty="0" smtClean="0"/>
              <a:t>an infinite </a:t>
            </a:r>
            <a:r>
              <a:rPr lang="en-US" baseline="0" dirty="0"/>
              <a:t>number with the size adjusted for the time of the year to account for the amount of forage that is available</a:t>
            </a:r>
          </a:p>
          <a:p>
            <a:r>
              <a:rPr lang="en-US" baseline="0" dirty="0"/>
              <a:t>Grazing period: short periods require more management to move, but have the potential for higher soil health returns</a:t>
            </a:r>
          </a:p>
          <a:p>
            <a:r>
              <a:rPr lang="en-US" baseline="0" dirty="0"/>
              <a:t>Rest Period: </a:t>
            </a:r>
            <a:r>
              <a:rPr lang="en-US" baseline="0" dirty="0" smtClean="0"/>
              <a:t>the longer </a:t>
            </a:r>
            <a:r>
              <a:rPr lang="en-US" baseline="0" dirty="0"/>
              <a:t>the better, has benefits beyond the forage, can be used to break pest cycles</a:t>
            </a:r>
          </a:p>
          <a:p>
            <a:r>
              <a:rPr lang="en-US" baseline="0" dirty="0"/>
              <a:t>Stock density: can be adjusted by how large you make the paddocks</a:t>
            </a:r>
          </a:p>
          <a:p>
            <a:r>
              <a:rPr lang="en-US" baseline="0" dirty="0"/>
              <a:t>Utilization: need to keep in mind that the “micro herd” needs some forage too</a:t>
            </a:r>
          </a:p>
          <a:p>
            <a:endParaRPr lang="en-US" baseline="0" dirty="0"/>
          </a:p>
          <a:p>
            <a:r>
              <a:rPr lang="en-US" baseline="0" dirty="0"/>
              <a:t>Hoof action (trampling) is what helps to feed the soil microbial community</a:t>
            </a:r>
          </a:p>
          <a:p>
            <a:r>
              <a:rPr lang="en-US" baseline="0" dirty="0"/>
              <a:t>Grazing taller forage takes a change in paradigm as to how we typically look at forage management</a:t>
            </a:r>
            <a:endParaRPr lang="en-US" dirty="0"/>
          </a:p>
        </p:txBody>
      </p:sp>
      <p:sp>
        <p:nvSpPr>
          <p:cNvPr id="4" name="Slide Number Placeholder 3"/>
          <p:cNvSpPr>
            <a:spLocks noGrp="1"/>
          </p:cNvSpPr>
          <p:nvPr>
            <p:ph type="sldNum" sz="quarter" idx="10"/>
          </p:nvPr>
        </p:nvSpPr>
        <p:spPr/>
        <p:txBody>
          <a:bodyPr/>
          <a:lstStyle/>
          <a:p>
            <a:fld id="{A6FBC531-3E64-496C-9BC6-219085D5DFFB}"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2111144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shows a similar trend where all</a:t>
            </a:r>
            <a:r>
              <a:rPr lang="en-US" baseline="0" dirty="0" smtClean="0"/>
              <a:t> plots had the same amount of fertilizer but the 4 inch cutting/grazing height had good recovery, the 2 inch cutting height has less recovery and little recovery from the half inch cutting height.</a:t>
            </a:r>
            <a:endParaRPr lang="en-US" dirty="0"/>
          </a:p>
        </p:txBody>
      </p:sp>
      <p:sp>
        <p:nvSpPr>
          <p:cNvPr id="4" name="Slide Number Placeholder 3"/>
          <p:cNvSpPr>
            <a:spLocks noGrp="1"/>
          </p:cNvSpPr>
          <p:nvPr>
            <p:ph type="sldNum" sz="quarter" idx="10"/>
          </p:nvPr>
        </p:nvSpPr>
        <p:spPr/>
        <p:txBody>
          <a:bodyPr/>
          <a:lstStyle/>
          <a:p>
            <a:fld id="{CEAD696A-9C0D-476B-8837-7412A110A357}" type="slidenum">
              <a:rPr lang="en-US" smtClean="0"/>
              <a:t>8</a:t>
            </a:fld>
            <a:endParaRPr lang="en-US"/>
          </a:p>
        </p:txBody>
      </p:sp>
    </p:spTree>
    <p:extLst>
      <p:ext uri="{BB962C8B-B14F-4D97-AF65-F5344CB8AC3E}">
        <p14:creationId xmlns:p14="http://schemas.microsoft.com/office/powerpoint/2010/main" val="35730462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The latter part of </a:t>
            </a:r>
            <a:r>
              <a:rPr kumimoji="0" lang="en-US" sz="1200" b="0" i="0" u="none" strike="noStrike" kern="1200" cap="none" spc="0" normalizeH="0" baseline="0" noProof="0" dirty="0">
                <a:ln>
                  <a:noFill/>
                </a:ln>
                <a:solidFill>
                  <a:prstClr val="black"/>
                </a:solidFill>
                <a:effectLst/>
                <a:uLnTx/>
                <a:uFillTx/>
                <a:latin typeface="+mn-lt"/>
              </a:rPr>
              <a:t>stage 2 </a:t>
            </a:r>
            <a:r>
              <a:rPr kumimoji="0" lang="en-US" sz="1200" b="0" i="0" u="none" strike="noStrike" kern="1200" cap="none" spc="0" normalizeH="0" baseline="0" noProof="0" dirty="0" smtClean="0">
                <a:ln>
                  <a:noFill/>
                </a:ln>
                <a:solidFill>
                  <a:prstClr val="black"/>
                </a:solidFill>
                <a:effectLst/>
                <a:uLnTx/>
                <a:uFillTx/>
                <a:latin typeface="+mn-lt"/>
              </a:rPr>
              <a:t>is </a:t>
            </a:r>
            <a:r>
              <a:rPr kumimoji="0" lang="en-US" sz="1200" b="0" i="0" u="none" strike="noStrike" kern="1200" cap="none" spc="0" normalizeH="0" baseline="0" noProof="0" dirty="0">
                <a:ln>
                  <a:noFill/>
                </a:ln>
                <a:solidFill>
                  <a:prstClr val="black"/>
                </a:solidFill>
                <a:effectLst/>
                <a:uLnTx/>
                <a:uFillTx/>
                <a:latin typeface="+mn-lt"/>
              </a:rPr>
              <a:t>the target for high stock density grazing.  Earlier stage 2 is what is used in a more traditional </a:t>
            </a:r>
            <a:r>
              <a:rPr kumimoji="0" lang="en-US" sz="1200" b="0" i="0" u="none" strike="noStrike" kern="1200" cap="none" spc="0" normalizeH="0" baseline="0" noProof="0" dirty="0" smtClean="0">
                <a:ln>
                  <a:noFill/>
                </a:ln>
                <a:solidFill>
                  <a:prstClr val="black"/>
                </a:solidFill>
                <a:effectLst/>
                <a:uLnTx/>
                <a:uFillTx/>
                <a:latin typeface="+mn-lt"/>
              </a:rPr>
              <a:t>system, where </a:t>
            </a:r>
            <a:r>
              <a:rPr kumimoji="0" lang="en-US" sz="1200" b="0" i="0" u="none" strike="noStrike" kern="1200" cap="none" spc="0" normalizeH="0" baseline="0" noProof="0" dirty="0">
                <a:ln>
                  <a:noFill/>
                </a:ln>
                <a:solidFill>
                  <a:prstClr val="black"/>
                </a:solidFill>
                <a:effectLst/>
                <a:uLnTx/>
                <a:uFillTx/>
                <a:latin typeface="+mn-lt"/>
              </a:rPr>
              <a:t>C/N ratios are lower.  So, with higher C/N ratio material, livestock move thru faster while trampling some of the material flat onto the surface, much like a roller crimper would do on cropland.</a:t>
            </a:r>
            <a:endParaRPr lang="en-US" dirty="0"/>
          </a:p>
        </p:txBody>
      </p:sp>
      <p:sp>
        <p:nvSpPr>
          <p:cNvPr id="4" name="Slide Number Placeholder 3"/>
          <p:cNvSpPr>
            <a:spLocks noGrp="1"/>
          </p:cNvSpPr>
          <p:nvPr>
            <p:ph type="sldNum" sz="quarter" idx="10"/>
          </p:nvPr>
        </p:nvSpPr>
        <p:spPr/>
        <p:txBody>
          <a:bodyPr/>
          <a:lstStyle/>
          <a:p>
            <a:fld id="{A6FBC531-3E64-496C-9BC6-219085D5DFFB}"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25269699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a:t>
            </a:r>
            <a:r>
              <a:rPr lang="en-US" baseline="0" dirty="0"/>
              <a:t> a larger percentage </a:t>
            </a:r>
            <a:r>
              <a:rPr lang="en-US" baseline="0" dirty="0" smtClean="0"/>
              <a:t>of </a:t>
            </a:r>
            <a:r>
              <a:rPr lang="en-US" baseline="0" dirty="0"/>
              <a:t>the total live biomass is trampled compared to traditional systems, much of this is higher lignin with a high C/N ratio.  More of this material is </a:t>
            </a:r>
            <a:r>
              <a:rPr lang="en-US" baseline="0" dirty="0" smtClean="0"/>
              <a:t>trampled and some farmers might feel that a lot of forage is being wasted. When we have things like recovery time, good soil biology, organic matter, that is building up a bank that pays the dividends shown on the slide.  With </a:t>
            </a:r>
            <a:r>
              <a:rPr lang="en-US" baseline="0" dirty="0"/>
              <a:t>all these soil health improvements, theoretically stocking rates could be increased due to improved yields. </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6FBC531-3E64-496C-9BC6-219085D5DFFB}"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12730933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FD875750-530E-4712-AA4A-3352D4E1B376}" type="slidenum">
              <a:rPr lang="en-US" smtClean="0">
                <a:solidFill>
                  <a:prstClr val="black"/>
                </a:solidFill>
                <a:latin typeface="Arial" pitchFamily="34" charset="0"/>
              </a:rPr>
              <a:pPr/>
              <a:t>64</a:t>
            </a:fld>
            <a:endParaRPr lang="en-US">
              <a:solidFill>
                <a:prstClr val="black"/>
              </a:solidFill>
              <a:latin typeface="Arial" pitchFamily="34" charset="0"/>
            </a:endParaRPr>
          </a:p>
        </p:txBody>
      </p:sp>
      <p:sp>
        <p:nvSpPr>
          <p:cNvPr id="105475" name="Rectangle 2"/>
          <p:cNvSpPr>
            <a:spLocks noGrp="1" noRot="1" noChangeAspect="1" noChangeArrowheads="1" noTextEdit="1"/>
          </p:cNvSpPr>
          <p:nvPr>
            <p:ph type="sldImg"/>
          </p:nvPr>
        </p:nvSpPr>
        <p:spPr>
          <a:xfrm>
            <a:off x="381000" y="685800"/>
            <a:ext cx="6096000" cy="3429000"/>
          </a:xfrm>
          <a:ln/>
        </p:spPr>
      </p:sp>
      <p:sp>
        <p:nvSpPr>
          <p:cNvPr id="105476" name="Rectangle 3"/>
          <p:cNvSpPr>
            <a:spLocks noGrp="1" noChangeArrowheads="1"/>
          </p:cNvSpPr>
          <p:nvPr>
            <p:ph type="body" idx="1"/>
          </p:nvPr>
        </p:nvSpPr>
        <p:spPr>
          <a:noFill/>
          <a:ln/>
        </p:spPr>
        <p:txBody>
          <a:bodyPr/>
          <a:lstStyle/>
          <a:p>
            <a:pPr eaLnBrk="1" hangingPunct="1"/>
            <a:r>
              <a:rPr lang="en-US" dirty="0">
                <a:latin typeface="Arial" pitchFamily="34" charset="0"/>
              </a:rPr>
              <a:t>Here</a:t>
            </a:r>
            <a:r>
              <a:rPr lang="en-US" baseline="0" dirty="0">
                <a:latin typeface="Arial" pitchFamily="34" charset="0"/>
              </a:rPr>
              <a:t> is an example from Doug Peterson in </a:t>
            </a:r>
            <a:r>
              <a:rPr lang="en-US" baseline="0" dirty="0" smtClean="0">
                <a:latin typeface="Arial" pitchFamily="34" charset="0"/>
              </a:rPr>
              <a:t>Missouri.  </a:t>
            </a:r>
            <a:r>
              <a:rPr lang="en-US" baseline="0" dirty="0">
                <a:latin typeface="Arial" pitchFamily="34" charset="0"/>
              </a:rPr>
              <a:t>This is a density of about </a:t>
            </a:r>
            <a:r>
              <a:rPr lang="en-US" baseline="0" dirty="0" smtClean="0">
                <a:latin typeface="Arial" pitchFamily="34" charset="0"/>
              </a:rPr>
              <a:t>150,000 </a:t>
            </a:r>
            <a:r>
              <a:rPr lang="en-US" baseline="0" dirty="0">
                <a:latin typeface="Arial" pitchFamily="34" charset="0"/>
              </a:rPr>
              <a:t>pounds. (density=pounds of animal on a specific area for a specific amount of time) </a:t>
            </a:r>
            <a:r>
              <a:rPr lang="en-US" dirty="0">
                <a:latin typeface="Arial" pitchFamily="34" charset="0"/>
              </a:rPr>
              <a:t> Lots of forage.  Utilization was around 50%.  Most of what was left was stems.</a:t>
            </a:r>
          </a:p>
          <a:p>
            <a:pPr eaLnBrk="1" hangingPunct="1"/>
            <a:r>
              <a:rPr lang="en-US" dirty="0">
                <a:latin typeface="Arial" pitchFamily="34" charset="0"/>
              </a:rPr>
              <a:t>“We DID NOT want to be hard on the cows. We did not want to restrict intake or make them eat something they did not want to. “ </a:t>
            </a:r>
          </a:p>
          <a:p>
            <a:pPr eaLnBrk="1" hangingPunct="1"/>
            <a:endParaRPr lang="en-US" dirty="0">
              <a:latin typeface="Arial" pitchFamily="34" charset="0"/>
            </a:endParaRPr>
          </a:p>
        </p:txBody>
      </p:sp>
    </p:spTree>
    <p:extLst>
      <p:ext uri="{BB962C8B-B14F-4D97-AF65-F5344CB8AC3E}">
        <p14:creationId xmlns:p14="http://schemas.microsoft.com/office/powerpoint/2010/main" val="4469252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E0E0395F-B4D9-46EE-8E7E-049ADAB1F671}" type="slidenum">
              <a:rPr lang="en-US" smtClean="0">
                <a:solidFill>
                  <a:prstClr val="black"/>
                </a:solidFill>
                <a:latin typeface="Arial" pitchFamily="34" charset="0"/>
              </a:rPr>
              <a:pPr/>
              <a:t>65</a:t>
            </a:fld>
            <a:endParaRPr lang="en-US">
              <a:solidFill>
                <a:prstClr val="black"/>
              </a:solidFill>
              <a:latin typeface="Arial" pitchFamily="34" charset="0"/>
            </a:endParaRPr>
          </a:p>
        </p:txBody>
      </p:sp>
      <p:sp>
        <p:nvSpPr>
          <p:cNvPr id="77827" name="Rectangle 2"/>
          <p:cNvSpPr>
            <a:spLocks noGrp="1" noRot="1" noChangeAspect="1" noChangeArrowheads="1" noTextEdit="1"/>
          </p:cNvSpPr>
          <p:nvPr>
            <p:ph type="sldImg"/>
          </p:nvPr>
        </p:nvSpPr>
        <p:spPr>
          <a:xfrm>
            <a:off x="381000" y="685800"/>
            <a:ext cx="6096000" cy="3429000"/>
          </a:xfrm>
          <a:ln/>
        </p:spPr>
      </p:sp>
      <p:sp>
        <p:nvSpPr>
          <p:cNvPr id="77828" name="Rectangle 3"/>
          <p:cNvSpPr>
            <a:spLocks noGrp="1" noChangeArrowheads="1"/>
          </p:cNvSpPr>
          <p:nvPr>
            <p:ph type="body" idx="1"/>
          </p:nvPr>
        </p:nvSpPr>
        <p:spPr>
          <a:noFill/>
          <a:ln/>
        </p:spPr>
        <p:txBody>
          <a:bodyPr/>
          <a:lstStyle/>
          <a:p>
            <a:pPr eaLnBrk="1" hangingPunct="1"/>
            <a:r>
              <a:rPr lang="en-US" dirty="0">
                <a:latin typeface="Arial" pitchFamily="34" charset="0"/>
              </a:rPr>
              <a:t>Here are a couple of pictures that show Ultra High Density Grazing.  This is around 5-7 hundred thousand pounds stock density.  The pictures were taken 15 minutes apart. These stockers are moved every 30 minutes.</a:t>
            </a:r>
          </a:p>
        </p:txBody>
      </p:sp>
    </p:spTree>
    <p:extLst>
      <p:ext uri="{BB962C8B-B14F-4D97-AF65-F5344CB8AC3E}">
        <p14:creationId xmlns:p14="http://schemas.microsoft.com/office/powerpoint/2010/main" val="17302622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CE0B289D-DD1D-4BC3-82A0-34A557B177D3}" type="slidenum">
              <a:rPr lang="en-US" smtClean="0">
                <a:solidFill>
                  <a:prstClr val="black"/>
                </a:solidFill>
              </a:rPr>
              <a:pPr/>
              <a:t>66</a:t>
            </a:fld>
            <a:endParaRPr lang="en-US">
              <a:solidFill>
                <a:prstClr val="black"/>
              </a:solidFill>
            </a:endParaRPr>
          </a:p>
        </p:txBody>
      </p:sp>
      <p:sp>
        <p:nvSpPr>
          <p:cNvPr id="41987" name="Rectangle 2"/>
          <p:cNvSpPr>
            <a:spLocks noGrp="1" noRot="1" noChangeAspect="1" noChangeArrowheads="1" noTextEdit="1"/>
          </p:cNvSpPr>
          <p:nvPr>
            <p:ph type="sldImg"/>
          </p:nvPr>
        </p:nvSpPr>
        <p:spPr>
          <a:xfrm>
            <a:off x="381000" y="685800"/>
            <a:ext cx="6096000" cy="3429000"/>
          </a:xfrm>
          <a:ln/>
        </p:spPr>
      </p:sp>
      <p:sp>
        <p:nvSpPr>
          <p:cNvPr id="41988" name="Rectangle 3"/>
          <p:cNvSpPr>
            <a:spLocks noGrp="1" noChangeArrowheads="1"/>
          </p:cNvSpPr>
          <p:nvPr>
            <p:ph type="body" idx="1"/>
          </p:nvPr>
        </p:nvSpPr>
        <p:spPr>
          <a:noFill/>
          <a:ln/>
        </p:spPr>
        <p:txBody>
          <a:bodyPr/>
          <a:lstStyle/>
          <a:p>
            <a:pPr eaLnBrk="1" hangingPunct="1"/>
            <a:r>
              <a:rPr lang="en-US" dirty="0"/>
              <a:t>Here is a field that was allowed to rest from March through Aug in 2008.  Then it was grazed/trampled at a stock density of about 150,000 lbs per acre.  Not the half a millions pounds like</a:t>
            </a:r>
            <a:r>
              <a:rPr lang="en-US" baseline="0" dirty="0"/>
              <a:t> the slide before </a:t>
            </a:r>
            <a:r>
              <a:rPr lang="en-US" dirty="0"/>
              <a:t>but significant.</a:t>
            </a:r>
          </a:p>
          <a:p>
            <a:pPr eaLnBrk="1" hangingPunct="1"/>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Did the cattle “waste” some grass?  Well, they didn’t eat it all but it was all used for a specific purpose. It was trampled onto the surface of the soil creating a layer of mulch, just like the hay pile, that allowed the clover to germinate and grow.  In case you are wondering there has not been any clover broadcast on this field, no lime and no fertilizer of any kind for many, many years if ever..  </a:t>
            </a:r>
            <a:r>
              <a:rPr lang="en-US" dirty="0" smtClean="0"/>
              <a:t>A </a:t>
            </a:r>
            <a:r>
              <a:rPr lang="en-US" dirty="0"/>
              <a:t>USDA s</a:t>
            </a:r>
            <a:r>
              <a:rPr lang="en-US" dirty="0" smtClean="0"/>
              <a:t>oil microbiologist </a:t>
            </a:r>
            <a:r>
              <a:rPr lang="en-US" dirty="0"/>
              <a:t>said that it typically takes a couple </a:t>
            </a:r>
            <a:r>
              <a:rPr lang="en-US" dirty="0" smtClean="0"/>
              <a:t>of years </a:t>
            </a:r>
            <a:r>
              <a:rPr lang="en-US" dirty="0"/>
              <a:t>for the soil </a:t>
            </a:r>
            <a:r>
              <a:rPr lang="en-US" dirty="0" smtClean="0"/>
              <a:t>microorganisms </a:t>
            </a:r>
            <a:r>
              <a:rPr lang="en-US" dirty="0"/>
              <a:t>to really begin to respond to the increase in decaying plant material. It has been managed for two years in this manner.  </a:t>
            </a:r>
            <a:r>
              <a:rPr lang="en-US" dirty="0" smtClean="0"/>
              <a:t>It</a:t>
            </a:r>
            <a:r>
              <a:rPr lang="en-US" baseline="0" dirty="0" smtClean="0"/>
              <a:t> is likely that </a:t>
            </a:r>
            <a:r>
              <a:rPr lang="en-US" dirty="0" smtClean="0"/>
              <a:t>because </a:t>
            </a:r>
            <a:r>
              <a:rPr lang="en-US" dirty="0"/>
              <a:t>of the trampling the natural nutrient cycle is starting to really kick in and that is why we are seeing the clover increase.  This is closer to the 10 to 20% standing that is recommended.</a:t>
            </a:r>
          </a:p>
          <a:p>
            <a:pPr eaLnBrk="1" hangingPunct="1"/>
            <a:endParaRPr lang="en-US" dirty="0"/>
          </a:p>
          <a:p>
            <a:pPr eaLnBrk="1" hangingPunct="1"/>
            <a:r>
              <a:rPr lang="en-US" dirty="0">
                <a:latin typeface="Arial" pitchFamily="34" charset="0"/>
              </a:rPr>
              <a:t>This is a close up of another field on a different farm.  This one has not had any lime or clover added in at least 20 years maybe not ever.  It was hayed for 20+ years and now this is the 3</a:t>
            </a:r>
            <a:r>
              <a:rPr lang="en-US" baseline="30000" dirty="0">
                <a:latin typeface="Arial" pitchFamily="34" charset="0"/>
              </a:rPr>
              <a:t>rd</a:t>
            </a:r>
            <a:r>
              <a:rPr lang="en-US" dirty="0">
                <a:latin typeface="Arial" pitchFamily="34" charset="0"/>
              </a:rPr>
              <a:t> year for this field to be “mulched” in this manner.    What will all this clover do?  </a:t>
            </a:r>
            <a:r>
              <a:rPr lang="en-US" dirty="0" smtClean="0">
                <a:latin typeface="Arial" pitchFamily="34" charset="0"/>
              </a:rPr>
              <a:t>Besides </a:t>
            </a:r>
            <a:r>
              <a:rPr lang="en-US" dirty="0">
                <a:latin typeface="Arial" pitchFamily="34" charset="0"/>
              </a:rPr>
              <a:t>improving the nutritional value of what the livestock are eating it will let us tap into a free nitrogen source, the air.</a:t>
            </a:r>
          </a:p>
          <a:p>
            <a:pPr eaLnBrk="1" hangingPunct="1"/>
            <a:r>
              <a:rPr lang="en-US" dirty="0">
                <a:latin typeface="Arial" pitchFamily="34" charset="0"/>
              </a:rPr>
              <a:t>There are a couple of things you have to notice.  First there is not any bare soil.  There is still a lot of green grass.  This means the soil stays cooler and they are still able to carry on photosynthesis</a:t>
            </a:r>
          </a:p>
          <a:p>
            <a:pPr eaLnBrk="1" hangingPunct="1"/>
            <a:endParaRPr lang="en-US" dirty="0"/>
          </a:p>
        </p:txBody>
      </p:sp>
    </p:spTree>
    <p:extLst>
      <p:ext uri="{BB962C8B-B14F-4D97-AF65-F5344CB8AC3E}">
        <p14:creationId xmlns:p14="http://schemas.microsoft.com/office/powerpoint/2010/main" val="852280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rancher</a:t>
            </a:r>
            <a:r>
              <a:rPr lang="en-US" baseline="0" dirty="0"/>
              <a:t> in </a:t>
            </a:r>
            <a:r>
              <a:rPr lang="en-US" baseline="0" dirty="0" smtClean="0"/>
              <a:t>western </a:t>
            </a:r>
            <a:r>
              <a:rPr lang="en-US" baseline="0" dirty="0"/>
              <a:t>South Dakota.   He is also using some higher density grazing.  He uses temporary fencing to more frequently move livestock.  The photo on the left gives an idea of the extent of his ranch.  Cattle are not really restricted to the small area you see.  They are just ready to move to the next paddock as you see being done in the right photo.   In just a few years of using this management style, this rancher has noticed improved forages with better diversity of species while the cattle are easier to handle.</a:t>
            </a:r>
            <a:endParaRPr lang="en-US" dirty="0"/>
          </a:p>
        </p:txBody>
      </p:sp>
      <p:sp>
        <p:nvSpPr>
          <p:cNvPr id="4" name="Slide Number Placeholder 3"/>
          <p:cNvSpPr>
            <a:spLocks noGrp="1"/>
          </p:cNvSpPr>
          <p:nvPr>
            <p:ph type="sldNum" sz="quarter" idx="10"/>
          </p:nvPr>
        </p:nvSpPr>
        <p:spPr/>
        <p:txBody>
          <a:bodyPr/>
          <a:lstStyle/>
          <a:p>
            <a:fld id="{CEAD696A-9C0D-476B-8837-7412A110A357}" type="slidenum">
              <a:rPr lang="en-US" smtClean="0"/>
              <a:t>67</a:t>
            </a:fld>
            <a:endParaRPr lang="en-US"/>
          </a:p>
        </p:txBody>
      </p:sp>
    </p:spTree>
    <p:extLst>
      <p:ext uri="{BB962C8B-B14F-4D97-AF65-F5344CB8AC3E}">
        <p14:creationId xmlns:p14="http://schemas.microsoft.com/office/powerpoint/2010/main" val="12644204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Extending the grazing season by stockpiling forages and </a:t>
            </a:r>
            <a:r>
              <a:rPr lang="en-US" dirty="0" smtClean="0"/>
              <a:t>strip grazing </a:t>
            </a:r>
            <a:r>
              <a:rPr lang="en-US" dirty="0"/>
              <a:t>is</a:t>
            </a:r>
            <a:r>
              <a:rPr lang="en-US" baseline="0" dirty="0"/>
              <a:t> a form of high density grazing as livestock “advance” as the fence is moved.  Plus the living root is enhanced by the fall/late summer growth (stockpiling).</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look at that</a:t>
            </a:r>
            <a:r>
              <a:rPr lang="en-US" baseline="0" dirty="0"/>
              <a:t> same</a:t>
            </a:r>
            <a:r>
              <a:rPr lang="en-US" dirty="0"/>
              <a:t> stockpiled</a:t>
            </a:r>
            <a:r>
              <a:rPr lang="en-US" baseline="0" dirty="0"/>
              <a:t>/</a:t>
            </a:r>
            <a:r>
              <a:rPr lang="en-US" baseline="0" dirty="0" err="1"/>
              <a:t>stripgrazed</a:t>
            </a:r>
            <a:r>
              <a:rPr lang="en-US" baseline="0" dirty="0"/>
              <a:t> pasture the next spring.  Diversity has improved.  </a:t>
            </a:r>
            <a:r>
              <a:rPr lang="en-US" baseline="0" dirty="0" smtClean="0"/>
              <a:t>The p</a:t>
            </a:r>
            <a:r>
              <a:rPr lang="en-US" dirty="0" smtClean="0"/>
              <a:t>roducer </a:t>
            </a:r>
            <a:r>
              <a:rPr lang="en-US" dirty="0"/>
              <a:t>had never seen vetch in this</a:t>
            </a:r>
            <a:r>
              <a:rPr lang="en-US" baseline="0" dirty="0"/>
              <a:t> pasture before.  The hoof, soil, plant, residue, interaction has stimulated dormant seed to germinate.</a:t>
            </a:r>
            <a:endParaRPr lang="en-US" dirty="0"/>
          </a:p>
          <a:p>
            <a:endParaRPr lang="en-US" dirty="0"/>
          </a:p>
        </p:txBody>
      </p:sp>
      <p:sp>
        <p:nvSpPr>
          <p:cNvPr id="4" name="Slide Number Placeholder 3"/>
          <p:cNvSpPr>
            <a:spLocks noGrp="1"/>
          </p:cNvSpPr>
          <p:nvPr>
            <p:ph type="sldNum" sz="quarter" idx="10"/>
          </p:nvPr>
        </p:nvSpPr>
        <p:spPr/>
        <p:txBody>
          <a:bodyPr/>
          <a:lstStyle/>
          <a:p>
            <a:fld id="{A6FBC531-3E64-496C-9BC6-219085D5DFFB}"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40969453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some high density</a:t>
            </a:r>
            <a:r>
              <a:rPr lang="en-US" baseline="0" dirty="0"/>
              <a:t> grazing in North Dakota</a:t>
            </a:r>
            <a:endParaRPr lang="en-US" dirty="0"/>
          </a:p>
          <a:p>
            <a:endParaRPr lang="en-US" dirty="0"/>
          </a:p>
          <a:p>
            <a:r>
              <a:rPr lang="en-US" dirty="0"/>
              <a:t>Look at the biological results from a comparison</a:t>
            </a:r>
            <a:r>
              <a:rPr lang="en-US" baseline="0" dirty="0"/>
              <a:t> of those systems in ND.   There is a greater balance of biology in this higher density grazing.   Look at total </a:t>
            </a:r>
            <a:r>
              <a:rPr lang="en-US" baseline="0" dirty="0" smtClean="0"/>
              <a:t>biology </a:t>
            </a:r>
            <a:r>
              <a:rPr lang="en-US" baseline="0" dirty="0"/>
              <a:t>and greater numbers of Fungi….a soil health indicator</a:t>
            </a:r>
            <a:r>
              <a:rPr lang="en-US" baseline="0" dirty="0" smtClean="0"/>
              <a:t>!  In Tennessee, a cropland with no till and cover crops had a total biology value similar to that on the right and when animals were added it got as high as 6000 ng/g for total biology.</a:t>
            </a:r>
            <a:endParaRPr lang="en-US" dirty="0"/>
          </a:p>
        </p:txBody>
      </p:sp>
      <p:sp>
        <p:nvSpPr>
          <p:cNvPr id="4" name="Slide Number Placeholder 3"/>
          <p:cNvSpPr>
            <a:spLocks noGrp="1"/>
          </p:cNvSpPr>
          <p:nvPr>
            <p:ph type="sldNum" sz="quarter" idx="10"/>
          </p:nvPr>
        </p:nvSpPr>
        <p:spPr/>
        <p:txBody>
          <a:bodyPr/>
          <a:lstStyle/>
          <a:p>
            <a:fld id="{A6FBC531-3E64-496C-9BC6-219085D5DFFB}"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34484344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t>
            </a:r>
            <a:r>
              <a:rPr lang="en-US" dirty="0" smtClean="0"/>
              <a:t>let’s</a:t>
            </a:r>
            <a:r>
              <a:rPr lang="en-US" baseline="0" dirty="0" smtClean="0"/>
              <a:t> </a:t>
            </a:r>
            <a:r>
              <a:rPr lang="en-US" baseline="0" dirty="0"/>
              <a:t>go back and look at manure and urine.  </a:t>
            </a:r>
            <a:r>
              <a:rPr lang="en-US" dirty="0"/>
              <a:t>Remember that most</a:t>
            </a:r>
            <a:r>
              <a:rPr lang="en-US" baseline="0" dirty="0"/>
              <a:t> of what goes in comes out </a:t>
            </a:r>
            <a:r>
              <a:rPr lang="en-US" baseline="0" dirty="0" smtClean="0"/>
              <a:t>the </a:t>
            </a:r>
            <a:r>
              <a:rPr lang="en-US" baseline="0" dirty="0"/>
              <a:t>back end.  So we need to make the best use out of it as possible.   </a:t>
            </a:r>
            <a:endParaRPr lang="en-US" dirty="0"/>
          </a:p>
        </p:txBody>
      </p:sp>
      <p:sp>
        <p:nvSpPr>
          <p:cNvPr id="4" name="Slide Number Placeholder 3"/>
          <p:cNvSpPr>
            <a:spLocks noGrp="1"/>
          </p:cNvSpPr>
          <p:nvPr>
            <p:ph type="sldNum" sz="quarter" idx="10"/>
          </p:nvPr>
        </p:nvSpPr>
        <p:spPr/>
        <p:txBody>
          <a:bodyPr/>
          <a:lstStyle/>
          <a:p>
            <a:fld id="{A6FBC531-3E64-496C-9BC6-219085D5DFFB}"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25679207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 30 head</a:t>
            </a:r>
            <a:r>
              <a:rPr lang="en-US" baseline="0" dirty="0"/>
              <a:t> are fed for 120 days. This could easily be about 400 pounds of </a:t>
            </a:r>
            <a:r>
              <a:rPr lang="en-US" baseline="0" dirty="0" smtClean="0"/>
              <a:t>P</a:t>
            </a:r>
            <a:r>
              <a:rPr lang="en-US" baseline="-25000" dirty="0" smtClean="0"/>
              <a:t>2</a:t>
            </a:r>
            <a:r>
              <a:rPr lang="en-US" baseline="0" dirty="0" smtClean="0"/>
              <a:t>O</a:t>
            </a:r>
            <a:r>
              <a:rPr lang="en-US" baseline="-25000" dirty="0" smtClean="0"/>
              <a:t>5</a:t>
            </a:r>
            <a:r>
              <a:rPr lang="en-US" baseline="0" dirty="0" smtClean="0"/>
              <a:t> </a:t>
            </a:r>
            <a:r>
              <a:rPr lang="en-US" baseline="0" dirty="0"/>
              <a:t>and 1100 pounds of N deposited on one area.  </a:t>
            </a:r>
            <a:r>
              <a:rPr lang="en-US" baseline="0" dirty="0" smtClean="0"/>
              <a:t>So this </a:t>
            </a:r>
            <a:r>
              <a:rPr lang="en-US" baseline="0" dirty="0"/>
              <a:t>could be applied to </a:t>
            </a:r>
            <a:r>
              <a:rPr lang="en-US" baseline="0" dirty="0" smtClean="0"/>
              <a:t>provide </a:t>
            </a:r>
            <a:r>
              <a:rPr lang="en-US" baseline="0" dirty="0"/>
              <a:t>nutrients for forages and be properly recycled instead of becoming a </a:t>
            </a:r>
            <a:r>
              <a:rPr lang="en-US" baseline="0" dirty="0" smtClean="0"/>
              <a:t>water quality problem as shown here (note the stream </a:t>
            </a:r>
            <a:r>
              <a:rPr lang="en-US" baseline="0" dirty="0"/>
              <a:t>in the background</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6FBC531-3E64-496C-9BC6-219085D5DFFB}"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2622517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weed percentage after the fourth harvest, you have a</a:t>
            </a:r>
            <a:r>
              <a:rPr lang="en-US" baseline="0" dirty="0" smtClean="0"/>
              <a:t> greater number of weeds with the half inch cutting height than the others, particularly with those that have the higher rates of nitrogen.  When you overgraze, the ground is more bare, temperatures are higher, leading to greater weed pressure.</a:t>
            </a:r>
            <a:endParaRPr lang="en-US" dirty="0"/>
          </a:p>
        </p:txBody>
      </p:sp>
      <p:sp>
        <p:nvSpPr>
          <p:cNvPr id="4" name="Slide Number Placeholder 3"/>
          <p:cNvSpPr>
            <a:spLocks noGrp="1"/>
          </p:cNvSpPr>
          <p:nvPr>
            <p:ph type="sldNum" sz="quarter" idx="10"/>
          </p:nvPr>
        </p:nvSpPr>
        <p:spPr/>
        <p:txBody>
          <a:bodyPr/>
          <a:lstStyle/>
          <a:p>
            <a:fld id="{CEAD696A-9C0D-476B-8837-7412A110A357}" type="slidenum">
              <a:rPr lang="en-US" smtClean="0"/>
              <a:t>9</a:t>
            </a:fld>
            <a:endParaRPr lang="en-US"/>
          </a:p>
        </p:txBody>
      </p:sp>
    </p:spTree>
    <p:extLst>
      <p:ext uri="{BB962C8B-B14F-4D97-AF65-F5344CB8AC3E}">
        <p14:creationId xmlns:p14="http://schemas.microsoft.com/office/powerpoint/2010/main" val="42743079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00CC56B9-A237-497B-8A8E-F15C99210484}" type="slidenum">
              <a:rPr lang="en-US" smtClean="0">
                <a:solidFill>
                  <a:prstClr val="black"/>
                </a:solidFill>
                <a:latin typeface="Arial" pitchFamily="34" charset="0"/>
              </a:rPr>
              <a:pPr/>
              <a:t>72</a:t>
            </a:fld>
            <a:endParaRPr lang="en-US">
              <a:solidFill>
                <a:prstClr val="black"/>
              </a:solidFill>
              <a:latin typeface="Arial" pitchFamily="34" charset="0"/>
            </a:endParaRPr>
          </a:p>
        </p:txBody>
      </p:sp>
      <p:sp>
        <p:nvSpPr>
          <p:cNvPr id="97283" name="Rectangle 2"/>
          <p:cNvSpPr>
            <a:spLocks noGrp="1" noRot="1" noChangeAspect="1" noChangeArrowheads="1" noTextEdit="1"/>
          </p:cNvSpPr>
          <p:nvPr>
            <p:ph type="sldImg"/>
          </p:nvPr>
        </p:nvSpPr>
        <p:spPr>
          <a:xfrm>
            <a:off x="384175" y="687388"/>
            <a:ext cx="6091238" cy="3427412"/>
          </a:xfrm>
          <a:ln/>
        </p:spPr>
      </p:sp>
      <p:sp>
        <p:nvSpPr>
          <p:cNvPr id="97284" name="Rectangle 3"/>
          <p:cNvSpPr>
            <a:spLocks noGrp="1" noChangeArrowheads="1"/>
          </p:cNvSpPr>
          <p:nvPr>
            <p:ph type="body" idx="1"/>
          </p:nvPr>
        </p:nvSpPr>
        <p:spPr>
          <a:xfrm>
            <a:off x="914400" y="4344988"/>
            <a:ext cx="5029200" cy="4111625"/>
          </a:xfrm>
          <a:noFill/>
          <a:ln/>
        </p:spPr>
        <p:txBody>
          <a:bodyPr/>
          <a:lstStyle/>
          <a:p>
            <a:pPr eaLnBrk="1" hangingPunct="1"/>
            <a:r>
              <a:rPr lang="en-US" dirty="0">
                <a:latin typeface="Arial" pitchFamily="34" charset="0"/>
              </a:rPr>
              <a:t>As part of the MU study, they estimated how long portions of the field might go without receiving manure.  In continuous grazing, parts of the pasture will only receive manure from the cattle every 27 years.  In other words portions of the pasture only receive fertilizer every 27 years.  Intensive grazing can reduce this to every 2 years</a:t>
            </a:r>
          </a:p>
          <a:p>
            <a:pPr eaLnBrk="1" hangingPunct="1"/>
            <a:endParaRPr lang="en-US" dirty="0">
              <a:latin typeface="Arial" pitchFamily="34" charset="0"/>
            </a:endParaRPr>
          </a:p>
          <a:p>
            <a:pPr eaLnBrk="1" hangingPunct="1"/>
            <a:r>
              <a:rPr lang="en-US" dirty="0">
                <a:latin typeface="Arial" pitchFamily="34" charset="0"/>
              </a:rPr>
              <a:t>There is no data for </a:t>
            </a:r>
            <a:r>
              <a:rPr lang="en-US" dirty="0" smtClean="0">
                <a:latin typeface="Arial" pitchFamily="34" charset="0"/>
              </a:rPr>
              <a:t>once per day</a:t>
            </a:r>
            <a:r>
              <a:rPr lang="en-US" baseline="0" dirty="0" smtClean="0">
                <a:latin typeface="Arial" pitchFamily="34" charset="0"/>
              </a:rPr>
              <a:t> or </a:t>
            </a:r>
            <a:r>
              <a:rPr lang="en-US" dirty="0" smtClean="0">
                <a:latin typeface="Arial" pitchFamily="34" charset="0"/>
              </a:rPr>
              <a:t>more </a:t>
            </a:r>
            <a:r>
              <a:rPr lang="en-US" dirty="0">
                <a:latin typeface="Arial" pitchFamily="34" charset="0"/>
              </a:rPr>
              <a:t>than</a:t>
            </a:r>
            <a:r>
              <a:rPr lang="en-US" baseline="0" dirty="0">
                <a:latin typeface="Arial" pitchFamily="34" charset="0"/>
              </a:rPr>
              <a:t> once per day</a:t>
            </a:r>
            <a:endParaRPr lang="en-US" dirty="0">
              <a:latin typeface="Arial" pitchFamily="34" charset="0"/>
            </a:endParaRPr>
          </a:p>
        </p:txBody>
      </p:sp>
    </p:spTree>
    <p:extLst>
      <p:ext uri="{BB962C8B-B14F-4D97-AF65-F5344CB8AC3E}">
        <p14:creationId xmlns:p14="http://schemas.microsoft.com/office/powerpoint/2010/main" val="251598421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xfrm>
            <a:off x="381000" y="685800"/>
            <a:ext cx="6096000" cy="3429000"/>
          </a:xfrm>
          <a:ln/>
        </p:spPr>
      </p:sp>
      <p:sp>
        <p:nvSpPr>
          <p:cNvPr id="107523" name="Notes Placeholder 2"/>
          <p:cNvSpPr>
            <a:spLocks noGrp="1"/>
          </p:cNvSpPr>
          <p:nvPr>
            <p:ph type="body" idx="1"/>
          </p:nvPr>
        </p:nvSpPr>
        <p:spPr>
          <a:noFill/>
          <a:ln/>
        </p:spPr>
        <p:txBody>
          <a:bodyPr/>
          <a:lstStyle/>
          <a:p>
            <a:r>
              <a:rPr lang="en-US" dirty="0">
                <a:latin typeface="Arial" pitchFamily="34" charset="0"/>
              </a:rPr>
              <a:t>Here is an example of manure</a:t>
            </a:r>
            <a:r>
              <a:rPr lang="en-US" baseline="0" dirty="0">
                <a:latin typeface="Arial" pitchFamily="34" charset="0"/>
              </a:rPr>
              <a:t> that is well distributed. </a:t>
            </a:r>
            <a:r>
              <a:rPr lang="en-US" dirty="0">
                <a:latin typeface="Arial" pitchFamily="34" charset="0"/>
              </a:rPr>
              <a:t>Are there any areas of refusal?  It has been over 4 months since anything has been on this field.  Previous manure piles are gone, urine </a:t>
            </a:r>
            <a:r>
              <a:rPr lang="en-US" dirty="0" smtClean="0">
                <a:latin typeface="Arial" pitchFamily="34" charset="0"/>
              </a:rPr>
              <a:t>smell </a:t>
            </a:r>
            <a:r>
              <a:rPr lang="en-US" dirty="0">
                <a:latin typeface="Arial" pitchFamily="34" charset="0"/>
              </a:rPr>
              <a:t>went away.  </a:t>
            </a:r>
            <a:r>
              <a:rPr lang="en-US" dirty="0" smtClean="0">
                <a:latin typeface="Arial" pitchFamily="34" charset="0"/>
              </a:rPr>
              <a:t>It </a:t>
            </a:r>
            <a:r>
              <a:rPr lang="en-US" u="none" dirty="0">
                <a:latin typeface="Arial" pitchFamily="34" charset="0"/>
              </a:rPr>
              <a:t>can take </a:t>
            </a:r>
            <a:r>
              <a:rPr lang="en-US" u="none" dirty="0" smtClean="0">
                <a:latin typeface="Arial" pitchFamily="34" charset="0"/>
              </a:rPr>
              <a:t>as</a:t>
            </a:r>
            <a:r>
              <a:rPr lang="en-US" u="none" baseline="0" dirty="0" smtClean="0">
                <a:latin typeface="Arial" pitchFamily="34" charset="0"/>
              </a:rPr>
              <a:t> long</a:t>
            </a:r>
            <a:r>
              <a:rPr lang="en-US" u="none" dirty="0" smtClean="0">
                <a:latin typeface="Arial" pitchFamily="34" charset="0"/>
              </a:rPr>
              <a:t> </a:t>
            </a:r>
            <a:r>
              <a:rPr lang="en-US" u="none" dirty="0">
                <a:latin typeface="Arial" pitchFamily="34" charset="0"/>
              </a:rPr>
              <a:t>as 90 days for just the urine smell to go away</a:t>
            </a:r>
            <a:r>
              <a:rPr lang="en-US" dirty="0">
                <a:latin typeface="Arial" pitchFamily="34" charset="0"/>
              </a:rPr>
              <a:t>.  If we were on a 30-45 </a:t>
            </a:r>
            <a:r>
              <a:rPr lang="en-US" dirty="0" smtClean="0">
                <a:latin typeface="Arial" pitchFamily="34" charset="0"/>
              </a:rPr>
              <a:t>day rotation </a:t>
            </a:r>
            <a:r>
              <a:rPr lang="en-US" dirty="0">
                <a:latin typeface="Arial" pitchFamily="34" charset="0"/>
              </a:rPr>
              <a:t>do you think we would have had areas they avoided because of manure and urine?  You bet we would have.  45-60 days should be okay, sheep no problem.</a:t>
            </a:r>
          </a:p>
        </p:txBody>
      </p:sp>
      <p:sp>
        <p:nvSpPr>
          <p:cNvPr id="107524" name="Slide Number Placeholder 3"/>
          <p:cNvSpPr>
            <a:spLocks noGrp="1"/>
          </p:cNvSpPr>
          <p:nvPr>
            <p:ph type="sldNum" sz="quarter" idx="5"/>
          </p:nvPr>
        </p:nvSpPr>
        <p:spPr>
          <a:noFill/>
        </p:spPr>
        <p:txBody>
          <a:bodyPr/>
          <a:lstStyle/>
          <a:p>
            <a:fld id="{08EBC6BF-3EEC-4B5A-A50D-7E933BF4D436}" type="slidenum">
              <a:rPr lang="en-US" smtClean="0">
                <a:solidFill>
                  <a:prstClr val="black"/>
                </a:solidFill>
                <a:latin typeface="Arial" pitchFamily="34" charset="0"/>
              </a:rPr>
              <a:pPr/>
              <a:t>73</a:t>
            </a:fld>
            <a:endParaRPr lang="en-US">
              <a:solidFill>
                <a:prstClr val="black"/>
              </a:solidFill>
              <a:latin typeface="Arial" pitchFamily="34" charset="0"/>
            </a:endParaRPr>
          </a:p>
        </p:txBody>
      </p:sp>
    </p:spTree>
    <p:extLst>
      <p:ext uri="{BB962C8B-B14F-4D97-AF65-F5344CB8AC3E}">
        <p14:creationId xmlns:p14="http://schemas.microsoft.com/office/powerpoint/2010/main" val="3027084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also want to keep the grazing height</a:t>
            </a:r>
            <a:r>
              <a:rPr lang="en-US" baseline="0" dirty="0" smtClean="0"/>
              <a:t> higher to reduce disease from things like infective larvae that can be ingested with grass up to 5 inches tall.</a:t>
            </a:r>
            <a:endParaRPr lang="en-US" dirty="0"/>
          </a:p>
        </p:txBody>
      </p:sp>
      <p:sp>
        <p:nvSpPr>
          <p:cNvPr id="4" name="Slide Number Placeholder 3"/>
          <p:cNvSpPr>
            <a:spLocks noGrp="1"/>
          </p:cNvSpPr>
          <p:nvPr>
            <p:ph type="sldNum" sz="quarter" idx="10"/>
          </p:nvPr>
        </p:nvSpPr>
        <p:spPr/>
        <p:txBody>
          <a:bodyPr/>
          <a:lstStyle/>
          <a:p>
            <a:fld id="{CEAD696A-9C0D-476B-8837-7412A110A357}" type="slidenum">
              <a:rPr lang="en-US" smtClean="0"/>
              <a:t>74</a:t>
            </a:fld>
            <a:endParaRPr lang="en-US"/>
          </a:p>
        </p:txBody>
      </p:sp>
    </p:spTree>
    <p:extLst>
      <p:ext uri="{BB962C8B-B14F-4D97-AF65-F5344CB8AC3E}">
        <p14:creationId xmlns:p14="http://schemas.microsoft.com/office/powerpoint/2010/main" val="167933115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dung beetles?</a:t>
            </a:r>
            <a:r>
              <a:rPr lang="en-US" baseline="0" dirty="0"/>
              <a:t>  </a:t>
            </a:r>
            <a:r>
              <a:rPr lang="en-US" baseline="0" dirty="0" smtClean="0"/>
              <a:t>They can </a:t>
            </a:r>
            <a:r>
              <a:rPr lang="en-US" baseline="0" dirty="0"/>
              <a:t>move and bury organic matter.  </a:t>
            </a:r>
            <a:r>
              <a:rPr lang="en-US" baseline="0" dirty="0" smtClean="0"/>
              <a:t>These are natural </a:t>
            </a:r>
            <a:r>
              <a:rPr lang="en-US" baseline="0" dirty="0"/>
              <a:t>tillers in perennial systems. They can persist in grazing systems but </a:t>
            </a:r>
            <a:r>
              <a:rPr lang="en-US" baseline="0" dirty="0" smtClean="0"/>
              <a:t>certainly </a:t>
            </a:r>
            <a:r>
              <a:rPr lang="en-US" baseline="0" dirty="0"/>
              <a:t>thrive better where internal pesticides are absent.</a:t>
            </a:r>
            <a:endParaRPr lang="en-US" dirty="0"/>
          </a:p>
        </p:txBody>
      </p:sp>
      <p:sp>
        <p:nvSpPr>
          <p:cNvPr id="4" name="Slide Number Placeholder 3"/>
          <p:cNvSpPr>
            <a:spLocks noGrp="1"/>
          </p:cNvSpPr>
          <p:nvPr>
            <p:ph type="sldNum" sz="quarter" idx="10"/>
          </p:nvPr>
        </p:nvSpPr>
        <p:spPr/>
        <p:txBody>
          <a:bodyPr/>
          <a:lstStyle/>
          <a:p>
            <a:fld id="{A6FBC531-3E64-496C-9BC6-219085D5DFFB}"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27412313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three </a:t>
            </a:r>
            <a:r>
              <a:rPr lang="en-US" dirty="0"/>
              <a:t>basic </a:t>
            </a:r>
            <a:r>
              <a:rPr lang="en-US" dirty="0" smtClean="0"/>
              <a:t>kinds of dung beetle.  </a:t>
            </a:r>
            <a:r>
              <a:rPr lang="en-US" dirty="0"/>
              <a:t>Those that live in the manure, those that move manure directly down and the</a:t>
            </a:r>
            <a:r>
              <a:rPr lang="en-US" baseline="0" dirty="0"/>
              <a:t> well </a:t>
            </a:r>
            <a:r>
              <a:rPr lang="en-US" baseline="0" dirty="0" smtClean="0"/>
              <a:t>known </a:t>
            </a:r>
            <a:r>
              <a:rPr lang="en-US" baseline="0" dirty="0"/>
              <a:t>tumblers.</a:t>
            </a:r>
            <a:endParaRPr lang="en-US" dirty="0"/>
          </a:p>
        </p:txBody>
      </p:sp>
      <p:sp>
        <p:nvSpPr>
          <p:cNvPr id="4" name="Slide Number Placeholder 3"/>
          <p:cNvSpPr>
            <a:spLocks noGrp="1"/>
          </p:cNvSpPr>
          <p:nvPr>
            <p:ph type="sldNum" sz="quarter" idx="10"/>
          </p:nvPr>
        </p:nvSpPr>
        <p:spPr/>
        <p:txBody>
          <a:bodyPr/>
          <a:lstStyle/>
          <a:p>
            <a:fld id="{A6FBC531-3E64-496C-9BC6-219085D5DFFB}"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20541304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the difference</a:t>
            </a:r>
            <a:r>
              <a:rPr lang="en-US" baseline="0" dirty="0" smtClean="0"/>
              <a:t> in the biomass of animals above ground (3,018 </a:t>
            </a:r>
            <a:r>
              <a:rPr lang="en-US" baseline="0" dirty="0" err="1" smtClean="0"/>
              <a:t>lbs</a:t>
            </a:r>
            <a:r>
              <a:rPr lang="en-US" baseline="0" dirty="0" smtClean="0"/>
              <a:t>) and below ground (14,003 </a:t>
            </a:r>
            <a:r>
              <a:rPr lang="en-US" baseline="0" dirty="0" err="1" smtClean="0"/>
              <a:t>lbs</a:t>
            </a:r>
            <a:r>
              <a:rPr lang="en-US" baseline="0" dirty="0" smtClean="0"/>
              <a:t>) for a pasture soil.  </a:t>
            </a:r>
            <a:endParaRPr lang="en-US" dirty="0"/>
          </a:p>
        </p:txBody>
      </p:sp>
      <p:sp>
        <p:nvSpPr>
          <p:cNvPr id="4" name="Slide Number Placeholder 3"/>
          <p:cNvSpPr>
            <a:spLocks noGrp="1"/>
          </p:cNvSpPr>
          <p:nvPr>
            <p:ph type="sldNum" sz="quarter" idx="10"/>
          </p:nvPr>
        </p:nvSpPr>
        <p:spPr/>
        <p:txBody>
          <a:bodyPr/>
          <a:lstStyle/>
          <a:p>
            <a:fld id="{CEAD696A-9C0D-476B-8837-7412A110A357}" type="slidenum">
              <a:rPr lang="en-US" smtClean="0"/>
              <a:t>77</a:t>
            </a:fld>
            <a:endParaRPr lang="en-US"/>
          </a:p>
        </p:txBody>
      </p:sp>
    </p:spTree>
    <p:extLst>
      <p:ext uri="{BB962C8B-B14F-4D97-AF65-F5344CB8AC3E}">
        <p14:creationId xmlns:p14="http://schemas.microsoft.com/office/powerpoint/2010/main" val="4344686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Chickens can be great for natural pest</a:t>
            </a:r>
            <a:r>
              <a:rPr lang="en-US" baseline="0" dirty="0"/>
              <a:t> control (fly larvae </a:t>
            </a:r>
            <a:r>
              <a:rPr lang="en-US" baseline="0" dirty="0" err="1"/>
              <a:t>etc</a:t>
            </a:r>
            <a:r>
              <a:rPr lang="en-US" baseline="0" dirty="0"/>
              <a:t>) and they can spread manure with their feet.  Wait a few days to put chickens out to give dung beetles time to move manure and lay eggs.  Otherwise the chickens will eat some of your beetles. 3 days later after beef.</a:t>
            </a:r>
            <a:endParaRPr lang="en-US" dirty="0"/>
          </a:p>
        </p:txBody>
      </p:sp>
      <p:sp>
        <p:nvSpPr>
          <p:cNvPr id="4" name="Slide Number Placeholder 3"/>
          <p:cNvSpPr>
            <a:spLocks noGrp="1"/>
          </p:cNvSpPr>
          <p:nvPr>
            <p:ph type="sldNum" sz="quarter" idx="10"/>
          </p:nvPr>
        </p:nvSpPr>
        <p:spPr/>
        <p:txBody>
          <a:bodyPr/>
          <a:lstStyle/>
          <a:p>
            <a:fld id="{A6FBC531-3E64-496C-9BC6-219085D5DFFB}"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2515089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stand persistence after the fifth</a:t>
            </a:r>
            <a:r>
              <a:rPr lang="en-US" baseline="0" dirty="0" smtClean="0"/>
              <a:t> harvest, you see greater persistence with higher cutting height and no effect from nitrogen or potassium.  If we can stop grazing at 4 inches, particularly with cool season grasses, there’s a lot of benefits.</a:t>
            </a:r>
            <a:endParaRPr lang="en-US" dirty="0"/>
          </a:p>
        </p:txBody>
      </p:sp>
      <p:sp>
        <p:nvSpPr>
          <p:cNvPr id="4" name="Slide Number Placeholder 3"/>
          <p:cNvSpPr>
            <a:spLocks noGrp="1"/>
          </p:cNvSpPr>
          <p:nvPr>
            <p:ph type="sldNum" sz="quarter" idx="10"/>
          </p:nvPr>
        </p:nvSpPr>
        <p:spPr/>
        <p:txBody>
          <a:bodyPr/>
          <a:lstStyle/>
          <a:p>
            <a:fld id="{CEAD696A-9C0D-476B-8837-7412A110A357}" type="slidenum">
              <a:rPr lang="en-US" smtClean="0"/>
              <a:t>10</a:t>
            </a:fld>
            <a:endParaRPr lang="en-US"/>
          </a:p>
        </p:txBody>
      </p:sp>
    </p:spTree>
    <p:extLst>
      <p:ext uri="{BB962C8B-B14F-4D97-AF65-F5344CB8AC3E}">
        <p14:creationId xmlns:p14="http://schemas.microsoft.com/office/powerpoint/2010/main" val="2485265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another study where in the</a:t>
            </a:r>
            <a:r>
              <a:rPr lang="en-US" baseline="0" dirty="0" smtClean="0"/>
              <a:t> pot on the left, </a:t>
            </a:r>
            <a:r>
              <a:rPr lang="en-US" dirty="0" err="1" smtClean="0"/>
              <a:t>orchardgrass</a:t>
            </a:r>
            <a:r>
              <a:rPr lang="en-US" baseline="0" dirty="0" smtClean="0"/>
              <a:t> was</a:t>
            </a:r>
            <a:r>
              <a:rPr lang="en-US" dirty="0" smtClean="0"/>
              <a:t> clipped down to a 1 inch height on a daily</a:t>
            </a:r>
            <a:r>
              <a:rPr lang="en-US" baseline="0" dirty="0" smtClean="0"/>
              <a:t> basis for 30 days and with the pot on the right was clipped down to 3.5 inches after a 30 day recovery period.  The next few slides show what the daily recovery looked like over time.</a:t>
            </a:r>
            <a:endParaRPr lang="en-US" dirty="0" smtClean="0"/>
          </a:p>
        </p:txBody>
      </p:sp>
      <p:sp>
        <p:nvSpPr>
          <p:cNvPr id="4" name="Slide Number Placeholder 3"/>
          <p:cNvSpPr>
            <a:spLocks noGrp="1"/>
          </p:cNvSpPr>
          <p:nvPr>
            <p:ph type="sldNum" sz="quarter" idx="5"/>
          </p:nvPr>
        </p:nvSpPr>
        <p:spPr/>
        <p:txBody>
          <a:bodyPr/>
          <a:lstStyle/>
          <a:p>
            <a:fld id="{CEAD696A-9C0D-476B-8837-7412A110A357}" type="slidenum">
              <a:rPr lang="en-US" smtClean="0"/>
              <a:t>11</a:t>
            </a:fld>
            <a:endParaRPr lang="en-US"/>
          </a:p>
        </p:txBody>
      </p:sp>
    </p:spTree>
    <p:extLst>
      <p:ext uri="{BB962C8B-B14F-4D97-AF65-F5344CB8AC3E}">
        <p14:creationId xmlns:p14="http://schemas.microsoft.com/office/powerpoint/2010/main" val="2581189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00450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BC3B3-E9AA-4ABF-BE8D-B03018823D62}" type="datetimeFigureOut">
              <a:rPr lang="en-US" smtClean="0">
                <a:solidFill>
                  <a:prstClr val="white">
                    <a:tint val="75000"/>
                  </a:prstClr>
                </a:solidFill>
              </a:rPr>
              <a:pPr/>
              <a:t>3/13/2020</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709641F7-FE9B-4866-8B22-4F355A350267}"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014810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BC3B3-E9AA-4ABF-BE8D-B03018823D62}" type="datetimeFigureOut">
              <a:rPr lang="en-US" smtClean="0">
                <a:solidFill>
                  <a:prstClr val="white">
                    <a:tint val="75000"/>
                  </a:prstClr>
                </a:solidFill>
              </a:rPr>
              <a:pPr/>
              <a:t>3/13/2020</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709641F7-FE9B-4866-8B22-4F355A350267}"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144338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8"/>
            <a:ext cx="10972800" cy="5859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18"/>
          <p:cNvSpPr>
            <a:spLocks noGrp="1" noChangeArrowheads="1"/>
          </p:cNvSpPr>
          <p:nvPr>
            <p:ph type="sldNum" sz="quarter" idx="10"/>
          </p:nvPr>
        </p:nvSpPr>
        <p:spPr>
          <a:ln/>
        </p:spPr>
        <p:txBody>
          <a:bodyPr/>
          <a:lstStyle>
            <a:lvl1pPr>
              <a:defRPr/>
            </a:lvl1pPr>
          </a:lstStyle>
          <a:p>
            <a:pPr>
              <a:defRPr/>
            </a:pPr>
            <a:fld id="{AB8C20CA-18B0-4EBA-9351-63FF82660459}" type="slidenum">
              <a:rPr lang="en-US">
                <a:solidFill>
                  <a:prstClr val="white">
                    <a:tint val="75000"/>
                  </a:prstClr>
                </a:solidFill>
              </a:rPr>
              <a:pPr>
                <a:defRPr/>
              </a:pPr>
              <a:t>‹#›</a:t>
            </a:fld>
            <a:endParaRPr lang="en-US" dirty="0">
              <a:solidFill>
                <a:prstClr val="white">
                  <a:tint val="75000"/>
                </a:prstClr>
              </a:solidFill>
            </a:endParaRPr>
          </a:p>
        </p:txBody>
      </p:sp>
      <p:sp>
        <p:nvSpPr>
          <p:cNvPr id="4" name="Rectangle 219"/>
          <p:cNvSpPr>
            <a:spLocks noGrp="1" noChangeArrowheads="1"/>
          </p:cNvSpPr>
          <p:nvPr>
            <p:ph type="dt" sz="half" idx="11"/>
          </p:nvPr>
        </p:nvSpPr>
        <p:spPr>
          <a:ln/>
        </p:spPr>
        <p:txBody>
          <a:bodyPr/>
          <a:lstStyle>
            <a:lvl1pPr>
              <a:defRPr/>
            </a:lvl1pPr>
          </a:lstStyle>
          <a:p>
            <a:pPr>
              <a:defRPr/>
            </a:pPr>
            <a:endParaRPr lang="en-US">
              <a:solidFill>
                <a:prstClr val="white">
                  <a:tint val="75000"/>
                </a:prstClr>
              </a:solidFill>
            </a:endParaRPr>
          </a:p>
        </p:txBody>
      </p:sp>
      <p:sp>
        <p:nvSpPr>
          <p:cNvPr id="5" name="Rectangle 220"/>
          <p:cNvSpPr>
            <a:spLocks noGrp="1" noChangeArrowheads="1"/>
          </p:cNvSpPr>
          <p:nvPr>
            <p:ph type="ftr" sz="quarter" idx="12"/>
          </p:nvPr>
        </p:nvSpPr>
        <p:spPr>
          <a:ln/>
        </p:spPr>
        <p:txBody>
          <a:bodyPr/>
          <a:lstStyle>
            <a:lvl1pPr>
              <a:defRPr/>
            </a:lvl1pPr>
          </a:lstStyle>
          <a:p>
            <a:pPr>
              <a:defRPr/>
            </a:pPr>
            <a:endParaRPr lang="en-US">
              <a:solidFill>
                <a:prstClr val="white">
                  <a:tint val="75000"/>
                </a:prstClr>
              </a:solidFill>
            </a:endParaRPr>
          </a:p>
        </p:txBody>
      </p:sp>
    </p:spTree>
    <p:extLst>
      <p:ext uri="{BB962C8B-B14F-4D97-AF65-F5344CB8AC3E}">
        <p14:creationId xmlns:p14="http://schemas.microsoft.com/office/powerpoint/2010/main" val="877647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BC3B3-E9AA-4ABF-BE8D-B03018823D62}" type="datetimeFigureOut">
              <a:rPr lang="en-US" smtClean="0">
                <a:solidFill>
                  <a:prstClr val="white">
                    <a:tint val="75000"/>
                  </a:prstClr>
                </a:solidFill>
              </a:rPr>
              <a:pPr/>
              <a:t>3/13/2020</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709641F7-FE9B-4866-8B22-4F355A350267}"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753844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FBC3B3-E9AA-4ABF-BE8D-B03018823D62}" type="datetimeFigureOut">
              <a:rPr lang="en-US" smtClean="0">
                <a:solidFill>
                  <a:prstClr val="white">
                    <a:tint val="75000"/>
                  </a:prstClr>
                </a:solidFill>
              </a:rPr>
              <a:pPr/>
              <a:t>3/13/2020</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709641F7-FE9B-4866-8B22-4F355A350267}"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62049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AFBC3B3-E9AA-4ABF-BE8D-B03018823D62}" type="datetimeFigureOut">
              <a:rPr lang="en-US" smtClean="0">
                <a:solidFill>
                  <a:prstClr val="white">
                    <a:tint val="75000"/>
                  </a:prstClr>
                </a:solidFill>
              </a:rPr>
              <a:pPr/>
              <a:t>3/13/2020</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709641F7-FE9B-4866-8B22-4F355A350267}"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127782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AFBC3B3-E9AA-4ABF-BE8D-B03018823D62}" type="datetimeFigureOut">
              <a:rPr lang="en-US" smtClean="0">
                <a:solidFill>
                  <a:prstClr val="white">
                    <a:tint val="75000"/>
                  </a:prstClr>
                </a:solidFill>
              </a:rPr>
              <a:pPr/>
              <a:t>3/13/2020</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709641F7-FE9B-4866-8B22-4F355A350267}"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136111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FBC3B3-E9AA-4ABF-BE8D-B03018823D62}" type="datetimeFigureOut">
              <a:rPr lang="en-US" smtClean="0">
                <a:solidFill>
                  <a:prstClr val="white">
                    <a:tint val="75000"/>
                  </a:prstClr>
                </a:solidFill>
              </a:rPr>
              <a:pPr/>
              <a:t>3/13/2020</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709641F7-FE9B-4866-8B22-4F355A350267}"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734548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FBC3B3-E9AA-4ABF-BE8D-B03018823D62}" type="datetimeFigureOut">
              <a:rPr lang="en-US" smtClean="0">
                <a:solidFill>
                  <a:prstClr val="white">
                    <a:tint val="75000"/>
                  </a:prstClr>
                </a:solidFill>
              </a:rPr>
              <a:pPr/>
              <a:t>3/13/2020</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709641F7-FE9B-4866-8B22-4F355A350267}"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841853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FBC3B3-E9AA-4ABF-BE8D-B03018823D62}" type="datetimeFigureOut">
              <a:rPr lang="en-US" smtClean="0">
                <a:solidFill>
                  <a:prstClr val="white">
                    <a:tint val="75000"/>
                  </a:prstClr>
                </a:solidFill>
              </a:rPr>
              <a:pPr/>
              <a:t>3/13/2020</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709641F7-FE9B-4866-8B22-4F355A350267}"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89979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FBC3B3-E9AA-4ABF-BE8D-B03018823D62}" type="datetimeFigureOut">
              <a:rPr lang="en-US" smtClean="0">
                <a:solidFill>
                  <a:prstClr val="white">
                    <a:tint val="75000"/>
                  </a:prstClr>
                </a:solidFill>
              </a:rPr>
              <a:pPr/>
              <a:t>3/13/2020</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709641F7-FE9B-4866-8B22-4F355A350267}"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700739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FBC3B3-E9AA-4ABF-BE8D-B03018823D62}" type="datetimeFigureOut">
              <a:rPr lang="en-US" smtClean="0">
                <a:solidFill>
                  <a:prstClr val="white">
                    <a:tint val="75000"/>
                  </a:prstClr>
                </a:solidFill>
              </a:rPr>
              <a:pPr/>
              <a:t>3/13/2020</a:t>
            </a:fld>
            <a:endParaRPr lang="en-US" dirty="0">
              <a:solidFill>
                <a:prstClr val="white">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white">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9641F7-FE9B-4866-8B22-4F355A350267}" type="slidenum">
              <a:rPr lang="en-US" smtClean="0">
                <a:solidFill>
                  <a:prstClr val="white">
                    <a:tint val="75000"/>
                  </a:prstClr>
                </a:solidFill>
              </a:rPr>
              <a:pPr/>
              <a:t>‹#›</a:t>
            </a:fld>
            <a:endParaRPr lang="en-US" dirty="0">
              <a:solidFill>
                <a:prstClr val="white">
                  <a:tint val="75000"/>
                </a:prstClr>
              </a:solidFill>
            </a:endParaRPr>
          </a:p>
        </p:txBody>
      </p:sp>
      <p:sp>
        <p:nvSpPr>
          <p:cNvPr id="7" name="Rectangle 6"/>
          <p:cNvSpPr/>
          <p:nvPr/>
        </p:nvSpPr>
        <p:spPr>
          <a:xfrm>
            <a:off x="40683" y="6504181"/>
            <a:ext cx="1195436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fontAlgn="auto">
              <a:spcBef>
                <a:spcPts val="0"/>
              </a:spcBef>
              <a:spcAft>
                <a:spcPts val="0"/>
              </a:spcAft>
              <a:defRPr/>
            </a:pPr>
            <a:r>
              <a:rPr lang="en-US" sz="1200" spc="100" dirty="0">
                <a:solidFill>
                  <a:schemeClr val="bg1"/>
                </a:solidFill>
                <a:effectLst/>
                <a:latin typeface="Arial" pitchFamily="34" charset="0"/>
                <a:cs typeface="Arial" pitchFamily="34" charset="0"/>
              </a:rPr>
              <a:t>  </a:t>
            </a:r>
            <a:r>
              <a:rPr lang="en-US" sz="1200" b="0" spc="100" dirty="0">
                <a:solidFill>
                  <a:srgbClr val="000000"/>
                </a:solidFill>
                <a:effectLst/>
                <a:latin typeface="Arial" pitchFamily="34" charset="0"/>
                <a:cs typeface="Arial" pitchFamily="34" charset="0"/>
              </a:rPr>
              <a:t>USDA | NRCS | </a:t>
            </a:r>
            <a:r>
              <a:rPr lang="en-US" sz="1200" b="0" spc="100" dirty="0">
                <a:solidFill>
                  <a:srgbClr val="000000"/>
                </a:solidFill>
                <a:effectLst/>
              </a:rPr>
              <a:t>Module Name</a:t>
            </a:r>
            <a:r>
              <a:rPr lang="en-US" sz="1200" b="1" spc="100" dirty="0">
                <a:solidFill>
                  <a:schemeClr val="accent6">
                    <a:lumMod val="50000"/>
                  </a:schemeClr>
                </a:solidFill>
                <a:effectLst/>
              </a:rPr>
              <a:t>			  	     </a:t>
            </a:r>
            <a:r>
              <a:rPr lang="en-US" sz="1200" b="1" spc="100" dirty="0">
                <a:solidFill>
                  <a:schemeClr val="accent6">
                    <a:lumMod val="50000"/>
                  </a:schemeClr>
                </a:solidFill>
                <a:effectLst/>
                <a:latin typeface="Arial" pitchFamily="34" charset="0"/>
                <a:cs typeface="Arial" pitchFamily="34" charset="0"/>
              </a:rPr>
              <a:t>	</a:t>
            </a:r>
            <a:r>
              <a:rPr lang="en-US" sz="1200" b="1" spc="100" baseline="0" dirty="0">
                <a:solidFill>
                  <a:schemeClr val="accent6">
                    <a:lumMod val="50000"/>
                  </a:schemeClr>
                </a:solidFill>
                <a:effectLst/>
                <a:latin typeface="Arial" pitchFamily="34" charset="0"/>
                <a:cs typeface="Arial" pitchFamily="34" charset="0"/>
              </a:rPr>
              <a:t>                                  </a:t>
            </a:r>
            <a:fld id="{2A258DD2-8BB7-4618-B949-B01D44109D13}" type="slidenum">
              <a:rPr lang="en-US" sz="1200" b="1" spc="100" smtClean="0">
                <a:solidFill>
                  <a:srgbClr val="000000"/>
                </a:solidFill>
                <a:effectLst/>
                <a:latin typeface="Arial" pitchFamily="34" charset="0"/>
                <a:cs typeface="Arial" pitchFamily="34" charset="0"/>
              </a:rPr>
              <a:pPr algn="l" fontAlgn="auto">
                <a:spcBef>
                  <a:spcPts val="0"/>
                </a:spcBef>
                <a:spcAft>
                  <a:spcPts val="0"/>
                </a:spcAft>
                <a:defRPr/>
              </a:pPr>
              <a:t>‹#›</a:t>
            </a:fld>
            <a:r>
              <a:rPr lang="en-US" sz="1200" b="1" spc="100" dirty="0">
                <a:solidFill>
                  <a:srgbClr val="000000"/>
                </a:solidFill>
                <a:effectLst/>
                <a:latin typeface="Arial" pitchFamily="34" charset="0"/>
                <a:cs typeface="Arial" pitchFamily="34" charset="0"/>
              </a:rPr>
              <a:t> </a:t>
            </a:r>
          </a:p>
        </p:txBody>
      </p:sp>
      <p:pic>
        <p:nvPicPr>
          <p:cNvPr id="8" name="Picture 7" descr=" SigLockup Master PwPt.4c-whitebg.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5539" y="162115"/>
            <a:ext cx="3844572" cy="432863"/>
          </a:xfrm>
          <a:prstGeom prst="rect">
            <a:avLst/>
          </a:prstGeom>
        </p:spPr>
      </p:pic>
    </p:spTree>
    <p:extLst>
      <p:ext uri="{BB962C8B-B14F-4D97-AF65-F5344CB8AC3E}">
        <p14:creationId xmlns:p14="http://schemas.microsoft.com/office/powerpoint/2010/main" val="1329230063"/>
      </p:ext>
    </p:extLst>
  </p:cSld>
  <p:clrMap bg1="lt1" tx1="dk1" bg2="lt2" tx2="dk2" accent1="accent1" accent2="accent2" accent3="accent3" accent4="accent4" accent5="accent5" accent6="accent6" hlink="hlink" folHlink="folHlink"/>
  <p:sldLayoutIdLst>
    <p:sldLayoutId id="2147484801" r:id="rId1"/>
    <p:sldLayoutId id="2147484802" r:id="rId2"/>
    <p:sldLayoutId id="2147484803" r:id="rId3"/>
    <p:sldLayoutId id="2147484804" r:id="rId4"/>
    <p:sldLayoutId id="2147484805" r:id="rId5"/>
    <p:sldLayoutId id="2147484806" r:id="rId6"/>
    <p:sldLayoutId id="2147484807" r:id="rId7"/>
    <p:sldLayoutId id="2147484808" r:id="rId8"/>
    <p:sldLayoutId id="2147484809" r:id="rId9"/>
    <p:sldLayoutId id="2147484810" r:id="rId10"/>
    <p:sldLayoutId id="2147484811" r:id="rId11"/>
    <p:sldLayoutId id="214748481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20.wmf"/></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5.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4.jpeg"/><Relationship Id="rId5" Type="http://schemas.openxmlformats.org/officeDocument/2006/relationships/image" Target="../media/image23.emf"/><Relationship Id="rId4" Type="http://schemas.openxmlformats.org/officeDocument/2006/relationships/oleObject" Target="../embeddings/oleObject2.bin"/></Relationships>
</file>

<file path=ppt/slides/_rels/slide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32.wmf"/><Relationship Id="rId5" Type="http://schemas.openxmlformats.org/officeDocument/2006/relationships/oleObject" Target="../embeddings/oleObject3.bin"/><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oleObject" Target="../embeddings/oleObject4.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38.png"/><Relationship Id="rId5" Type="http://schemas.openxmlformats.org/officeDocument/2006/relationships/oleObject" Target="../embeddings/oleObject5.bin"/><Relationship Id="rId4" Type="http://schemas.openxmlformats.org/officeDocument/2006/relationships/audio" Target="../media/audio1.wav"/></Relationships>
</file>

<file path=ppt/slides/_rels/slide3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0.xml"/><Relationship Id="rId7"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38.png"/><Relationship Id="rId5" Type="http://schemas.openxmlformats.org/officeDocument/2006/relationships/oleObject" Target="../embeddings/oleObject6.bin"/><Relationship Id="rId4" Type="http://schemas.openxmlformats.org/officeDocument/2006/relationships/audio" Target="../media/audio2.wav"/></Relationships>
</file>

<file path=ppt/slides/_rels/slide3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31.xml"/><Relationship Id="rId7"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42.png"/><Relationship Id="rId5" Type="http://schemas.openxmlformats.org/officeDocument/2006/relationships/oleObject" Target="../embeddings/oleObject8.bin"/><Relationship Id="rId4" Type="http://schemas.openxmlformats.org/officeDocument/2006/relationships/audio" Target="../media/audio3.wav"/></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oleObject" Target="../embeddings/oleObject9.bin"/></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4.wav"/><Relationship Id="rId7"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audio" Target="../media/audio6.wav"/><Relationship Id="rId4" Type="http://schemas.openxmlformats.org/officeDocument/2006/relationships/audio" Target="../media/audio5.wav"/><Relationship Id="rId9" Type="http://schemas.openxmlformats.org/officeDocument/2006/relationships/image" Target="../media/image48.png"/></Relationships>
</file>

<file path=ppt/slides/_rels/slide3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36.xml"/><Relationship Id="rId7"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audio" Target="../media/audio8.wav"/><Relationship Id="rId4" Type="http://schemas.openxmlformats.org/officeDocument/2006/relationships/audio" Target="../media/audio7.wav"/></Relationships>
</file>

<file path=ppt/slides/_rels/slide3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7.xml"/><Relationship Id="rId7"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50.png"/><Relationship Id="rId5" Type="http://schemas.openxmlformats.org/officeDocument/2006/relationships/oleObject" Target="../embeddings/oleObject11.bin"/><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38.xml"/><Relationship Id="rId7"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oleObject" Target="../embeddings/oleObject12.bin"/><Relationship Id="rId5" Type="http://schemas.openxmlformats.org/officeDocument/2006/relationships/audio" Target="../media/audio2.wav"/><Relationship Id="rId4" Type="http://schemas.openxmlformats.org/officeDocument/2006/relationships/audio" Target="../media/audio8.wav"/><Relationship Id="rId9"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52.png"/><Relationship Id="rId5" Type="http://schemas.openxmlformats.org/officeDocument/2006/relationships/oleObject" Target="../embeddings/oleObject13.bin"/><Relationship Id="rId4" Type="http://schemas.openxmlformats.org/officeDocument/2006/relationships/audio" Target="../media/audio8.wav"/></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vmlDrawing" Target="../drawings/vmlDrawing14.vml"/><Relationship Id="rId5" Type="http://schemas.openxmlformats.org/officeDocument/2006/relationships/image" Target="../media/image52.png"/><Relationship Id="rId4" Type="http://schemas.openxmlformats.org/officeDocument/2006/relationships/oleObject" Target="../embeddings/oleObject14.bin"/></Relationships>
</file>

<file path=ppt/slides/_rels/slide4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53.png"/><Relationship Id="rId4" Type="http://schemas.openxmlformats.org/officeDocument/2006/relationships/audio" Target="../media/audio9.wav"/></Relationships>
</file>

<file path=ppt/slides/_rels/slide4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42.xml"/><Relationship Id="rId7" Type="http://schemas.openxmlformats.org/officeDocument/2006/relationships/image" Target="../media/image54.png"/><Relationship Id="rId12" Type="http://schemas.openxmlformats.org/officeDocument/2006/relationships/image" Target="../media/image58.png"/><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oleObject" Target="../embeddings/oleObject15.bin"/><Relationship Id="rId11" Type="http://schemas.openxmlformats.org/officeDocument/2006/relationships/image" Target="../media/image57.png"/><Relationship Id="rId5" Type="http://schemas.openxmlformats.org/officeDocument/2006/relationships/audio" Target="../media/audio5.wav"/><Relationship Id="rId10" Type="http://schemas.openxmlformats.org/officeDocument/2006/relationships/image" Target="../media/image56.png"/><Relationship Id="rId4" Type="http://schemas.openxmlformats.org/officeDocument/2006/relationships/audio" Target="../media/audio10.wav"/><Relationship Id="rId9" Type="http://schemas.openxmlformats.org/officeDocument/2006/relationships/image" Target="../media/image55.png"/></Relationships>
</file>

<file path=ppt/slides/_rels/slide4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43.xml"/><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image" Target="../media/image37.png"/><Relationship Id="rId11"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55.png"/><Relationship Id="rId4" Type="http://schemas.openxmlformats.org/officeDocument/2006/relationships/oleObject" Target="../embeddings/oleObject16.bin"/><Relationship Id="rId9" Type="http://schemas.openxmlformats.org/officeDocument/2006/relationships/image" Target="../media/image58.png"/></Relationships>
</file>

<file path=ppt/slides/_rels/slide46.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47.png"/><Relationship Id="rId3" Type="http://schemas.openxmlformats.org/officeDocument/2006/relationships/audio" Target="../media/audio10.wav"/><Relationship Id="rId7" Type="http://schemas.openxmlformats.org/officeDocument/2006/relationships/image" Target="../media/image46.png"/><Relationship Id="rId12"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6.png"/><Relationship Id="rId5" Type="http://schemas.openxmlformats.org/officeDocument/2006/relationships/audio" Target="../media/audio12.wav"/><Relationship Id="rId10" Type="http://schemas.openxmlformats.org/officeDocument/2006/relationships/image" Target="../media/image65.png"/><Relationship Id="rId4" Type="http://schemas.openxmlformats.org/officeDocument/2006/relationships/audio" Target="../media/audio11.wav"/><Relationship Id="rId9"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73.jpe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71.jpeg"/><Relationship Id="rId9" Type="http://schemas.openxmlformats.org/officeDocument/2006/relationships/image" Target="../media/image76.jpeg"/></Relationships>
</file>

<file path=ppt/slides/_rels/slide5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jpeg"/></Relationships>
</file>

<file path=ppt/slides/_rels/slide5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5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5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94.jpg"/></Relationships>
</file>

<file path=ppt/slides/_rels/slide6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image" Target="../media/image99.png"/></Relationships>
</file>

<file path=ppt/slides/_rels/slide6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101.jpeg"/></Relationships>
</file>

<file path=ppt/slides/_rels/slide6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6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6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7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7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7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97622" y="476411"/>
            <a:ext cx="10363200" cy="2387600"/>
          </a:xfrm>
        </p:spPr>
        <p:txBody>
          <a:bodyPr>
            <a:normAutofit/>
          </a:bodyPr>
          <a:lstStyle/>
          <a:p>
            <a:r>
              <a:rPr lang="en-US" sz="4800" dirty="0"/>
              <a:t>Grazing Management to Improve Soil Health</a:t>
            </a:r>
            <a:br>
              <a:rPr lang="en-US" sz="4800" dirty="0"/>
            </a:br>
            <a:r>
              <a:rPr lang="en-US" sz="4800" dirty="0"/>
              <a:t>Greg Brann and Mike Hubbs, TACD</a:t>
            </a:r>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61982" y="2864011"/>
            <a:ext cx="5058334" cy="337214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5533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endParaRPr lang="en-US" altLang="en-US"/>
          </a:p>
        </p:txBody>
      </p:sp>
      <p:pic>
        <p:nvPicPr>
          <p:cNvPr id="9011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88169" y="-176463"/>
            <a:ext cx="9379831" cy="7018589"/>
          </a:xfrm>
          <a:noFill/>
        </p:spPr>
      </p:pic>
    </p:spTree>
    <p:extLst>
      <p:ext uri="{BB962C8B-B14F-4D97-AF65-F5344CB8AC3E}">
        <p14:creationId xmlns:p14="http://schemas.microsoft.com/office/powerpoint/2010/main" val="24905610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3">
            <a:extLst>
              <a:ext uri="{FF2B5EF4-FFF2-40B4-BE49-F238E27FC236}">
                <a16:creationId xmlns:a16="http://schemas.microsoft.com/office/drawing/2014/main" xmlns="" id="{14B8372E-438E-45E5-BE47-BA343715ACEC}"/>
              </a:ext>
            </a:extLst>
          </p:cNvPr>
          <p:cNvSpPr>
            <a:spLocks noGrp="1" noChangeArrowheads="1"/>
          </p:cNvSpPr>
          <p:nvPr>
            <p:ph type="title"/>
          </p:nvPr>
        </p:nvSpPr>
        <p:spPr>
          <a:xfrm>
            <a:off x="2590800" y="758536"/>
            <a:ext cx="8229600" cy="1908464"/>
          </a:xfrm>
        </p:spPr>
        <p:txBody>
          <a:bodyPr>
            <a:normAutofit fontScale="90000"/>
          </a:bodyPr>
          <a:lstStyle/>
          <a:p>
            <a:pPr>
              <a:defRPr/>
            </a:pPr>
            <a:r>
              <a:rPr lang="en-US" altLang="en-US" sz="3200" dirty="0">
                <a:solidFill>
                  <a:schemeClr val="tx1">
                    <a:lumMod val="75000"/>
                    <a:lumOff val="25000"/>
                  </a:schemeClr>
                </a:solidFill>
              </a:rPr>
              <a:t/>
            </a:r>
            <a:br>
              <a:rPr lang="en-US" altLang="en-US" sz="3200" dirty="0">
                <a:solidFill>
                  <a:schemeClr val="tx1">
                    <a:lumMod val="75000"/>
                    <a:lumOff val="25000"/>
                  </a:schemeClr>
                </a:solidFill>
              </a:rPr>
            </a:br>
            <a:r>
              <a:rPr lang="en-US" altLang="en-US" sz="3200" dirty="0">
                <a:solidFill>
                  <a:schemeClr val="tx1">
                    <a:lumMod val="75000"/>
                    <a:lumOff val="25000"/>
                  </a:schemeClr>
                </a:solidFill>
              </a:rPr>
              <a:t/>
            </a:r>
            <a:br>
              <a:rPr lang="en-US" altLang="en-US" sz="3200" dirty="0">
                <a:solidFill>
                  <a:schemeClr val="tx1">
                    <a:lumMod val="75000"/>
                    <a:lumOff val="25000"/>
                  </a:schemeClr>
                </a:solidFill>
              </a:rPr>
            </a:br>
            <a:r>
              <a:rPr lang="en-US" altLang="en-US" dirty="0">
                <a:solidFill>
                  <a:schemeClr val="tx1">
                    <a:lumMod val="75000"/>
                    <a:lumOff val="25000"/>
                  </a:schemeClr>
                </a:solidFill>
              </a:rPr>
              <a:t>Day 1</a:t>
            </a:r>
            <a:br>
              <a:rPr lang="en-US" altLang="en-US" dirty="0">
                <a:solidFill>
                  <a:schemeClr val="tx1">
                    <a:lumMod val="75000"/>
                    <a:lumOff val="25000"/>
                  </a:schemeClr>
                </a:solidFill>
              </a:rPr>
            </a:br>
            <a:r>
              <a:rPr lang="en-US" altLang="en-US" sz="3200" dirty="0">
                <a:solidFill>
                  <a:schemeClr val="tx1">
                    <a:lumMod val="75000"/>
                    <a:lumOff val="25000"/>
                  </a:schemeClr>
                </a:solidFill>
              </a:rPr>
              <a:t>(24 hours after clipping)</a:t>
            </a:r>
            <a:r>
              <a:rPr lang="en-US" altLang="en-US" sz="2400" dirty="0">
                <a:solidFill>
                  <a:schemeClr val="tx1">
                    <a:lumMod val="75000"/>
                    <a:lumOff val="25000"/>
                  </a:schemeClr>
                </a:solidFill>
              </a:rPr>
              <a:t/>
            </a:r>
            <a:br>
              <a:rPr lang="en-US" altLang="en-US" sz="2400" dirty="0">
                <a:solidFill>
                  <a:schemeClr val="tx1">
                    <a:lumMod val="75000"/>
                    <a:lumOff val="25000"/>
                  </a:schemeClr>
                </a:solidFill>
              </a:rPr>
            </a:br>
            <a:r>
              <a:rPr lang="en-US" altLang="en-US" sz="3200" dirty="0">
                <a:solidFill>
                  <a:schemeClr val="tx1">
                    <a:lumMod val="75000"/>
                    <a:lumOff val="25000"/>
                  </a:schemeClr>
                </a:solidFill>
              </a:rPr>
              <a:t>1” Continuous    3.5” Rotational</a:t>
            </a:r>
          </a:p>
        </p:txBody>
      </p:sp>
      <p:pic>
        <p:nvPicPr>
          <p:cNvPr id="49155" name="Picture 2">
            <a:extLst>
              <a:ext uri="{FF2B5EF4-FFF2-40B4-BE49-F238E27FC236}">
                <a16:creationId xmlns:a16="http://schemas.microsoft.com/office/drawing/2014/main" xmlns="" id="{09846777-FE52-494B-9E66-51FD3CBA848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69574" y="2729345"/>
            <a:ext cx="6029325" cy="3609975"/>
          </a:xfrm>
        </p:spPr>
      </p:pic>
    </p:spTree>
    <p:extLst>
      <p:ext uri="{BB962C8B-B14F-4D97-AF65-F5344CB8AC3E}">
        <p14:creationId xmlns:p14="http://schemas.microsoft.com/office/powerpoint/2010/main" val="32604648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3">
            <a:extLst>
              <a:ext uri="{FF2B5EF4-FFF2-40B4-BE49-F238E27FC236}">
                <a16:creationId xmlns:a16="http://schemas.microsoft.com/office/drawing/2014/main" xmlns="" id="{3E7939AB-CB4D-4AE2-B7B6-6B6D5E382D11}"/>
              </a:ext>
            </a:extLst>
          </p:cNvPr>
          <p:cNvSpPr>
            <a:spLocks noGrp="1" noChangeArrowheads="1"/>
          </p:cNvSpPr>
          <p:nvPr>
            <p:ph type="title"/>
          </p:nvPr>
        </p:nvSpPr>
        <p:spPr>
          <a:xfrm>
            <a:off x="2590800" y="1447800"/>
            <a:ext cx="9144000" cy="1143000"/>
          </a:xfrm>
        </p:spPr>
        <p:txBody>
          <a:bodyPr>
            <a:normAutofit fontScale="90000"/>
          </a:bodyPr>
          <a:lstStyle/>
          <a:p>
            <a:pPr>
              <a:defRPr/>
            </a:pPr>
            <a:r>
              <a:rPr lang="en-US" altLang="en-US" sz="3200" dirty="0">
                <a:solidFill>
                  <a:schemeClr val="tx1">
                    <a:lumMod val="75000"/>
                    <a:lumOff val="25000"/>
                  </a:schemeClr>
                </a:solidFill>
              </a:rPr>
              <a:t/>
            </a:r>
            <a:br>
              <a:rPr lang="en-US" altLang="en-US" sz="3200" dirty="0">
                <a:solidFill>
                  <a:schemeClr val="tx1">
                    <a:lumMod val="75000"/>
                    <a:lumOff val="25000"/>
                  </a:schemeClr>
                </a:solidFill>
              </a:rPr>
            </a:br>
            <a:r>
              <a:rPr lang="en-US" altLang="en-US" sz="3200" dirty="0">
                <a:solidFill>
                  <a:schemeClr val="tx1">
                    <a:lumMod val="75000"/>
                    <a:lumOff val="25000"/>
                  </a:schemeClr>
                </a:solidFill>
              </a:rPr>
              <a:t/>
            </a:r>
            <a:br>
              <a:rPr lang="en-US" altLang="en-US" sz="3200" dirty="0">
                <a:solidFill>
                  <a:schemeClr val="tx1">
                    <a:lumMod val="75000"/>
                    <a:lumOff val="25000"/>
                  </a:schemeClr>
                </a:solidFill>
              </a:rPr>
            </a:br>
            <a:r>
              <a:rPr lang="en-US" altLang="en-US" sz="3200" dirty="0">
                <a:solidFill>
                  <a:schemeClr val="tx1">
                    <a:lumMod val="75000"/>
                    <a:lumOff val="25000"/>
                  </a:schemeClr>
                </a:solidFill>
              </a:rPr>
              <a:t/>
            </a:r>
            <a:br>
              <a:rPr lang="en-US" altLang="en-US" sz="3200" dirty="0">
                <a:solidFill>
                  <a:schemeClr val="tx1">
                    <a:lumMod val="75000"/>
                    <a:lumOff val="25000"/>
                  </a:schemeClr>
                </a:solidFill>
              </a:rPr>
            </a:br>
            <a:r>
              <a:rPr lang="en-US" altLang="en-US" dirty="0">
                <a:solidFill>
                  <a:schemeClr val="tx1">
                    <a:lumMod val="75000"/>
                    <a:lumOff val="25000"/>
                  </a:schemeClr>
                </a:solidFill>
              </a:rPr>
              <a:t>Day 2</a:t>
            </a:r>
            <a:br>
              <a:rPr lang="en-US" altLang="en-US" dirty="0">
                <a:solidFill>
                  <a:schemeClr val="tx1">
                    <a:lumMod val="75000"/>
                    <a:lumOff val="25000"/>
                  </a:schemeClr>
                </a:solidFill>
              </a:rPr>
            </a:br>
            <a:r>
              <a:rPr lang="en-US" altLang="en-US" sz="3200" dirty="0">
                <a:solidFill>
                  <a:schemeClr val="tx1">
                    <a:lumMod val="75000"/>
                    <a:lumOff val="25000"/>
                  </a:schemeClr>
                </a:solidFill>
              </a:rPr>
              <a:t/>
            </a:r>
            <a:br>
              <a:rPr lang="en-US" altLang="en-US" sz="3200" dirty="0">
                <a:solidFill>
                  <a:schemeClr val="tx1">
                    <a:lumMod val="75000"/>
                    <a:lumOff val="25000"/>
                  </a:schemeClr>
                </a:solidFill>
              </a:rPr>
            </a:br>
            <a:r>
              <a:rPr lang="en-US" altLang="en-US" sz="3200" dirty="0">
                <a:solidFill>
                  <a:schemeClr val="tx1">
                    <a:lumMod val="75000"/>
                    <a:lumOff val="25000"/>
                  </a:schemeClr>
                </a:solidFill>
              </a:rPr>
              <a:t> 1” Continuous    3.5” Rotational </a:t>
            </a:r>
          </a:p>
        </p:txBody>
      </p:sp>
      <p:pic>
        <p:nvPicPr>
          <p:cNvPr id="50179" name="Picture 2">
            <a:extLst>
              <a:ext uri="{FF2B5EF4-FFF2-40B4-BE49-F238E27FC236}">
                <a16:creationId xmlns:a16="http://schemas.microsoft.com/office/drawing/2014/main" xmlns="" id="{B9C8A454-7D51-413F-8229-6D68FF4CE74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06338" y="3245429"/>
            <a:ext cx="6029325" cy="3381375"/>
          </a:xfrm>
        </p:spPr>
      </p:pic>
    </p:spTree>
    <p:extLst>
      <p:ext uri="{BB962C8B-B14F-4D97-AF65-F5344CB8AC3E}">
        <p14:creationId xmlns:p14="http://schemas.microsoft.com/office/powerpoint/2010/main" val="37352364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3">
            <a:extLst>
              <a:ext uri="{FF2B5EF4-FFF2-40B4-BE49-F238E27FC236}">
                <a16:creationId xmlns:a16="http://schemas.microsoft.com/office/drawing/2014/main" xmlns="" id="{D13C7948-E74E-4C00-BABA-649C255B25C0}"/>
              </a:ext>
            </a:extLst>
          </p:cNvPr>
          <p:cNvSpPr>
            <a:spLocks noGrp="1" noChangeArrowheads="1"/>
          </p:cNvSpPr>
          <p:nvPr>
            <p:ph type="title"/>
          </p:nvPr>
        </p:nvSpPr>
        <p:spPr>
          <a:xfrm>
            <a:off x="2635250" y="1447800"/>
            <a:ext cx="9144000" cy="1143000"/>
          </a:xfrm>
        </p:spPr>
        <p:txBody>
          <a:bodyPr>
            <a:normAutofit fontScale="90000"/>
          </a:bodyPr>
          <a:lstStyle/>
          <a:p>
            <a:pPr>
              <a:defRPr/>
            </a:pPr>
            <a:r>
              <a:rPr lang="en-US" altLang="en-US" sz="3200" dirty="0">
                <a:solidFill>
                  <a:schemeClr val="tx1">
                    <a:lumMod val="75000"/>
                    <a:lumOff val="25000"/>
                  </a:schemeClr>
                </a:solidFill>
              </a:rPr>
              <a:t/>
            </a:r>
            <a:br>
              <a:rPr lang="en-US" altLang="en-US" sz="3200" dirty="0">
                <a:solidFill>
                  <a:schemeClr val="tx1">
                    <a:lumMod val="75000"/>
                    <a:lumOff val="25000"/>
                  </a:schemeClr>
                </a:solidFill>
              </a:rPr>
            </a:br>
            <a:r>
              <a:rPr lang="en-US" altLang="en-US" sz="3200" dirty="0">
                <a:solidFill>
                  <a:schemeClr val="tx1">
                    <a:lumMod val="75000"/>
                    <a:lumOff val="25000"/>
                  </a:schemeClr>
                </a:solidFill>
              </a:rPr>
              <a:t/>
            </a:r>
            <a:br>
              <a:rPr lang="en-US" altLang="en-US" sz="3200" dirty="0">
                <a:solidFill>
                  <a:schemeClr val="tx1">
                    <a:lumMod val="75000"/>
                    <a:lumOff val="25000"/>
                  </a:schemeClr>
                </a:solidFill>
              </a:rPr>
            </a:br>
            <a:r>
              <a:rPr lang="en-US" altLang="en-US" sz="3200" dirty="0">
                <a:solidFill>
                  <a:schemeClr val="tx1">
                    <a:lumMod val="75000"/>
                    <a:lumOff val="25000"/>
                  </a:schemeClr>
                </a:solidFill>
              </a:rPr>
              <a:t/>
            </a:r>
            <a:br>
              <a:rPr lang="en-US" altLang="en-US" sz="3200" dirty="0">
                <a:solidFill>
                  <a:schemeClr val="tx1">
                    <a:lumMod val="75000"/>
                    <a:lumOff val="25000"/>
                  </a:schemeClr>
                </a:solidFill>
              </a:rPr>
            </a:br>
            <a:r>
              <a:rPr lang="en-US" altLang="en-US" dirty="0">
                <a:solidFill>
                  <a:schemeClr val="tx1">
                    <a:lumMod val="75000"/>
                    <a:lumOff val="25000"/>
                  </a:schemeClr>
                </a:solidFill>
              </a:rPr>
              <a:t>Day 3</a:t>
            </a:r>
            <a:br>
              <a:rPr lang="en-US" altLang="en-US" dirty="0">
                <a:solidFill>
                  <a:schemeClr val="tx1">
                    <a:lumMod val="75000"/>
                    <a:lumOff val="25000"/>
                  </a:schemeClr>
                </a:solidFill>
              </a:rPr>
            </a:br>
            <a:r>
              <a:rPr lang="en-US" altLang="en-US" sz="3200" dirty="0">
                <a:solidFill>
                  <a:schemeClr val="tx1">
                    <a:lumMod val="75000"/>
                    <a:lumOff val="25000"/>
                  </a:schemeClr>
                </a:solidFill>
              </a:rPr>
              <a:t/>
            </a:r>
            <a:br>
              <a:rPr lang="en-US" altLang="en-US" sz="3200" dirty="0">
                <a:solidFill>
                  <a:schemeClr val="tx1">
                    <a:lumMod val="75000"/>
                    <a:lumOff val="25000"/>
                  </a:schemeClr>
                </a:solidFill>
              </a:rPr>
            </a:br>
            <a:r>
              <a:rPr lang="en-US" altLang="en-US" sz="3200" dirty="0">
                <a:solidFill>
                  <a:schemeClr val="tx1">
                    <a:lumMod val="75000"/>
                    <a:lumOff val="25000"/>
                  </a:schemeClr>
                </a:solidFill>
              </a:rPr>
              <a:t> 1” Continuous    3.5” Rotational </a:t>
            </a:r>
          </a:p>
        </p:txBody>
      </p:sp>
      <p:pic>
        <p:nvPicPr>
          <p:cNvPr id="51203" name="Picture 2">
            <a:extLst>
              <a:ext uri="{FF2B5EF4-FFF2-40B4-BE49-F238E27FC236}">
                <a16:creationId xmlns:a16="http://schemas.microsoft.com/office/drawing/2014/main" xmlns="" id="{9B4F5C71-B87C-40BA-BB44-3252EDF7706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344883" y="3325092"/>
            <a:ext cx="6029325" cy="3305175"/>
          </a:xfrm>
        </p:spPr>
      </p:pic>
    </p:spTree>
    <p:extLst>
      <p:ext uri="{BB962C8B-B14F-4D97-AF65-F5344CB8AC3E}">
        <p14:creationId xmlns:p14="http://schemas.microsoft.com/office/powerpoint/2010/main" val="7341081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3">
            <a:extLst>
              <a:ext uri="{FF2B5EF4-FFF2-40B4-BE49-F238E27FC236}">
                <a16:creationId xmlns:a16="http://schemas.microsoft.com/office/drawing/2014/main" xmlns="" id="{17754D76-5D0D-456D-82EE-BA1FCF40A08C}"/>
              </a:ext>
            </a:extLst>
          </p:cNvPr>
          <p:cNvSpPr>
            <a:spLocks noGrp="1" noChangeArrowheads="1"/>
          </p:cNvSpPr>
          <p:nvPr>
            <p:ph type="title"/>
          </p:nvPr>
        </p:nvSpPr>
        <p:spPr>
          <a:xfrm>
            <a:off x="2819400" y="1371600"/>
            <a:ext cx="9144000" cy="1143000"/>
          </a:xfrm>
        </p:spPr>
        <p:txBody>
          <a:bodyPr>
            <a:normAutofit fontScale="90000"/>
          </a:bodyPr>
          <a:lstStyle/>
          <a:p>
            <a:pPr>
              <a:defRPr/>
            </a:pPr>
            <a:r>
              <a:rPr lang="en-US" altLang="en-US" dirty="0">
                <a:solidFill>
                  <a:schemeClr val="tx1">
                    <a:lumMod val="75000"/>
                    <a:lumOff val="25000"/>
                  </a:schemeClr>
                </a:solidFill>
              </a:rPr>
              <a:t/>
            </a:r>
            <a:br>
              <a:rPr lang="en-US" altLang="en-US" dirty="0">
                <a:solidFill>
                  <a:schemeClr val="tx1">
                    <a:lumMod val="75000"/>
                    <a:lumOff val="25000"/>
                  </a:schemeClr>
                </a:solidFill>
              </a:rPr>
            </a:br>
            <a:r>
              <a:rPr lang="en-US" altLang="en-US" dirty="0">
                <a:solidFill>
                  <a:schemeClr val="tx1">
                    <a:lumMod val="75000"/>
                    <a:lumOff val="25000"/>
                  </a:schemeClr>
                </a:solidFill>
              </a:rPr>
              <a:t/>
            </a:r>
            <a:br>
              <a:rPr lang="en-US" altLang="en-US" dirty="0">
                <a:solidFill>
                  <a:schemeClr val="tx1">
                    <a:lumMod val="75000"/>
                    <a:lumOff val="25000"/>
                  </a:schemeClr>
                </a:solidFill>
              </a:rPr>
            </a:br>
            <a:r>
              <a:rPr lang="en-US" altLang="en-US" dirty="0">
                <a:solidFill>
                  <a:schemeClr val="tx1">
                    <a:lumMod val="75000"/>
                    <a:lumOff val="25000"/>
                  </a:schemeClr>
                </a:solidFill>
              </a:rPr>
              <a:t>Day 4</a:t>
            </a:r>
            <a:br>
              <a:rPr lang="en-US" altLang="en-US" dirty="0">
                <a:solidFill>
                  <a:schemeClr val="tx1">
                    <a:lumMod val="75000"/>
                    <a:lumOff val="25000"/>
                  </a:schemeClr>
                </a:solidFill>
              </a:rPr>
            </a:br>
            <a:r>
              <a:rPr lang="en-US" altLang="en-US" sz="3200" dirty="0">
                <a:solidFill>
                  <a:schemeClr val="tx1">
                    <a:lumMod val="75000"/>
                    <a:lumOff val="25000"/>
                  </a:schemeClr>
                </a:solidFill>
              </a:rPr>
              <a:t/>
            </a:r>
            <a:br>
              <a:rPr lang="en-US" altLang="en-US" sz="3200" dirty="0">
                <a:solidFill>
                  <a:schemeClr val="tx1">
                    <a:lumMod val="75000"/>
                    <a:lumOff val="25000"/>
                  </a:schemeClr>
                </a:solidFill>
              </a:rPr>
            </a:br>
            <a:r>
              <a:rPr lang="en-US" altLang="en-US" sz="3200" dirty="0">
                <a:solidFill>
                  <a:schemeClr val="tx1">
                    <a:lumMod val="75000"/>
                    <a:lumOff val="25000"/>
                  </a:schemeClr>
                </a:solidFill>
              </a:rPr>
              <a:t> 1” Continuous    3.5” Rotational </a:t>
            </a:r>
          </a:p>
        </p:txBody>
      </p:sp>
      <p:pic>
        <p:nvPicPr>
          <p:cNvPr id="52227" name="Picture 2">
            <a:extLst>
              <a:ext uri="{FF2B5EF4-FFF2-40B4-BE49-F238E27FC236}">
                <a16:creationId xmlns:a16="http://schemas.microsoft.com/office/drawing/2014/main" xmlns="" id="{E1380E86-C7B9-4E49-88B9-891FC5E9231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19400" y="3236495"/>
            <a:ext cx="6029325" cy="3381375"/>
          </a:xfrm>
        </p:spPr>
      </p:pic>
    </p:spTree>
    <p:extLst>
      <p:ext uri="{BB962C8B-B14F-4D97-AF65-F5344CB8AC3E}">
        <p14:creationId xmlns:p14="http://schemas.microsoft.com/office/powerpoint/2010/main" val="19721986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3">
            <a:extLst>
              <a:ext uri="{FF2B5EF4-FFF2-40B4-BE49-F238E27FC236}">
                <a16:creationId xmlns:a16="http://schemas.microsoft.com/office/drawing/2014/main" xmlns="" id="{A9D7F4B4-9A38-4210-A7E5-C5D35492C8FE}"/>
              </a:ext>
            </a:extLst>
          </p:cNvPr>
          <p:cNvSpPr>
            <a:spLocks noGrp="1" noChangeArrowheads="1"/>
          </p:cNvSpPr>
          <p:nvPr>
            <p:ph type="title"/>
          </p:nvPr>
        </p:nvSpPr>
        <p:spPr>
          <a:xfrm>
            <a:off x="2667000" y="1371600"/>
            <a:ext cx="9144000" cy="1143000"/>
          </a:xfrm>
        </p:spPr>
        <p:txBody>
          <a:bodyPr>
            <a:normAutofit fontScale="90000"/>
          </a:bodyPr>
          <a:lstStyle/>
          <a:p>
            <a:pPr>
              <a:defRPr/>
            </a:pPr>
            <a:r>
              <a:rPr lang="en-US" altLang="en-US" dirty="0">
                <a:solidFill>
                  <a:schemeClr val="tx1">
                    <a:lumMod val="75000"/>
                    <a:lumOff val="25000"/>
                  </a:schemeClr>
                </a:solidFill>
              </a:rPr>
              <a:t/>
            </a:r>
            <a:br>
              <a:rPr lang="en-US" altLang="en-US" dirty="0">
                <a:solidFill>
                  <a:schemeClr val="tx1">
                    <a:lumMod val="75000"/>
                    <a:lumOff val="25000"/>
                  </a:schemeClr>
                </a:solidFill>
              </a:rPr>
            </a:br>
            <a:r>
              <a:rPr lang="en-US" altLang="en-US" dirty="0">
                <a:solidFill>
                  <a:schemeClr val="tx1">
                    <a:lumMod val="75000"/>
                    <a:lumOff val="25000"/>
                  </a:schemeClr>
                </a:solidFill>
              </a:rPr>
              <a:t/>
            </a:r>
            <a:br>
              <a:rPr lang="en-US" altLang="en-US" dirty="0">
                <a:solidFill>
                  <a:schemeClr val="tx1">
                    <a:lumMod val="75000"/>
                    <a:lumOff val="25000"/>
                  </a:schemeClr>
                </a:solidFill>
              </a:rPr>
            </a:br>
            <a:r>
              <a:rPr lang="en-US" altLang="en-US" dirty="0">
                <a:solidFill>
                  <a:schemeClr val="tx1">
                    <a:lumMod val="75000"/>
                    <a:lumOff val="25000"/>
                  </a:schemeClr>
                </a:solidFill>
              </a:rPr>
              <a:t>Day 5</a:t>
            </a:r>
            <a:br>
              <a:rPr lang="en-US" altLang="en-US" dirty="0">
                <a:solidFill>
                  <a:schemeClr val="tx1">
                    <a:lumMod val="75000"/>
                    <a:lumOff val="25000"/>
                  </a:schemeClr>
                </a:solidFill>
              </a:rPr>
            </a:br>
            <a:r>
              <a:rPr lang="en-US" altLang="en-US" sz="3200" dirty="0">
                <a:solidFill>
                  <a:schemeClr val="tx1">
                    <a:lumMod val="75000"/>
                    <a:lumOff val="25000"/>
                  </a:schemeClr>
                </a:solidFill>
              </a:rPr>
              <a:t/>
            </a:r>
            <a:br>
              <a:rPr lang="en-US" altLang="en-US" sz="3200" dirty="0">
                <a:solidFill>
                  <a:schemeClr val="tx1">
                    <a:lumMod val="75000"/>
                    <a:lumOff val="25000"/>
                  </a:schemeClr>
                </a:solidFill>
              </a:rPr>
            </a:br>
            <a:r>
              <a:rPr lang="en-US" altLang="en-US" sz="3200" dirty="0">
                <a:solidFill>
                  <a:schemeClr val="tx1">
                    <a:lumMod val="75000"/>
                    <a:lumOff val="25000"/>
                  </a:schemeClr>
                </a:solidFill>
              </a:rPr>
              <a:t> 1” Continuous    3.5” Rotational </a:t>
            </a:r>
          </a:p>
        </p:txBody>
      </p:sp>
      <p:pic>
        <p:nvPicPr>
          <p:cNvPr id="53251" name="Picture 2">
            <a:extLst>
              <a:ext uri="{FF2B5EF4-FFF2-40B4-BE49-F238E27FC236}">
                <a16:creationId xmlns:a16="http://schemas.microsoft.com/office/drawing/2014/main" xmlns="" id="{0F0A83BE-AF89-4046-9227-D3AFA9746DA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667000" y="3248528"/>
            <a:ext cx="6029325" cy="3381375"/>
          </a:xfrm>
        </p:spPr>
      </p:pic>
    </p:spTree>
    <p:extLst>
      <p:ext uri="{BB962C8B-B14F-4D97-AF65-F5344CB8AC3E}">
        <p14:creationId xmlns:p14="http://schemas.microsoft.com/office/powerpoint/2010/main" val="1692493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3">
            <a:extLst>
              <a:ext uri="{FF2B5EF4-FFF2-40B4-BE49-F238E27FC236}">
                <a16:creationId xmlns:a16="http://schemas.microsoft.com/office/drawing/2014/main" xmlns="" id="{891996AD-540C-4FB8-853D-F874709EE48C}"/>
              </a:ext>
            </a:extLst>
          </p:cNvPr>
          <p:cNvSpPr>
            <a:spLocks noGrp="1" noChangeArrowheads="1"/>
          </p:cNvSpPr>
          <p:nvPr>
            <p:ph type="title"/>
          </p:nvPr>
        </p:nvSpPr>
        <p:spPr>
          <a:xfrm>
            <a:off x="2819400" y="1143000"/>
            <a:ext cx="9144000" cy="1143000"/>
          </a:xfrm>
        </p:spPr>
        <p:txBody>
          <a:bodyPr>
            <a:normAutofit fontScale="90000"/>
          </a:bodyPr>
          <a:lstStyle/>
          <a:p>
            <a:pPr>
              <a:defRPr/>
            </a:pPr>
            <a:r>
              <a:rPr lang="en-US" altLang="en-US" dirty="0">
                <a:solidFill>
                  <a:schemeClr val="tx1">
                    <a:lumMod val="75000"/>
                    <a:lumOff val="25000"/>
                  </a:schemeClr>
                </a:solidFill>
              </a:rPr>
              <a:t/>
            </a:r>
            <a:br>
              <a:rPr lang="en-US" altLang="en-US" dirty="0">
                <a:solidFill>
                  <a:schemeClr val="tx1">
                    <a:lumMod val="75000"/>
                    <a:lumOff val="25000"/>
                  </a:schemeClr>
                </a:solidFill>
              </a:rPr>
            </a:br>
            <a:r>
              <a:rPr lang="en-US" altLang="en-US" dirty="0">
                <a:solidFill>
                  <a:schemeClr val="tx1">
                    <a:lumMod val="75000"/>
                    <a:lumOff val="25000"/>
                  </a:schemeClr>
                </a:solidFill>
              </a:rPr>
              <a:t/>
            </a:r>
            <a:br>
              <a:rPr lang="en-US" altLang="en-US" dirty="0">
                <a:solidFill>
                  <a:schemeClr val="tx1">
                    <a:lumMod val="75000"/>
                    <a:lumOff val="25000"/>
                  </a:schemeClr>
                </a:solidFill>
              </a:rPr>
            </a:br>
            <a:r>
              <a:rPr lang="en-US" altLang="en-US" dirty="0">
                <a:solidFill>
                  <a:schemeClr val="tx1">
                    <a:lumMod val="75000"/>
                    <a:lumOff val="25000"/>
                  </a:schemeClr>
                </a:solidFill>
              </a:rPr>
              <a:t>Day 6</a:t>
            </a:r>
            <a:br>
              <a:rPr lang="en-US" altLang="en-US" dirty="0">
                <a:solidFill>
                  <a:schemeClr val="tx1">
                    <a:lumMod val="75000"/>
                    <a:lumOff val="25000"/>
                  </a:schemeClr>
                </a:solidFill>
              </a:rPr>
            </a:br>
            <a:r>
              <a:rPr lang="en-US" altLang="en-US" sz="3200" dirty="0">
                <a:solidFill>
                  <a:schemeClr val="tx1">
                    <a:lumMod val="75000"/>
                    <a:lumOff val="25000"/>
                  </a:schemeClr>
                </a:solidFill>
              </a:rPr>
              <a:t/>
            </a:r>
            <a:br>
              <a:rPr lang="en-US" altLang="en-US" sz="3200" dirty="0">
                <a:solidFill>
                  <a:schemeClr val="tx1">
                    <a:lumMod val="75000"/>
                    <a:lumOff val="25000"/>
                  </a:schemeClr>
                </a:solidFill>
              </a:rPr>
            </a:br>
            <a:r>
              <a:rPr lang="en-US" altLang="en-US" sz="3200" dirty="0">
                <a:solidFill>
                  <a:schemeClr val="tx1">
                    <a:lumMod val="75000"/>
                    <a:lumOff val="25000"/>
                  </a:schemeClr>
                </a:solidFill>
              </a:rPr>
              <a:t> 1” Continuous    3.5” Rotational </a:t>
            </a:r>
          </a:p>
        </p:txBody>
      </p:sp>
      <p:pic>
        <p:nvPicPr>
          <p:cNvPr id="54275" name="Picture 2">
            <a:extLst>
              <a:ext uri="{FF2B5EF4-FFF2-40B4-BE49-F238E27FC236}">
                <a16:creationId xmlns:a16="http://schemas.microsoft.com/office/drawing/2014/main" xmlns="" id="{D37EFB80-7941-4060-B255-BBE8197621A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19400" y="3095625"/>
            <a:ext cx="6029325" cy="3457575"/>
          </a:xfrm>
        </p:spPr>
      </p:pic>
    </p:spTree>
    <p:extLst>
      <p:ext uri="{BB962C8B-B14F-4D97-AF65-F5344CB8AC3E}">
        <p14:creationId xmlns:p14="http://schemas.microsoft.com/office/powerpoint/2010/main" val="24587254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xmlns="" id="{8D7C52E8-A0C4-478F-996B-EA8D519B3C91}"/>
              </a:ext>
            </a:extLst>
          </p:cNvPr>
          <p:cNvSpPr>
            <a:spLocks noGrp="1" noChangeArrowheads="1"/>
          </p:cNvSpPr>
          <p:nvPr>
            <p:ph type="title"/>
          </p:nvPr>
        </p:nvSpPr>
        <p:spPr>
          <a:xfrm>
            <a:off x="0" y="746730"/>
            <a:ext cx="12192000" cy="1143000"/>
          </a:xfrm>
        </p:spPr>
        <p:txBody>
          <a:bodyPr/>
          <a:lstStyle/>
          <a:p>
            <a:pPr>
              <a:defRPr/>
            </a:pPr>
            <a:r>
              <a:rPr lang="en-US" sz="3600" dirty="0">
                <a:solidFill>
                  <a:schemeClr val="tx1">
                    <a:lumMod val="75000"/>
                    <a:lumOff val="25000"/>
                  </a:schemeClr>
                </a:solidFill>
              </a:rPr>
              <a:t>Effect of post-grazing residual on pasture daily growth rate </a:t>
            </a:r>
            <a:r>
              <a:rPr lang="en-US" sz="3600" dirty="0" smtClean="0">
                <a:solidFill>
                  <a:schemeClr val="tx1">
                    <a:lumMod val="75000"/>
                    <a:lumOff val="25000"/>
                  </a:schemeClr>
                </a:solidFill>
              </a:rPr>
              <a:t/>
            </a:r>
            <a:br>
              <a:rPr lang="en-US" sz="3600" dirty="0" smtClean="0">
                <a:solidFill>
                  <a:schemeClr val="tx1">
                    <a:lumMod val="75000"/>
                    <a:lumOff val="25000"/>
                  </a:schemeClr>
                </a:solidFill>
              </a:rPr>
            </a:br>
            <a:r>
              <a:rPr lang="en-US" sz="3600" dirty="0" smtClean="0">
                <a:solidFill>
                  <a:schemeClr val="tx1">
                    <a:lumMod val="75000"/>
                    <a:lumOff val="25000"/>
                  </a:schemeClr>
                </a:solidFill>
              </a:rPr>
              <a:t>(</a:t>
            </a:r>
            <a:r>
              <a:rPr lang="en-US" sz="2400" dirty="0">
                <a:solidFill>
                  <a:schemeClr val="tx1">
                    <a:lumMod val="75000"/>
                    <a:lumOff val="25000"/>
                  </a:schemeClr>
                </a:solidFill>
              </a:rPr>
              <a:t>MU-FSRC</a:t>
            </a:r>
            <a:r>
              <a:rPr lang="en-US" sz="3600" dirty="0">
                <a:solidFill>
                  <a:schemeClr val="tx1">
                    <a:lumMod val="75000"/>
                    <a:lumOff val="25000"/>
                  </a:schemeClr>
                </a:solidFill>
              </a:rPr>
              <a:t>)</a:t>
            </a:r>
          </a:p>
        </p:txBody>
      </p:sp>
      <p:pic>
        <p:nvPicPr>
          <p:cNvPr id="57347" name="Picture 3" descr="All mixtures daily growth rate X residual">
            <a:extLst>
              <a:ext uri="{FF2B5EF4-FFF2-40B4-BE49-F238E27FC236}">
                <a16:creationId xmlns:a16="http://schemas.microsoft.com/office/drawing/2014/main" xmlns="" id="{238B31A8-864A-40C1-A762-7897440189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1244600"/>
            <a:ext cx="7315200"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 Box 4">
            <a:extLst>
              <a:ext uri="{FF2B5EF4-FFF2-40B4-BE49-F238E27FC236}">
                <a16:creationId xmlns:a16="http://schemas.microsoft.com/office/drawing/2014/main" xmlns="" id="{AE320D86-E418-4178-902B-463AEDE25F11}"/>
              </a:ext>
            </a:extLst>
          </p:cNvPr>
          <p:cNvSpPr txBox="1">
            <a:spLocks noChangeArrowheads="1"/>
          </p:cNvSpPr>
          <p:nvPr/>
        </p:nvSpPr>
        <p:spPr bwMode="auto">
          <a:xfrm>
            <a:off x="6172200" y="4191001"/>
            <a:ext cx="4267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3600" b="1" i="1">
                <a:latin typeface="Tahoma" panose="020B0604030504040204" pitchFamily="34" charset="0"/>
                <a:ea typeface="MS PGothic" panose="020B0600070205080204" pitchFamily="34" charset="-128"/>
              </a:rPr>
              <a:t>It takes grass to grow grass !</a:t>
            </a:r>
          </a:p>
        </p:txBody>
      </p:sp>
      <p:sp>
        <p:nvSpPr>
          <p:cNvPr id="57349" name="Line 6">
            <a:extLst>
              <a:ext uri="{FF2B5EF4-FFF2-40B4-BE49-F238E27FC236}">
                <a16:creationId xmlns:a16="http://schemas.microsoft.com/office/drawing/2014/main" xmlns="" id="{EC1AC8F0-C77D-41AE-AE93-E740936657E8}"/>
              </a:ext>
            </a:extLst>
          </p:cNvPr>
          <p:cNvSpPr>
            <a:spLocks noChangeShapeType="1"/>
          </p:cNvSpPr>
          <p:nvPr/>
        </p:nvSpPr>
        <p:spPr bwMode="auto">
          <a:xfrm>
            <a:off x="3429000" y="3505200"/>
            <a:ext cx="6248400" cy="0"/>
          </a:xfrm>
          <a:prstGeom prst="line">
            <a:avLst/>
          </a:prstGeom>
          <a:noFill/>
          <a:ln w="25400">
            <a:solidFill>
              <a:srgbClr val="008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57350" name="Line 15">
            <a:extLst>
              <a:ext uri="{FF2B5EF4-FFF2-40B4-BE49-F238E27FC236}">
                <a16:creationId xmlns:a16="http://schemas.microsoft.com/office/drawing/2014/main" xmlns="" id="{63F96607-8CA1-48AB-ACEE-BAA27772E7F3}"/>
              </a:ext>
            </a:extLst>
          </p:cNvPr>
          <p:cNvSpPr>
            <a:spLocks noChangeShapeType="1"/>
          </p:cNvSpPr>
          <p:nvPr/>
        </p:nvSpPr>
        <p:spPr bwMode="auto">
          <a:xfrm flipV="1">
            <a:off x="4648200" y="2895600"/>
            <a:ext cx="0" cy="3124200"/>
          </a:xfrm>
          <a:prstGeom prst="line">
            <a:avLst/>
          </a:prstGeom>
          <a:noFill/>
          <a:ln w="19050"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57351" name="Line 20">
            <a:extLst>
              <a:ext uri="{FF2B5EF4-FFF2-40B4-BE49-F238E27FC236}">
                <a16:creationId xmlns:a16="http://schemas.microsoft.com/office/drawing/2014/main" xmlns="" id="{635078C8-90D3-4F50-ABAE-1ABA10C24306}"/>
              </a:ext>
            </a:extLst>
          </p:cNvPr>
          <p:cNvSpPr>
            <a:spLocks noChangeShapeType="1"/>
          </p:cNvSpPr>
          <p:nvPr/>
        </p:nvSpPr>
        <p:spPr bwMode="auto">
          <a:xfrm flipV="1">
            <a:off x="5791200" y="2895600"/>
            <a:ext cx="0" cy="3124200"/>
          </a:xfrm>
          <a:prstGeom prst="line">
            <a:avLst/>
          </a:prstGeom>
          <a:noFill/>
          <a:ln w="19050" cap="rnd">
            <a:solidFill>
              <a:srgbClr val="0000FF"/>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57352" name="Text Box 23">
            <a:extLst>
              <a:ext uri="{FF2B5EF4-FFF2-40B4-BE49-F238E27FC236}">
                <a16:creationId xmlns:a16="http://schemas.microsoft.com/office/drawing/2014/main" xmlns="" id="{A0AFC86E-7F5C-4269-B85F-A0FDAB8FD3B9}"/>
              </a:ext>
            </a:extLst>
          </p:cNvPr>
          <p:cNvSpPr txBox="1">
            <a:spLocks noChangeArrowheads="1"/>
          </p:cNvSpPr>
          <p:nvPr/>
        </p:nvSpPr>
        <p:spPr bwMode="auto">
          <a:xfrm>
            <a:off x="5257800" y="1905000"/>
            <a:ext cx="1447800" cy="156966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2400">
                <a:solidFill>
                  <a:schemeClr val="folHlink"/>
                </a:solidFill>
                <a:latin typeface="Tahoma" panose="020B0604030504040204" pitchFamily="34" charset="0"/>
                <a:ea typeface="MS PGothic" panose="020B0600070205080204" pitchFamily="34" charset="-128"/>
              </a:rPr>
              <a:t>Time to grow 1 ton = 40 days</a:t>
            </a:r>
          </a:p>
        </p:txBody>
      </p:sp>
      <p:sp>
        <p:nvSpPr>
          <p:cNvPr id="57353" name="Line 24">
            <a:extLst>
              <a:ext uri="{FF2B5EF4-FFF2-40B4-BE49-F238E27FC236}">
                <a16:creationId xmlns:a16="http://schemas.microsoft.com/office/drawing/2014/main" xmlns="" id="{F6CEA2AF-C6A2-4D07-A874-8C705B5669B3}"/>
              </a:ext>
            </a:extLst>
          </p:cNvPr>
          <p:cNvSpPr>
            <a:spLocks noChangeShapeType="1"/>
          </p:cNvSpPr>
          <p:nvPr/>
        </p:nvSpPr>
        <p:spPr bwMode="auto">
          <a:xfrm flipV="1">
            <a:off x="4648200" y="2895600"/>
            <a:ext cx="0" cy="3124200"/>
          </a:xfrm>
          <a:prstGeom prst="line">
            <a:avLst/>
          </a:prstGeom>
          <a:noFill/>
          <a:ln w="19050"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57354" name="Text Box 25">
            <a:extLst>
              <a:ext uri="{FF2B5EF4-FFF2-40B4-BE49-F238E27FC236}">
                <a16:creationId xmlns:a16="http://schemas.microsoft.com/office/drawing/2014/main" xmlns="" id="{62419D23-B2F9-413B-86C2-C572E4CEE099}"/>
              </a:ext>
            </a:extLst>
          </p:cNvPr>
          <p:cNvSpPr txBox="1">
            <a:spLocks noChangeArrowheads="1"/>
          </p:cNvSpPr>
          <p:nvPr/>
        </p:nvSpPr>
        <p:spPr bwMode="auto">
          <a:xfrm>
            <a:off x="3886200" y="1905000"/>
            <a:ext cx="1295400" cy="1569660"/>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2400">
                <a:solidFill>
                  <a:schemeClr val="hlink"/>
                </a:solidFill>
                <a:latin typeface="Tahoma" panose="020B0604030504040204" pitchFamily="34" charset="0"/>
                <a:ea typeface="MS PGothic" panose="020B0600070205080204" pitchFamily="34" charset="-128"/>
              </a:rPr>
              <a:t>Time to grow 1 ton = 64 days</a:t>
            </a:r>
          </a:p>
        </p:txBody>
      </p:sp>
      <p:sp>
        <p:nvSpPr>
          <p:cNvPr id="57355" name="Line 26">
            <a:extLst>
              <a:ext uri="{FF2B5EF4-FFF2-40B4-BE49-F238E27FC236}">
                <a16:creationId xmlns:a16="http://schemas.microsoft.com/office/drawing/2014/main" xmlns="" id="{2B8A8331-ACC0-4EE2-B034-D6A54AFDAAD5}"/>
              </a:ext>
            </a:extLst>
          </p:cNvPr>
          <p:cNvSpPr>
            <a:spLocks noChangeShapeType="1"/>
          </p:cNvSpPr>
          <p:nvPr/>
        </p:nvSpPr>
        <p:spPr bwMode="auto">
          <a:xfrm flipV="1">
            <a:off x="5791200" y="2895600"/>
            <a:ext cx="0" cy="3124200"/>
          </a:xfrm>
          <a:prstGeom prst="line">
            <a:avLst/>
          </a:prstGeom>
          <a:noFill/>
          <a:ln w="19050" cap="rnd">
            <a:solidFill>
              <a:srgbClr val="0000FF"/>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57356" name="Text Box 27">
            <a:extLst>
              <a:ext uri="{FF2B5EF4-FFF2-40B4-BE49-F238E27FC236}">
                <a16:creationId xmlns:a16="http://schemas.microsoft.com/office/drawing/2014/main" xmlns="" id="{E62DF13C-BAB5-4C5D-BB37-CFC82F9D3B61}"/>
              </a:ext>
            </a:extLst>
          </p:cNvPr>
          <p:cNvSpPr txBox="1">
            <a:spLocks noChangeArrowheads="1"/>
          </p:cNvSpPr>
          <p:nvPr/>
        </p:nvSpPr>
        <p:spPr bwMode="auto">
          <a:xfrm>
            <a:off x="5257800" y="1905000"/>
            <a:ext cx="1447800" cy="1570038"/>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2400">
                <a:solidFill>
                  <a:srgbClr val="008000"/>
                </a:solidFill>
                <a:latin typeface="Tahoma" panose="020B0604030504040204" pitchFamily="34" charset="0"/>
                <a:ea typeface="MS PGothic" panose="020B0600070205080204" pitchFamily="34" charset="-128"/>
              </a:rPr>
              <a:t>Time to grow 1 ton = 40 days</a:t>
            </a:r>
          </a:p>
        </p:txBody>
      </p:sp>
      <p:grpSp>
        <p:nvGrpSpPr>
          <p:cNvPr id="57357" name="Group 30">
            <a:extLst>
              <a:ext uri="{FF2B5EF4-FFF2-40B4-BE49-F238E27FC236}">
                <a16:creationId xmlns:a16="http://schemas.microsoft.com/office/drawing/2014/main" xmlns="" id="{8B1734F3-23C1-44C9-9244-DE83C8D70FE8}"/>
              </a:ext>
            </a:extLst>
          </p:cNvPr>
          <p:cNvGrpSpPr>
            <a:grpSpLocks/>
          </p:cNvGrpSpPr>
          <p:nvPr/>
        </p:nvGrpSpPr>
        <p:grpSpPr bwMode="auto">
          <a:xfrm>
            <a:off x="3886200" y="1905000"/>
            <a:ext cx="1295400" cy="4114800"/>
            <a:chOff x="1488" y="1200"/>
            <a:chExt cx="816" cy="2592"/>
          </a:xfrm>
        </p:grpSpPr>
        <p:sp>
          <p:nvSpPr>
            <p:cNvPr id="57359" name="Line 28">
              <a:extLst>
                <a:ext uri="{FF2B5EF4-FFF2-40B4-BE49-F238E27FC236}">
                  <a16:creationId xmlns:a16="http://schemas.microsoft.com/office/drawing/2014/main" xmlns="" id="{E7F71EDA-2E8F-4DC7-927C-D57F38E955D7}"/>
                </a:ext>
              </a:extLst>
            </p:cNvPr>
            <p:cNvSpPr>
              <a:spLocks noChangeShapeType="1"/>
            </p:cNvSpPr>
            <p:nvPr/>
          </p:nvSpPr>
          <p:spPr bwMode="auto">
            <a:xfrm flipV="1">
              <a:off x="1968" y="1824"/>
              <a:ext cx="0" cy="1968"/>
            </a:xfrm>
            <a:prstGeom prst="line">
              <a:avLst/>
            </a:prstGeom>
            <a:noFill/>
            <a:ln w="19050"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57360" name="Text Box 29">
              <a:extLst>
                <a:ext uri="{FF2B5EF4-FFF2-40B4-BE49-F238E27FC236}">
                  <a16:creationId xmlns:a16="http://schemas.microsoft.com/office/drawing/2014/main" xmlns="" id="{57BC8DA4-D963-4C3C-A7EB-F536FDFFA87B}"/>
                </a:ext>
              </a:extLst>
            </p:cNvPr>
            <p:cNvSpPr txBox="1">
              <a:spLocks noChangeArrowheads="1"/>
            </p:cNvSpPr>
            <p:nvPr/>
          </p:nvSpPr>
          <p:spPr bwMode="auto">
            <a:xfrm>
              <a:off x="1488" y="1200"/>
              <a:ext cx="816" cy="98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2400">
                  <a:solidFill>
                    <a:srgbClr val="FF0000"/>
                  </a:solidFill>
                  <a:latin typeface="Tahoma" panose="020B0604030504040204" pitchFamily="34" charset="0"/>
                  <a:ea typeface="MS PGothic" panose="020B0600070205080204" pitchFamily="34" charset="-128"/>
                </a:rPr>
                <a:t>Time to grow 1 ton = 64 days</a:t>
              </a:r>
            </a:p>
          </p:txBody>
        </p:sp>
      </p:grpSp>
      <p:sp>
        <p:nvSpPr>
          <p:cNvPr id="57358" name="Line 31">
            <a:extLst>
              <a:ext uri="{FF2B5EF4-FFF2-40B4-BE49-F238E27FC236}">
                <a16:creationId xmlns:a16="http://schemas.microsoft.com/office/drawing/2014/main" xmlns="" id="{55CEA37C-FB6F-4E0E-9D32-CA60E875C05E}"/>
              </a:ext>
            </a:extLst>
          </p:cNvPr>
          <p:cNvSpPr>
            <a:spLocks noChangeShapeType="1"/>
          </p:cNvSpPr>
          <p:nvPr/>
        </p:nvSpPr>
        <p:spPr bwMode="auto">
          <a:xfrm flipV="1">
            <a:off x="5791200" y="2895600"/>
            <a:ext cx="0" cy="3124200"/>
          </a:xfrm>
          <a:prstGeom prst="line">
            <a:avLst/>
          </a:prstGeom>
          <a:noFill/>
          <a:ln w="19050" cap="rnd">
            <a:solidFill>
              <a:srgbClr val="0000FF"/>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2183916508"/>
      </p:ext>
    </p:extLst>
  </p:cSld>
  <p:clrMapOvr>
    <a:masterClrMapping/>
  </p:clrMapOvr>
  <p:transition spd="slow" advTm="44008"/>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sign&#10;&#10;Description generated with very high confidence">
            <a:extLst>
              <a:ext uri="{FF2B5EF4-FFF2-40B4-BE49-F238E27FC236}">
                <a16:creationId xmlns:a16="http://schemas.microsoft.com/office/drawing/2014/main" xmlns="" id="{1C1BE9CB-9B18-4C4A-827A-7BB69212291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400300" y="342900"/>
            <a:ext cx="6858000" cy="6286500"/>
          </a:xfrm>
          <a:prstGeom prst="rect">
            <a:avLst/>
          </a:prstGeom>
        </p:spPr>
      </p:pic>
    </p:spTree>
    <p:extLst>
      <p:ext uri="{BB962C8B-B14F-4D97-AF65-F5344CB8AC3E}">
        <p14:creationId xmlns:p14="http://schemas.microsoft.com/office/powerpoint/2010/main" val="32289552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92393D3-B883-45B2-BC7A-A4648B60D95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584864" y="0"/>
            <a:ext cx="6213763" cy="6702136"/>
          </a:xfrm>
          <a:prstGeom prst="rect">
            <a:avLst/>
          </a:prstGeom>
        </p:spPr>
      </p:pic>
    </p:spTree>
    <p:extLst>
      <p:ext uri="{BB962C8B-B14F-4D97-AF65-F5344CB8AC3E}">
        <p14:creationId xmlns:p14="http://schemas.microsoft.com/office/powerpoint/2010/main" val="36737530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Goal:</a:t>
            </a:r>
          </a:p>
        </p:txBody>
      </p:sp>
      <p:sp>
        <p:nvSpPr>
          <p:cNvPr id="5" name="Content Placeholder 4"/>
          <p:cNvSpPr>
            <a:spLocks noGrp="1"/>
          </p:cNvSpPr>
          <p:nvPr>
            <p:ph idx="1"/>
          </p:nvPr>
        </p:nvSpPr>
        <p:spPr/>
        <p:txBody>
          <a:bodyPr/>
          <a:lstStyle/>
          <a:p>
            <a:pPr marL="0" indent="0">
              <a:buNone/>
            </a:pPr>
            <a:r>
              <a:rPr lang="en-US" dirty="0"/>
              <a:t>At the end of this lesson you will be able to:</a:t>
            </a:r>
          </a:p>
          <a:p>
            <a:pPr marL="514350" indent="-514350">
              <a:buFont typeface="+mj-lt"/>
              <a:buAutoNum type="arabicPeriod"/>
            </a:pPr>
            <a:r>
              <a:rPr lang="en-US" dirty="0"/>
              <a:t>Incorporate </a:t>
            </a:r>
            <a:r>
              <a:rPr lang="en-US" u="sng" dirty="0"/>
              <a:t>soil health principles </a:t>
            </a:r>
            <a:r>
              <a:rPr lang="en-US" dirty="0"/>
              <a:t>into grazing systems</a:t>
            </a:r>
          </a:p>
          <a:p>
            <a:pPr marL="514350" indent="-514350">
              <a:buFont typeface="+mj-lt"/>
              <a:buAutoNum type="arabicPeriod"/>
            </a:pPr>
            <a:r>
              <a:rPr lang="en-US" dirty="0"/>
              <a:t>Identify </a:t>
            </a:r>
            <a:r>
              <a:rPr lang="en-US" u="sng" dirty="0"/>
              <a:t>management strategies </a:t>
            </a:r>
            <a:r>
              <a:rPr lang="en-US" dirty="0"/>
              <a:t>to integrate soil health into grazing systems</a:t>
            </a:r>
          </a:p>
          <a:p>
            <a:pPr marL="514350" indent="-514350">
              <a:buFont typeface="+mj-lt"/>
              <a:buAutoNum type="arabicPeriod"/>
            </a:pPr>
            <a:r>
              <a:rPr lang="en-US" dirty="0"/>
              <a:t>Discuss the </a:t>
            </a:r>
            <a:r>
              <a:rPr lang="en-US" u="sng" dirty="0"/>
              <a:t>impact that grazing </a:t>
            </a:r>
            <a:r>
              <a:rPr lang="en-US" dirty="0"/>
              <a:t>has on soil health and function</a:t>
            </a:r>
          </a:p>
          <a:p>
            <a:pPr marL="514350" indent="-514350">
              <a:buFont typeface="+mj-lt"/>
              <a:buAutoNum type="arabicPeriod"/>
            </a:pPr>
            <a:r>
              <a:rPr lang="en-US" dirty="0"/>
              <a:t>Gain an understanding of </a:t>
            </a:r>
            <a:r>
              <a:rPr lang="en-US" u="sng" dirty="0"/>
              <a:t>stocking density </a:t>
            </a:r>
            <a:r>
              <a:rPr lang="en-US" dirty="0"/>
              <a:t>and its importance to soil health</a:t>
            </a:r>
          </a:p>
          <a:p>
            <a:pPr marL="514350" indent="-514350">
              <a:buFont typeface="+mj-lt"/>
              <a:buAutoNum type="arabicPeriod"/>
            </a:pPr>
            <a:r>
              <a:rPr lang="en-US" dirty="0"/>
              <a:t>Understand </a:t>
            </a:r>
            <a:r>
              <a:rPr lang="en-US" u="sng" dirty="0"/>
              <a:t>grazing principles that improve soil health</a:t>
            </a:r>
          </a:p>
        </p:txBody>
      </p:sp>
    </p:spTree>
    <p:extLst>
      <p:ext uri="{BB962C8B-B14F-4D97-AF65-F5344CB8AC3E}">
        <p14:creationId xmlns:p14="http://schemas.microsoft.com/office/powerpoint/2010/main" val="3508305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EC741C-2AF0-42BC-AA65-43F7200613A9}"/>
              </a:ext>
            </a:extLst>
          </p:cNvPr>
          <p:cNvSpPr>
            <a:spLocks noGrp="1"/>
          </p:cNvSpPr>
          <p:nvPr>
            <p:ph type="title"/>
          </p:nvPr>
        </p:nvSpPr>
        <p:spPr>
          <a:xfrm>
            <a:off x="1291389" y="1163053"/>
            <a:ext cx="9144000" cy="3048000"/>
          </a:xfrm>
        </p:spPr>
        <p:txBody>
          <a:bodyPr>
            <a:noAutofit/>
          </a:bodyPr>
          <a:lstStyle/>
          <a:p>
            <a:pPr>
              <a:defRPr/>
            </a:pPr>
            <a:r>
              <a:rPr lang="en-US" sz="4000" dirty="0" err="1">
                <a:solidFill>
                  <a:schemeClr val="tx1">
                    <a:lumMod val="75000"/>
                    <a:lumOff val="25000"/>
                  </a:schemeClr>
                </a:solidFill>
              </a:rPr>
              <a:t>Ergovaline</a:t>
            </a:r>
            <a:r>
              <a:rPr lang="en-US" sz="4000" dirty="0">
                <a:solidFill>
                  <a:schemeClr val="tx1">
                    <a:lumMod val="75000"/>
                    <a:lumOff val="25000"/>
                  </a:schemeClr>
                </a:solidFill>
              </a:rPr>
              <a:t> levels- Varying Heights and Dates</a:t>
            </a:r>
            <a:br>
              <a:rPr lang="en-US" sz="4000" dirty="0">
                <a:solidFill>
                  <a:schemeClr val="tx1">
                    <a:lumMod val="75000"/>
                    <a:lumOff val="25000"/>
                  </a:schemeClr>
                </a:solidFill>
              </a:rPr>
            </a:br>
            <a:r>
              <a:rPr lang="en-US" sz="4000" dirty="0">
                <a:solidFill>
                  <a:schemeClr val="tx1">
                    <a:lumMod val="75000"/>
                    <a:lumOff val="25000"/>
                  </a:schemeClr>
                </a:solidFill>
              </a:rPr>
              <a:t>University of Kentucky</a:t>
            </a:r>
            <a:br>
              <a:rPr lang="en-US" sz="4000" dirty="0">
                <a:solidFill>
                  <a:schemeClr val="tx1">
                    <a:lumMod val="75000"/>
                    <a:lumOff val="25000"/>
                  </a:schemeClr>
                </a:solidFill>
              </a:rPr>
            </a:br>
            <a:r>
              <a:rPr lang="en-US" sz="2000" dirty="0">
                <a:solidFill>
                  <a:schemeClr val="tx1">
                    <a:lumMod val="75000"/>
                    <a:lumOff val="25000"/>
                  </a:schemeClr>
                </a:solidFill>
              </a:rPr>
              <a:t>Most tall fescue is infected with a fungal endophyte, </a:t>
            </a:r>
            <a:r>
              <a:rPr lang="en-US" sz="2000" i="1" dirty="0" err="1">
                <a:solidFill>
                  <a:schemeClr val="tx1">
                    <a:lumMod val="75000"/>
                    <a:lumOff val="25000"/>
                  </a:schemeClr>
                </a:solidFill>
              </a:rPr>
              <a:t>Neotyphodium</a:t>
            </a:r>
            <a:r>
              <a:rPr lang="en-US" sz="2000" i="1" dirty="0">
                <a:solidFill>
                  <a:schemeClr val="tx1">
                    <a:lumMod val="75000"/>
                    <a:lumOff val="25000"/>
                  </a:schemeClr>
                </a:solidFill>
              </a:rPr>
              <a:t> </a:t>
            </a:r>
            <a:r>
              <a:rPr lang="en-US" sz="2000" i="1" dirty="0" err="1">
                <a:solidFill>
                  <a:schemeClr val="tx1">
                    <a:lumMod val="75000"/>
                    <a:lumOff val="25000"/>
                  </a:schemeClr>
                </a:solidFill>
              </a:rPr>
              <a:t>coenophialum</a:t>
            </a:r>
            <a:r>
              <a:rPr lang="en-US" sz="2000" dirty="0">
                <a:solidFill>
                  <a:schemeClr val="tx1">
                    <a:lumMod val="75000"/>
                    <a:lumOff val="25000"/>
                  </a:schemeClr>
                </a:solidFill>
              </a:rPr>
              <a:t> toxic to animals. This endophyte could produce ergot-like alkaloids such as </a:t>
            </a:r>
            <a:r>
              <a:rPr lang="en-US" sz="2000" dirty="0" err="1">
                <a:solidFill>
                  <a:schemeClr val="tx1">
                    <a:lumMod val="75000"/>
                    <a:lumOff val="25000"/>
                  </a:schemeClr>
                </a:solidFill>
              </a:rPr>
              <a:t>Ergovaline</a:t>
            </a:r>
            <a:r>
              <a:rPr lang="en-US" sz="2000" dirty="0">
                <a:solidFill>
                  <a:schemeClr val="tx1">
                    <a:lumMod val="75000"/>
                    <a:lumOff val="25000"/>
                  </a:schemeClr>
                </a:solidFill>
              </a:rPr>
              <a:t> resulting in:</a:t>
            </a:r>
            <a:br>
              <a:rPr lang="en-US" sz="2000" dirty="0">
                <a:solidFill>
                  <a:schemeClr val="tx1">
                    <a:lumMod val="75000"/>
                    <a:lumOff val="25000"/>
                  </a:schemeClr>
                </a:solidFill>
              </a:rPr>
            </a:br>
            <a:r>
              <a:rPr lang="en-US" sz="2000" dirty="0">
                <a:solidFill>
                  <a:schemeClr val="tx1">
                    <a:lumMod val="75000"/>
                    <a:lumOff val="25000"/>
                  </a:schemeClr>
                </a:solidFill>
              </a:rPr>
              <a:t>	*</a:t>
            </a:r>
            <a:r>
              <a:rPr lang="en-US" sz="1800" dirty="0">
                <a:solidFill>
                  <a:schemeClr val="tx1">
                    <a:lumMod val="75000"/>
                    <a:lumOff val="25000"/>
                  </a:schemeClr>
                </a:solidFill>
              </a:rPr>
              <a:t>Poor daily gains</a:t>
            </a:r>
            <a:br>
              <a:rPr lang="en-US" sz="1800" dirty="0">
                <a:solidFill>
                  <a:schemeClr val="tx1">
                    <a:lumMod val="75000"/>
                    <a:lumOff val="25000"/>
                  </a:schemeClr>
                </a:solidFill>
              </a:rPr>
            </a:br>
            <a:r>
              <a:rPr lang="en-US" sz="1800" dirty="0">
                <a:solidFill>
                  <a:schemeClr val="tx1">
                    <a:lumMod val="75000"/>
                    <a:lumOff val="25000"/>
                  </a:schemeClr>
                </a:solidFill>
              </a:rPr>
              <a:t>	*Low conception rates</a:t>
            </a:r>
            <a:br>
              <a:rPr lang="en-US" sz="1800" dirty="0">
                <a:solidFill>
                  <a:schemeClr val="tx1">
                    <a:lumMod val="75000"/>
                    <a:lumOff val="25000"/>
                  </a:schemeClr>
                </a:solidFill>
              </a:rPr>
            </a:br>
            <a:r>
              <a:rPr lang="en-US" sz="1800" dirty="0">
                <a:solidFill>
                  <a:schemeClr val="tx1">
                    <a:lumMod val="75000"/>
                    <a:lumOff val="25000"/>
                  </a:schemeClr>
                </a:solidFill>
              </a:rPr>
              <a:t>	*Poor offspring survival</a:t>
            </a:r>
            <a:br>
              <a:rPr lang="en-US" sz="1800" dirty="0">
                <a:solidFill>
                  <a:schemeClr val="tx1">
                    <a:lumMod val="75000"/>
                    <a:lumOff val="25000"/>
                  </a:schemeClr>
                </a:solidFill>
              </a:rPr>
            </a:br>
            <a:r>
              <a:rPr lang="en-US" sz="1800" dirty="0">
                <a:solidFill>
                  <a:schemeClr val="tx1">
                    <a:lumMod val="75000"/>
                    <a:lumOff val="25000"/>
                  </a:schemeClr>
                </a:solidFill>
              </a:rPr>
              <a:t>	*Elevated body temperatures</a:t>
            </a:r>
            <a:br>
              <a:rPr lang="en-US" sz="1800" dirty="0">
                <a:solidFill>
                  <a:schemeClr val="tx1">
                    <a:lumMod val="75000"/>
                    <a:lumOff val="25000"/>
                  </a:schemeClr>
                </a:solidFill>
              </a:rPr>
            </a:br>
            <a:r>
              <a:rPr lang="en-US" sz="1800" dirty="0">
                <a:solidFill>
                  <a:schemeClr val="tx1">
                    <a:lumMod val="75000"/>
                    <a:lumOff val="25000"/>
                  </a:schemeClr>
                </a:solidFill>
              </a:rPr>
              <a:t>	*Loss of blood flow to the extremities, causing "fescue foot" and other symptoms</a:t>
            </a:r>
          </a:p>
        </p:txBody>
      </p:sp>
      <p:graphicFrame>
        <p:nvGraphicFramePr>
          <p:cNvPr id="3" name="Table 2">
            <a:extLst>
              <a:ext uri="{FF2B5EF4-FFF2-40B4-BE49-F238E27FC236}">
                <a16:creationId xmlns:a16="http://schemas.microsoft.com/office/drawing/2014/main" xmlns="" id="{E01443E7-E21C-42D5-BC3B-5BABB4549A1E}"/>
              </a:ext>
            </a:extLst>
          </p:cNvPr>
          <p:cNvGraphicFramePr>
            <a:graphicFrameLocks noGrp="1"/>
          </p:cNvGraphicFramePr>
          <p:nvPr>
            <p:extLst>
              <p:ext uri="{D42A27DB-BD31-4B8C-83A1-F6EECF244321}">
                <p14:modId xmlns:p14="http://schemas.microsoft.com/office/powerpoint/2010/main" val="1054500862"/>
              </p:ext>
            </p:extLst>
          </p:nvPr>
        </p:nvGraphicFramePr>
        <p:xfrm>
          <a:off x="1905000" y="4495800"/>
          <a:ext cx="8148640" cy="1651000"/>
        </p:xfrm>
        <a:graphic>
          <a:graphicData uri="http://schemas.openxmlformats.org/drawingml/2006/table">
            <a:tbl>
              <a:tblPr firstRow="1" bandRow="1">
                <a:tableStyleId>{5C22544A-7EE6-4342-B048-85BDC9FD1C3A}</a:tableStyleId>
              </a:tblPr>
              <a:tblGrid>
                <a:gridCol w="1018580">
                  <a:extLst>
                    <a:ext uri="{9D8B030D-6E8A-4147-A177-3AD203B41FA5}">
                      <a16:colId xmlns:a16="http://schemas.microsoft.com/office/drawing/2014/main" xmlns="" val="20000"/>
                    </a:ext>
                  </a:extLst>
                </a:gridCol>
                <a:gridCol w="1018580">
                  <a:extLst>
                    <a:ext uri="{9D8B030D-6E8A-4147-A177-3AD203B41FA5}">
                      <a16:colId xmlns:a16="http://schemas.microsoft.com/office/drawing/2014/main" xmlns="" val="20001"/>
                    </a:ext>
                  </a:extLst>
                </a:gridCol>
                <a:gridCol w="1018580">
                  <a:extLst>
                    <a:ext uri="{9D8B030D-6E8A-4147-A177-3AD203B41FA5}">
                      <a16:colId xmlns:a16="http://schemas.microsoft.com/office/drawing/2014/main" xmlns="" val="20002"/>
                    </a:ext>
                  </a:extLst>
                </a:gridCol>
                <a:gridCol w="1018580">
                  <a:extLst>
                    <a:ext uri="{9D8B030D-6E8A-4147-A177-3AD203B41FA5}">
                      <a16:colId xmlns:a16="http://schemas.microsoft.com/office/drawing/2014/main" xmlns="" val="20003"/>
                    </a:ext>
                  </a:extLst>
                </a:gridCol>
                <a:gridCol w="1018580">
                  <a:extLst>
                    <a:ext uri="{9D8B030D-6E8A-4147-A177-3AD203B41FA5}">
                      <a16:colId xmlns:a16="http://schemas.microsoft.com/office/drawing/2014/main" xmlns="" val="20004"/>
                    </a:ext>
                  </a:extLst>
                </a:gridCol>
                <a:gridCol w="1018580">
                  <a:extLst>
                    <a:ext uri="{9D8B030D-6E8A-4147-A177-3AD203B41FA5}">
                      <a16:colId xmlns:a16="http://schemas.microsoft.com/office/drawing/2014/main" xmlns="" val="20005"/>
                    </a:ext>
                  </a:extLst>
                </a:gridCol>
                <a:gridCol w="1018580">
                  <a:extLst>
                    <a:ext uri="{9D8B030D-6E8A-4147-A177-3AD203B41FA5}">
                      <a16:colId xmlns:a16="http://schemas.microsoft.com/office/drawing/2014/main" xmlns="" val="20006"/>
                    </a:ext>
                  </a:extLst>
                </a:gridCol>
                <a:gridCol w="1018580">
                  <a:extLst>
                    <a:ext uri="{9D8B030D-6E8A-4147-A177-3AD203B41FA5}">
                      <a16:colId xmlns:a16="http://schemas.microsoft.com/office/drawing/2014/main" xmlns="" val="20007"/>
                    </a:ext>
                  </a:extLst>
                </a:gridCol>
              </a:tblGrid>
              <a:tr h="370840">
                <a:tc>
                  <a:txBody>
                    <a:bodyPr/>
                    <a:lstStyle/>
                    <a:p>
                      <a:pPr algn="ctr"/>
                      <a:r>
                        <a:rPr lang="en-US" dirty="0"/>
                        <a:t>Variety</a:t>
                      </a:r>
                    </a:p>
                  </a:txBody>
                  <a:tcPr marL="68579" marR="68579"/>
                </a:tc>
                <a:tc>
                  <a:txBody>
                    <a:bodyPr/>
                    <a:lstStyle/>
                    <a:p>
                      <a:pPr algn="ctr"/>
                      <a:r>
                        <a:rPr lang="en-US" dirty="0"/>
                        <a:t>April 19</a:t>
                      </a:r>
                    </a:p>
                  </a:txBody>
                  <a:tcPr marL="68579" marR="68579"/>
                </a:tc>
                <a:tc gridSpan="3">
                  <a:txBody>
                    <a:bodyPr/>
                    <a:lstStyle/>
                    <a:p>
                      <a:pPr algn="ctr"/>
                      <a:r>
                        <a:rPr lang="en-US" dirty="0" smtClean="0"/>
                        <a:t>May 17</a:t>
                      </a:r>
                      <a:endParaRPr lang="en-US" dirty="0"/>
                    </a:p>
                  </a:txBody>
                  <a:tcPr marL="68579" marR="68579"/>
                </a:tc>
                <a:tc hMerge="1">
                  <a:txBody>
                    <a:bodyPr/>
                    <a:lstStyle/>
                    <a:p>
                      <a:endParaRPr lang="en-US" dirty="0"/>
                    </a:p>
                  </a:txBody>
                  <a:tcPr/>
                </a:tc>
                <a:tc hMerge="1">
                  <a:txBody>
                    <a:bodyPr/>
                    <a:lstStyle/>
                    <a:p>
                      <a:endParaRPr lang="en-US" dirty="0"/>
                    </a:p>
                  </a:txBody>
                  <a:tcPr/>
                </a:tc>
                <a:tc>
                  <a:txBody>
                    <a:bodyPr/>
                    <a:lstStyle/>
                    <a:p>
                      <a:pPr algn="ctr"/>
                      <a:r>
                        <a:rPr lang="en-US" dirty="0"/>
                        <a:t>June 21</a:t>
                      </a:r>
                    </a:p>
                  </a:txBody>
                  <a:tcPr marL="68579" marR="68579"/>
                </a:tc>
                <a:tc>
                  <a:txBody>
                    <a:bodyPr/>
                    <a:lstStyle/>
                    <a:p>
                      <a:pPr algn="ctr"/>
                      <a:r>
                        <a:rPr lang="en-US" dirty="0"/>
                        <a:t>August 4</a:t>
                      </a:r>
                    </a:p>
                  </a:txBody>
                  <a:tcPr marL="68579" marR="68579"/>
                </a:tc>
                <a:tc>
                  <a:txBody>
                    <a:bodyPr/>
                    <a:lstStyle/>
                    <a:p>
                      <a:pPr algn="ctr"/>
                      <a:r>
                        <a:rPr lang="en-US" dirty="0"/>
                        <a:t>Nov. 11</a:t>
                      </a:r>
                    </a:p>
                  </a:txBody>
                  <a:tcPr marL="68579" marR="68579"/>
                </a:tc>
                <a:extLst>
                  <a:ext uri="{0D108BD9-81ED-4DB2-BD59-A6C34878D82A}">
                    <a16:rowId xmlns:a16="http://schemas.microsoft.com/office/drawing/2014/main" xmlns="" val="10000"/>
                  </a:ext>
                </a:extLst>
              </a:tr>
              <a:tr h="370840">
                <a:tc>
                  <a:txBody>
                    <a:bodyPr/>
                    <a:lstStyle/>
                    <a:p>
                      <a:pPr algn="ctr"/>
                      <a:endParaRPr lang="en-US" dirty="0"/>
                    </a:p>
                  </a:txBody>
                  <a:tcPr marL="68579" marR="68579"/>
                </a:tc>
                <a:tc>
                  <a:txBody>
                    <a:bodyPr/>
                    <a:lstStyle/>
                    <a:p>
                      <a:pPr algn="ctr"/>
                      <a:r>
                        <a:rPr lang="en-US" dirty="0"/>
                        <a:t>3+ inches</a:t>
                      </a:r>
                    </a:p>
                  </a:txBody>
                  <a:tcPr marL="68579" marR="68579"/>
                </a:tc>
                <a:tc>
                  <a:txBody>
                    <a:bodyPr/>
                    <a:lstStyle/>
                    <a:p>
                      <a:pPr algn="ctr"/>
                      <a:r>
                        <a:rPr lang="en-US" b="1" dirty="0">
                          <a:solidFill>
                            <a:srgbClr val="FF0000"/>
                          </a:solidFill>
                        </a:rPr>
                        <a:t>0-3 inches</a:t>
                      </a:r>
                    </a:p>
                  </a:txBody>
                  <a:tcPr marL="68579" marR="68579"/>
                </a:tc>
                <a:tc>
                  <a:txBody>
                    <a:bodyPr/>
                    <a:lstStyle/>
                    <a:p>
                      <a:pPr algn="ctr"/>
                      <a:r>
                        <a:rPr lang="en-US" dirty="0"/>
                        <a:t>3+ inches</a:t>
                      </a:r>
                    </a:p>
                  </a:txBody>
                  <a:tcPr marL="68579" marR="68579"/>
                </a:tc>
                <a:tc>
                  <a:txBody>
                    <a:bodyPr/>
                    <a:lstStyle/>
                    <a:p>
                      <a:pPr algn="ctr"/>
                      <a:r>
                        <a:rPr lang="en-US" dirty="0"/>
                        <a:t>Seed</a:t>
                      </a:r>
                    </a:p>
                  </a:txBody>
                  <a:tcPr marL="68579" marR="68579"/>
                </a:tc>
                <a:tc>
                  <a:txBody>
                    <a:bodyPr/>
                    <a:lstStyle/>
                    <a:p>
                      <a:pPr algn="ctr"/>
                      <a:r>
                        <a:rPr lang="en-US" dirty="0"/>
                        <a:t>3+ inches</a:t>
                      </a:r>
                    </a:p>
                  </a:txBody>
                  <a:tcPr marL="68579" marR="68579"/>
                </a:tc>
                <a:tc>
                  <a:txBody>
                    <a:bodyPr/>
                    <a:lstStyle/>
                    <a:p>
                      <a:pPr algn="ctr"/>
                      <a:r>
                        <a:rPr lang="en-US" dirty="0"/>
                        <a:t>3+ inches</a:t>
                      </a:r>
                    </a:p>
                  </a:txBody>
                  <a:tcPr marL="68579" marR="68579"/>
                </a:tc>
                <a:tc>
                  <a:txBody>
                    <a:bodyPr/>
                    <a:lstStyle/>
                    <a:p>
                      <a:pPr algn="ctr"/>
                      <a:r>
                        <a:rPr lang="en-US" dirty="0"/>
                        <a:t>3+ inches</a:t>
                      </a:r>
                    </a:p>
                  </a:txBody>
                  <a:tcPr marL="68579" marR="68579"/>
                </a:tc>
                <a:extLst>
                  <a:ext uri="{0D108BD9-81ED-4DB2-BD59-A6C34878D82A}">
                    <a16:rowId xmlns:a16="http://schemas.microsoft.com/office/drawing/2014/main" xmlns="" val="1000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KY 31+</a:t>
                      </a:r>
                    </a:p>
                    <a:p>
                      <a:pPr algn="ctr"/>
                      <a:endParaRPr lang="en-US" dirty="0"/>
                    </a:p>
                  </a:txBody>
                  <a:tcPr marL="68579" marR="68579"/>
                </a:tc>
                <a:tc>
                  <a:txBody>
                    <a:bodyPr/>
                    <a:lstStyle/>
                    <a:p>
                      <a:pPr algn="ctr"/>
                      <a:r>
                        <a:rPr lang="en-US" dirty="0"/>
                        <a:t>19</a:t>
                      </a:r>
                    </a:p>
                  </a:txBody>
                  <a:tcPr marL="68579" marR="68579"/>
                </a:tc>
                <a:tc>
                  <a:txBody>
                    <a:bodyPr/>
                    <a:lstStyle/>
                    <a:p>
                      <a:pPr algn="ctr"/>
                      <a:r>
                        <a:rPr lang="en-US" b="1" dirty="0">
                          <a:solidFill>
                            <a:srgbClr val="FF0000"/>
                          </a:solidFill>
                        </a:rPr>
                        <a:t>1717</a:t>
                      </a:r>
                    </a:p>
                  </a:txBody>
                  <a:tcPr marL="68579" marR="68579"/>
                </a:tc>
                <a:tc>
                  <a:txBody>
                    <a:bodyPr/>
                    <a:lstStyle/>
                    <a:p>
                      <a:pPr algn="ctr"/>
                      <a:r>
                        <a:rPr lang="en-US" dirty="0"/>
                        <a:t>569</a:t>
                      </a:r>
                    </a:p>
                  </a:txBody>
                  <a:tcPr marL="68579" marR="68579"/>
                </a:tc>
                <a:tc>
                  <a:txBody>
                    <a:bodyPr/>
                    <a:lstStyle/>
                    <a:p>
                      <a:pPr algn="ctr"/>
                      <a:r>
                        <a:rPr lang="en-US" b="1" dirty="0">
                          <a:solidFill>
                            <a:srgbClr val="FF0000"/>
                          </a:solidFill>
                        </a:rPr>
                        <a:t>1505</a:t>
                      </a:r>
                    </a:p>
                  </a:txBody>
                  <a:tcPr marL="68579" marR="68579"/>
                </a:tc>
                <a:tc>
                  <a:txBody>
                    <a:bodyPr/>
                    <a:lstStyle/>
                    <a:p>
                      <a:pPr algn="ctr"/>
                      <a:r>
                        <a:rPr lang="en-US" dirty="0"/>
                        <a:t>807</a:t>
                      </a:r>
                    </a:p>
                  </a:txBody>
                  <a:tcPr marL="68579" marR="68579"/>
                </a:tc>
                <a:tc>
                  <a:txBody>
                    <a:bodyPr/>
                    <a:lstStyle/>
                    <a:p>
                      <a:pPr algn="ctr"/>
                      <a:r>
                        <a:rPr lang="en-US" dirty="0"/>
                        <a:t>536</a:t>
                      </a:r>
                    </a:p>
                  </a:txBody>
                  <a:tcPr marL="68579" marR="68579"/>
                </a:tc>
                <a:tc>
                  <a:txBody>
                    <a:bodyPr/>
                    <a:lstStyle/>
                    <a:p>
                      <a:pPr algn="ctr"/>
                      <a:r>
                        <a:rPr lang="en-US" dirty="0"/>
                        <a:t>431</a:t>
                      </a:r>
                    </a:p>
                  </a:txBody>
                  <a:tcPr marL="68579" marR="68579"/>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34987846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8" name="Object 2">
            <a:extLst>
              <a:ext uri="{FF2B5EF4-FFF2-40B4-BE49-F238E27FC236}">
                <a16:creationId xmlns:a16="http://schemas.microsoft.com/office/drawing/2014/main" xmlns="" id="{87737E7C-73F5-4C85-BCB3-7749E2935BB4}"/>
              </a:ext>
            </a:extLst>
          </p:cNvPr>
          <p:cNvGraphicFramePr>
            <a:graphicFrameLocks noChangeAspect="1"/>
          </p:cNvGraphicFramePr>
          <p:nvPr>
            <p:extLst>
              <p:ext uri="{D42A27DB-BD31-4B8C-83A1-F6EECF244321}">
                <p14:modId xmlns:p14="http://schemas.microsoft.com/office/powerpoint/2010/main" val="1942610332"/>
              </p:ext>
            </p:extLst>
          </p:nvPr>
        </p:nvGraphicFramePr>
        <p:xfrm>
          <a:off x="1524000" y="0"/>
          <a:ext cx="9144000" cy="6858000"/>
        </p:xfrm>
        <a:graphic>
          <a:graphicData uri="http://schemas.openxmlformats.org/presentationml/2006/ole">
            <mc:AlternateContent xmlns:mc="http://schemas.openxmlformats.org/markup-compatibility/2006">
              <mc:Choice xmlns:v="urn:schemas-microsoft-com:vml" Requires="v">
                <p:oleObj spid="_x0000_s16429" name="Slide" r:id="rId4" imgW="4168271" imgH="3127333" progId="PowerPoint.Slide.8">
                  <p:embed/>
                </p:oleObj>
              </mc:Choice>
              <mc:Fallback>
                <p:oleObj name="Slide" r:id="rId4" imgW="4168271" imgH="3127333" progId="PowerPoint.Slide.8">
                  <p:embed/>
                  <p:pic>
                    <p:nvPicPr>
                      <p:cNvPr id="60418" name="Object 2">
                        <a:extLst>
                          <a:ext uri="{FF2B5EF4-FFF2-40B4-BE49-F238E27FC236}">
                            <a16:creationId xmlns:a16="http://schemas.microsoft.com/office/drawing/2014/main" xmlns="" id="{87737E7C-73F5-4C85-BCB3-7749E2935BB4}"/>
                          </a:ext>
                        </a:extLst>
                      </p:cNvPr>
                      <p:cNvPicPr>
                        <a:picLocks noChangeAspect="1" noChangeArrowheads="1"/>
                      </p:cNvPicPr>
                      <p:nvPr/>
                    </p:nvPicPr>
                    <p:blipFill>
                      <a:blip r:embed="rId5"/>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60419" name="Picture 3" descr="IMG0037">
            <a:extLst>
              <a:ext uri="{FF2B5EF4-FFF2-40B4-BE49-F238E27FC236}">
                <a16:creationId xmlns:a16="http://schemas.microsoft.com/office/drawing/2014/main" xmlns="" id="{A2FC7C2F-DB45-4958-9181-F017B5023BA3}"/>
              </a:ext>
            </a:extLst>
          </p:cNvPr>
          <p:cNvPicPr>
            <a:picLocks noChangeAspect="1" noChangeArrowheads="1"/>
          </p:cNvPicPr>
          <p:nvPr/>
        </p:nvPicPr>
        <p:blipFill>
          <a:blip r:embed="rId6">
            <a:lum bright="18000" contrast="12000"/>
            <a:extLst>
              <a:ext uri="{28A0092B-C50C-407E-A947-70E740481C1C}">
                <a14:useLocalDpi xmlns:a14="http://schemas.microsoft.com/office/drawing/2010/main" val="0"/>
              </a:ext>
            </a:extLst>
          </a:blip>
          <a:srcRect/>
          <a:stretch>
            <a:fillRect/>
          </a:stretch>
        </p:blipFill>
        <p:spPr bwMode="auto">
          <a:xfrm>
            <a:off x="1524000" y="1"/>
            <a:ext cx="1981200"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4" descr="IMG0019">
            <a:extLst>
              <a:ext uri="{FF2B5EF4-FFF2-40B4-BE49-F238E27FC236}">
                <a16:creationId xmlns:a16="http://schemas.microsoft.com/office/drawing/2014/main" xmlns="" id="{56C4C033-0840-4897-9233-4180903C7725}"/>
              </a:ext>
            </a:extLst>
          </p:cNvPr>
          <p:cNvPicPr>
            <a:picLocks noChangeAspect="1" noChangeArrowheads="1"/>
          </p:cNvPicPr>
          <p:nvPr/>
        </p:nvPicPr>
        <p:blipFill>
          <a:blip r:embed="rId7">
            <a:lum bright="24000" contrast="12000"/>
            <a:extLst>
              <a:ext uri="{28A0092B-C50C-407E-A947-70E740481C1C}">
                <a14:useLocalDpi xmlns:a14="http://schemas.microsoft.com/office/drawing/2010/main" val="0"/>
              </a:ext>
            </a:extLst>
          </a:blip>
          <a:srcRect/>
          <a:stretch>
            <a:fillRect/>
          </a:stretch>
        </p:blipFill>
        <p:spPr bwMode="auto">
          <a:xfrm>
            <a:off x="8636000" y="1"/>
            <a:ext cx="20320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4153458"/>
      </p:ext>
    </p:extLst>
  </p:cSld>
  <p:clrMapOvr>
    <a:masterClrMapping/>
  </p:clrMapOvr>
  <p:transition>
    <p:zoom dir="in"/>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8732" y="814807"/>
            <a:ext cx="6898890" cy="5142088"/>
          </a:xfrm>
          <a:prstGeom prst="rect">
            <a:avLst/>
          </a:prstGeom>
          <a:ln w="19050">
            <a:solidFill>
              <a:schemeClr val="tx1"/>
            </a:solidFill>
          </a:ln>
        </p:spPr>
      </p:pic>
      <p:pic>
        <p:nvPicPr>
          <p:cNvPr id="3" name="Picture 2"/>
          <p:cNvPicPr>
            <a:picLocks noChangeAspect="1"/>
          </p:cNvPicPr>
          <p:nvPr/>
        </p:nvPicPr>
        <p:blipFill>
          <a:blip r:embed="rId4"/>
          <a:stretch>
            <a:fillRect/>
          </a:stretch>
        </p:blipFill>
        <p:spPr>
          <a:xfrm>
            <a:off x="6997622" y="0"/>
            <a:ext cx="5029636" cy="3773751"/>
          </a:xfrm>
          <a:prstGeom prst="rect">
            <a:avLst/>
          </a:prstGeom>
          <a:ln w="19050">
            <a:solidFill>
              <a:schemeClr val="tx1"/>
            </a:solidFill>
          </a:ln>
        </p:spPr>
      </p:pic>
      <p:pic>
        <p:nvPicPr>
          <p:cNvPr id="4" name="Picture 3"/>
          <p:cNvPicPr>
            <a:picLocks noChangeAspect="1"/>
          </p:cNvPicPr>
          <p:nvPr/>
        </p:nvPicPr>
        <p:blipFill>
          <a:blip r:embed="rId5"/>
          <a:stretch>
            <a:fillRect/>
          </a:stretch>
        </p:blipFill>
        <p:spPr>
          <a:xfrm>
            <a:off x="7395028" y="3859212"/>
            <a:ext cx="4395597" cy="2877561"/>
          </a:xfrm>
          <a:prstGeom prst="rect">
            <a:avLst/>
          </a:prstGeom>
          <a:ln w="19050">
            <a:solidFill>
              <a:schemeClr val="tx1"/>
            </a:solidFill>
          </a:ln>
        </p:spPr>
      </p:pic>
    </p:spTree>
    <p:extLst>
      <p:ext uri="{BB962C8B-B14F-4D97-AF65-F5344CB8AC3E}">
        <p14:creationId xmlns:p14="http://schemas.microsoft.com/office/powerpoint/2010/main" val="27421796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410840" y="274638"/>
            <a:ext cx="9257161" cy="1143000"/>
          </a:xfrm>
        </p:spPr>
        <p:txBody>
          <a:bodyPr>
            <a:normAutofit/>
          </a:bodyPr>
          <a:lstStyle/>
          <a:p>
            <a:r>
              <a:rPr lang="en-US" altLang="en-US" sz="3600" b="1" dirty="0"/>
              <a:t>High performance per animal and per acre</a:t>
            </a:r>
          </a:p>
        </p:txBody>
      </p:sp>
      <p:pic>
        <p:nvPicPr>
          <p:cNvPr id="2662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333865" y="1452926"/>
            <a:ext cx="4179156" cy="4508359"/>
          </a:xfr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solidFill>
                  <a:schemeClr val="tx1"/>
                </a:solidFill>
                <a:prstDash val="solid"/>
                <a:miter lim="800000"/>
                <a:headEnd type="none" w="med" len="med"/>
                <a:tailEnd type="none" w="med" len="med"/>
              </a14:hiddenLine>
            </a:ext>
          </a:extLst>
        </p:spPr>
      </p:pic>
      <p:sp>
        <p:nvSpPr>
          <p:cNvPr id="26628" name="Rectangle 3"/>
          <p:cNvSpPr>
            <a:spLocks noChangeArrowheads="1"/>
          </p:cNvSpPr>
          <p:nvPr/>
        </p:nvSpPr>
        <p:spPr bwMode="auto">
          <a:xfrm>
            <a:off x="2333865" y="5949797"/>
            <a:ext cx="4713037"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400" b="1" dirty="0"/>
              <a:t>Figure 2. Effects of increasing stocking rate on</a:t>
            </a:r>
          </a:p>
          <a:p>
            <a:pPr eaLnBrk="1" hangingPunct="1">
              <a:spcBef>
                <a:spcPct val="0"/>
              </a:spcBef>
              <a:buClrTx/>
              <a:buSzTx/>
              <a:buFontTx/>
              <a:buNone/>
            </a:pPr>
            <a:r>
              <a:rPr lang="en-US" altLang="en-US" sz="1400" b="1" dirty="0"/>
              <a:t>pounds of production/animal and</a:t>
            </a:r>
          </a:p>
          <a:p>
            <a:pPr eaLnBrk="1" hangingPunct="1">
              <a:spcBef>
                <a:spcPct val="0"/>
              </a:spcBef>
              <a:buClrTx/>
              <a:buSzTx/>
              <a:buFontTx/>
              <a:buNone/>
            </a:pPr>
            <a:r>
              <a:rPr lang="en-US" altLang="en-US" sz="1400" b="1" dirty="0"/>
              <a:t>production/area of land (from Conner 1991).</a:t>
            </a:r>
            <a:endParaRPr lang="en-US" altLang="en-US" sz="1400" dirty="0"/>
          </a:p>
        </p:txBody>
      </p:sp>
      <p:sp>
        <p:nvSpPr>
          <p:cNvPr id="2" name="TextBox 1"/>
          <p:cNvSpPr txBox="1"/>
          <p:nvPr/>
        </p:nvSpPr>
        <p:spPr>
          <a:xfrm>
            <a:off x="4052455" y="3990902"/>
            <a:ext cx="831089" cy="707886"/>
          </a:xfrm>
          <a:prstGeom prst="rect">
            <a:avLst/>
          </a:prstGeom>
          <a:noFill/>
        </p:spPr>
        <p:txBody>
          <a:bodyPr wrap="square" rtlCol="0">
            <a:spAutoFit/>
          </a:bodyPr>
          <a:lstStyle/>
          <a:p>
            <a:pPr algn="ctr"/>
            <a:r>
              <a:rPr lang="en-US" sz="2000" dirty="0"/>
              <a:t>Target Area</a:t>
            </a:r>
          </a:p>
        </p:txBody>
      </p:sp>
      <p:sp>
        <p:nvSpPr>
          <p:cNvPr id="3" name="TextBox 2"/>
          <p:cNvSpPr txBox="1"/>
          <p:nvPr/>
        </p:nvSpPr>
        <p:spPr>
          <a:xfrm>
            <a:off x="6694238" y="1690692"/>
            <a:ext cx="3819738" cy="1131079"/>
          </a:xfrm>
          <a:prstGeom prst="rect">
            <a:avLst/>
          </a:prstGeom>
          <a:noFill/>
        </p:spPr>
        <p:txBody>
          <a:bodyPr wrap="square" rtlCol="0">
            <a:spAutoFit/>
          </a:bodyPr>
          <a:lstStyle/>
          <a:p>
            <a:r>
              <a:rPr lang="en-US" sz="1350" dirty="0"/>
              <a:t>Prod/AU = Production/ Animal Unit (1,000 cow)</a:t>
            </a:r>
          </a:p>
          <a:p>
            <a:endParaRPr lang="en-US" sz="1350" dirty="0"/>
          </a:p>
          <a:p>
            <a:r>
              <a:rPr lang="en-US" sz="1350" dirty="0"/>
              <a:t>Prod./ha = Production/hectare or production/acre</a:t>
            </a:r>
          </a:p>
          <a:p>
            <a:endParaRPr lang="en-US" sz="1350" dirty="0"/>
          </a:p>
          <a:p>
            <a:r>
              <a:rPr lang="en-US" sz="1350" dirty="0"/>
              <a:t>STOCK/ha = Stocking rate per hectare or acre</a:t>
            </a:r>
          </a:p>
        </p:txBody>
      </p:sp>
      <p:sp>
        <p:nvSpPr>
          <p:cNvPr id="4" name="TextBox 3"/>
          <p:cNvSpPr txBox="1"/>
          <p:nvPr/>
        </p:nvSpPr>
        <p:spPr>
          <a:xfrm>
            <a:off x="6513023" y="4580952"/>
            <a:ext cx="5470430" cy="2031325"/>
          </a:xfrm>
          <a:prstGeom prst="rect">
            <a:avLst/>
          </a:prstGeom>
          <a:noFill/>
        </p:spPr>
        <p:txBody>
          <a:bodyPr wrap="square" rtlCol="0">
            <a:spAutoFit/>
          </a:bodyPr>
          <a:lstStyle/>
          <a:p>
            <a:r>
              <a:rPr lang="en-US" dirty="0"/>
              <a:t>Typically: </a:t>
            </a:r>
            <a:r>
              <a:rPr lang="en-US" b="1" u="sng" dirty="0"/>
              <a:t>Stocking Rate</a:t>
            </a:r>
            <a:r>
              <a:rPr lang="en-US" dirty="0"/>
              <a:t>	</a:t>
            </a:r>
            <a:r>
              <a:rPr lang="en-US" b="1" u="sng" dirty="0" smtClean="0"/>
              <a:t>Acres/Cow </a:t>
            </a:r>
            <a:r>
              <a:rPr lang="en-US" b="1" u="sng" dirty="0"/>
              <a:t>(1200 </a:t>
            </a:r>
            <a:r>
              <a:rPr lang="en-US" b="1" dirty="0"/>
              <a:t>				</a:t>
            </a:r>
            <a:r>
              <a:rPr lang="en-US" b="1" u="sng" dirty="0" err="1"/>
              <a:t>lb</a:t>
            </a:r>
            <a:r>
              <a:rPr lang="en-US" b="1" u="sng" dirty="0"/>
              <a:t> cow)</a:t>
            </a:r>
          </a:p>
          <a:p>
            <a:pPr lvl="2"/>
            <a:r>
              <a:rPr lang="en-US" dirty="0"/>
              <a:t>High		2 or less</a:t>
            </a:r>
          </a:p>
          <a:p>
            <a:pPr lvl="2"/>
            <a:r>
              <a:rPr lang="en-US" dirty="0"/>
              <a:t>Moderate	3 </a:t>
            </a:r>
          </a:p>
          <a:p>
            <a:pPr lvl="2"/>
            <a:r>
              <a:rPr lang="en-US" dirty="0"/>
              <a:t>Low		4 or more</a:t>
            </a:r>
          </a:p>
          <a:p>
            <a:pPr algn="ctr"/>
            <a:r>
              <a:rPr lang="en-US" dirty="0"/>
              <a:t>Stocking Rate is dependent on </a:t>
            </a:r>
          </a:p>
          <a:p>
            <a:pPr algn="ctr"/>
            <a:r>
              <a:rPr lang="en-US" dirty="0"/>
              <a:t>Management and Land Capability</a:t>
            </a:r>
          </a:p>
        </p:txBody>
      </p:sp>
      <p:sp>
        <p:nvSpPr>
          <p:cNvPr id="5" name="TextBox 4"/>
          <p:cNvSpPr txBox="1"/>
          <p:nvPr/>
        </p:nvSpPr>
        <p:spPr>
          <a:xfrm>
            <a:off x="2250588" y="1231000"/>
            <a:ext cx="4055165" cy="646331"/>
          </a:xfrm>
          <a:prstGeom prst="rect">
            <a:avLst/>
          </a:prstGeom>
          <a:noFill/>
        </p:spPr>
        <p:txBody>
          <a:bodyPr wrap="square" rtlCol="0">
            <a:spAutoFit/>
          </a:bodyPr>
          <a:lstStyle/>
          <a:p>
            <a:pPr algn="ctr"/>
            <a:r>
              <a:rPr lang="en-US" b="1" dirty="0"/>
              <a:t>Anecdotal Observation </a:t>
            </a:r>
            <a:r>
              <a:rPr lang="en-US" b="1" u="sng" dirty="0" smtClean="0"/>
              <a:t>Acres/Cow</a:t>
            </a:r>
            <a:endParaRPr lang="en-US" b="1" u="sng" dirty="0"/>
          </a:p>
          <a:p>
            <a:r>
              <a:rPr lang="en-US" b="1" dirty="0"/>
              <a:t>                  5           4	         3           2</a:t>
            </a:r>
          </a:p>
        </p:txBody>
      </p:sp>
    </p:spTree>
    <p:extLst>
      <p:ext uri="{BB962C8B-B14F-4D97-AF65-F5344CB8AC3E}">
        <p14:creationId xmlns:p14="http://schemas.microsoft.com/office/powerpoint/2010/main" val="1314758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Grp="1" noChangeArrowheads="1"/>
          </p:cNvSpPr>
          <p:nvPr>
            <p:ph type="title"/>
          </p:nvPr>
        </p:nvSpPr>
        <p:spPr>
          <a:xfrm>
            <a:off x="838200" y="602456"/>
            <a:ext cx="10515600" cy="1325563"/>
          </a:xfrm>
        </p:spPr>
        <p:txBody>
          <a:bodyPr>
            <a:normAutofit/>
          </a:bodyPr>
          <a:lstStyle/>
          <a:p>
            <a:pPr eaLnBrk="1" hangingPunct="1">
              <a:defRPr/>
            </a:pPr>
            <a:r>
              <a:rPr lang="en-US" sz="4000" dirty="0"/>
              <a:t>Lower Stocking Rate for </a:t>
            </a:r>
            <a:r>
              <a:rPr lang="en-US" sz="4000" dirty="0" smtClean="0"/>
              <a:t>Profit </a:t>
            </a:r>
            <a:r>
              <a:rPr lang="en-US" sz="4000" dirty="0"/>
              <a:t>Every Year</a:t>
            </a:r>
          </a:p>
        </p:txBody>
      </p:sp>
      <p:sp>
        <p:nvSpPr>
          <p:cNvPr id="38915" name="Freeform 5"/>
          <p:cNvSpPr>
            <a:spLocks/>
          </p:cNvSpPr>
          <p:nvPr/>
        </p:nvSpPr>
        <p:spPr bwMode="auto">
          <a:xfrm>
            <a:off x="2133600" y="2765426"/>
            <a:ext cx="8382000" cy="1577975"/>
          </a:xfrm>
          <a:custGeom>
            <a:avLst/>
            <a:gdLst>
              <a:gd name="T0" fmla="*/ 0 w 5280"/>
              <a:gd name="T1" fmla="*/ 2147483647 h 1042"/>
              <a:gd name="T2" fmla="*/ 2147483647 w 5280"/>
              <a:gd name="T3" fmla="*/ 2147483647 h 1042"/>
              <a:gd name="T4" fmla="*/ 2147483647 w 5280"/>
              <a:gd name="T5" fmla="*/ 2147483647 h 1042"/>
              <a:gd name="T6" fmla="*/ 2147483647 w 5280"/>
              <a:gd name="T7" fmla="*/ 2147483647 h 1042"/>
              <a:gd name="T8" fmla="*/ 2147483647 w 5280"/>
              <a:gd name="T9" fmla="*/ 2147483647 h 1042"/>
              <a:gd name="T10" fmla="*/ 2147483647 w 5280"/>
              <a:gd name="T11" fmla="*/ 2147483647 h 1042"/>
              <a:gd name="T12" fmla="*/ 2147483647 w 5280"/>
              <a:gd name="T13" fmla="*/ 2147483647 h 1042"/>
              <a:gd name="T14" fmla="*/ 2147483647 w 5280"/>
              <a:gd name="T15" fmla="*/ 2147483647 h 1042"/>
              <a:gd name="T16" fmla="*/ 2147483647 w 5280"/>
              <a:gd name="T17" fmla="*/ 2147483647 h 1042"/>
              <a:gd name="T18" fmla="*/ 2147483647 w 5280"/>
              <a:gd name="T19" fmla="*/ 2147483647 h 10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80"/>
              <a:gd name="T31" fmla="*/ 0 h 1042"/>
              <a:gd name="T32" fmla="*/ 5280 w 5280"/>
              <a:gd name="T33" fmla="*/ 1042 h 10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80" h="1042">
                <a:moveTo>
                  <a:pt x="0" y="1042"/>
                </a:moveTo>
                <a:cubicBezTo>
                  <a:pt x="136" y="861"/>
                  <a:pt x="272" y="681"/>
                  <a:pt x="432" y="536"/>
                </a:cubicBezTo>
                <a:cubicBezTo>
                  <a:pt x="592" y="391"/>
                  <a:pt x="802" y="100"/>
                  <a:pt x="960" y="175"/>
                </a:cubicBezTo>
                <a:cubicBezTo>
                  <a:pt x="1118" y="250"/>
                  <a:pt x="1198" y="1011"/>
                  <a:pt x="1382" y="987"/>
                </a:cubicBezTo>
                <a:cubicBezTo>
                  <a:pt x="1566" y="963"/>
                  <a:pt x="1858" y="60"/>
                  <a:pt x="2064" y="30"/>
                </a:cubicBezTo>
                <a:cubicBezTo>
                  <a:pt x="2270" y="0"/>
                  <a:pt x="2403" y="796"/>
                  <a:pt x="2619" y="808"/>
                </a:cubicBezTo>
                <a:cubicBezTo>
                  <a:pt x="2835" y="820"/>
                  <a:pt x="3113" y="74"/>
                  <a:pt x="3360" y="102"/>
                </a:cubicBezTo>
                <a:cubicBezTo>
                  <a:pt x="3607" y="130"/>
                  <a:pt x="3869" y="965"/>
                  <a:pt x="4101" y="977"/>
                </a:cubicBezTo>
                <a:cubicBezTo>
                  <a:pt x="4333" y="989"/>
                  <a:pt x="4556" y="220"/>
                  <a:pt x="4752" y="175"/>
                </a:cubicBezTo>
                <a:cubicBezTo>
                  <a:pt x="4948" y="130"/>
                  <a:pt x="5116" y="440"/>
                  <a:pt x="5280" y="705"/>
                </a:cubicBezTo>
              </a:path>
            </a:pathLst>
          </a:custGeom>
          <a:noFill/>
          <a:ln w="38100" cmpd="sng">
            <a:solidFill>
              <a:srgbClr val="FF3300"/>
            </a:solidFill>
            <a:round/>
            <a:headEnd/>
            <a:tailEnd/>
          </a:ln>
        </p:spPr>
        <p:txBody>
          <a:bodyPr/>
          <a:lstStyle/>
          <a:p>
            <a:endParaRPr lang="en-US"/>
          </a:p>
        </p:txBody>
      </p:sp>
      <p:sp>
        <p:nvSpPr>
          <p:cNvPr id="38916" name="Line 6"/>
          <p:cNvSpPr>
            <a:spLocks noChangeShapeType="1"/>
          </p:cNvSpPr>
          <p:nvPr/>
        </p:nvSpPr>
        <p:spPr bwMode="auto">
          <a:xfrm>
            <a:off x="1524000" y="3581400"/>
            <a:ext cx="8915400" cy="0"/>
          </a:xfrm>
          <a:prstGeom prst="line">
            <a:avLst/>
          </a:prstGeom>
          <a:noFill/>
          <a:ln w="57150">
            <a:solidFill>
              <a:schemeClr val="tx1"/>
            </a:solidFill>
            <a:round/>
            <a:headEnd/>
            <a:tailEnd/>
          </a:ln>
        </p:spPr>
        <p:txBody>
          <a:bodyPr/>
          <a:lstStyle/>
          <a:p>
            <a:endParaRPr lang="en-US"/>
          </a:p>
        </p:txBody>
      </p:sp>
      <p:sp>
        <p:nvSpPr>
          <p:cNvPr id="38917" name="Line 7"/>
          <p:cNvSpPr>
            <a:spLocks noChangeShapeType="1"/>
          </p:cNvSpPr>
          <p:nvPr/>
        </p:nvSpPr>
        <p:spPr bwMode="auto">
          <a:xfrm>
            <a:off x="1828800" y="4343400"/>
            <a:ext cx="8839200" cy="0"/>
          </a:xfrm>
          <a:prstGeom prst="line">
            <a:avLst/>
          </a:prstGeom>
          <a:noFill/>
          <a:ln w="76200">
            <a:solidFill>
              <a:schemeClr val="hlink"/>
            </a:solidFill>
            <a:round/>
            <a:headEnd/>
            <a:tailEnd/>
          </a:ln>
        </p:spPr>
        <p:txBody>
          <a:bodyPr/>
          <a:lstStyle/>
          <a:p>
            <a:endParaRPr lang="en-US"/>
          </a:p>
        </p:txBody>
      </p:sp>
      <p:sp>
        <p:nvSpPr>
          <p:cNvPr id="38918" name="Text Box 9"/>
          <p:cNvSpPr txBox="1">
            <a:spLocks noChangeArrowheads="1"/>
          </p:cNvSpPr>
          <p:nvPr/>
        </p:nvSpPr>
        <p:spPr bwMode="auto">
          <a:xfrm>
            <a:off x="4343400" y="4038600"/>
            <a:ext cx="3886200" cy="641350"/>
          </a:xfrm>
          <a:prstGeom prst="rect">
            <a:avLst/>
          </a:prstGeom>
          <a:noFill/>
          <a:ln w="9525">
            <a:noFill/>
            <a:miter lim="800000"/>
            <a:headEnd/>
            <a:tailEnd/>
          </a:ln>
        </p:spPr>
        <p:txBody>
          <a:bodyPr>
            <a:spAutoFit/>
          </a:bodyPr>
          <a:lstStyle/>
          <a:p>
            <a:pPr>
              <a:spcBef>
                <a:spcPct val="50000"/>
              </a:spcBef>
            </a:pPr>
            <a:r>
              <a:rPr lang="en-US"/>
              <a:t>Stocking Rate adjusted to match low forage production period of Year</a:t>
            </a:r>
          </a:p>
        </p:txBody>
      </p:sp>
      <p:sp>
        <p:nvSpPr>
          <p:cNvPr id="38919" name="Text Box 10"/>
          <p:cNvSpPr txBox="1">
            <a:spLocks noChangeArrowheads="1"/>
          </p:cNvSpPr>
          <p:nvPr/>
        </p:nvSpPr>
        <p:spPr bwMode="auto">
          <a:xfrm>
            <a:off x="5181600" y="2514601"/>
            <a:ext cx="2895600" cy="366713"/>
          </a:xfrm>
          <a:prstGeom prst="rect">
            <a:avLst/>
          </a:prstGeom>
          <a:noFill/>
          <a:ln w="9525">
            <a:noFill/>
            <a:miter lim="800000"/>
            <a:headEnd/>
            <a:tailEnd/>
          </a:ln>
        </p:spPr>
        <p:txBody>
          <a:bodyPr>
            <a:spAutoFit/>
          </a:bodyPr>
          <a:lstStyle/>
          <a:p>
            <a:pPr>
              <a:spcBef>
                <a:spcPct val="50000"/>
              </a:spcBef>
            </a:pPr>
            <a:r>
              <a:rPr lang="en-US" b="1"/>
              <a:t>Prices are Up and Down</a:t>
            </a:r>
          </a:p>
        </p:txBody>
      </p:sp>
      <p:sp>
        <p:nvSpPr>
          <p:cNvPr id="38920" name="Text Box 11"/>
          <p:cNvSpPr txBox="1">
            <a:spLocks noChangeArrowheads="1"/>
          </p:cNvSpPr>
          <p:nvPr/>
        </p:nvSpPr>
        <p:spPr bwMode="auto">
          <a:xfrm>
            <a:off x="1524000" y="2971800"/>
            <a:ext cx="1066800" cy="915988"/>
          </a:xfrm>
          <a:prstGeom prst="rect">
            <a:avLst/>
          </a:prstGeom>
          <a:noFill/>
          <a:ln w="9525">
            <a:noFill/>
            <a:miter lim="800000"/>
            <a:headEnd/>
            <a:tailEnd/>
          </a:ln>
        </p:spPr>
        <p:txBody>
          <a:bodyPr>
            <a:spAutoFit/>
          </a:bodyPr>
          <a:lstStyle/>
          <a:p>
            <a:pPr>
              <a:spcBef>
                <a:spcPct val="50000"/>
              </a:spcBef>
            </a:pPr>
            <a:r>
              <a:rPr lang="en-US"/>
              <a:t>High stocking rate</a:t>
            </a:r>
          </a:p>
        </p:txBody>
      </p:sp>
      <p:sp>
        <p:nvSpPr>
          <p:cNvPr id="9" name="TextBox 8"/>
          <p:cNvSpPr txBox="1"/>
          <p:nvPr/>
        </p:nvSpPr>
        <p:spPr>
          <a:xfrm>
            <a:off x="1981200" y="5029200"/>
            <a:ext cx="8229600" cy="1477328"/>
          </a:xfrm>
          <a:prstGeom prst="rect">
            <a:avLst/>
          </a:prstGeom>
          <a:noFill/>
        </p:spPr>
        <p:txBody>
          <a:bodyPr wrap="square" rtlCol="0">
            <a:spAutoFit/>
          </a:bodyPr>
          <a:lstStyle/>
          <a:p>
            <a:r>
              <a:rPr lang="en-US" dirty="0"/>
              <a:t>Lower feed bill</a:t>
            </a:r>
          </a:p>
          <a:p>
            <a:r>
              <a:rPr lang="en-US" dirty="0"/>
              <a:t>Better cows</a:t>
            </a:r>
          </a:p>
          <a:p>
            <a:r>
              <a:rPr lang="en-US" dirty="0"/>
              <a:t>Better body condition </a:t>
            </a:r>
          </a:p>
          <a:p>
            <a:r>
              <a:rPr lang="en-US" dirty="0"/>
              <a:t>Higher conception rates</a:t>
            </a:r>
          </a:p>
          <a:p>
            <a:r>
              <a:rPr lang="en-US" dirty="0"/>
              <a:t>Fewer bulls</a:t>
            </a:r>
          </a:p>
        </p:txBody>
      </p:sp>
    </p:spTree>
    <p:extLst>
      <p:ext uri="{BB962C8B-B14F-4D97-AF65-F5344CB8AC3E}">
        <p14:creationId xmlns:p14="http://schemas.microsoft.com/office/powerpoint/2010/main" val="40640093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IMG0018"/>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47626" y="354967"/>
            <a:ext cx="12329680" cy="65030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1" name="Picture 3" descr="IMG0010"/>
          <p:cNvPicPr>
            <a:picLocks noChangeAspect="1" noChangeArrowheads="1"/>
          </p:cNvPicPr>
          <p:nvPr/>
        </p:nvPicPr>
        <p:blipFill>
          <a:blip r:embed="rId4">
            <a:lum bright="18000" contrast="24000"/>
            <a:extLst>
              <a:ext uri="{28A0092B-C50C-407E-A947-70E740481C1C}">
                <a14:useLocalDpi xmlns:a14="http://schemas.microsoft.com/office/drawing/2010/main" val="0"/>
              </a:ext>
            </a:extLst>
          </a:blip>
          <a:srcRect/>
          <a:stretch>
            <a:fillRect/>
          </a:stretch>
        </p:blipFill>
        <p:spPr bwMode="auto">
          <a:xfrm>
            <a:off x="-1" y="-735698"/>
            <a:ext cx="12282055" cy="45350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2" name="Text Box 4"/>
          <p:cNvSpPr txBox="1">
            <a:spLocks noChangeArrowheads="1"/>
          </p:cNvSpPr>
          <p:nvPr/>
        </p:nvSpPr>
        <p:spPr bwMode="auto">
          <a:xfrm>
            <a:off x="1409700" y="3242643"/>
            <a:ext cx="9144000" cy="11135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35936" tIns="17968" rIns="35936" bIns="17968">
            <a:spAutoFit/>
          </a:bodyPr>
          <a:lstStyle>
            <a:lvl1pPr>
              <a:defRPr sz="2400" b="1" i="1">
                <a:solidFill>
                  <a:schemeClr val="tx1"/>
                </a:solidFill>
                <a:latin typeface="Times New Roman" charset="0"/>
                <a:ea typeface="ＭＳ Ｐゴシック" charset="0"/>
              </a:defRPr>
            </a:lvl1pPr>
            <a:lvl2pPr marL="742950" indent="-285750">
              <a:defRPr sz="2400" b="1" i="1">
                <a:solidFill>
                  <a:schemeClr val="tx1"/>
                </a:solidFill>
                <a:latin typeface="Times New Roman" charset="0"/>
                <a:ea typeface="ＭＳ Ｐゴシック" charset="0"/>
              </a:defRPr>
            </a:lvl2pPr>
            <a:lvl3pPr marL="1143000" indent="-228600">
              <a:defRPr sz="2400" b="1" i="1">
                <a:solidFill>
                  <a:schemeClr val="tx1"/>
                </a:solidFill>
                <a:latin typeface="Times New Roman" charset="0"/>
                <a:ea typeface="ＭＳ Ｐゴシック" charset="0"/>
              </a:defRPr>
            </a:lvl3pPr>
            <a:lvl4pPr marL="1600200" indent="-228600">
              <a:defRPr sz="2400" b="1" i="1">
                <a:solidFill>
                  <a:schemeClr val="tx1"/>
                </a:solidFill>
                <a:latin typeface="Times New Roman" charset="0"/>
                <a:ea typeface="ＭＳ Ｐゴシック" charset="0"/>
              </a:defRPr>
            </a:lvl4pPr>
            <a:lvl5pPr marL="2057400" indent="-228600">
              <a:defRPr sz="2400" b="1" i="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i="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i="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i="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i="1">
                <a:solidFill>
                  <a:schemeClr val="tx1"/>
                </a:solidFill>
                <a:latin typeface="Times New Roman" charset="0"/>
                <a:ea typeface="ＭＳ Ｐゴシック" charset="0"/>
              </a:defRPr>
            </a:lvl9pPr>
          </a:lstStyle>
          <a:p>
            <a:pPr algn="ctr">
              <a:spcBef>
                <a:spcPct val="50000"/>
              </a:spcBef>
            </a:pPr>
            <a:r>
              <a:rPr lang="en-US" sz="3500" dirty="0">
                <a:solidFill>
                  <a:schemeClr val="bg1"/>
                </a:solidFill>
              </a:rPr>
              <a:t>Fine Line between maximum production and total disaster</a:t>
            </a:r>
          </a:p>
        </p:txBody>
      </p:sp>
    </p:spTree>
    <p:extLst>
      <p:ext uri="{BB962C8B-B14F-4D97-AF65-F5344CB8AC3E}">
        <p14:creationId xmlns:p14="http://schemas.microsoft.com/office/powerpoint/2010/main" val="38675333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3" name="Text Box 5"/>
          <p:cNvSpPr txBox="1">
            <a:spLocks noChangeArrowheads="1"/>
          </p:cNvSpPr>
          <p:nvPr/>
        </p:nvSpPr>
        <p:spPr bwMode="auto">
          <a:xfrm>
            <a:off x="3524250" y="-1834"/>
            <a:ext cx="7543800" cy="707886"/>
          </a:xfrm>
          <a:prstGeom prst="rect">
            <a:avLst/>
          </a:prstGeom>
          <a:noFill/>
          <a:ln w="9525">
            <a:noFill/>
            <a:miter lim="800000"/>
            <a:headEnd/>
            <a:tailEnd/>
          </a:ln>
          <a:effectLst/>
        </p:spPr>
        <p:txBody>
          <a:bodyPr>
            <a:spAutoFit/>
          </a:bodyPr>
          <a:lstStyle/>
          <a:p>
            <a:pPr algn="ctr" fontAlgn="base">
              <a:spcBef>
                <a:spcPct val="0"/>
              </a:spcBef>
              <a:spcAft>
                <a:spcPct val="0"/>
              </a:spcAft>
            </a:pPr>
            <a:r>
              <a:rPr lang="en-US" sz="4000" dirty="0">
                <a:latin typeface="+mj-lt"/>
                <a:ea typeface="MS PGothic"/>
              </a:rPr>
              <a:t>Manure Improves the:</a:t>
            </a:r>
          </a:p>
        </p:txBody>
      </p:sp>
      <p:sp>
        <p:nvSpPr>
          <p:cNvPr id="160777" name="Text Box 9"/>
          <p:cNvSpPr txBox="1">
            <a:spLocks noChangeArrowheads="1"/>
          </p:cNvSpPr>
          <p:nvPr/>
        </p:nvSpPr>
        <p:spPr bwMode="auto">
          <a:xfrm>
            <a:off x="8610599" y="716440"/>
            <a:ext cx="2514600" cy="5078313"/>
          </a:xfrm>
          <a:prstGeom prst="rect">
            <a:avLst/>
          </a:prstGeom>
          <a:noFill/>
          <a:ln w="9525">
            <a:noFill/>
            <a:miter lim="800000"/>
            <a:headEnd/>
            <a:tailEnd/>
          </a:ln>
          <a:effectLst/>
        </p:spPr>
        <p:txBody>
          <a:bodyPr>
            <a:spAutoFit/>
          </a:bodyPr>
          <a:lstStyle/>
          <a:p>
            <a:pPr marL="174625" indent="-174625" fontAlgn="base">
              <a:spcBef>
                <a:spcPct val="50000"/>
              </a:spcBef>
              <a:spcAft>
                <a:spcPct val="0"/>
              </a:spcAft>
              <a:buFontTx/>
              <a:buChar char="•"/>
            </a:pPr>
            <a:r>
              <a:rPr lang="en-US" sz="2000" dirty="0">
                <a:solidFill>
                  <a:srgbClr val="000000"/>
                </a:solidFill>
                <a:ea typeface="MS PGothic"/>
              </a:rPr>
              <a:t>Increase buffering capacity</a:t>
            </a:r>
          </a:p>
          <a:p>
            <a:pPr marL="174625" indent="-174625" fontAlgn="base">
              <a:spcBef>
                <a:spcPct val="50000"/>
              </a:spcBef>
              <a:spcAft>
                <a:spcPct val="0"/>
              </a:spcAft>
              <a:buFontTx/>
              <a:buChar char="•"/>
            </a:pPr>
            <a:r>
              <a:rPr lang="en-US" sz="2000" dirty="0">
                <a:solidFill>
                  <a:srgbClr val="000000"/>
                </a:solidFill>
                <a:ea typeface="MS PGothic"/>
              </a:rPr>
              <a:t>Increase chemical activity</a:t>
            </a:r>
          </a:p>
          <a:p>
            <a:pPr marL="174625" indent="-174625" fontAlgn="base">
              <a:spcBef>
                <a:spcPct val="50000"/>
              </a:spcBef>
              <a:spcAft>
                <a:spcPct val="0"/>
              </a:spcAft>
              <a:buFontTx/>
              <a:buChar char="•"/>
            </a:pPr>
            <a:r>
              <a:rPr lang="en-US" sz="2000" dirty="0">
                <a:solidFill>
                  <a:srgbClr val="000000"/>
                </a:solidFill>
                <a:ea typeface="MS PGothic"/>
              </a:rPr>
              <a:t>Cation exchange capacity</a:t>
            </a:r>
          </a:p>
          <a:p>
            <a:pPr marL="174625" indent="-174625" fontAlgn="base">
              <a:spcBef>
                <a:spcPct val="50000"/>
              </a:spcBef>
              <a:spcAft>
                <a:spcPct val="0"/>
              </a:spcAft>
              <a:buFontTx/>
              <a:buChar char="•"/>
            </a:pPr>
            <a:r>
              <a:rPr lang="en-US" sz="2000" dirty="0">
                <a:solidFill>
                  <a:srgbClr val="000000"/>
                </a:solidFill>
                <a:ea typeface="MS PGothic"/>
              </a:rPr>
              <a:t>N, P, K</a:t>
            </a:r>
          </a:p>
          <a:p>
            <a:pPr marL="174625" indent="-174625" fontAlgn="base">
              <a:spcBef>
                <a:spcPct val="50000"/>
              </a:spcBef>
              <a:spcAft>
                <a:spcPct val="0"/>
              </a:spcAft>
              <a:buFontTx/>
              <a:buChar char="•"/>
            </a:pPr>
            <a:r>
              <a:rPr lang="en-US" sz="2000" dirty="0">
                <a:solidFill>
                  <a:srgbClr val="000000"/>
                </a:solidFill>
                <a:ea typeface="MS PGothic"/>
              </a:rPr>
              <a:t>moderate soil pH</a:t>
            </a:r>
          </a:p>
          <a:p>
            <a:pPr marL="174625" indent="-174625" fontAlgn="base">
              <a:spcBef>
                <a:spcPct val="50000"/>
              </a:spcBef>
              <a:spcAft>
                <a:spcPct val="0"/>
              </a:spcAft>
              <a:buFontTx/>
              <a:buChar char="•"/>
            </a:pPr>
            <a:r>
              <a:rPr lang="en-US" sz="2000" dirty="0">
                <a:solidFill>
                  <a:srgbClr val="000000"/>
                </a:solidFill>
                <a:ea typeface="MS PGothic"/>
              </a:rPr>
              <a:t>Increase biogeochemical nutrient cycling</a:t>
            </a:r>
          </a:p>
          <a:p>
            <a:pPr marL="174625" indent="-174625" fontAlgn="base">
              <a:spcBef>
                <a:spcPct val="50000"/>
              </a:spcBef>
              <a:spcAft>
                <a:spcPct val="0"/>
              </a:spcAft>
            </a:pPr>
            <a:endParaRPr lang="en-US" dirty="0">
              <a:solidFill>
                <a:srgbClr val="000000"/>
              </a:solidFill>
              <a:ea typeface="MS PGothic"/>
            </a:endParaRPr>
          </a:p>
          <a:p>
            <a:pPr marL="174625" indent="-174625" fontAlgn="base">
              <a:spcBef>
                <a:spcPct val="50000"/>
              </a:spcBef>
              <a:spcAft>
                <a:spcPct val="0"/>
              </a:spcAft>
            </a:pPr>
            <a:endParaRPr lang="en-US" dirty="0">
              <a:solidFill>
                <a:srgbClr val="000000"/>
              </a:solidFill>
              <a:ea typeface="MS PGothic"/>
            </a:endParaRPr>
          </a:p>
        </p:txBody>
      </p:sp>
      <p:sp>
        <p:nvSpPr>
          <p:cNvPr id="160778" name="Text Box 10"/>
          <p:cNvSpPr txBox="1">
            <a:spLocks noChangeArrowheads="1"/>
          </p:cNvSpPr>
          <p:nvPr/>
        </p:nvSpPr>
        <p:spPr bwMode="auto">
          <a:xfrm>
            <a:off x="1717524" y="762863"/>
            <a:ext cx="2473476" cy="4047262"/>
          </a:xfrm>
          <a:prstGeom prst="rect">
            <a:avLst/>
          </a:prstGeom>
          <a:noFill/>
          <a:ln w="9525">
            <a:noFill/>
            <a:miter lim="800000"/>
            <a:headEnd/>
            <a:tailEnd/>
          </a:ln>
          <a:effectLst/>
        </p:spPr>
        <p:txBody>
          <a:bodyPr wrap="square">
            <a:spAutoFit/>
          </a:bodyPr>
          <a:lstStyle/>
          <a:p>
            <a:pPr marL="115888" indent="-115888" fontAlgn="base">
              <a:spcBef>
                <a:spcPct val="50000"/>
              </a:spcBef>
              <a:spcAft>
                <a:spcPct val="0"/>
              </a:spcAft>
              <a:buFontTx/>
              <a:buChar char="•"/>
            </a:pPr>
            <a:r>
              <a:rPr lang="en-US" sz="2000" dirty="0">
                <a:solidFill>
                  <a:srgbClr val="000000"/>
                </a:solidFill>
                <a:ea typeface="MS PGothic"/>
              </a:rPr>
              <a:t>Reduce Bulk density</a:t>
            </a:r>
          </a:p>
          <a:p>
            <a:pPr marL="115888" indent="-115888" fontAlgn="base">
              <a:spcBef>
                <a:spcPct val="50000"/>
              </a:spcBef>
              <a:spcAft>
                <a:spcPct val="0"/>
              </a:spcAft>
              <a:buFontTx/>
              <a:buChar char="•"/>
            </a:pPr>
            <a:r>
              <a:rPr lang="en-US" sz="2000" dirty="0">
                <a:solidFill>
                  <a:srgbClr val="000000"/>
                </a:solidFill>
                <a:ea typeface="MS PGothic"/>
              </a:rPr>
              <a:t>Increase OM</a:t>
            </a:r>
          </a:p>
          <a:p>
            <a:pPr marL="115888" indent="-115888" fontAlgn="base">
              <a:spcBef>
                <a:spcPct val="50000"/>
              </a:spcBef>
              <a:spcAft>
                <a:spcPct val="0"/>
              </a:spcAft>
              <a:buFontTx/>
              <a:buChar char="•"/>
            </a:pPr>
            <a:r>
              <a:rPr lang="en-US" sz="2000" dirty="0">
                <a:solidFill>
                  <a:srgbClr val="000000"/>
                </a:solidFill>
                <a:ea typeface="MS PGothic"/>
              </a:rPr>
              <a:t> Increase Aggregate stability</a:t>
            </a:r>
          </a:p>
          <a:p>
            <a:pPr marL="115888" indent="-115888" fontAlgn="base">
              <a:spcBef>
                <a:spcPct val="50000"/>
              </a:spcBef>
              <a:spcAft>
                <a:spcPct val="0"/>
              </a:spcAft>
              <a:buFontTx/>
              <a:buChar char="•"/>
            </a:pPr>
            <a:r>
              <a:rPr lang="en-US" sz="2000" dirty="0">
                <a:solidFill>
                  <a:srgbClr val="000000"/>
                </a:solidFill>
                <a:ea typeface="MS PGothic"/>
              </a:rPr>
              <a:t>Increase infiltration </a:t>
            </a:r>
          </a:p>
          <a:p>
            <a:pPr marL="115888" indent="-115888" fontAlgn="base">
              <a:spcBef>
                <a:spcPct val="50000"/>
              </a:spcBef>
              <a:spcAft>
                <a:spcPct val="0"/>
              </a:spcAft>
              <a:buFontTx/>
              <a:buChar char="•"/>
            </a:pPr>
            <a:r>
              <a:rPr lang="en-US" sz="2000" dirty="0">
                <a:solidFill>
                  <a:srgbClr val="000000"/>
                </a:solidFill>
                <a:ea typeface="MS PGothic"/>
              </a:rPr>
              <a:t>Increase Water holding capacity</a:t>
            </a:r>
          </a:p>
          <a:p>
            <a:pPr marL="115888" indent="-115888" fontAlgn="base">
              <a:spcBef>
                <a:spcPct val="50000"/>
              </a:spcBef>
              <a:spcAft>
                <a:spcPct val="0"/>
              </a:spcAft>
              <a:buFontTx/>
              <a:buChar char="•"/>
            </a:pPr>
            <a:r>
              <a:rPr lang="en-US" sz="2000" dirty="0">
                <a:solidFill>
                  <a:srgbClr val="000000"/>
                </a:solidFill>
                <a:ea typeface="MS PGothic"/>
              </a:rPr>
              <a:t>Pore size distribution</a:t>
            </a:r>
          </a:p>
          <a:p>
            <a:pPr marL="115888" indent="-115888" fontAlgn="base">
              <a:spcBef>
                <a:spcPct val="50000"/>
              </a:spcBef>
              <a:spcAft>
                <a:spcPct val="0"/>
              </a:spcAft>
            </a:pPr>
            <a:endParaRPr lang="en-US" dirty="0">
              <a:solidFill>
                <a:srgbClr val="000000"/>
              </a:solidFill>
              <a:ea typeface="MS PGothic"/>
            </a:endParaRPr>
          </a:p>
        </p:txBody>
      </p:sp>
      <p:sp>
        <p:nvSpPr>
          <p:cNvPr id="160780" name="Text Box 12"/>
          <p:cNvSpPr txBox="1">
            <a:spLocks noChangeArrowheads="1"/>
          </p:cNvSpPr>
          <p:nvPr/>
        </p:nvSpPr>
        <p:spPr bwMode="auto">
          <a:xfrm>
            <a:off x="3291571" y="5066897"/>
            <a:ext cx="6076649" cy="1908215"/>
          </a:xfrm>
          <a:prstGeom prst="rect">
            <a:avLst/>
          </a:prstGeom>
          <a:noFill/>
          <a:ln w="19050">
            <a:noFill/>
            <a:miter lim="800000"/>
            <a:headEnd/>
            <a:tailEnd/>
          </a:ln>
          <a:effectLst/>
        </p:spPr>
        <p:txBody>
          <a:bodyPr wrap="square">
            <a:spAutoFit/>
          </a:bodyPr>
          <a:lstStyle/>
          <a:p>
            <a:pPr marL="115888" indent="-115888" eaLnBrk="0" fontAlgn="base" hangingPunct="0">
              <a:spcBef>
                <a:spcPct val="0"/>
              </a:spcBef>
              <a:spcAft>
                <a:spcPct val="0"/>
              </a:spcAft>
              <a:buFontTx/>
              <a:buChar char="•"/>
            </a:pPr>
            <a:r>
              <a:rPr lang="en-US" sz="2000" dirty="0">
                <a:solidFill>
                  <a:srgbClr val="000000"/>
                </a:solidFill>
                <a:ea typeface="MS PGothic"/>
              </a:rPr>
              <a:t>Reduce soil toxicosis</a:t>
            </a:r>
          </a:p>
          <a:p>
            <a:pPr marL="115888" indent="-115888" eaLnBrk="0" fontAlgn="base" hangingPunct="0">
              <a:spcBef>
                <a:spcPct val="0"/>
              </a:spcBef>
              <a:spcAft>
                <a:spcPct val="0"/>
              </a:spcAft>
              <a:buFontTx/>
              <a:buChar char="•"/>
            </a:pPr>
            <a:r>
              <a:rPr lang="en-US" sz="2000" dirty="0">
                <a:solidFill>
                  <a:srgbClr val="000000"/>
                </a:solidFill>
                <a:ea typeface="MS PGothic"/>
              </a:rPr>
              <a:t>Increase microbial biomass</a:t>
            </a:r>
          </a:p>
          <a:p>
            <a:pPr marL="115888" indent="-115888" eaLnBrk="0" fontAlgn="base" hangingPunct="0">
              <a:spcBef>
                <a:spcPct val="0"/>
              </a:spcBef>
              <a:spcAft>
                <a:spcPct val="0"/>
              </a:spcAft>
              <a:buFontTx/>
              <a:buChar char="•"/>
            </a:pPr>
            <a:r>
              <a:rPr lang="en-US" sz="2000" dirty="0">
                <a:solidFill>
                  <a:srgbClr val="000000"/>
                </a:solidFill>
                <a:ea typeface="MS PGothic"/>
              </a:rPr>
              <a:t>Increase soil organisms diversity</a:t>
            </a:r>
          </a:p>
          <a:p>
            <a:pPr marL="115888" indent="-115888" eaLnBrk="0" fontAlgn="base" hangingPunct="0">
              <a:spcBef>
                <a:spcPct val="0"/>
              </a:spcBef>
              <a:spcAft>
                <a:spcPct val="0"/>
              </a:spcAft>
              <a:buFontTx/>
              <a:buChar char="•"/>
            </a:pPr>
            <a:r>
              <a:rPr lang="en-US" sz="2000" dirty="0">
                <a:solidFill>
                  <a:srgbClr val="000000"/>
                </a:solidFill>
                <a:ea typeface="MS PGothic"/>
              </a:rPr>
              <a:t>Increase enzymatic activity</a:t>
            </a:r>
          </a:p>
          <a:p>
            <a:pPr marL="115888" indent="-115888" eaLnBrk="0" fontAlgn="base" hangingPunct="0">
              <a:spcBef>
                <a:spcPct val="0"/>
              </a:spcBef>
              <a:spcAft>
                <a:spcPct val="0"/>
              </a:spcAft>
              <a:buFontTx/>
              <a:buChar char="•"/>
            </a:pPr>
            <a:r>
              <a:rPr lang="en-US" sz="2000" dirty="0">
                <a:solidFill>
                  <a:srgbClr val="000000"/>
                </a:solidFill>
                <a:ea typeface="MS PGothic"/>
              </a:rPr>
              <a:t>Increase nutrient and vitamin concentration in plants</a:t>
            </a:r>
            <a:endParaRPr lang="en-US" dirty="0">
              <a:solidFill>
                <a:srgbClr val="000000"/>
              </a:solidFill>
              <a:ea typeface="MS PGothic"/>
            </a:endParaRPr>
          </a:p>
          <a:p>
            <a:pPr marL="115888" indent="-115888" eaLnBrk="0" fontAlgn="base" hangingPunct="0">
              <a:spcBef>
                <a:spcPct val="0"/>
              </a:spcBef>
              <a:spcAft>
                <a:spcPct val="0"/>
              </a:spcAft>
              <a:buFontTx/>
              <a:buChar char="•"/>
            </a:pPr>
            <a:endParaRPr lang="en-US" i="1" dirty="0">
              <a:solidFill>
                <a:srgbClr val="000000"/>
              </a:solidFill>
              <a:ea typeface="MS PGothic"/>
            </a:endParaRPr>
          </a:p>
        </p:txBody>
      </p:sp>
      <p:grpSp>
        <p:nvGrpSpPr>
          <p:cNvPr id="2" name="Group 1"/>
          <p:cNvGrpSpPr/>
          <p:nvPr/>
        </p:nvGrpSpPr>
        <p:grpSpPr>
          <a:xfrm>
            <a:off x="4191000" y="976111"/>
            <a:ext cx="3962400" cy="3962400"/>
            <a:chOff x="4191000" y="1143000"/>
            <a:chExt cx="3962400" cy="3962400"/>
          </a:xfrm>
        </p:grpSpPr>
        <p:sp>
          <p:nvSpPr>
            <p:cNvPr id="160770" name="Oval 2"/>
            <p:cNvSpPr>
              <a:spLocks noChangeArrowheads="1"/>
            </p:cNvSpPr>
            <p:nvPr/>
          </p:nvSpPr>
          <p:spPr bwMode="auto">
            <a:xfrm>
              <a:off x="4876800" y="2590800"/>
              <a:ext cx="2514600" cy="2514600"/>
            </a:xfrm>
            <a:prstGeom prst="ellipse">
              <a:avLst/>
            </a:prstGeom>
            <a:gradFill rotWithShape="1">
              <a:gsLst>
                <a:gs pos="0">
                  <a:srgbClr val="B8ACF2">
                    <a:alpha val="48000"/>
                  </a:srgbClr>
                </a:gs>
                <a:gs pos="100000">
                  <a:srgbClr val="B8ACF2">
                    <a:gamma/>
                    <a:shade val="46275"/>
                    <a:invGamma/>
                    <a:alpha val="48000"/>
                  </a:srgbClr>
                </a:gs>
              </a:gsLst>
              <a:lin ang="5400000" scaled="1"/>
            </a:gradFill>
            <a:ln w="9525">
              <a:solidFill>
                <a:schemeClr val="tx1"/>
              </a:solidFill>
              <a:round/>
              <a:headEnd/>
              <a:tailEnd/>
            </a:ln>
            <a:effectLst/>
          </p:spPr>
          <p:txBody>
            <a:bodyPr wrap="none" anchor="ctr"/>
            <a:lstStyle/>
            <a:p>
              <a:pPr fontAlgn="base">
                <a:spcBef>
                  <a:spcPct val="0"/>
                </a:spcBef>
                <a:spcAft>
                  <a:spcPct val="0"/>
                </a:spcAft>
              </a:pPr>
              <a:endParaRPr lang="en-US">
                <a:solidFill>
                  <a:srgbClr val="000000"/>
                </a:solidFill>
                <a:ea typeface="MS PGothic"/>
              </a:endParaRPr>
            </a:p>
          </p:txBody>
        </p:sp>
        <p:sp>
          <p:nvSpPr>
            <p:cNvPr id="160771" name="Oval 3"/>
            <p:cNvSpPr>
              <a:spLocks noChangeArrowheads="1"/>
            </p:cNvSpPr>
            <p:nvPr/>
          </p:nvSpPr>
          <p:spPr bwMode="auto">
            <a:xfrm>
              <a:off x="4191000" y="1143000"/>
              <a:ext cx="2514600" cy="2514600"/>
            </a:xfrm>
            <a:prstGeom prst="ellipse">
              <a:avLst/>
            </a:prstGeom>
            <a:gradFill rotWithShape="1">
              <a:gsLst>
                <a:gs pos="0">
                  <a:srgbClr val="CC66FF">
                    <a:alpha val="49001"/>
                  </a:srgbClr>
                </a:gs>
                <a:gs pos="100000">
                  <a:srgbClr val="CC66FF">
                    <a:gamma/>
                    <a:shade val="46275"/>
                    <a:invGamma/>
                    <a:alpha val="50000"/>
                  </a:srgbClr>
                </a:gs>
              </a:gsLst>
              <a:lin ang="5400000" scaled="1"/>
            </a:gradFill>
            <a:ln w="9525">
              <a:solidFill>
                <a:schemeClr val="tx1"/>
              </a:solidFill>
              <a:round/>
              <a:headEnd/>
              <a:tailEnd/>
            </a:ln>
            <a:effectLst/>
          </p:spPr>
          <p:txBody>
            <a:bodyPr wrap="none" anchor="ctr"/>
            <a:lstStyle/>
            <a:p>
              <a:pPr fontAlgn="base">
                <a:spcBef>
                  <a:spcPct val="0"/>
                </a:spcBef>
                <a:spcAft>
                  <a:spcPct val="0"/>
                </a:spcAft>
              </a:pPr>
              <a:endParaRPr lang="en-US">
                <a:solidFill>
                  <a:srgbClr val="000000"/>
                </a:solidFill>
                <a:ea typeface="MS PGothic"/>
              </a:endParaRPr>
            </a:p>
          </p:txBody>
        </p:sp>
        <p:sp>
          <p:nvSpPr>
            <p:cNvPr id="160772" name="Oval 4"/>
            <p:cNvSpPr>
              <a:spLocks noChangeArrowheads="1"/>
            </p:cNvSpPr>
            <p:nvPr/>
          </p:nvSpPr>
          <p:spPr bwMode="auto">
            <a:xfrm>
              <a:off x="5638800" y="1143000"/>
              <a:ext cx="2514600" cy="2514600"/>
            </a:xfrm>
            <a:prstGeom prst="ellipse">
              <a:avLst/>
            </a:prstGeom>
            <a:gradFill rotWithShape="1">
              <a:gsLst>
                <a:gs pos="0">
                  <a:srgbClr val="00FFCC">
                    <a:alpha val="49001"/>
                  </a:srgbClr>
                </a:gs>
                <a:gs pos="100000">
                  <a:srgbClr val="00FFCC">
                    <a:gamma/>
                    <a:shade val="46275"/>
                    <a:invGamma/>
                    <a:alpha val="48000"/>
                  </a:srgbClr>
                </a:gs>
              </a:gsLst>
              <a:lin ang="5400000" scaled="1"/>
            </a:gradFill>
            <a:ln w="9525">
              <a:solidFill>
                <a:schemeClr val="tx1"/>
              </a:solidFill>
              <a:round/>
              <a:headEnd/>
              <a:tailEnd/>
            </a:ln>
            <a:effectLst/>
          </p:spPr>
          <p:txBody>
            <a:bodyPr wrap="none" anchor="ctr"/>
            <a:lstStyle/>
            <a:p>
              <a:pPr fontAlgn="base">
                <a:spcBef>
                  <a:spcPct val="0"/>
                </a:spcBef>
                <a:spcAft>
                  <a:spcPct val="0"/>
                </a:spcAft>
              </a:pPr>
              <a:endParaRPr lang="en-US">
                <a:solidFill>
                  <a:srgbClr val="000000"/>
                </a:solidFill>
                <a:ea typeface="MS PGothic"/>
              </a:endParaRPr>
            </a:p>
          </p:txBody>
        </p:sp>
        <p:sp>
          <p:nvSpPr>
            <p:cNvPr id="160774" name="Text Box 6"/>
            <p:cNvSpPr txBox="1">
              <a:spLocks noChangeArrowheads="1"/>
            </p:cNvSpPr>
            <p:nvPr/>
          </p:nvSpPr>
          <p:spPr bwMode="auto">
            <a:xfrm>
              <a:off x="4419601" y="2211674"/>
              <a:ext cx="1226618" cy="461665"/>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400">
                  <a:solidFill>
                    <a:srgbClr val="000000"/>
                  </a:solidFill>
                  <a:latin typeface="Times New Roman" pitchFamily="18" charset="0"/>
                  <a:ea typeface="MS PGothic"/>
                </a:rPr>
                <a:t>Physical</a:t>
              </a:r>
            </a:p>
          </p:txBody>
        </p:sp>
        <p:sp>
          <p:nvSpPr>
            <p:cNvPr id="160775" name="Text Box 7"/>
            <p:cNvSpPr txBox="1">
              <a:spLocks noChangeArrowheads="1"/>
            </p:cNvSpPr>
            <p:nvPr/>
          </p:nvSpPr>
          <p:spPr bwMode="auto">
            <a:xfrm>
              <a:off x="6705601" y="2135474"/>
              <a:ext cx="1361270" cy="461665"/>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400">
                  <a:solidFill>
                    <a:srgbClr val="000000"/>
                  </a:solidFill>
                  <a:latin typeface="Times New Roman" pitchFamily="18" charset="0"/>
                  <a:ea typeface="MS PGothic"/>
                </a:rPr>
                <a:t>Chemical</a:t>
              </a:r>
            </a:p>
          </p:txBody>
        </p:sp>
        <p:sp>
          <p:nvSpPr>
            <p:cNvPr id="160776" name="Text Box 8"/>
            <p:cNvSpPr txBox="1">
              <a:spLocks noChangeArrowheads="1"/>
            </p:cNvSpPr>
            <p:nvPr/>
          </p:nvSpPr>
          <p:spPr bwMode="auto">
            <a:xfrm>
              <a:off x="5334001" y="4421474"/>
              <a:ext cx="1463862" cy="461665"/>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400">
                  <a:solidFill>
                    <a:srgbClr val="000000"/>
                  </a:solidFill>
                  <a:latin typeface="Times New Roman" pitchFamily="18" charset="0"/>
                  <a:ea typeface="MS PGothic"/>
                </a:rPr>
                <a:t>Biological</a:t>
              </a:r>
            </a:p>
          </p:txBody>
        </p:sp>
        <p:sp>
          <p:nvSpPr>
            <p:cNvPr id="13" name="TextBox 12"/>
            <p:cNvSpPr txBox="1"/>
            <p:nvPr/>
          </p:nvSpPr>
          <p:spPr>
            <a:xfrm>
              <a:off x="5871890" y="2743432"/>
              <a:ext cx="916013" cy="461665"/>
            </a:xfrm>
            <a:prstGeom prst="rect">
              <a:avLst/>
            </a:prstGeom>
            <a:noFill/>
          </p:spPr>
          <p:txBody>
            <a:bodyPr wrap="square" rtlCol="0">
              <a:spAutoFit/>
            </a:bodyPr>
            <a:lstStyle/>
            <a:p>
              <a:pPr fontAlgn="base">
                <a:spcBef>
                  <a:spcPct val="0"/>
                </a:spcBef>
                <a:spcAft>
                  <a:spcPct val="0"/>
                </a:spcAft>
              </a:pPr>
              <a:r>
                <a:rPr lang="en-US" sz="2400" dirty="0">
                  <a:solidFill>
                    <a:srgbClr val="000000"/>
                  </a:solidFill>
                  <a:latin typeface="Verdana" pitchFamily="34" charset="0"/>
                  <a:ea typeface="MS PGothic"/>
                </a:rPr>
                <a:t>OM</a:t>
              </a:r>
            </a:p>
          </p:txBody>
        </p:sp>
      </p:grpSp>
    </p:spTree>
    <p:extLst>
      <p:ext uri="{BB962C8B-B14F-4D97-AF65-F5344CB8AC3E}">
        <p14:creationId xmlns:p14="http://schemas.microsoft.com/office/powerpoint/2010/main" val="342765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60778"/>
                                        </p:tgtEl>
                                        <p:attrNameLst>
                                          <p:attrName>style.visibility</p:attrName>
                                        </p:attrNameLst>
                                      </p:cBhvr>
                                      <p:to>
                                        <p:strVal val="visible"/>
                                      </p:to>
                                    </p:set>
                                    <p:animEffect transition="in" filter="fade">
                                      <p:cBhvr>
                                        <p:cTn id="7" dur="1000"/>
                                        <p:tgtEl>
                                          <p:spTgt spid="160778"/>
                                        </p:tgtEl>
                                      </p:cBhvr>
                                    </p:animEffect>
                                    <p:anim calcmode="lin" valueType="num">
                                      <p:cBhvr>
                                        <p:cTn id="8" dur="1000" fill="hold"/>
                                        <p:tgtEl>
                                          <p:spTgt spid="160778"/>
                                        </p:tgtEl>
                                        <p:attrNameLst>
                                          <p:attrName>ppt_x</p:attrName>
                                        </p:attrNameLst>
                                      </p:cBhvr>
                                      <p:tavLst>
                                        <p:tav tm="0">
                                          <p:val>
                                            <p:strVal val="#ppt_x"/>
                                          </p:val>
                                        </p:tav>
                                        <p:tav tm="100000">
                                          <p:val>
                                            <p:strVal val="#ppt_x"/>
                                          </p:val>
                                        </p:tav>
                                      </p:tavLst>
                                    </p:anim>
                                    <p:anim calcmode="lin" valueType="num">
                                      <p:cBhvr>
                                        <p:cTn id="9" dur="900" decel="100000" fill="hold"/>
                                        <p:tgtEl>
                                          <p:spTgt spid="16077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077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160777"/>
                                        </p:tgtEl>
                                        <p:attrNameLst>
                                          <p:attrName>style.visibility</p:attrName>
                                        </p:attrNameLst>
                                      </p:cBhvr>
                                      <p:to>
                                        <p:strVal val="visible"/>
                                      </p:to>
                                    </p:set>
                                    <p:animEffect transition="in" filter="fade">
                                      <p:cBhvr>
                                        <p:cTn id="14" dur="1000"/>
                                        <p:tgtEl>
                                          <p:spTgt spid="160777"/>
                                        </p:tgtEl>
                                      </p:cBhvr>
                                    </p:animEffect>
                                    <p:anim calcmode="lin" valueType="num">
                                      <p:cBhvr>
                                        <p:cTn id="15" dur="1000" fill="hold"/>
                                        <p:tgtEl>
                                          <p:spTgt spid="160777"/>
                                        </p:tgtEl>
                                        <p:attrNameLst>
                                          <p:attrName>ppt_x</p:attrName>
                                        </p:attrNameLst>
                                      </p:cBhvr>
                                      <p:tavLst>
                                        <p:tav tm="0">
                                          <p:val>
                                            <p:strVal val="#ppt_x"/>
                                          </p:val>
                                        </p:tav>
                                        <p:tav tm="100000">
                                          <p:val>
                                            <p:strVal val="#ppt_x"/>
                                          </p:val>
                                        </p:tav>
                                      </p:tavLst>
                                    </p:anim>
                                    <p:anim calcmode="lin" valueType="num">
                                      <p:cBhvr>
                                        <p:cTn id="16" dur="900" decel="100000" fill="hold"/>
                                        <p:tgtEl>
                                          <p:spTgt spid="160777"/>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60777"/>
                                        </p:tgtEl>
                                        <p:attrNameLst>
                                          <p:attrName>ppt_y</p:attrName>
                                        </p:attrNameLst>
                                      </p:cBhvr>
                                      <p:tavLst>
                                        <p:tav tm="0">
                                          <p:val>
                                            <p:strVal val="#ppt_y-.03"/>
                                          </p:val>
                                        </p:tav>
                                        <p:tav tm="100000">
                                          <p:val>
                                            <p:strVal val="#ppt_y"/>
                                          </p:val>
                                        </p:tav>
                                      </p:tavLst>
                                    </p:anim>
                                  </p:childTnLst>
                                </p:cTn>
                              </p:par>
                              <p:par>
                                <p:cTn id="18" presetID="37" presetClass="entr" presetSubtype="0" fill="hold" grpId="0" nodeType="withEffect">
                                  <p:stCondLst>
                                    <p:cond delay="0"/>
                                  </p:stCondLst>
                                  <p:childTnLst>
                                    <p:set>
                                      <p:cBhvr>
                                        <p:cTn id="19" dur="1" fill="hold">
                                          <p:stCondLst>
                                            <p:cond delay="0"/>
                                          </p:stCondLst>
                                        </p:cTn>
                                        <p:tgtEl>
                                          <p:spTgt spid="160780"/>
                                        </p:tgtEl>
                                        <p:attrNameLst>
                                          <p:attrName>style.visibility</p:attrName>
                                        </p:attrNameLst>
                                      </p:cBhvr>
                                      <p:to>
                                        <p:strVal val="visible"/>
                                      </p:to>
                                    </p:set>
                                    <p:animEffect transition="in" filter="fade">
                                      <p:cBhvr>
                                        <p:cTn id="20" dur="1000"/>
                                        <p:tgtEl>
                                          <p:spTgt spid="160780"/>
                                        </p:tgtEl>
                                      </p:cBhvr>
                                    </p:animEffect>
                                    <p:anim calcmode="lin" valueType="num">
                                      <p:cBhvr>
                                        <p:cTn id="21" dur="1000" fill="hold"/>
                                        <p:tgtEl>
                                          <p:spTgt spid="160780"/>
                                        </p:tgtEl>
                                        <p:attrNameLst>
                                          <p:attrName>ppt_x</p:attrName>
                                        </p:attrNameLst>
                                      </p:cBhvr>
                                      <p:tavLst>
                                        <p:tav tm="0">
                                          <p:val>
                                            <p:strVal val="#ppt_x"/>
                                          </p:val>
                                        </p:tav>
                                        <p:tav tm="100000">
                                          <p:val>
                                            <p:strVal val="#ppt_x"/>
                                          </p:val>
                                        </p:tav>
                                      </p:tavLst>
                                    </p:anim>
                                    <p:anim calcmode="lin" valueType="num">
                                      <p:cBhvr>
                                        <p:cTn id="22" dur="900" decel="100000" fill="hold"/>
                                        <p:tgtEl>
                                          <p:spTgt spid="160780"/>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6078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7" grpId="0"/>
      <p:bldP spid="160778" grpId="0"/>
      <p:bldP spid="16078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sz="half" idx="10"/>
          </p:nvPr>
        </p:nvSpPr>
        <p:spPr/>
        <p:txBody>
          <a:bodyPr/>
          <a:lstStyle/>
          <a:p>
            <a:pPr>
              <a:defRPr/>
            </a:pPr>
            <a:fld id="{F893FE88-3E8A-463C-91F6-17650956CBDA}" type="datetime1">
              <a:rPr lang="en-US">
                <a:solidFill>
                  <a:srgbClr val="FFFFFF"/>
                </a:solidFill>
              </a:rPr>
              <a:pPr>
                <a:defRPr/>
              </a:pPr>
              <a:t>3/13/2020</a:t>
            </a:fld>
            <a:endParaRPr lang="en-US" dirty="0">
              <a:solidFill>
                <a:srgbClr val="FFFFFF"/>
              </a:solidFill>
            </a:endParaRPr>
          </a:p>
        </p:txBody>
      </p:sp>
      <p:sp>
        <p:nvSpPr>
          <p:cNvPr id="7" name="Slide Number Placeholder 3"/>
          <p:cNvSpPr>
            <a:spLocks noGrp="1"/>
          </p:cNvSpPr>
          <p:nvPr>
            <p:ph type="sldNum" sz="quarter" idx="12"/>
          </p:nvPr>
        </p:nvSpPr>
        <p:spPr/>
        <p:txBody>
          <a:bodyPr/>
          <a:lstStyle/>
          <a:p>
            <a:pPr>
              <a:defRPr/>
            </a:pPr>
            <a:fld id="{1CF01CD6-549A-4E6F-B85F-0C336475D052}" type="slidenum">
              <a:rPr lang="en-US">
                <a:solidFill>
                  <a:srgbClr val="FFFFFF"/>
                </a:solidFill>
              </a:rPr>
              <a:pPr>
                <a:defRPr/>
              </a:pPr>
              <a:t>27</a:t>
            </a:fld>
            <a:endParaRPr lang="en-US" dirty="0">
              <a:solidFill>
                <a:srgbClr val="FFFFFF"/>
              </a:solidFill>
            </a:endParaRPr>
          </a:p>
        </p:txBody>
      </p:sp>
      <p:pic>
        <p:nvPicPr>
          <p:cNvPr id="8197" name="Picture 1026"/>
          <p:cNvPicPr>
            <a:picLocks noChangeArrowheads="1"/>
          </p:cNvPicPr>
          <p:nvPr/>
        </p:nvPicPr>
        <p:blipFill>
          <a:blip r:embed="rId4" cstate="print"/>
          <a:srcRect/>
          <a:stretch>
            <a:fillRect/>
          </a:stretch>
        </p:blipFill>
        <p:spPr bwMode="auto">
          <a:xfrm>
            <a:off x="1876425" y="705865"/>
            <a:ext cx="8210550" cy="5815586"/>
          </a:xfrm>
          <a:prstGeom prst="rect">
            <a:avLst/>
          </a:prstGeom>
          <a:noFill/>
          <a:ln w="19050">
            <a:solidFill>
              <a:schemeClr val="tx1"/>
            </a:solidFill>
            <a:miter lim="800000"/>
            <a:headEnd/>
            <a:tailEnd/>
          </a:ln>
        </p:spPr>
      </p:pic>
      <p:sp>
        <p:nvSpPr>
          <p:cNvPr id="8198" name="Text Box 1029"/>
          <p:cNvSpPr txBox="1">
            <a:spLocks noChangeArrowheads="1"/>
          </p:cNvSpPr>
          <p:nvPr/>
        </p:nvSpPr>
        <p:spPr bwMode="auto">
          <a:xfrm>
            <a:off x="5181600" y="6521450"/>
            <a:ext cx="4114800" cy="336550"/>
          </a:xfrm>
          <a:prstGeom prst="rect">
            <a:avLst/>
          </a:prstGeom>
          <a:noFill/>
          <a:ln w="12700">
            <a:noFill/>
            <a:miter lim="800000"/>
            <a:headEnd/>
            <a:tailEnd/>
          </a:ln>
        </p:spPr>
        <p:txBody>
          <a:bodyPr>
            <a:spAutoFit/>
          </a:bodyPr>
          <a:lstStyle/>
          <a:p>
            <a:pPr eaLnBrk="0" fontAlgn="base" hangingPunct="0">
              <a:spcBef>
                <a:spcPct val="50000"/>
              </a:spcBef>
              <a:spcAft>
                <a:spcPct val="0"/>
              </a:spcAft>
            </a:pPr>
            <a:r>
              <a:rPr lang="en-US" sz="1600" dirty="0">
                <a:solidFill>
                  <a:srgbClr val="FFFFFF"/>
                </a:solidFill>
                <a:latin typeface="Book Antiqua" pitchFamily="18" charset="0"/>
              </a:rPr>
              <a:t>Source: Unruh &amp; Fick, Cornell, Univ. T97-1</a:t>
            </a:r>
          </a:p>
        </p:txBody>
      </p:sp>
      <p:graphicFrame>
        <p:nvGraphicFramePr>
          <p:cNvPr id="27652" name="Object 4"/>
          <p:cNvGraphicFramePr>
            <a:graphicFrameLocks noChangeAspect="1"/>
          </p:cNvGraphicFramePr>
          <p:nvPr>
            <p:extLst>
              <p:ext uri="{D42A27DB-BD31-4B8C-83A1-F6EECF244321}">
                <p14:modId xmlns:p14="http://schemas.microsoft.com/office/powerpoint/2010/main" val="1785869253"/>
              </p:ext>
            </p:extLst>
          </p:nvPr>
        </p:nvGraphicFramePr>
        <p:xfrm>
          <a:off x="2286000" y="1257304"/>
          <a:ext cx="7391400" cy="4962525"/>
        </p:xfrm>
        <a:graphic>
          <a:graphicData uri="http://schemas.openxmlformats.org/presentationml/2006/ole">
            <mc:AlternateContent xmlns:mc="http://schemas.openxmlformats.org/markup-compatibility/2006">
              <mc:Choice xmlns:v="urn:schemas-microsoft-com:vml" Requires="v">
                <p:oleObj spid="_x0000_s1137" name="Document" r:id="rId5" imgW="2734200" imgH="2339640" progId="Word.Document.8">
                  <p:embed/>
                </p:oleObj>
              </mc:Choice>
              <mc:Fallback>
                <p:oleObj name="Document" r:id="rId5" imgW="2734200" imgH="233964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1257304"/>
                        <a:ext cx="7391400" cy="4962525"/>
                      </a:xfrm>
                      <a:prstGeom prst="rect">
                        <a:avLst/>
                      </a:prstGeom>
                      <a:noFill/>
                      <a:ln w="19050">
                        <a:solidFill>
                          <a:schemeClr val="tx1"/>
                        </a:solidFill>
                      </a:ln>
                      <a:effectLst/>
                      <a:extLst/>
                    </p:spPr>
                  </p:pic>
                </p:oleObj>
              </mc:Fallback>
            </mc:AlternateContent>
          </a:graphicData>
        </a:graphic>
      </p:graphicFrame>
      <p:sp>
        <p:nvSpPr>
          <p:cNvPr id="53255" name="Text Box 1031"/>
          <p:cNvSpPr txBox="1">
            <a:spLocks noChangeArrowheads="1"/>
          </p:cNvSpPr>
          <p:nvPr/>
        </p:nvSpPr>
        <p:spPr bwMode="auto">
          <a:xfrm>
            <a:off x="4556127" y="592795"/>
            <a:ext cx="2604367" cy="646331"/>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sz="3600" dirty="0">
                <a:solidFill>
                  <a:srgbClr val="000000"/>
                </a:solidFill>
                <a:latin typeface="+mj-lt"/>
              </a:rPr>
              <a:t>Carbon Cycle</a:t>
            </a:r>
          </a:p>
        </p:txBody>
      </p:sp>
    </p:spTree>
    <p:extLst>
      <p:ext uri="{BB962C8B-B14F-4D97-AF65-F5344CB8AC3E}">
        <p14:creationId xmlns:p14="http://schemas.microsoft.com/office/powerpoint/2010/main" val="27219532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anim calcmode="lin" valueType="num">
                                      <p:cBhvr additive="base">
                                        <p:cTn id="7" dur="500" fill="hold"/>
                                        <p:tgtEl>
                                          <p:spTgt spid="27652"/>
                                        </p:tgtEl>
                                        <p:attrNameLst>
                                          <p:attrName>ppt_x</p:attrName>
                                        </p:attrNameLst>
                                      </p:cBhvr>
                                      <p:tavLst>
                                        <p:tav tm="0">
                                          <p:val>
                                            <p:strVal val="0-#ppt_w/2"/>
                                          </p:val>
                                        </p:tav>
                                        <p:tav tm="100000">
                                          <p:val>
                                            <p:strVal val="#ppt_x"/>
                                          </p:val>
                                        </p:tav>
                                      </p:tavLst>
                                    </p:anim>
                                    <p:anim calcmode="lin" valueType="num">
                                      <p:cBhvr additive="base">
                                        <p:cTn id="8" dur="500" fill="hold"/>
                                        <p:tgtEl>
                                          <p:spTgt spid="276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0884" y="155577"/>
            <a:ext cx="4600575" cy="1325563"/>
          </a:xfrm>
        </p:spPr>
        <p:txBody>
          <a:bodyPr/>
          <a:lstStyle/>
          <a:p>
            <a:pPr algn="ctr"/>
            <a:r>
              <a:rPr lang="en-US" dirty="0"/>
              <a:t>Manure</a:t>
            </a:r>
          </a:p>
        </p:txBody>
      </p:sp>
      <p:sp>
        <p:nvSpPr>
          <p:cNvPr id="3" name="Rectangle 1"/>
          <p:cNvSpPr>
            <a:spLocks noChangeArrowheads="1"/>
          </p:cNvSpPr>
          <p:nvPr/>
        </p:nvSpPr>
        <p:spPr bwMode="auto">
          <a:xfrm>
            <a:off x="1524000" y="-1073695"/>
            <a:ext cx="9144000" cy="2147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57132" bIns="-22218" numCol="1" anchor="ctr" anchorCtr="0" compatLnSpc="1">
            <a:prstTxWarp prst="textNoShape">
              <a:avLst/>
            </a:prstTxWarp>
            <a:spAutoFit/>
          </a:bodyPr>
          <a:lstStyle/>
          <a:p>
            <a:pPr algn="ctr" fontAlgn="ctr">
              <a:spcBef>
                <a:spcPct val="0"/>
              </a:spcBef>
              <a:spcAft>
                <a:spcPct val="0"/>
              </a:spcAft>
            </a:pPr>
            <a:r>
              <a:rPr lang="en-US" altLang="en-US" dirty="0">
                <a:solidFill>
                  <a:prstClr val="white"/>
                </a:solidFill>
                <a:latin typeface="Arial" pitchFamily="34" charset="0"/>
                <a:cs typeface="Arial" pitchFamily="34" charset="0"/>
              </a:rPr>
              <a:t> </a:t>
            </a:r>
            <a:r>
              <a:rPr lang="en-US" altLang="en-US" dirty="0" bmk="">
                <a:solidFill>
                  <a:prstClr val="white"/>
                </a:solidFill>
                <a:latin typeface="Arial" pitchFamily="34" charset="0"/>
                <a:cs typeface="Arial" pitchFamily="34" charset="0"/>
              </a:rPr>
              <a:t> </a:t>
            </a:r>
            <a:r>
              <a:rPr lang="en-US" altLang="en-US" sz="12300" dirty="0" bmk="">
                <a:solidFill>
                  <a:prstClr val="white"/>
                </a:solidFill>
                <a:latin typeface="Arial" pitchFamily="34" charset="0"/>
                <a:cs typeface="Arial" pitchFamily="34" charset="0"/>
              </a:rPr>
              <a:t> </a:t>
            </a:r>
            <a:r>
              <a:rPr lang="en-US" altLang="en-US" dirty="0" bmk="">
                <a:solidFill>
                  <a:prstClr val="white"/>
                </a:solidFill>
                <a:latin typeface="Arial" pitchFamily="34" charset="0"/>
                <a:cs typeface="Arial" pitchFamily="34" charset="0"/>
              </a:rPr>
              <a:t>                                                                          </a:t>
            </a:r>
          </a:p>
          <a:p>
            <a:pPr eaLnBrk="0" fontAlgn="base" hangingPunct="0">
              <a:spcBef>
                <a:spcPct val="0"/>
              </a:spcBef>
              <a:spcAft>
                <a:spcPct val="0"/>
              </a:spcAft>
            </a:pPr>
            <a:endParaRPr lang="en-US" altLang="en-US" dirty="0">
              <a:solidFill>
                <a:prstClr val="white"/>
              </a:solidFill>
              <a:latin typeface="Arial" pitchFamily="34" charset="0"/>
              <a:cs typeface="Arial" pitchFamily="34" charset="0"/>
            </a:endParaRPr>
          </a:p>
        </p:txBody>
      </p:sp>
      <p:pic>
        <p:nvPicPr>
          <p:cNvPr id="104450" name="Picture 2" descr="Manure nitro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025" y="1566865"/>
            <a:ext cx="10419415" cy="427196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0207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4" descr="ncycle3"/>
          <p:cNvPicPr>
            <a:picLocks noChangeAspect="1" noChangeArrowheads="1"/>
          </p:cNvPicPr>
          <p:nvPr/>
        </p:nvPicPr>
        <p:blipFill>
          <a:blip r:embed="rId3" cstate="print"/>
          <a:srcRect/>
          <a:stretch>
            <a:fillRect/>
          </a:stretch>
        </p:blipFill>
        <p:spPr bwMode="auto">
          <a:xfrm>
            <a:off x="1457325" y="190501"/>
            <a:ext cx="8067309" cy="6404828"/>
          </a:xfrm>
          <a:prstGeom prst="rect">
            <a:avLst/>
          </a:prstGeom>
          <a:noFill/>
          <a:ln w="9525">
            <a:noFill/>
            <a:miter lim="800000"/>
            <a:headEnd/>
            <a:tailEnd/>
          </a:ln>
        </p:spPr>
      </p:pic>
      <p:sp>
        <p:nvSpPr>
          <p:cNvPr id="77826" name="Text Box 5"/>
          <p:cNvSpPr txBox="1">
            <a:spLocks noChangeArrowheads="1"/>
          </p:cNvSpPr>
          <p:nvPr/>
        </p:nvSpPr>
        <p:spPr bwMode="auto">
          <a:xfrm>
            <a:off x="8448692" y="95251"/>
            <a:ext cx="3466334" cy="707886"/>
          </a:xfrm>
          <a:prstGeom prst="rect">
            <a:avLst/>
          </a:prstGeom>
          <a:noFill/>
          <a:ln w="9525">
            <a:noFill/>
            <a:miter lim="800000"/>
            <a:headEnd/>
            <a:tailEnd/>
          </a:ln>
        </p:spPr>
        <p:txBody>
          <a:bodyPr wrap="none">
            <a:spAutoFit/>
          </a:bodyPr>
          <a:lstStyle/>
          <a:p>
            <a:pPr fontAlgn="base">
              <a:spcBef>
                <a:spcPct val="0"/>
              </a:spcBef>
              <a:spcAft>
                <a:spcPct val="0"/>
              </a:spcAft>
            </a:pPr>
            <a:r>
              <a:rPr lang="en-US" sz="4000" b="1" dirty="0">
                <a:solidFill>
                  <a:srgbClr val="000000"/>
                </a:solidFill>
                <a:latin typeface="Times New Roman" pitchFamily="18" charset="0"/>
              </a:rPr>
              <a:t>Nitrogen Cycle</a:t>
            </a:r>
          </a:p>
        </p:txBody>
      </p:sp>
    </p:spTree>
    <p:extLst>
      <p:ext uri="{BB962C8B-B14F-4D97-AF65-F5344CB8AC3E}">
        <p14:creationId xmlns:p14="http://schemas.microsoft.com/office/powerpoint/2010/main" val="35914943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Does Grazing impact soil health?</a:t>
            </a:r>
          </a:p>
        </p:txBody>
      </p:sp>
      <p:sp>
        <p:nvSpPr>
          <p:cNvPr id="3" name="Content Placeholder 2"/>
          <p:cNvSpPr>
            <a:spLocks noGrp="1"/>
          </p:cNvSpPr>
          <p:nvPr>
            <p:ph idx="1"/>
          </p:nvPr>
        </p:nvSpPr>
        <p:spPr>
          <a:xfrm>
            <a:off x="838200" y="1825625"/>
            <a:ext cx="4589477" cy="4351338"/>
          </a:xfrm>
        </p:spPr>
        <p:txBody>
          <a:bodyPr/>
          <a:lstStyle/>
          <a:p>
            <a:r>
              <a:rPr lang="en-US" dirty="0"/>
              <a:t>Positive Benefits</a:t>
            </a:r>
          </a:p>
          <a:p>
            <a:pPr marL="0" indent="0">
              <a:buNone/>
            </a:pPr>
            <a:r>
              <a:rPr lang="en-US" dirty="0"/>
              <a:t>     Manure</a:t>
            </a:r>
          </a:p>
          <a:p>
            <a:pPr marL="0" indent="0">
              <a:buNone/>
            </a:pPr>
            <a:r>
              <a:rPr lang="en-US" dirty="0"/>
              <a:t>     Managed Grazing</a:t>
            </a:r>
          </a:p>
          <a:p>
            <a:r>
              <a:rPr lang="en-US" dirty="0"/>
              <a:t>Positive and Negative</a:t>
            </a:r>
          </a:p>
          <a:p>
            <a:pPr marL="0" indent="0">
              <a:buNone/>
            </a:pPr>
            <a:r>
              <a:rPr lang="en-US" dirty="0"/>
              <a:t>     Urine</a:t>
            </a:r>
          </a:p>
          <a:p>
            <a:r>
              <a:rPr lang="en-US" dirty="0"/>
              <a:t>Negative </a:t>
            </a:r>
          </a:p>
          <a:p>
            <a:pPr marL="0" indent="0">
              <a:buNone/>
            </a:pPr>
            <a:r>
              <a:rPr lang="en-US" dirty="0"/>
              <a:t>     Poor Grazing Management</a:t>
            </a:r>
          </a:p>
        </p:txBody>
      </p:sp>
      <p:pic>
        <p:nvPicPr>
          <p:cNvPr id="104452" name="Picture 4" descr="C:\Users\steve.woodruff\Pictures\Pastorial\IMG_18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4888" y="1626690"/>
            <a:ext cx="6067378" cy="455027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9599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2" name="Object 4"/>
          <p:cNvGraphicFramePr>
            <a:graphicFrameLocks noChangeAspect="1"/>
          </p:cNvGraphicFramePr>
          <p:nvPr/>
        </p:nvGraphicFramePr>
        <p:xfrm>
          <a:off x="1524000" y="0"/>
          <a:ext cx="9144000" cy="6858000"/>
        </p:xfrm>
        <a:graphic>
          <a:graphicData uri="http://schemas.openxmlformats.org/presentationml/2006/ole">
            <mc:AlternateContent xmlns:mc="http://schemas.openxmlformats.org/markup-compatibility/2006">
              <mc:Choice xmlns:v="urn:schemas-microsoft-com:vml" Requires="v">
                <p:oleObj spid="_x0000_s2139" name="Bitmap Image" r:id="rId4" imgW="3809524" imgH="2857899" progId="Paint.Picture">
                  <p:embed/>
                </p:oleObj>
              </mc:Choice>
              <mc:Fallback>
                <p:oleObj name="Bitmap Image" r:id="rId4" imgW="3809524" imgH="285789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p:spPr>
                  </p:pic>
                </p:oleObj>
              </mc:Fallback>
            </mc:AlternateContent>
          </a:graphicData>
        </a:graphic>
      </p:graphicFrame>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617" y="990600"/>
            <a:ext cx="703263"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5" y="2895600"/>
            <a:ext cx="352425" cy="5334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1" y="1752600"/>
            <a:ext cx="703263" cy="1524000"/>
          </a:xfrm>
          <a:prstGeom prst="rect">
            <a:avLst/>
          </a:prstGeom>
          <a:noFill/>
          <a:extLst>
            <a:ext uri="{909E8E84-426E-40DD-AFC4-6F175D3DCCD1}">
              <a14:hiddenFill xmlns:a14="http://schemas.microsoft.com/office/drawing/2010/main">
                <a:solidFill>
                  <a:srgbClr val="FFFFFF"/>
                </a:solidFill>
              </a14:hiddenFill>
            </a:ext>
          </a:extLst>
        </p:spPr>
      </p:pic>
      <p:sp>
        <p:nvSpPr>
          <p:cNvPr id="2056" name="Text Box 8"/>
          <p:cNvSpPr txBox="1">
            <a:spLocks noChangeArrowheads="1"/>
          </p:cNvSpPr>
          <p:nvPr/>
        </p:nvSpPr>
        <p:spPr bwMode="auto">
          <a:xfrm>
            <a:off x="8382000" y="4114803"/>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solidFill>
                  <a:srgbClr val="000000"/>
                </a:solidFill>
              </a:rPr>
              <a:t>N</a:t>
            </a:r>
          </a:p>
        </p:txBody>
      </p:sp>
      <p:sp>
        <p:nvSpPr>
          <p:cNvPr id="2057" name="Text Box 9"/>
          <p:cNvSpPr txBox="1">
            <a:spLocks noChangeArrowheads="1"/>
          </p:cNvSpPr>
          <p:nvPr/>
        </p:nvSpPr>
        <p:spPr bwMode="auto">
          <a:xfrm>
            <a:off x="6248400" y="3657605"/>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solidFill>
                  <a:srgbClr val="000000"/>
                </a:solidFill>
              </a:rPr>
              <a:t>N</a:t>
            </a:r>
          </a:p>
        </p:txBody>
      </p:sp>
      <p:sp>
        <p:nvSpPr>
          <p:cNvPr id="2058" name="Text Box 10"/>
          <p:cNvSpPr txBox="1">
            <a:spLocks noChangeArrowheads="1"/>
          </p:cNvSpPr>
          <p:nvPr/>
        </p:nvSpPr>
        <p:spPr bwMode="auto">
          <a:xfrm>
            <a:off x="8229600" y="2209947"/>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solidFill>
                  <a:srgbClr val="000000"/>
                </a:solidFill>
              </a:rPr>
              <a:t>N</a:t>
            </a:r>
          </a:p>
        </p:txBody>
      </p:sp>
      <p:sp>
        <p:nvSpPr>
          <p:cNvPr id="2059" name="Text Box 11"/>
          <p:cNvSpPr txBox="1">
            <a:spLocks noChangeArrowheads="1"/>
          </p:cNvSpPr>
          <p:nvPr/>
        </p:nvSpPr>
        <p:spPr bwMode="auto">
          <a:xfrm>
            <a:off x="8001000" y="3276602"/>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solidFill>
                  <a:srgbClr val="000000"/>
                </a:solidFill>
              </a:rPr>
              <a:t>N</a:t>
            </a:r>
          </a:p>
        </p:txBody>
      </p:sp>
      <p:sp>
        <p:nvSpPr>
          <p:cNvPr id="2060" name="Text Box 12"/>
          <p:cNvSpPr txBox="1">
            <a:spLocks noChangeArrowheads="1"/>
          </p:cNvSpPr>
          <p:nvPr/>
        </p:nvSpPr>
        <p:spPr bwMode="auto">
          <a:xfrm>
            <a:off x="6248400" y="2514747"/>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solidFill>
                  <a:srgbClr val="000000"/>
                </a:solidFill>
              </a:rPr>
              <a:t>N</a:t>
            </a:r>
          </a:p>
        </p:txBody>
      </p:sp>
      <p:sp>
        <p:nvSpPr>
          <p:cNvPr id="2061" name="Text Box 13"/>
          <p:cNvSpPr txBox="1">
            <a:spLocks noChangeArrowheads="1"/>
          </p:cNvSpPr>
          <p:nvPr/>
        </p:nvSpPr>
        <p:spPr bwMode="auto">
          <a:xfrm>
            <a:off x="7467600" y="1219347"/>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solidFill>
                  <a:srgbClr val="000000"/>
                </a:solidFill>
              </a:rPr>
              <a:t>N</a:t>
            </a:r>
          </a:p>
        </p:txBody>
      </p:sp>
      <p:sp>
        <p:nvSpPr>
          <p:cNvPr id="2062" name="Text Box 14"/>
          <p:cNvSpPr txBox="1">
            <a:spLocks noChangeArrowheads="1"/>
          </p:cNvSpPr>
          <p:nvPr/>
        </p:nvSpPr>
        <p:spPr bwMode="auto">
          <a:xfrm>
            <a:off x="7391400" y="2895747"/>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solidFill>
                  <a:srgbClr val="000000"/>
                </a:solidFill>
              </a:rPr>
              <a:t>N</a:t>
            </a:r>
          </a:p>
        </p:txBody>
      </p:sp>
      <p:sp>
        <p:nvSpPr>
          <p:cNvPr id="2063" name="Text Box 15"/>
          <p:cNvSpPr txBox="1">
            <a:spLocks noChangeArrowheads="1"/>
          </p:cNvSpPr>
          <p:nvPr/>
        </p:nvSpPr>
        <p:spPr bwMode="auto">
          <a:xfrm>
            <a:off x="6172200" y="5867547"/>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FF"/>
                </a:solidFill>
              </a:rPr>
              <a:t>C</a:t>
            </a:r>
          </a:p>
        </p:txBody>
      </p:sp>
      <p:sp>
        <p:nvSpPr>
          <p:cNvPr id="2064" name="Text Box 16"/>
          <p:cNvSpPr txBox="1">
            <a:spLocks noChangeArrowheads="1"/>
          </p:cNvSpPr>
          <p:nvPr/>
        </p:nvSpPr>
        <p:spPr bwMode="auto">
          <a:xfrm>
            <a:off x="8686800" y="5867547"/>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FF"/>
                </a:solidFill>
              </a:rPr>
              <a:t>C</a:t>
            </a:r>
          </a:p>
        </p:txBody>
      </p:sp>
      <p:sp>
        <p:nvSpPr>
          <p:cNvPr id="2065" name="Text Box 17"/>
          <p:cNvSpPr txBox="1">
            <a:spLocks noChangeArrowheads="1"/>
          </p:cNvSpPr>
          <p:nvPr/>
        </p:nvSpPr>
        <p:spPr bwMode="auto">
          <a:xfrm>
            <a:off x="6781800" y="6248547"/>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FF"/>
                </a:solidFill>
              </a:rPr>
              <a:t>C</a:t>
            </a:r>
          </a:p>
        </p:txBody>
      </p:sp>
      <p:sp>
        <p:nvSpPr>
          <p:cNvPr id="2066" name="Text Box 18"/>
          <p:cNvSpPr txBox="1">
            <a:spLocks noChangeArrowheads="1"/>
          </p:cNvSpPr>
          <p:nvPr/>
        </p:nvSpPr>
        <p:spPr bwMode="auto">
          <a:xfrm>
            <a:off x="8077200" y="6172347"/>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FF"/>
                </a:solidFill>
              </a:rPr>
              <a:t>C</a:t>
            </a:r>
          </a:p>
        </p:txBody>
      </p:sp>
      <p:sp>
        <p:nvSpPr>
          <p:cNvPr id="2067" name="Text Box 19"/>
          <p:cNvSpPr txBox="1">
            <a:spLocks noChangeArrowheads="1"/>
          </p:cNvSpPr>
          <p:nvPr/>
        </p:nvSpPr>
        <p:spPr bwMode="auto">
          <a:xfrm>
            <a:off x="5791200" y="6248547"/>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FF"/>
                </a:solidFill>
              </a:rPr>
              <a:t>C</a:t>
            </a:r>
          </a:p>
        </p:txBody>
      </p:sp>
      <p:sp>
        <p:nvSpPr>
          <p:cNvPr id="2068" name="Text Box 20"/>
          <p:cNvSpPr txBox="1">
            <a:spLocks noChangeArrowheads="1"/>
          </p:cNvSpPr>
          <p:nvPr/>
        </p:nvSpPr>
        <p:spPr bwMode="auto">
          <a:xfrm>
            <a:off x="7696200" y="5562747"/>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FF"/>
                </a:solidFill>
              </a:rPr>
              <a:t>C</a:t>
            </a:r>
          </a:p>
        </p:txBody>
      </p:sp>
      <p:sp>
        <p:nvSpPr>
          <p:cNvPr id="2069" name="Text Box 21"/>
          <p:cNvSpPr txBox="1">
            <a:spLocks noChangeArrowheads="1"/>
          </p:cNvSpPr>
          <p:nvPr/>
        </p:nvSpPr>
        <p:spPr bwMode="auto">
          <a:xfrm>
            <a:off x="9296400" y="6172347"/>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FF"/>
                </a:solidFill>
              </a:rPr>
              <a:t>C</a:t>
            </a:r>
          </a:p>
        </p:txBody>
      </p:sp>
      <p:sp>
        <p:nvSpPr>
          <p:cNvPr id="2070" name="Text Box 22"/>
          <p:cNvSpPr txBox="1">
            <a:spLocks noChangeArrowheads="1"/>
          </p:cNvSpPr>
          <p:nvPr/>
        </p:nvSpPr>
        <p:spPr bwMode="auto">
          <a:xfrm>
            <a:off x="2895600" y="5105547"/>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FF"/>
                </a:solidFill>
              </a:rPr>
              <a:t>C</a:t>
            </a:r>
          </a:p>
        </p:txBody>
      </p:sp>
      <p:sp>
        <p:nvSpPr>
          <p:cNvPr id="2071" name="Text Box 23"/>
          <p:cNvSpPr txBox="1">
            <a:spLocks noChangeArrowheads="1"/>
          </p:cNvSpPr>
          <p:nvPr/>
        </p:nvSpPr>
        <p:spPr bwMode="auto">
          <a:xfrm>
            <a:off x="2971800" y="5562747"/>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FF"/>
                </a:solidFill>
              </a:rPr>
              <a:t>C</a:t>
            </a:r>
          </a:p>
        </p:txBody>
      </p:sp>
      <p:sp>
        <p:nvSpPr>
          <p:cNvPr id="2072" name="Text Box 24"/>
          <p:cNvSpPr txBox="1">
            <a:spLocks noChangeArrowheads="1"/>
          </p:cNvSpPr>
          <p:nvPr/>
        </p:nvSpPr>
        <p:spPr bwMode="auto">
          <a:xfrm>
            <a:off x="3505200" y="5181747"/>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FF"/>
                </a:solidFill>
              </a:rPr>
              <a:t>C</a:t>
            </a:r>
          </a:p>
        </p:txBody>
      </p:sp>
      <p:sp>
        <p:nvSpPr>
          <p:cNvPr id="2073" name="Text Box 25"/>
          <p:cNvSpPr txBox="1">
            <a:spLocks noChangeArrowheads="1"/>
          </p:cNvSpPr>
          <p:nvPr/>
        </p:nvSpPr>
        <p:spPr bwMode="auto">
          <a:xfrm>
            <a:off x="4343400" y="5943747"/>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FF"/>
                </a:solidFill>
              </a:rPr>
              <a:t>C</a:t>
            </a:r>
          </a:p>
        </p:txBody>
      </p:sp>
      <p:sp>
        <p:nvSpPr>
          <p:cNvPr id="2074" name="Text Box 26"/>
          <p:cNvSpPr txBox="1">
            <a:spLocks noChangeArrowheads="1"/>
          </p:cNvSpPr>
          <p:nvPr/>
        </p:nvSpPr>
        <p:spPr bwMode="auto">
          <a:xfrm>
            <a:off x="3429000" y="6096147"/>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FF"/>
                </a:solidFill>
              </a:rPr>
              <a:t>C</a:t>
            </a:r>
          </a:p>
        </p:txBody>
      </p:sp>
      <p:sp>
        <p:nvSpPr>
          <p:cNvPr id="2075" name="Text Box 27"/>
          <p:cNvSpPr txBox="1">
            <a:spLocks noChangeArrowheads="1"/>
          </p:cNvSpPr>
          <p:nvPr/>
        </p:nvSpPr>
        <p:spPr bwMode="auto">
          <a:xfrm>
            <a:off x="2514600" y="6248547"/>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FF"/>
                </a:solidFill>
              </a:rPr>
              <a:t>C</a:t>
            </a:r>
          </a:p>
        </p:txBody>
      </p:sp>
      <p:sp>
        <p:nvSpPr>
          <p:cNvPr id="2076" name="Text Box 28"/>
          <p:cNvSpPr txBox="1">
            <a:spLocks noChangeArrowheads="1"/>
          </p:cNvSpPr>
          <p:nvPr/>
        </p:nvSpPr>
        <p:spPr bwMode="auto">
          <a:xfrm>
            <a:off x="3810000" y="30481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solidFill>
                  <a:srgbClr val="000000"/>
                </a:solidFill>
              </a:rPr>
              <a:t>N</a:t>
            </a:r>
          </a:p>
        </p:txBody>
      </p:sp>
      <p:sp>
        <p:nvSpPr>
          <p:cNvPr id="2077" name="Text Box 29"/>
          <p:cNvSpPr txBox="1">
            <a:spLocks noChangeArrowheads="1"/>
          </p:cNvSpPr>
          <p:nvPr/>
        </p:nvSpPr>
        <p:spPr bwMode="auto">
          <a:xfrm>
            <a:off x="3886200" y="3657605"/>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solidFill>
                  <a:srgbClr val="000000"/>
                </a:solidFill>
              </a:rPr>
              <a:t>N</a:t>
            </a:r>
          </a:p>
        </p:txBody>
      </p:sp>
      <p:sp>
        <p:nvSpPr>
          <p:cNvPr id="2078" name="Text Box 30"/>
          <p:cNvSpPr txBox="1">
            <a:spLocks noChangeArrowheads="1"/>
          </p:cNvSpPr>
          <p:nvPr/>
        </p:nvSpPr>
        <p:spPr bwMode="auto">
          <a:xfrm>
            <a:off x="2743200" y="3200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solidFill>
                  <a:srgbClr val="000000"/>
                </a:solidFill>
              </a:rPr>
              <a:t>N</a:t>
            </a:r>
          </a:p>
        </p:txBody>
      </p:sp>
      <p:sp>
        <p:nvSpPr>
          <p:cNvPr id="2079" name="Text Box 31"/>
          <p:cNvSpPr txBox="1">
            <a:spLocks noChangeArrowheads="1"/>
          </p:cNvSpPr>
          <p:nvPr/>
        </p:nvSpPr>
        <p:spPr bwMode="auto">
          <a:xfrm>
            <a:off x="2667000" y="3886204"/>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solidFill>
                  <a:srgbClr val="000000"/>
                </a:solidFill>
              </a:rPr>
              <a:t>N</a:t>
            </a:r>
          </a:p>
        </p:txBody>
      </p:sp>
      <p:sp>
        <p:nvSpPr>
          <p:cNvPr id="2080" name="Text Box 32"/>
          <p:cNvSpPr txBox="1">
            <a:spLocks noChangeArrowheads="1"/>
          </p:cNvSpPr>
          <p:nvPr/>
        </p:nvSpPr>
        <p:spPr bwMode="auto">
          <a:xfrm>
            <a:off x="7543800" y="48769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solidFill>
                  <a:srgbClr val="000000"/>
                </a:solidFill>
              </a:rPr>
              <a:t>N</a:t>
            </a:r>
          </a:p>
        </p:txBody>
      </p:sp>
      <p:sp>
        <p:nvSpPr>
          <p:cNvPr id="2081" name="Text Box 33"/>
          <p:cNvSpPr txBox="1">
            <a:spLocks noChangeArrowheads="1"/>
          </p:cNvSpPr>
          <p:nvPr/>
        </p:nvSpPr>
        <p:spPr bwMode="auto">
          <a:xfrm>
            <a:off x="3505200" y="4343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solidFill>
                  <a:srgbClr val="000000"/>
                </a:solidFill>
              </a:rPr>
              <a:t>N</a:t>
            </a:r>
          </a:p>
        </p:txBody>
      </p:sp>
      <p:sp>
        <p:nvSpPr>
          <p:cNvPr id="2082" name="Text Box 34"/>
          <p:cNvSpPr txBox="1">
            <a:spLocks noChangeArrowheads="1"/>
          </p:cNvSpPr>
          <p:nvPr/>
        </p:nvSpPr>
        <p:spPr bwMode="auto">
          <a:xfrm>
            <a:off x="3352800" y="21337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solidFill>
                  <a:srgbClr val="000000"/>
                </a:solidFill>
              </a:rPr>
              <a:t>N</a:t>
            </a:r>
          </a:p>
        </p:txBody>
      </p:sp>
      <p:sp>
        <p:nvSpPr>
          <p:cNvPr id="2083" name="Text Box 35"/>
          <p:cNvSpPr txBox="1">
            <a:spLocks noChangeArrowheads="1"/>
          </p:cNvSpPr>
          <p:nvPr/>
        </p:nvSpPr>
        <p:spPr bwMode="auto">
          <a:xfrm>
            <a:off x="1524000" y="3"/>
            <a:ext cx="4800600" cy="97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b="1">
                <a:solidFill>
                  <a:srgbClr val="0033CC"/>
                </a:solidFill>
              </a:rPr>
              <a:t>The Fast Nutrient Cycle</a:t>
            </a:r>
          </a:p>
          <a:p>
            <a:pPr algn="ctr" fontAlgn="base">
              <a:spcBef>
                <a:spcPct val="50000"/>
              </a:spcBef>
              <a:spcAft>
                <a:spcPct val="0"/>
              </a:spcAft>
            </a:pPr>
            <a:endParaRPr lang="en-US" sz="2000" b="1">
              <a:solidFill>
                <a:srgbClr val="0033CC"/>
              </a:solidFill>
            </a:endParaRPr>
          </a:p>
        </p:txBody>
      </p:sp>
      <p:sp>
        <p:nvSpPr>
          <p:cNvPr id="2084" name="Text Box 36"/>
          <p:cNvSpPr txBox="1">
            <a:spLocks noChangeArrowheads="1"/>
          </p:cNvSpPr>
          <p:nvPr/>
        </p:nvSpPr>
        <p:spPr bwMode="auto">
          <a:xfrm>
            <a:off x="1904999" y="838200"/>
            <a:ext cx="757150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dirty="0">
                <a:solidFill>
                  <a:srgbClr val="000000"/>
                </a:solidFill>
              </a:rPr>
              <a:t>Note the location of Nitrogen and Carbon within the plant and the C:N Ratio. </a:t>
            </a:r>
            <a:r>
              <a:rPr lang="en-US" u="sng" dirty="0">
                <a:solidFill>
                  <a:srgbClr val="000000"/>
                </a:solidFill>
              </a:rPr>
              <a:t>All living things try to maintain a ratio of C:N.</a:t>
            </a:r>
          </a:p>
        </p:txBody>
      </p:sp>
    </p:spTree>
    <p:extLst>
      <p:ext uri="{BB962C8B-B14F-4D97-AF65-F5344CB8AC3E}">
        <p14:creationId xmlns:p14="http://schemas.microsoft.com/office/powerpoint/2010/main" val="2105303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5000" fill="hold"/>
                                        <p:tgtEl>
                                          <p:spTgt spid="2053"/>
                                        </p:tgtEl>
                                      </p:cBhvr>
                                      <p:by x="150000" y="150000"/>
                                    </p:animScale>
                                  </p:childTnLst>
                                </p:cTn>
                              </p:par>
                              <p:par>
                                <p:cTn id="7" presetID="6" presetClass="emph" presetSubtype="0" fill="hold" nodeType="withEffect">
                                  <p:stCondLst>
                                    <p:cond delay="0"/>
                                  </p:stCondLst>
                                  <p:childTnLst>
                                    <p:animScale>
                                      <p:cBhvr>
                                        <p:cTn id="8" dur="5000" fill="hold"/>
                                        <p:tgtEl>
                                          <p:spTgt spid="205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1524000" y="0"/>
          <a:ext cx="9144000" cy="6858000"/>
        </p:xfrm>
        <a:graphic>
          <a:graphicData uri="http://schemas.openxmlformats.org/presentationml/2006/ole">
            <mc:AlternateContent xmlns:mc="http://schemas.openxmlformats.org/markup-compatibility/2006">
              <mc:Choice xmlns:v="urn:schemas-microsoft-com:vml" Requires="v">
                <p:oleObj spid="_x0000_s3161" name="Bitmap Image" r:id="rId5" imgW="3809524" imgH="2857899" progId="Paint.Picture">
                  <p:embed/>
                </p:oleObj>
              </mc:Choice>
              <mc:Fallback>
                <p:oleObj name="Bitmap Image" r:id="rId5" imgW="3809524" imgH="2857899"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2"/>
            <a:ext cx="2590800" cy="2125663"/>
          </a:xfrm>
          <a:prstGeom prst="rect">
            <a:avLst/>
          </a:prstGeom>
          <a:noFill/>
          <a:extLst>
            <a:ext uri="{909E8E84-426E-40DD-AFC4-6F175D3DCCD1}">
              <a14:hiddenFill xmlns:a14="http://schemas.microsoft.com/office/drawing/2010/main">
                <a:solidFill>
                  <a:srgbClr val="FFFFFF"/>
                </a:solidFill>
              </a14:hiddenFill>
            </a:ext>
          </a:extLst>
        </p:spPr>
      </p:pic>
      <p:sp>
        <p:nvSpPr>
          <p:cNvPr id="4100" name="Text Box 4"/>
          <p:cNvSpPr txBox="1">
            <a:spLocks noChangeArrowheads="1"/>
          </p:cNvSpPr>
          <p:nvPr/>
        </p:nvSpPr>
        <p:spPr bwMode="auto">
          <a:xfrm>
            <a:off x="6248400" y="3657605"/>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solidFill>
                  <a:srgbClr val="000000"/>
                </a:solidFill>
              </a:rPr>
              <a:t>N</a:t>
            </a:r>
          </a:p>
        </p:txBody>
      </p:sp>
      <p:sp>
        <p:nvSpPr>
          <p:cNvPr id="4101" name="Text Box 5"/>
          <p:cNvSpPr txBox="1">
            <a:spLocks noChangeArrowheads="1"/>
          </p:cNvSpPr>
          <p:nvPr/>
        </p:nvSpPr>
        <p:spPr bwMode="auto">
          <a:xfrm>
            <a:off x="8153400" y="3276602"/>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solidFill>
                  <a:srgbClr val="000000"/>
                </a:solidFill>
              </a:rPr>
              <a:t>N</a:t>
            </a:r>
          </a:p>
        </p:txBody>
      </p:sp>
      <p:sp>
        <p:nvSpPr>
          <p:cNvPr id="4102" name="Text Box 6"/>
          <p:cNvSpPr txBox="1">
            <a:spLocks noChangeArrowheads="1"/>
          </p:cNvSpPr>
          <p:nvPr/>
        </p:nvSpPr>
        <p:spPr bwMode="auto">
          <a:xfrm>
            <a:off x="6477000" y="2362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solidFill>
                  <a:srgbClr val="000000"/>
                </a:solidFill>
              </a:rPr>
              <a:t>N</a:t>
            </a:r>
          </a:p>
        </p:txBody>
      </p:sp>
      <p:sp>
        <p:nvSpPr>
          <p:cNvPr id="4103" name="Text Box 7"/>
          <p:cNvSpPr txBox="1">
            <a:spLocks noChangeArrowheads="1"/>
          </p:cNvSpPr>
          <p:nvPr/>
        </p:nvSpPr>
        <p:spPr bwMode="auto">
          <a:xfrm>
            <a:off x="7620000" y="2743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solidFill>
                  <a:srgbClr val="000000"/>
                </a:solidFill>
              </a:rPr>
              <a:t>N</a:t>
            </a:r>
          </a:p>
        </p:txBody>
      </p:sp>
      <p:sp>
        <p:nvSpPr>
          <p:cNvPr id="4104" name="Text Box 8"/>
          <p:cNvSpPr txBox="1">
            <a:spLocks noChangeArrowheads="1"/>
          </p:cNvSpPr>
          <p:nvPr/>
        </p:nvSpPr>
        <p:spPr bwMode="auto">
          <a:xfrm>
            <a:off x="7543800" y="4724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solidFill>
                  <a:srgbClr val="000000"/>
                </a:solidFill>
              </a:rPr>
              <a:t>N</a:t>
            </a:r>
          </a:p>
        </p:txBody>
      </p:sp>
      <p:sp>
        <p:nvSpPr>
          <p:cNvPr id="4105" name="Text Box 9"/>
          <p:cNvSpPr txBox="1">
            <a:spLocks noChangeArrowheads="1"/>
          </p:cNvSpPr>
          <p:nvPr/>
        </p:nvSpPr>
        <p:spPr bwMode="auto">
          <a:xfrm>
            <a:off x="8534400" y="4191001"/>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solidFill>
                  <a:srgbClr val="000000"/>
                </a:solidFill>
              </a:rPr>
              <a:t>N</a:t>
            </a:r>
          </a:p>
        </p:txBody>
      </p:sp>
      <p:sp>
        <p:nvSpPr>
          <p:cNvPr id="4106" name="Text Box 10"/>
          <p:cNvSpPr txBox="1">
            <a:spLocks noChangeArrowheads="1"/>
          </p:cNvSpPr>
          <p:nvPr/>
        </p:nvSpPr>
        <p:spPr bwMode="auto">
          <a:xfrm>
            <a:off x="7543800" y="15241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solidFill>
                  <a:srgbClr val="000000"/>
                </a:solidFill>
              </a:rPr>
              <a:t>N</a:t>
            </a:r>
          </a:p>
        </p:txBody>
      </p:sp>
      <p:sp>
        <p:nvSpPr>
          <p:cNvPr id="4107" name="Text Box 11"/>
          <p:cNvSpPr txBox="1">
            <a:spLocks noChangeArrowheads="1"/>
          </p:cNvSpPr>
          <p:nvPr/>
        </p:nvSpPr>
        <p:spPr bwMode="auto">
          <a:xfrm>
            <a:off x="3505200" y="25147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solidFill>
                  <a:srgbClr val="000000"/>
                </a:solidFill>
              </a:rPr>
              <a:t>N</a:t>
            </a:r>
          </a:p>
        </p:txBody>
      </p:sp>
      <p:sp>
        <p:nvSpPr>
          <p:cNvPr id="4108" name="Text Box 12"/>
          <p:cNvSpPr txBox="1">
            <a:spLocks noChangeArrowheads="1"/>
          </p:cNvSpPr>
          <p:nvPr/>
        </p:nvSpPr>
        <p:spPr bwMode="auto">
          <a:xfrm>
            <a:off x="3505200" y="3352809"/>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solidFill>
                  <a:srgbClr val="000000"/>
                </a:solidFill>
              </a:rPr>
              <a:t>N</a:t>
            </a:r>
          </a:p>
        </p:txBody>
      </p:sp>
      <p:sp>
        <p:nvSpPr>
          <p:cNvPr id="4109" name="Text Box 13"/>
          <p:cNvSpPr txBox="1">
            <a:spLocks noChangeArrowheads="1"/>
          </p:cNvSpPr>
          <p:nvPr/>
        </p:nvSpPr>
        <p:spPr bwMode="auto">
          <a:xfrm>
            <a:off x="3505200" y="44959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solidFill>
                  <a:srgbClr val="000000"/>
                </a:solidFill>
              </a:rPr>
              <a:t>N</a:t>
            </a:r>
          </a:p>
        </p:txBody>
      </p:sp>
      <p:sp>
        <p:nvSpPr>
          <p:cNvPr id="4110" name="Text Box 14"/>
          <p:cNvSpPr txBox="1">
            <a:spLocks noChangeArrowheads="1"/>
          </p:cNvSpPr>
          <p:nvPr/>
        </p:nvSpPr>
        <p:spPr bwMode="auto">
          <a:xfrm>
            <a:off x="2743200" y="3886204"/>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solidFill>
                  <a:srgbClr val="000000"/>
                </a:solidFill>
              </a:rPr>
              <a:t>N</a:t>
            </a:r>
          </a:p>
        </p:txBody>
      </p:sp>
      <p:sp>
        <p:nvSpPr>
          <p:cNvPr id="4111" name="Text Box 15"/>
          <p:cNvSpPr txBox="1">
            <a:spLocks noChangeArrowheads="1"/>
          </p:cNvSpPr>
          <p:nvPr/>
        </p:nvSpPr>
        <p:spPr bwMode="auto">
          <a:xfrm>
            <a:off x="3962400" y="4191001"/>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solidFill>
                  <a:srgbClr val="000000"/>
                </a:solidFill>
              </a:rPr>
              <a:t>N</a:t>
            </a:r>
          </a:p>
        </p:txBody>
      </p:sp>
      <p:sp>
        <p:nvSpPr>
          <p:cNvPr id="4112" name="Text Box 16"/>
          <p:cNvSpPr txBox="1">
            <a:spLocks noChangeArrowheads="1"/>
          </p:cNvSpPr>
          <p:nvPr/>
        </p:nvSpPr>
        <p:spPr bwMode="auto">
          <a:xfrm>
            <a:off x="2819400" y="3124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solidFill>
                  <a:srgbClr val="000000"/>
                </a:solidFill>
              </a:rPr>
              <a:t>N</a:t>
            </a:r>
          </a:p>
        </p:txBody>
      </p:sp>
      <p:sp>
        <p:nvSpPr>
          <p:cNvPr id="4113" name="Text Box 17"/>
          <p:cNvSpPr txBox="1">
            <a:spLocks noChangeArrowheads="1"/>
          </p:cNvSpPr>
          <p:nvPr/>
        </p:nvSpPr>
        <p:spPr bwMode="auto">
          <a:xfrm>
            <a:off x="4038600" y="30481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solidFill>
                  <a:srgbClr val="000000"/>
                </a:solidFill>
              </a:rPr>
              <a:t>N</a:t>
            </a:r>
          </a:p>
        </p:txBody>
      </p:sp>
      <p:sp>
        <p:nvSpPr>
          <p:cNvPr id="4114" name="Text Box 18"/>
          <p:cNvSpPr txBox="1">
            <a:spLocks noChangeArrowheads="1"/>
          </p:cNvSpPr>
          <p:nvPr/>
        </p:nvSpPr>
        <p:spPr bwMode="auto">
          <a:xfrm>
            <a:off x="8229600" y="6248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4115" name="Text Box 19"/>
          <p:cNvSpPr txBox="1">
            <a:spLocks noChangeArrowheads="1"/>
          </p:cNvSpPr>
          <p:nvPr/>
        </p:nvSpPr>
        <p:spPr bwMode="auto">
          <a:xfrm>
            <a:off x="6781800" y="6172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4116" name="Text Box 20"/>
          <p:cNvSpPr txBox="1">
            <a:spLocks noChangeArrowheads="1"/>
          </p:cNvSpPr>
          <p:nvPr/>
        </p:nvSpPr>
        <p:spPr bwMode="auto">
          <a:xfrm>
            <a:off x="6477000" y="5791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4117" name="Text Box 21"/>
          <p:cNvSpPr txBox="1">
            <a:spLocks noChangeArrowheads="1"/>
          </p:cNvSpPr>
          <p:nvPr/>
        </p:nvSpPr>
        <p:spPr bwMode="auto">
          <a:xfrm>
            <a:off x="8915400" y="5791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4118" name="Text Box 22"/>
          <p:cNvSpPr txBox="1">
            <a:spLocks noChangeArrowheads="1"/>
          </p:cNvSpPr>
          <p:nvPr/>
        </p:nvSpPr>
        <p:spPr bwMode="auto">
          <a:xfrm>
            <a:off x="4267200" y="57151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4119" name="Text Box 23"/>
          <p:cNvSpPr txBox="1">
            <a:spLocks noChangeArrowheads="1"/>
          </p:cNvSpPr>
          <p:nvPr/>
        </p:nvSpPr>
        <p:spPr bwMode="auto">
          <a:xfrm>
            <a:off x="2819400" y="51817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4120" name="Text Box 24"/>
          <p:cNvSpPr txBox="1">
            <a:spLocks noChangeArrowheads="1"/>
          </p:cNvSpPr>
          <p:nvPr/>
        </p:nvSpPr>
        <p:spPr bwMode="auto">
          <a:xfrm>
            <a:off x="3505200" y="5029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4121" name="Text Box 25"/>
          <p:cNvSpPr txBox="1">
            <a:spLocks noChangeArrowheads="1"/>
          </p:cNvSpPr>
          <p:nvPr/>
        </p:nvSpPr>
        <p:spPr bwMode="auto">
          <a:xfrm>
            <a:off x="7543800" y="5410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4122" name="Text Box 26"/>
          <p:cNvSpPr txBox="1">
            <a:spLocks noChangeArrowheads="1"/>
          </p:cNvSpPr>
          <p:nvPr/>
        </p:nvSpPr>
        <p:spPr bwMode="auto">
          <a:xfrm>
            <a:off x="3048000" y="57151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4123" name="Text Box 27"/>
          <p:cNvSpPr txBox="1">
            <a:spLocks noChangeArrowheads="1"/>
          </p:cNvSpPr>
          <p:nvPr/>
        </p:nvSpPr>
        <p:spPr bwMode="auto">
          <a:xfrm>
            <a:off x="3657600" y="6172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4124" name="Text Box 28"/>
          <p:cNvSpPr txBox="1">
            <a:spLocks noChangeArrowheads="1"/>
          </p:cNvSpPr>
          <p:nvPr/>
        </p:nvSpPr>
        <p:spPr bwMode="auto">
          <a:xfrm>
            <a:off x="5867400" y="6491288"/>
            <a:ext cx="228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4125" name="Text Box 29"/>
          <p:cNvSpPr txBox="1">
            <a:spLocks noChangeArrowheads="1"/>
          </p:cNvSpPr>
          <p:nvPr/>
        </p:nvSpPr>
        <p:spPr bwMode="auto">
          <a:xfrm>
            <a:off x="4572000" y="6172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4126" name="Text Box 30"/>
          <p:cNvSpPr txBox="1">
            <a:spLocks noChangeArrowheads="1"/>
          </p:cNvSpPr>
          <p:nvPr/>
        </p:nvSpPr>
        <p:spPr bwMode="auto">
          <a:xfrm>
            <a:off x="2590800" y="6248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Tree>
    <p:extLst>
      <p:ext uri="{BB962C8B-B14F-4D97-AF65-F5344CB8AC3E}">
        <p14:creationId xmlns:p14="http://schemas.microsoft.com/office/powerpoint/2010/main" val="27750343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2000"/>
                                        <p:tgtEl>
                                          <p:spTgt spid="4099"/>
                                        </p:tgtEl>
                                      </p:cBhvr>
                                    </p:animEffect>
                                  </p:childTnLst>
                                  <p:subTnLst>
                                    <p:audio>
                                      <p:cMediaNode>
                                        <p:cTn display="0" masterRel="sameClick">
                                          <p:stCondLst>
                                            <p:cond evt="begin" delay="0">
                                              <p:tn val="5"/>
                                            </p:cond>
                                          </p:stCondLst>
                                          <p:endCondLst>
                                            <p:cond evt="onStopAudio" delay="0">
                                              <p:tgtEl>
                                                <p:sldTgt/>
                                              </p:tgtEl>
                                            </p:cond>
                                          </p:endCondLst>
                                        </p:cTn>
                                        <p:tgtEl>
                                          <p:sndTgt r:embed="rId4" name="cow moo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1524000" y="0"/>
          <a:ext cx="9144000" cy="6858000"/>
        </p:xfrm>
        <a:graphic>
          <a:graphicData uri="http://schemas.openxmlformats.org/presentationml/2006/ole">
            <mc:AlternateContent xmlns:mc="http://schemas.openxmlformats.org/markup-compatibility/2006">
              <mc:Choice xmlns:v="urn:schemas-microsoft-com:vml" Requires="v">
                <p:oleObj spid="_x0000_s4183" name="Bitmap Image" r:id="rId5" imgW="3809524" imgH="2857899" progId="Paint.Picture">
                  <p:embed/>
                </p:oleObj>
              </mc:Choice>
              <mc:Fallback>
                <p:oleObj name="Bitmap Image" r:id="rId5" imgW="3809524" imgH="2857899"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1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3600" y="228602"/>
            <a:ext cx="2590800" cy="212566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2667000"/>
            <a:ext cx="838200" cy="209550"/>
          </a:xfrm>
          <a:prstGeom prst="rect">
            <a:avLst/>
          </a:prstGeom>
          <a:noFill/>
          <a:extLst>
            <a:ext uri="{909E8E84-426E-40DD-AFC4-6F175D3DCCD1}">
              <a14:hiddenFill xmlns:a14="http://schemas.microsoft.com/office/drawing/2010/main">
                <a:solidFill>
                  <a:srgbClr val="FFFFFF"/>
                </a:solidFill>
              </a14:hiddenFill>
            </a:ext>
          </a:extLst>
        </p:spPr>
      </p:pic>
      <p:sp>
        <p:nvSpPr>
          <p:cNvPr id="5130" name="Text Box 10"/>
          <p:cNvSpPr txBox="1">
            <a:spLocks noChangeArrowheads="1"/>
          </p:cNvSpPr>
          <p:nvPr/>
        </p:nvSpPr>
        <p:spPr bwMode="auto">
          <a:xfrm>
            <a:off x="8534400" y="6491288"/>
            <a:ext cx="228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5131" name="Text Box 11"/>
          <p:cNvSpPr txBox="1">
            <a:spLocks noChangeArrowheads="1"/>
          </p:cNvSpPr>
          <p:nvPr/>
        </p:nvSpPr>
        <p:spPr bwMode="auto">
          <a:xfrm>
            <a:off x="7543800" y="6248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5132" name="Text Box 12"/>
          <p:cNvSpPr txBox="1">
            <a:spLocks noChangeArrowheads="1"/>
          </p:cNvSpPr>
          <p:nvPr/>
        </p:nvSpPr>
        <p:spPr bwMode="auto">
          <a:xfrm>
            <a:off x="6477000" y="6172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5133" name="Text Box 13"/>
          <p:cNvSpPr txBox="1">
            <a:spLocks noChangeArrowheads="1"/>
          </p:cNvSpPr>
          <p:nvPr/>
        </p:nvSpPr>
        <p:spPr bwMode="auto">
          <a:xfrm>
            <a:off x="5791200" y="6248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5134" name="Text Box 14"/>
          <p:cNvSpPr txBox="1">
            <a:spLocks noChangeArrowheads="1"/>
          </p:cNvSpPr>
          <p:nvPr/>
        </p:nvSpPr>
        <p:spPr bwMode="auto">
          <a:xfrm>
            <a:off x="9144000" y="5791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5135" name="Text Box 15"/>
          <p:cNvSpPr txBox="1">
            <a:spLocks noChangeArrowheads="1"/>
          </p:cNvSpPr>
          <p:nvPr/>
        </p:nvSpPr>
        <p:spPr bwMode="auto">
          <a:xfrm>
            <a:off x="6629400" y="5791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5136" name="Text Box 16"/>
          <p:cNvSpPr txBox="1">
            <a:spLocks noChangeArrowheads="1"/>
          </p:cNvSpPr>
          <p:nvPr/>
        </p:nvSpPr>
        <p:spPr bwMode="auto">
          <a:xfrm>
            <a:off x="7543800" y="5410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5137" name="Text Box 17"/>
          <p:cNvSpPr txBox="1">
            <a:spLocks noChangeArrowheads="1"/>
          </p:cNvSpPr>
          <p:nvPr/>
        </p:nvSpPr>
        <p:spPr bwMode="auto">
          <a:xfrm>
            <a:off x="8534400" y="59437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5138" name="Text Box 18"/>
          <p:cNvSpPr txBox="1">
            <a:spLocks noChangeArrowheads="1"/>
          </p:cNvSpPr>
          <p:nvPr/>
        </p:nvSpPr>
        <p:spPr bwMode="auto">
          <a:xfrm>
            <a:off x="3657600" y="5105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5139" name="Text Box 19"/>
          <p:cNvSpPr txBox="1">
            <a:spLocks noChangeArrowheads="1"/>
          </p:cNvSpPr>
          <p:nvPr/>
        </p:nvSpPr>
        <p:spPr bwMode="auto">
          <a:xfrm>
            <a:off x="2667000" y="52579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5140" name="Text Box 20"/>
          <p:cNvSpPr txBox="1">
            <a:spLocks noChangeArrowheads="1"/>
          </p:cNvSpPr>
          <p:nvPr/>
        </p:nvSpPr>
        <p:spPr bwMode="auto">
          <a:xfrm>
            <a:off x="3810000" y="56389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5141" name="Text Box 21"/>
          <p:cNvSpPr txBox="1">
            <a:spLocks noChangeArrowheads="1"/>
          </p:cNvSpPr>
          <p:nvPr/>
        </p:nvSpPr>
        <p:spPr bwMode="auto">
          <a:xfrm>
            <a:off x="2590800" y="6172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5142" name="Text Box 22"/>
          <p:cNvSpPr txBox="1">
            <a:spLocks noChangeArrowheads="1"/>
          </p:cNvSpPr>
          <p:nvPr/>
        </p:nvSpPr>
        <p:spPr bwMode="auto">
          <a:xfrm>
            <a:off x="3581400" y="6248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5143" name="Text Box 23"/>
          <p:cNvSpPr txBox="1">
            <a:spLocks noChangeArrowheads="1"/>
          </p:cNvSpPr>
          <p:nvPr/>
        </p:nvSpPr>
        <p:spPr bwMode="auto">
          <a:xfrm>
            <a:off x="4495800" y="6172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5144" name="Text Box 24"/>
          <p:cNvSpPr txBox="1">
            <a:spLocks noChangeArrowheads="1"/>
          </p:cNvSpPr>
          <p:nvPr/>
        </p:nvSpPr>
        <p:spPr bwMode="auto">
          <a:xfrm>
            <a:off x="7620000" y="2819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5145" name="Text Box 25"/>
          <p:cNvSpPr txBox="1">
            <a:spLocks noChangeArrowheads="1"/>
          </p:cNvSpPr>
          <p:nvPr/>
        </p:nvSpPr>
        <p:spPr bwMode="auto">
          <a:xfrm>
            <a:off x="7543800" y="14479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5146" name="Text Box 26"/>
          <p:cNvSpPr txBox="1">
            <a:spLocks noChangeArrowheads="1"/>
          </p:cNvSpPr>
          <p:nvPr/>
        </p:nvSpPr>
        <p:spPr bwMode="auto">
          <a:xfrm>
            <a:off x="8153400" y="2362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5147" name="Text Box 27"/>
          <p:cNvSpPr txBox="1">
            <a:spLocks noChangeArrowheads="1"/>
          </p:cNvSpPr>
          <p:nvPr/>
        </p:nvSpPr>
        <p:spPr bwMode="auto">
          <a:xfrm>
            <a:off x="6781800" y="2438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5148" name="Text Box 28"/>
          <p:cNvSpPr txBox="1">
            <a:spLocks noChangeArrowheads="1"/>
          </p:cNvSpPr>
          <p:nvPr/>
        </p:nvSpPr>
        <p:spPr bwMode="auto">
          <a:xfrm>
            <a:off x="8534400" y="3200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5149" name="Text Box 29"/>
          <p:cNvSpPr txBox="1">
            <a:spLocks noChangeArrowheads="1"/>
          </p:cNvSpPr>
          <p:nvPr/>
        </p:nvSpPr>
        <p:spPr bwMode="auto">
          <a:xfrm>
            <a:off x="6324600" y="3733801"/>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5150" name="Text Box 30"/>
          <p:cNvSpPr txBox="1">
            <a:spLocks noChangeArrowheads="1"/>
          </p:cNvSpPr>
          <p:nvPr/>
        </p:nvSpPr>
        <p:spPr bwMode="auto">
          <a:xfrm>
            <a:off x="8610600" y="4114803"/>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5151" name="Text Box 31"/>
          <p:cNvSpPr txBox="1">
            <a:spLocks noChangeArrowheads="1"/>
          </p:cNvSpPr>
          <p:nvPr/>
        </p:nvSpPr>
        <p:spPr bwMode="auto">
          <a:xfrm>
            <a:off x="7543800" y="48769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5152" name="Text Box 32"/>
          <p:cNvSpPr txBox="1">
            <a:spLocks noChangeArrowheads="1"/>
          </p:cNvSpPr>
          <p:nvPr/>
        </p:nvSpPr>
        <p:spPr bwMode="auto">
          <a:xfrm>
            <a:off x="3581400" y="44197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5153" name="Text Box 33"/>
          <p:cNvSpPr txBox="1">
            <a:spLocks noChangeArrowheads="1"/>
          </p:cNvSpPr>
          <p:nvPr/>
        </p:nvSpPr>
        <p:spPr bwMode="auto">
          <a:xfrm>
            <a:off x="3048000" y="3200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5154" name="Text Box 34"/>
          <p:cNvSpPr txBox="1">
            <a:spLocks noChangeArrowheads="1"/>
          </p:cNvSpPr>
          <p:nvPr/>
        </p:nvSpPr>
        <p:spPr bwMode="auto">
          <a:xfrm>
            <a:off x="3962400" y="3657605"/>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5155" name="Text Box 35"/>
          <p:cNvSpPr txBox="1">
            <a:spLocks noChangeArrowheads="1"/>
          </p:cNvSpPr>
          <p:nvPr/>
        </p:nvSpPr>
        <p:spPr bwMode="auto">
          <a:xfrm>
            <a:off x="2590800" y="3962401"/>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5156" name="Text Box 36"/>
          <p:cNvSpPr txBox="1">
            <a:spLocks noChangeArrowheads="1"/>
          </p:cNvSpPr>
          <p:nvPr/>
        </p:nvSpPr>
        <p:spPr bwMode="auto">
          <a:xfrm>
            <a:off x="4191000" y="5029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5157" name="Text Box 37"/>
          <p:cNvSpPr txBox="1">
            <a:spLocks noChangeArrowheads="1"/>
          </p:cNvSpPr>
          <p:nvPr/>
        </p:nvSpPr>
        <p:spPr bwMode="auto">
          <a:xfrm>
            <a:off x="4343400" y="51817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5158" name="Text Box 38"/>
          <p:cNvSpPr txBox="1">
            <a:spLocks noChangeArrowheads="1"/>
          </p:cNvSpPr>
          <p:nvPr/>
        </p:nvSpPr>
        <p:spPr bwMode="auto">
          <a:xfrm>
            <a:off x="4114800" y="4114803"/>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5159" name="Text Box 39"/>
          <p:cNvSpPr txBox="1">
            <a:spLocks noChangeArrowheads="1"/>
          </p:cNvSpPr>
          <p:nvPr/>
        </p:nvSpPr>
        <p:spPr bwMode="auto">
          <a:xfrm>
            <a:off x="3505200" y="2819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Tree>
    <p:extLst>
      <p:ext uri="{BB962C8B-B14F-4D97-AF65-F5344CB8AC3E}">
        <p14:creationId xmlns:p14="http://schemas.microsoft.com/office/powerpoint/2010/main" val="910561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afterEffect">
                                  <p:stCondLst>
                                    <p:cond delay="0"/>
                                  </p:stCondLst>
                                  <p:childTnLst>
                                    <p:animScale>
                                      <p:cBhvr>
                                        <p:cTn id="6" dur="2000" fill="hold"/>
                                        <p:tgtEl>
                                          <p:spTgt spid="5123"/>
                                        </p:tgtEl>
                                      </p:cBhvr>
                                      <p:by x="150000" y="150000"/>
                                    </p:animScale>
                                  </p:childTnLst>
                                </p:cTn>
                              </p:par>
                            </p:childTnLst>
                          </p:cTn>
                        </p:par>
                        <p:par>
                          <p:cTn id="7" fill="hold" nodeType="afterGroup">
                            <p:stCondLst>
                              <p:cond delay="2000"/>
                            </p:stCondLst>
                            <p:childTnLst>
                              <p:par>
                                <p:cTn id="8" presetID="16" presetClass="entr" presetSubtype="26" repeatCount="indefinite" fill="hold" nodeType="afterEffect">
                                  <p:stCondLst>
                                    <p:cond delay="0"/>
                                  </p:stCondLst>
                                  <p:endCondLst>
                                    <p:cond evt="onNext" delay="0">
                                      <p:tgtEl>
                                        <p:sldTgt/>
                                      </p:tgtEl>
                                    </p:cond>
                                  </p:endCondLst>
                                  <p:childTnLst>
                                    <p:set>
                                      <p:cBhvr>
                                        <p:cTn id="9" dur="1" fill="hold">
                                          <p:stCondLst>
                                            <p:cond delay="0"/>
                                          </p:stCondLst>
                                        </p:cTn>
                                        <p:tgtEl>
                                          <p:spTgt spid="5126"/>
                                        </p:tgtEl>
                                        <p:attrNameLst>
                                          <p:attrName>style.visibility</p:attrName>
                                        </p:attrNameLst>
                                      </p:cBhvr>
                                      <p:to>
                                        <p:strVal val="visible"/>
                                      </p:to>
                                    </p:set>
                                    <p:animEffect transition="in" filter="barn(inHorizontal)">
                                      <p:cBhvr>
                                        <p:cTn id="10" dur="500"/>
                                        <p:tgtEl>
                                          <p:spTgt spid="5126"/>
                                        </p:tgtEl>
                                      </p:cBhvr>
                                    </p:animEffect>
                                  </p:childTnLst>
                                  <p:subTnLst>
                                    <p:audio>
                                      <p:cMediaNode>
                                        <p:cTn display="0" masterRel="sameClick">
                                          <p:stCondLst>
                                            <p:cond evt="begin" delay="0">
                                              <p:tn val="8"/>
                                            </p:cond>
                                          </p:stCondLst>
                                          <p:endCondLst>
                                            <p:cond evt="onStopAudio" delay="0">
                                              <p:tgtEl>
                                                <p:sldTgt/>
                                              </p:tgtEl>
                                            </p:cond>
                                          </p:endCondLst>
                                        </p:cTn>
                                        <p:tgtEl>
                                          <p:sndTgt r:embed="rId4" name="horse eating h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1524000" y="0"/>
          <a:ext cx="9144000" cy="6858000"/>
        </p:xfrm>
        <a:graphic>
          <a:graphicData uri="http://schemas.openxmlformats.org/presentationml/2006/ole">
            <mc:AlternateContent xmlns:mc="http://schemas.openxmlformats.org/markup-compatibility/2006">
              <mc:Choice xmlns:v="urn:schemas-microsoft-com:vml" Requires="v">
                <p:oleObj spid="_x0000_s5207" name="Bitmap Image" r:id="rId6" imgW="3809524" imgH="2857899" progId="Paint.Picture">
                  <p:embed/>
                </p:oleObj>
              </mc:Choice>
              <mc:Fallback>
                <p:oleObj name="Bitmap Image" r:id="rId6" imgW="3809524" imgH="2857899"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14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400" y="-304800"/>
            <a:ext cx="3124200" cy="256381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9000" y="2743200"/>
            <a:ext cx="1066800" cy="266700"/>
          </a:xfrm>
          <a:prstGeom prst="rect">
            <a:avLst/>
          </a:prstGeom>
          <a:noFill/>
          <a:extLst>
            <a:ext uri="{909E8E84-426E-40DD-AFC4-6F175D3DCCD1}">
              <a14:hiddenFill xmlns:a14="http://schemas.microsoft.com/office/drawing/2010/main">
                <a:solidFill>
                  <a:srgbClr val="FFFFFF"/>
                </a:solidFill>
              </a14:hiddenFill>
            </a:ext>
          </a:extLst>
        </p:spPr>
      </p:pic>
      <p:sp>
        <p:nvSpPr>
          <p:cNvPr id="6149" name="Text Box 5"/>
          <p:cNvSpPr txBox="1">
            <a:spLocks noChangeArrowheads="1"/>
          </p:cNvSpPr>
          <p:nvPr/>
        </p:nvSpPr>
        <p:spPr bwMode="auto">
          <a:xfrm>
            <a:off x="3581400" y="44197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6150" name="Text Box 6"/>
          <p:cNvSpPr txBox="1">
            <a:spLocks noChangeArrowheads="1"/>
          </p:cNvSpPr>
          <p:nvPr/>
        </p:nvSpPr>
        <p:spPr bwMode="auto">
          <a:xfrm>
            <a:off x="4038600" y="3581408"/>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6151" name="Text Box 7"/>
          <p:cNvSpPr txBox="1">
            <a:spLocks noChangeArrowheads="1"/>
          </p:cNvSpPr>
          <p:nvPr/>
        </p:nvSpPr>
        <p:spPr bwMode="auto">
          <a:xfrm>
            <a:off x="2895600" y="3886204"/>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6152" name="Text Box 8"/>
          <p:cNvSpPr txBox="1">
            <a:spLocks noChangeArrowheads="1"/>
          </p:cNvSpPr>
          <p:nvPr/>
        </p:nvSpPr>
        <p:spPr bwMode="auto">
          <a:xfrm>
            <a:off x="7620000" y="48769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6153" name="Text Box 9"/>
          <p:cNvSpPr txBox="1">
            <a:spLocks noChangeArrowheads="1"/>
          </p:cNvSpPr>
          <p:nvPr/>
        </p:nvSpPr>
        <p:spPr bwMode="auto">
          <a:xfrm>
            <a:off x="7620000" y="3200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6154" name="Text Box 10"/>
          <p:cNvSpPr txBox="1">
            <a:spLocks noChangeArrowheads="1"/>
          </p:cNvSpPr>
          <p:nvPr/>
        </p:nvSpPr>
        <p:spPr bwMode="auto">
          <a:xfrm>
            <a:off x="7543800" y="2362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6155" name="Text Box 11"/>
          <p:cNvSpPr txBox="1">
            <a:spLocks noChangeArrowheads="1"/>
          </p:cNvSpPr>
          <p:nvPr/>
        </p:nvSpPr>
        <p:spPr bwMode="auto">
          <a:xfrm>
            <a:off x="8610600" y="22099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6156" name="Text Box 12"/>
          <p:cNvSpPr txBox="1">
            <a:spLocks noChangeArrowheads="1"/>
          </p:cNvSpPr>
          <p:nvPr/>
        </p:nvSpPr>
        <p:spPr bwMode="auto">
          <a:xfrm>
            <a:off x="6858000" y="2438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6157" name="Text Box 13"/>
          <p:cNvSpPr txBox="1">
            <a:spLocks noChangeArrowheads="1"/>
          </p:cNvSpPr>
          <p:nvPr/>
        </p:nvSpPr>
        <p:spPr bwMode="auto">
          <a:xfrm>
            <a:off x="8305800" y="3200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6158" name="Text Box 14"/>
          <p:cNvSpPr txBox="1">
            <a:spLocks noChangeArrowheads="1"/>
          </p:cNvSpPr>
          <p:nvPr/>
        </p:nvSpPr>
        <p:spPr bwMode="auto">
          <a:xfrm>
            <a:off x="6324600" y="3657605"/>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6159" name="Text Box 15"/>
          <p:cNvSpPr txBox="1">
            <a:spLocks noChangeArrowheads="1"/>
          </p:cNvSpPr>
          <p:nvPr/>
        </p:nvSpPr>
        <p:spPr bwMode="auto">
          <a:xfrm>
            <a:off x="8534400" y="4114803"/>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6160" name="Text Box 16"/>
          <p:cNvSpPr txBox="1">
            <a:spLocks noChangeArrowheads="1"/>
          </p:cNvSpPr>
          <p:nvPr/>
        </p:nvSpPr>
        <p:spPr bwMode="auto">
          <a:xfrm>
            <a:off x="7620000" y="5486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6161" name="Text Box 17"/>
          <p:cNvSpPr txBox="1">
            <a:spLocks noChangeArrowheads="1"/>
          </p:cNvSpPr>
          <p:nvPr/>
        </p:nvSpPr>
        <p:spPr bwMode="auto">
          <a:xfrm>
            <a:off x="7543800" y="6172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6162" name="Text Box 18"/>
          <p:cNvSpPr txBox="1">
            <a:spLocks noChangeArrowheads="1"/>
          </p:cNvSpPr>
          <p:nvPr/>
        </p:nvSpPr>
        <p:spPr bwMode="auto">
          <a:xfrm>
            <a:off x="8077200" y="6248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6163" name="Text Box 19"/>
          <p:cNvSpPr txBox="1">
            <a:spLocks noChangeArrowheads="1"/>
          </p:cNvSpPr>
          <p:nvPr/>
        </p:nvSpPr>
        <p:spPr bwMode="auto">
          <a:xfrm>
            <a:off x="6858000" y="6248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6164" name="Text Box 20"/>
          <p:cNvSpPr txBox="1">
            <a:spLocks noChangeArrowheads="1"/>
          </p:cNvSpPr>
          <p:nvPr/>
        </p:nvSpPr>
        <p:spPr bwMode="auto">
          <a:xfrm>
            <a:off x="6172200" y="57151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6165" name="Text Box 21"/>
          <p:cNvSpPr txBox="1">
            <a:spLocks noChangeArrowheads="1"/>
          </p:cNvSpPr>
          <p:nvPr/>
        </p:nvSpPr>
        <p:spPr bwMode="auto">
          <a:xfrm>
            <a:off x="8915400" y="57151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6166" name="Text Box 22"/>
          <p:cNvSpPr txBox="1">
            <a:spLocks noChangeArrowheads="1"/>
          </p:cNvSpPr>
          <p:nvPr/>
        </p:nvSpPr>
        <p:spPr bwMode="auto">
          <a:xfrm>
            <a:off x="5715000" y="6248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6167" name="Text Box 23"/>
          <p:cNvSpPr txBox="1">
            <a:spLocks noChangeArrowheads="1"/>
          </p:cNvSpPr>
          <p:nvPr/>
        </p:nvSpPr>
        <p:spPr bwMode="auto">
          <a:xfrm>
            <a:off x="9067800" y="6172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6168" name="Text Box 24"/>
          <p:cNvSpPr txBox="1">
            <a:spLocks noChangeArrowheads="1"/>
          </p:cNvSpPr>
          <p:nvPr/>
        </p:nvSpPr>
        <p:spPr bwMode="auto">
          <a:xfrm>
            <a:off x="3581400" y="5029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6169" name="Text Box 25"/>
          <p:cNvSpPr txBox="1">
            <a:spLocks noChangeArrowheads="1"/>
          </p:cNvSpPr>
          <p:nvPr/>
        </p:nvSpPr>
        <p:spPr bwMode="auto">
          <a:xfrm>
            <a:off x="3429000" y="59437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6170" name="Text Box 26"/>
          <p:cNvSpPr txBox="1">
            <a:spLocks noChangeArrowheads="1"/>
          </p:cNvSpPr>
          <p:nvPr/>
        </p:nvSpPr>
        <p:spPr bwMode="auto">
          <a:xfrm>
            <a:off x="3962400" y="6248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6171" name="Text Box 27"/>
          <p:cNvSpPr txBox="1">
            <a:spLocks noChangeArrowheads="1"/>
          </p:cNvSpPr>
          <p:nvPr/>
        </p:nvSpPr>
        <p:spPr bwMode="auto">
          <a:xfrm>
            <a:off x="4495800" y="6248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6172" name="Text Box 28"/>
          <p:cNvSpPr txBox="1">
            <a:spLocks noChangeArrowheads="1"/>
          </p:cNvSpPr>
          <p:nvPr/>
        </p:nvSpPr>
        <p:spPr bwMode="auto">
          <a:xfrm>
            <a:off x="2590800" y="6172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6173" name="Text Box 29"/>
          <p:cNvSpPr txBox="1">
            <a:spLocks noChangeArrowheads="1"/>
          </p:cNvSpPr>
          <p:nvPr/>
        </p:nvSpPr>
        <p:spPr bwMode="auto">
          <a:xfrm>
            <a:off x="2819400" y="51817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6174" name="Text Box 30"/>
          <p:cNvSpPr txBox="1">
            <a:spLocks noChangeArrowheads="1"/>
          </p:cNvSpPr>
          <p:nvPr/>
        </p:nvSpPr>
        <p:spPr bwMode="auto">
          <a:xfrm>
            <a:off x="4114800" y="56389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Tree>
    <p:extLst>
      <p:ext uri="{BB962C8B-B14F-4D97-AF65-F5344CB8AC3E}">
        <p14:creationId xmlns:p14="http://schemas.microsoft.com/office/powerpoint/2010/main" val="1818679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afterEffect">
                                  <p:stCondLst>
                                    <p:cond delay="0"/>
                                  </p:stCondLst>
                                  <p:childTnLst>
                                    <p:animScale>
                                      <p:cBhvr>
                                        <p:cTn id="6" dur="2000" fill="hold"/>
                                        <p:tgtEl>
                                          <p:spTgt spid="6147"/>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4" name="cow mooing.wav"/>
                                        </p:tgtEl>
                                      </p:cMediaNode>
                                    </p:audio>
                                  </p:subTnLst>
                                </p:cTn>
                              </p:par>
                            </p:childTnLst>
                          </p:cTn>
                        </p:par>
                        <p:par>
                          <p:cTn id="7" fill="hold" nodeType="afterGroup">
                            <p:stCondLst>
                              <p:cond delay="2000"/>
                            </p:stCondLst>
                            <p:childTnLst>
                              <p:par>
                                <p:cTn id="8" presetID="16" presetClass="entr" presetSubtype="26" repeatCount="indefinite" fill="hold" nodeType="afterEffect">
                                  <p:stCondLst>
                                    <p:cond delay="0"/>
                                  </p:stCondLst>
                                  <p:endCondLst>
                                    <p:cond evt="onNext" delay="0">
                                      <p:tgtEl>
                                        <p:sldTgt/>
                                      </p:tgtEl>
                                    </p:cond>
                                  </p:endCondLst>
                                  <p:childTnLst>
                                    <p:set>
                                      <p:cBhvr>
                                        <p:cTn id="9" dur="1" fill="hold">
                                          <p:stCondLst>
                                            <p:cond delay="0"/>
                                          </p:stCondLst>
                                        </p:cTn>
                                        <p:tgtEl>
                                          <p:spTgt spid="6148"/>
                                        </p:tgtEl>
                                        <p:attrNameLst>
                                          <p:attrName>style.visibility</p:attrName>
                                        </p:attrNameLst>
                                      </p:cBhvr>
                                      <p:to>
                                        <p:strVal val="visible"/>
                                      </p:to>
                                    </p:set>
                                    <p:animEffect transition="in" filter="barn(inHorizontal)">
                                      <p:cBhvr>
                                        <p:cTn id="10" dur="500"/>
                                        <p:tgtEl>
                                          <p:spTgt spid="6148"/>
                                        </p:tgtEl>
                                      </p:cBhvr>
                                    </p:animEffect>
                                  </p:childTnLst>
                                  <p:subTnLst>
                                    <p:audio>
                                      <p:cMediaNode>
                                        <p:cTn display="0" masterRel="sameClick">
                                          <p:stCondLst>
                                            <p:cond evt="begin" delay="0">
                                              <p:tn val="8"/>
                                            </p:cond>
                                          </p:stCondLst>
                                          <p:endCondLst>
                                            <p:cond evt="onStopAudio" delay="0">
                                              <p:tgtEl>
                                                <p:sldTgt/>
                                              </p:tgtEl>
                                            </p:cond>
                                          </p:endCondLst>
                                        </p:cTn>
                                        <p:tgtEl>
                                          <p:sndTgt r:embed="rId5" name="horse eating h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1524000" y="0"/>
          <a:ext cx="9144000" cy="6858000"/>
        </p:xfrm>
        <a:graphic>
          <a:graphicData uri="http://schemas.openxmlformats.org/presentationml/2006/ole">
            <mc:AlternateContent xmlns:mc="http://schemas.openxmlformats.org/markup-compatibility/2006">
              <mc:Choice xmlns:v="urn:schemas-microsoft-com:vml" Requires="v">
                <p:oleObj spid="_x0000_s6233" name="Bitmap Image" r:id="rId5" imgW="3809524" imgH="2857899" progId="Paint.Picture">
                  <p:embed/>
                </p:oleObj>
              </mc:Choice>
              <mc:Fallback>
                <p:oleObj name="Bitmap Image" r:id="rId5" imgW="3809524" imgH="2857899"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17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1" y="4724547"/>
            <a:ext cx="503238" cy="58102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4724547"/>
            <a:ext cx="304800" cy="352425"/>
          </a:xfrm>
          <a:prstGeom prst="rect">
            <a:avLst/>
          </a:prstGeom>
          <a:noFill/>
          <a:extLst>
            <a:ext uri="{909E8E84-426E-40DD-AFC4-6F175D3DCCD1}">
              <a14:hiddenFill xmlns:a14="http://schemas.microsoft.com/office/drawing/2010/main">
                <a:solidFill>
                  <a:srgbClr val="FFFFFF"/>
                </a:solidFill>
              </a14:hiddenFill>
            </a:ext>
          </a:extLst>
        </p:spPr>
      </p:pic>
      <p:sp>
        <p:nvSpPr>
          <p:cNvPr id="7175" name="Rectangle 7"/>
          <p:cNvSpPr>
            <a:spLocks noChangeArrowheads="1"/>
          </p:cNvSpPr>
          <p:nvPr/>
        </p:nvSpPr>
        <p:spPr bwMode="auto">
          <a:xfrm>
            <a:off x="6705600" y="5715000"/>
            <a:ext cx="152400" cy="76200"/>
          </a:xfrm>
          <a:prstGeom prst="rect">
            <a:avLst/>
          </a:prstGeom>
          <a:solidFill>
            <a:srgbClr val="F9EDD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176" name="Line 8"/>
          <p:cNvSpPr>
            <a:spLocks noChangeShapeType="1"/>
          </p:cNvSpPr>
          <p:nvPr/>
        </p:nvSpPr>
        <p:spPr bwMode="auto">
          <a:xfrm flipH="1">
            <a:off x="5638800" y="6019800"/>
            <a:ext cx="15240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177" name="Line 9"/>
          <p:cNvSpPr>
            <a:spLocks noChangeShapeType="1"/>
          </p:cNvSpPr>
          <p:nvPr/>
        </p:nvSpPr>
        <p:spPr bwMode="auto">
          <a:xfrm flipH="1">
            <a:off x="2667000" y="6019800"/>
            <a:ext cx="15240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178" name="Line 10"/>
          <p:cNvSpPr>
            <a:spLocks noChangeShapeType="1"/>
          </p:cNvSpPr>
          <p:nvPr/>
        </p:nvSpPr>
        <p:spPr bwMode="auto">
          <a:xfrm flipH="1" flipV="1">
            <a:off x="9829800" y="6172200"/>
            <a:ext cx="4572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179" name="Text Box 11"/>
          <p:cNvSpPr txBox="1">
            <a:spLocks noChangeArrowheads="1"/>
          </p:cNvSpPr>
          <p:nvPr/>
        </p:nvSpPr>
        <p:spPr bwMode="auto">
          <a:xfrm>
            <a:off x="3581400" y="44197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7180" name="Text Box 12"/>
          <p:cNvSpPr txBox="1">
            <a:spLocks noChangeArrowheads="1"/>
          </p:cNvSpPr>
          <p:nvPr/>
        </p:nvSpPr>
        <p:spPr bwMode="auto">
          <a:xfrm>
            <a:off x="4038600" y="3581408"/>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7181" name="Text Box 13"/>
          <p:cNvSpPr txBox="1">
            <a:spLocks noChangeArrowheads="1"/>
          </p:cNvSpPr>
          <p:nvPr/>
        </p:nvSpPr>
        <p:spPr bwMode="auto">
          <a:xfrm>
            <a:off x="2895600" y="3886204"/>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7182" name="Text Box 14"/>
          <p:cNvSpPr txBox="1">
            <a:spLocks noChangeArrowheads="1"/>
          </p:cNvSpPr>
          <p:nvPr/>
        </p:nvSpPr>
        <p:spPr bwMode="auto">
          <a:xfrm>
            <a:off x="7620000" y="48769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7183" name="Text Box 15"/>
          <p:cNvSpPr txBox="1">
            <a:spLocks noChangeArrowheads="1"/>
          </p:cNvSpPr>
          <p:nvPr/>
        </p:nvSpPr>
        <p:spPr bwMode="auto">
          <a:xfrm>
            <a:off x="8305800" y="3200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7184" name="Text Box 16"/>
          <p:cNvSpPr txBox="1">
            <a:spLocks noChangeArrowheads="1"/>
          </p:cNvSpPr>
          <p:nvPr/>
        </p:nvSpPr>
        <p:spPr bwMode="auto">
          <a:xfrm>
            <a:off x="6324600" y="3657605"/>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7185" name="Text Box 17"/>
          <p:cNvSpPr txBox="1">
            <a:spLocks noChangeArrowheads="1"/>
          </p:cNvSpPr>
          <p:nvPr/>
        </p:nvSpPr>
        <p:spPr bwMode="auto">
          <a:xfrm>
            <a:off x="8534400" y="4114803"/>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7186" name="Text Box 18"/>
          <p:cNvSpPr txBox="1">
            <a:spLocks noChangeArrowheads="1"/>
          </p:cNvSpPr>
          <p:nvPr/>
        </p:nvSpPr>
        <p:spPr bwMode="auto">
          <a:xfrm>
            <a:off x="7620000" y="5486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7187" name="Text Box 19"/>
          <p:cNvSpPr txBox="1">
            <a:spLocks noChangeArrowheads="1"/>
          </p:cNvSpPr>
          <p:nvPr/>
        </p:nvSpPr>
        <p:spPr bwMode="auto">
          <a:xfrm>
            <a:off x="7543800" y="6172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7188" name="Text Box 20"/>
          <p:cNvSpPr txBox="1">
            <a:spLocks noChangeArrowheads="1"/>
          </p:cNvSpPr>
          <p:nvPr/>
        </p:nvSpPr>
        <p:spPr bwMode="auto">
          <a:xfrm>
            <a:off x="8077200" y="6248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7189" name="Text Box 21"/>
          <p:cNvSpPr txBox="1">
            <a:spLocks noChangeArrowheads="1"/>
          </p:cNvSpPr>
          <p:nvPr/>
        </p:nvSpPr>
        <p:spPr bwMode="auto">
          <a:xfrm>
            <a:off x="6858000" y="6248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7190" name="Text Box 22"/>
          <p:cNvSpPr txBox="1">
            <a:spLocks noChangeArrowheads="1"/>
          </p:cNvSpPr>
          <p:nvPr/>
        </p:nvSpPr>
        <p:spPr bwMode="auto">
          <a:xfrm>
            <a:off x="6172200" y="57151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7191" name="Text Box 23"/>
          <p:cNvSpPr txBox="1">
            <a:spLocks noChangeArrowheads="1"/>
          </p:cNvSpPr>
          <p:nvPr/>
        </p:nvSpPr>
        <p:spPr bwMode="auto">
          <a:xfrm>
            <a:off x="8915400" y="57151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7192" name="Text Box 24"/>
          <p:cNvSpPr txBox="1">
            <a:spLocks noChangeArrowheads="1"/>
          </p:cNvSpPr>
          <p:nvPr/>
        </p:nvSpPr>
        <p:spPr bwMode="auto">
          <a:xfrm>
            <a:off x="5715000" y="6248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7193" name="Text Box 25"/>
          <p:cNvSpPr txBox="1">
            <a:spLocks noChangeArrowheads="1"/>
          </p:cNvSpPr>
          <p:nvPr/>
        </p:nvSpPr>
        <p:spPr bwMode="auto">
          <a:xfrm>
            <a:off x="9067800" y="6172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7194" name="Text Box 26"/>
          <p:cNvSpPr txBox="1">
            <a:spLocks noChangeArrowheads="1"/>
          </p:cNvSpPr>
          <p:nvPr/>
        </p:nvSpPr>
        <p:spPr bwMode="auto">
          <a:xfrm>
            <a:off x="3581400" y="5029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7195" name="Text Box 27"/>
          <p:cNvSpPr txBox="1">
            <a:spLocks noChangeArrowheads="1"/>
          </p:cNvSpPr>
          <p:nvPr/>
        </p:nvSpPr>
        <p:spPr bwMode="auto">
          <a:xfrm>
            <a:off x="3429000" y="59437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7196" name="Text Box 28"/>
          <p:cNvSpPr txBox="1">
            <a:spLocks noChangeArrowheads="1"/>
          </p:cNvSpPr>
          <p:nvPr/>
        </p:nvSpPr>
        <p:spPr bwMode="auto">
          <a:xfrm>
            <a:off x="3962400" y="6248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7197" name="Text Box 29"/>
          <p:cNvSpPr txBox="1">
            <a:spLocks noChangeArrowheads="1"/>
          </p:cNvSpPr>
          <p:nvPr/>
        </p:nvSpPr>
        <p:spPr bwMode="auto">
          <a:xfrm>
            <a:off x="4495800" y="6248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7198" name="Text Box 30"/>
          <p:cNvSpPr txBox="1">
            <a:spLocks noChangeArrowheads="1"/>
          </p:cNvSpPr>
          <p:nvPr/>
        </p:nvSpPr>
        <p:spPr bwMode="auto">
          <a:xfrm>
            <a:off x="2590800" y="6172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7199" name="Text Box 31"/>
          <p:cNvSpPr txBox="1">
            <a:spLocks noChangeArrowheads="1"/>
          </p:cNvSpPr>
          <p:nvPr/>
        </p:nvSpPr>
        <p:spPr bwMode="auto">
          <a:xfrm>
            <a:off x="2819400" y="51817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7200" name="Text Box 32"/>
          <p:cNvSpPr txBox="1">
            <a:spLocks noChangeArrowheads="1"/>
          </p:cNvSpPr>
          <p:nvPr/>
        </p:nvSpPr>
        <p:spPr bwMode="auto">
          <a:xfrm>
            <a:off x="4114800" y="56389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7201" name="Text Box 33"/>
          <p:cNvSpPr txBox="1">
            <a:spLocks noChangeArrowheads="1"/>
          </p:cNvSpPr>
          <p:nvPr/>
        </p:nvSpPr>
        <p:spPr bwMode="auto">
          <a:xfrm>
            <a:off x="1905000" y="457202"/>
            <a:ext cx="518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dirty="0">
                <a:solidFill>
                  <a:srgbClr val="000000"/>
                </a:solidFill>
              </a:rPr>
              <a:t>Again note the C:N Ratio and </a:t>
            </a:r>
            <a:r>
              <a:rPr lang="en-US" dirty="0" err="1">
                <a:solidFill>
                  <a:srgbClr val="000000"/>
                </a:solidFill>
              </a:rPr>
              <a:t>tillering</a:t>
            </a:r>
            <a:endParaRPr lang="en-US" dirty="0">
              <a:solidFill>
                <a:srgbClr val="000000"/>
              </a:solidFill>
            </a:endParaRPr>
          </a:p>
        </p:txBody>
      </p:sp>
    </p:spTree>
    <p:extLst>
      <p:ext uri="{BB962C8B-B14F-4D97-AF65-F5344CB8AC3E}">
        <p14:creationId xmlns:p14="http://schemas.microsoft.com/office/powerpoint/2010/main" val="3798137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afterEffect">
                                  <p:stCondLst>
                                    <p:cond delay="0"/>
                                  </p:stCondLst>
                                  <p:childTnLst>
                                    <p:animScale>
                                      <p:cBhvr>
                                        <p:cTn id="6" dur="5000" fill="hold"/>
                                        <p:tgtEl>
                                          <p:spTgt spid="7173"/>
                                        </p:tgtEl>
                                      </p:cBhvr>
                                      <p:by x="200000" y="200000"/>
                                    </p:animScale>
                                  </p:childTnLst>
                                  <p:subTnLst>
                                    <p:audio>
                                      <p:cMediaNode>
                                        <p:cTn display="0" masterRel="sameClick">
                                          <p:stCondLst>
                                            <p:cond evt="begin" delay="0">
                                              <p:tn val="5"/>
                                            </p:cond>
                                          </p:stCondLst>
                                          <p:endCondLst>
                                            <p:cond evt="onStopAudio" delay="0">
                                              <p:tgtEl>
                                                <p:sldTgt/>
                                              </p:tgtEl>
                                            </p:cond>
                                          </p:endCondLst>
                                        </p:cTn>
                                        <p:tgtEl>
                                          <p:sndTgt r:embed="rId4" name="wind.wav"/>
                                        </p:tgtEl>
                                      </p:cMediaNode>
                                    </p:audio>
                                  </p:subTnLst>
                                </p:cTn>
                              </p:par>
                              <p:par>
                                <p:cTn id="7" presetID="6" presetClass="emph" presetSubtype="0" accel="50000" decel="50000" fill="hold" nodeType="withEffect">
                                  <p:stCondLst>
                                    <p:cond delay="0"/>
                                  </p:stCondLst>
                                  <p:childTnLst>
                                    <p:animScale>
                                      <p:cBhvr>
                                        <p:cTn id="8" dur="5000" fill="hold"/>
                                        <p:tgtEl>
                                          <p:spTgt spid="7174"/>
                                        </p:tgtEl>
                                      </p:cBhvr>
                                      <p:by x="200000" y="200000"/>
                                    </p:animScale>
                                  </p:childTnLst>
                                  <p:subTnLst>
                                    <p:audio>
                                      <p:cMediaNode>
                                        <p:cTn display="0" masterRel="sameClick">
                                          <p:stCondLst>
                                            <p:cond evt="begin" delay="0">
                                              <p:tn val="7"/>
                                            </p:cond>
                                          </p:stCondLst>
                                          <p:endCondLst>
                                            <p:cond evt="onStopAudio" delay="0">
                                              <p:tgtEl>
                                                <p:sldTgt/>
                                              </p:tgtEl>
                                            </p:cond>
                                          </p:endCondLst>
                                        </p:cTn>
                                        <p:tgtEl>
                                          <p:sndTgt r:embed="rId4" name="wind.wav"/>
                                        </p:tgtEl>
                                      </p:cMediaNode>
                                    </p:audio>
                                  </p:subTnLst>
                                </p:cTn>
                              </p:par>
                            </p:childTnLst>
                          </p:cTn>
                        </p:par>
                        <p:par>
                          <p:cTn id="9" fill="hold" nodeType="afterGroup">
                            <p:stCondLst>
                              <p:cond delay="5000"/>
                            </p:stCondLst>
                            <p:childTnLst>
                              <p:par>
                                <p:cTn id="10" presetID="6" presetClass="emph" presetSubtype="0" fill="hold" grpId="0" nodeType="afterEffect">
                                  <p:stCondLst>
                                    <p:cond delay="0"/>
                                  </p:stCondLst>
                                  <p:childTnLst>
                                    <p:animScale>
                                      <p:cBhvr>
                                        <p:cTn id="11" dur="2000" fill="hold"/>
                                        <p:tgtEl>
                                          <p:spTgt spid="7175"/>
                                        </p:tgtEl>
                                      </p:cBhvr>
                                      <p:by x="150000" y="150000"/>
                                    </p:animScale>
                                  </p:childTnLst>
                                  <p:subTnLst>
                                    <p:audio>
                                      <p:cMediaNode>
                                        <p:cTn display="0" masterRel="sameClick">
                                          <p:stCondLst>
                                            <p:cond evt="begin" delay="0">
                                              <p:tn val="10"/>
                                            </p:cond>
                                          </p:stCondLst>
                                          <p:endCondLst>
                                            <p:cond evt="onStopAudio" delay="0">
                                              <p:tgtEl>
                                                <p:sldTgt/>
                                              </p:tgtEl>
                                            </p:cond>
                                          </p:endCondLst>
                                        </p:cTn>
                                        <p:tgtEl>
                                          <p:sndTgt r:embed="rId4" name="wind.wav"/>
                                        </p:tgtEl>
                                      </p:cMediaNode>
                                    </p:audio>
                                  </p:subTnLst>
                                </p:cTn>
                              </p:par>
                            </p:childTnLst>
                          </p:cTn>
                        </p:par>
                        <p:par>
                          <p:cTn id="12" fill="hold" nodeType="afterGroup">
                            <p:stCondLst>
                              <p:cond delay="7000"/>
                            </p:stCondLst>
                            <p:childTnLst>
                              <p:par>
                                <p:cTn id="13" presetID="6" presetClass="emph" presetSubtype="0" fill="hold" grpId="0" nodeType="afterEffect">
                                  <p:stCondLst>
                                    <p:cond delay="0"/>
                                  </p:stCondLst>
                                  <p:childTnLst>
                                    <p:animScale>
                                      <p:cBhvr>
                                        <p:cTn id="14" dur="2000" fill="hold"/>
                                        <p:tgtEl>
                                          <p:spTgt spid="7176"/>
                                        </p:tgtEl>
                                      </p:cBhvr>
                                      <p:by x="150000" y="150000"/>
                                    </p:animScale>
                                  </p:childTnLst>
                                  <p:subTnLst>
                                    <p:audio>
                                      <p:cMediaNode>
                                        <p:cTn display="0" masterRel="sameClick">
                                          <p:stCondLst>
                                            <p:cond evt="begin" delay="0">
                                              <p:tn val="13"/>
                                            </p:cond>
                                          </p:stCondLst>
                                          <p:endCondLst>
                                            <p:cond evt="onStopAudio" delay="0">
                                              <p:tgtEl>
                                                <p:sldTgt/>
                                              </p:tgtEl>
                                            </p:cond>
                                          </p:endCondLst>
                                        </p:cTn>
                                        <p:tgtEl>
                                          <p:sndTgt r:embed="rId4" name="wind.wav"/>
                                        </p:tgtEl>
                                      </p:cMediaNode>
                                    </p:audio>
                                  </p:subTnLst>
                                </p:cTn>
                              </p:par>
                              <p:par>
                                <p:cTn id="15" presetID="6" presetClass="emph" presetSubtype="0" fill="hold" grpId="0" nodeType="withEffect">
                                  <p:stCondLst>
                                    <p:cond delay="0"/>
                                  </p:stCondLst>
                                  <p:childTnLst>
                                    <p:animScale>
                                      <p:cBhvr>
                                        <p:cTn id="16" dur="2000" fill="hold"/>
                                        <p:tgtEl>
                                          <p:spTgt spid="7177"/>
                                        </p:tgtEl>
                                      </p:cBhvr>
                                      <p:by x="150000" y="150000"/>
                                    </p:animScale>
                                  </p:childTnLst>
                                  <p:subTnLst>
                                    <p:audio>
                                      <p:cMediaNode>
                                        <p:cTn display="0" masterRel="sameClick">
                                          <p:stCondLst>
                                            <p:cond evt="begin" delay="0">
                                              <p:tn val="15"/>
                                            </p:cond>
                                          </p:stCondLst>
                                          <p:endCondLst>
                                            <p:cond evt="onStopAudio" delay="0">
                                              <p:tgtEl>
                                                <p:sldTgt/>
                                              </p:tgtEl>
                                            </p:cond>
                                          </p:endCondLst>
                                        </p:cTn>
                                        <p:tgtEl>
                                          <p:sndTgt r:embed="rId4" name="wind.wav"/>
                                        </p:tgtEl>
                                      </p:cMediaNode>
                                    </p:audio>
                                  </p:subTnLst>
                                </p:cTn>
                              </p:par>
                              <p:par>
                                <p:cTn id="17" presetID="6" presetClass="emph" presetSubtype="0" fill="hold" grpId="0" nodeType="withEffect">
                                  <p:stCondLst>
                                    <p:cond delay="0"/>
                                  </p:stCondLst>
                                  <p:childTnLst>
                                    <p:animScale>
                                      <p:cBhvr>
                                        <p:cTn id="18" dur="2000" fill="hold"/>
                                        <p:tgtEl>
                                          <p:spTgt spid="7178"/>
                                        </p:tgtEl>
                                      </p:cBhvr>
                                      <p:by x="150000" y="150000"/>
                                    </p:animScale>
                                  </p:childTnLst>
                                  <p:subTnLst>
                                    <p:audio>
                                      <p:cMediaNode>
                                        <p:cTn display="0" masterRel="sameClick">
                                          <p:stCondLst>
                                            <p:cond evt="begin" delay="0">
                                              <p:tn val="17"/>
                                            </p:cond>
                                          </p:stCondLst>
                                          <p:endCondLst>
                                            <p:cond evt="onStopAudio" delay="0">
                                              <p:tgtEl>
                                                <p:sldTgt/>
                                              </p:tgtEl>
                                            </p:cond>
                                          </p:endCondLst>
                                        </p:cTn>
                                        <p:tgtEl>
                                          <p:sndTgt r:embed="rId4"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animBg="1"/>
      <p:bldP spid="7176" grpId="0" animBg="1"/>
      <p:bldP spid="7177" grpId="0" animBg="1"/>
      <p:bldP spid="717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nvGraphicFramePr>
        <p:xfrm>
          <a:off x="1524000" y="0"/>
          <a:ext cx="9144000" cy="6858000"/>
        </p:xfrm>
        <a:graphic>
          <a:graphicData uri="http://schemas.openxmlformats.org/presentationml/2006/ole">
            <mc:AlternateContent xmlns:mc="http://schemas.openxmlformats.org/markup-compatibility/2006">
              <mc:Choice xmlns:v="urn:schemas-microsoft-com:vml" Requires="v">
                <p:oleObj spid="_x0000_s7257" name="Bitmap Image" r:id="rId4" imgW="3809524" imgH="2857899" progId="Paint.Picture">
                  <p:embed/>
                </p:oleObj>
              </mc:Choice>
              <mc:Fallback>
                <p:oleObj name="Bitmap Image" r:id="rId4" imgW="3809524" imgH="285789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2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4724400"/>
            <a:ext cx="6604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4495947"/>
            <a:ext cx="635000" cy="733425"/>
          </a:xfrm>
          <a:prstGeom prst="rect">
            <a:avLst/>
          </a:prstGeom>
          <a:noFill/>
          <a:extLst>
            <a:ext uri="{909E8E84-426E-40DD-AFC4-6F175D3DCCD1}">
              <a14:hiddenFill xmlns:a14="http://schemas.microsoft.com/office/drawing/2010/main">
                <a:solidFill>
                  <a:srgbClr val="FFFFFF"/>
                </a:solidFill>
              </a14:hiddenFill>
            </a:ext>
          </a:extLst>
        </p:spPr>
      </p:pic>
      <p:sp>
        <p:nvSpPr>
          <p:cNvPr id="9221" name="Rectangle 5"/>
          <p:cNvSpPr>
            <a:spLocks noChangeArrowheads="1"/>
          </p:cNvSpPr>
          <p:nvPr/>
        </p:nvSpPr>
        <p:spPr bwMode="auto">
          <a:xfrm>
            <a:off x="6705600" y="5715000"/>
            <a:ext cx="152400" cy="76200"/>
          </a:xfrm>
          <a:prstGeom prst="rect">
            <a:avLst/>
          </a:prstGeom>
          <a:solidFill>
            <a:srgbClr val="F9EDD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222" name="Line 6"/>
          <p:cNvSpPr>
            <a:spLocks noChangeShapeType="1"/>
          </p:cNvSpPr>
          <p:nvPr/>
        </p:nvSpPr>
        <p:spPr bwMode="auto">
          <a:xfrm flipH="1">
            <a:off x="5638800" y="6019800"/>
            <a:ext cx="15240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223" name="Line 7"/>
          <p:cNvSpPr>
            <a:spLocks noChangeShapeType="1"/>
          </p:cNvSpPr>
          <p:nvPr/>
        </p:nvSpPr>
        <p:spPr bwMode="auto">
          <a:xfrm flipH="1">
            <a:off x="2667000" y="6019800"/>
            <a:ext cx="15240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224" name="Line 8"/>
          <p:cNvSpPr>
            <a:spLocks noChangeShapeType="1"/>
          </p:cNvSpPr>
          <p:nvPr/>
        </p:nvSpPr>
        <p:spPr bwMode="auto">
          <a:xfrm flipH="1" flipV="1">
            <a:off x="9829800" y="6172200"/>
            <a:ext cx="4572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225" name="Text Box 9"/>
          <p:cNvSpPr txBox="1">
            <a:spLocks noChangeArrowheads="1"/>
          </p:cNvSpPr>
          <p:nvPr/>
        </p:nvSpPr>
        <p:spPr bwMode="auto">
          <a:xfrm>
            <a:off x="3581400" y="44197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9226" name="Text Box 10"/>
          <p:cNvSpPr txBox="1">
            <a:spLocks noChangeArrowheads="1"/>
          </p:cNvSpPr>
          <p:nvPr/>
        </p:nvSpPr>
        <p:spPr bwMode="auto">
          <a:xfrm>
            <a:off x="4038600" y="3581408"/>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9227" name="Text Box 11"/>
          <p:cNvSpPr txBox="1">
            <a:spLocks noChangeArrowheads="1"/>
          </p:cNvSpPr>
          <p:nvPr/>
        </p:nvSpPr>
        <p:spPr bwMode="auto">
          <a:xfrm>
            <a:off x="2895600" y="3886204"/>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9228" name="Text Box 12"/>
          <p:cNvSpPr txBox="1">
            <a:spLocks noChangeArrowheads="1"/>
          </p:cNvSpPr>
          <p:nvPr/>
        </p:nvSpPr>
        <p:spPr bwMode="auto">
          <a:xfrm>
            <a:off x="7620000" y="48769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9229" name="Text Box 13"/>
          <p:cNvSpPr txBox="1">
            <a:spLocks noChangeArrowheads="1"/>
          </p:cNvSpPr>
          <p:nvPr/>
        </p:nvSpPr>
        <p:spPr bwMode="auto">
          <a:xfrm>
            <a:off x="8305800" y="3200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9230" name="Text Box 14"/>
          <p:cNvSpPr txBox="1">
            <a:spLocks noChangeArrowheads="1"/>
          </p:cNvSpPr>
          <p:nvPr/>
        </p:nvSpPr>
        <p:spPr bwMode="auto">
          <a:xfrm>
            <a:off x="6324600" y="3657605"/>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9231" name="Text Box 15"/>
          <p:cNvSpPr txBox="1">
            <a:spLocks noChangeArrowheads="1"/>
          </p:cNvSpPr>
          <p:nvPr/>
        </p:nvSpPr>
        <p:spPr bwMode="auto">
          <a:xfrm>
            <a:off x="8534400" y="4114803"/>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9232" name="Text Box 16"/>
          <p:cNvSpPr txBox="1">
            <a:spLocks noChangeArrowheads="1"/>
          </p:cNvSpPr>
          <p:nvPr/>
        </p:nvSpPr>
        <p:spPr bwMode="auto">
          <a:xfrm>
            <a:off x="7620000" y="5486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9233" name="Text Box 17"/>
          <p:cNvSpPr txBox="1">
            <a:spLocks noChangeArrowheads="1"/>
          </p:cNvSpPr>
          <p:nvPr/>
        </p:nvSpPr>
        <p:spPr bwMode="auto">
          <a:xfrm>
            <a:off x="7543800" y="6172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9234" name="Text Box 18"/>
          <p:cNvSpPr txBox="1">
            <a:spLocks noChangeArrowheads="1"/>
          </p:cNvSpPr>
          <p:nvPr/>
        </p:nvSpPr>
        <p:spPr bwMode="auto">
          <a:xfrm>
            <a:off x="8077200" y="6248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9235" name="Text Box 19"/>
          <p:cNvSpPr txBox="1">
            <a:spLocks noChangeArrowheads="1"/>
          </p:cNvSpPr>
          <p:nvPr/>
        </p:nvSpPr>
        <p:spPr bwMode="auto">
          <a:xfrm>
            <a:off x="6858000" y="6248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9236" name="Text Box 20"/>
          <p:cNvSpPr txBox="1">
            <a:spLocks noChangeArrowheads="1"/>
          </p:cNvSpPr>
          <p:nvPr/>
        </p:nvSpPr>
        <p:spPr bwMode="auto">
          <a:xfrm>
            <a:off x="6172200" y="57151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9237" name="Text Box 21"/>
          <p:cNvSpPr txBox="1">
            <a:spLocks noChangeArrowheads="1"/>
          </p:cNvSpPr>
          <p:nvPr/>
        </p:nvSpPr>
        <p:spPr bwMode="auto">
          <a:xfrm>
            <a:off x="8915400" y="57151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9238" name="Text Box 22"/>
          <p:cNvSpPr txBox="1">
            <a:spLocks noChangeArrowheads="1"/>
          </p:cNvSpPr>
          <p:nvPr/>
        </p:nvSpPr>
        <p:spPr bwMode="auto">
          <a:xfrm>
            <a:off x="5715000" y="6248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9239" name="Text Box 23"/>
          <p:cNvSpPr txBox="1">
            <a:spLocks noChangeArrowheads="1"/>
          </p:cNvSpPr>
          <p:nvPr/>
        </p:nvSpPr>
        <p:spPr bwMode="auto">
          <a:xfrm>
            <a:off x="9067800" y="6172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9240" name="Text Box 24"/>
          <p:cNvSpPr txBox="1">
            <a:spLocks noChangeArrowheads="1"/>
          </p:cNvSpPr>
          <p:nvPr/>
        </p:nvSpPr>
        <p:spPr bwMode="auto">
          <a:xfrm>
            <a:off x="3581400" y="5029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9241" name="Text Box 25"/>
          <p:cNvSpPr txBox="1">
            <a:spLocks noChangeArrowheads="1"/>
          </p:cNvSpPr>
          <p:nvPr/>
        </p:nvSpPr>
        <p:spPr bwMode="auto">
          <a:xfrm>
            <a:off x="3429000" y="59437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9242" name="Text Box 26"/>
          <p:cNvSpPr txBox="1">
            <a:spLocks noChangeArrowheads="1"/>
          </p:cNvSpPr>
          <p:nvPr/>
        </p:nvSpPr>
        <p:spPr bwMode="auto">
          <a:xfrm>
            <a:off x="3962400" y="6248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9243" name="Text Box 27"/>
          <p:cNvSpPr txBox="1">
            <a:spLocks noChangeArrowheads="1"/>
          </p:cNvSpPr>
          <p:nvPr/>
        </p:nvSpPr>
        <p:spPr bwMode="auto">
          <a:xfrm>
            <a:off x="4495800" y="6248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9244" name="Text Box 28"/>
          <p:cNvSpPr txBox="1">
            <a:spLocks noChangeArrowheads="1"/>
          </p:cNvSpPr>
          <p:nvPr/>
        </p:nvSpPr>
        <p:spPr bwMode="auto">
          <a:xfrm>
            <a:off x="2590800" y="6172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9245" name="Text Box 29"/>
          <p:cNvSpPr txBox="1">
            <a:spLocks noChangeArrowheads="1"/>
          </p:cNvSpPr>
          <p:nvPr/>
        </p:nvSpPr>
        <p:spPr bwMode="auto">
          <a:xfrm>
            <a:off x="2819400" y="51817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9246" name="Text Box 30"/>
          <p:cNvSpPr txBox="1">
            <a:spLocks noChangeArrowheads="1"/>
          </p:cNvSpPr>
          <p:nvPr/>
        </p:nvSpPr>
        <p:spPr bwMode="auto">
          <a:xfrm>
            <a:off x="4114800" y="56389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9247" name="Oval 31"/>
          <p:cNvSpPr>
            <a:spLocks noChangeArrowheads="1"/>
          </p:cNvSpPr>
          <p:nvPr/>
        </p:nvSpPr>
        <p:spPr bwMode="auto">
          <a:xfrm>
            <a:off x="6324600" y="5105400"/>
            <a:ext cx="2286000" cy="1752600"/>
          </a:xfrm>
          <a:prstGeom prst="ellipse">
            <a:avLst/>
          </a:prstGeom>
          <a:noFill/>
          <a:ln w="4445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2951635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2550"/>
            <a:ext cx="9144000" cy="702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3877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8963" name="Text Box 3"/>
          <p:cNvSpPr txBox="1">
            <a:spLocks noChangeArrowheads="1"/>
          </p:cNvSpPr>
          <p:nvPr/>
        </p:nvSpPr>
        <p:spPr bwMode="auto">
          <a:xfrm>
            <a:off x="2209800" y="3962401"/>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FFFF"/>
                </a:solidFill>
              </a:rPr>
              <a:t>NO3-</a:t>
            </a:r>
          </a:p>
        </p:txBody>
      </p:sp>
      <p:sp>
        <p:nvSpPr>
          <p:cNvPr id="168964" name="Text Box 4"/>
          <p:cNvSpPr txBox="1">
            <a:spLocks noChangeArrowheads="1"/>
          </p:cNvSpPr>
          <p:nvPr/>
        </p:nvSpPr>
        <p:spPr bwMode="auto">
          <a:xfrm rot="-1357191">
            <a:off x="8258175" y="1998663"/>
            <a:ext cx="1049338" cy="366712"/>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i="1">
                <a:solidFill>
                  <a:srgbClr val="FFFF00"/>
                </a:solidFill>
              </a:rPr>
              <a:t>C</a:t>
            </a:r>
            <a:r>
              <a:rPr lang="en-US" b="1" i="1" baseline="-25000">
                <a:solidFill>
                  <a:srgbClr val="FFFF00"/>
                </a:solidFill>
              </a:rPr>
              <a:t>6</a:t>
            </a:r>
            <a:r>
              <a:rPr lang="en-US" b="1" i="1">
                <a:solidFill>
                  <a:srgbClr val="FFFF00"/>
                </a:solidFill>
              </a:rPr>
              <a:t>H</a:t>
            </a:r>
            <a:r>
              <a:rPr lang="en-US" b="1" i="1" baseline="-25000">
                <a:solidFill>
                  <a:srgbClr val="FFFF00"/>
                </a:solidFill>
              </a:rPr>
              <a:t>12</a:t>
            </a:r>
            <a:r>
              <a:rPr lang="en-US" b="1" i="1">
                <a:solidFill>
                  <a:srgbClr val="FFFF00"/>
                </a:solidFill>
              </a:rPr>
              <a:t>O</a:t>
            </a:r>
            <a:r>
              <a:rPr lang="en-US" b="1" i="1" baseline="-25000">
                <a:solidFill>
                  <a:srgbClr val="FFFF00"/>
                </a:solidFill>
              </a:rPr>
              <a:t>6</a:t>
            </a:r>
          </a:p>
        </p:txBody>
      </p:sp>
      <p:sp>
        <p:nvSpPr>
          <p:cNvPr id="168965" name="Text Box 5"/>
          <p:cNvSpPr txBox="1">
            <a:spLocks noChangeArrowheads="1"/>
          </p:cNvSpPr>
          <p:nvPr/>
        </p:nvSpPr>
        <p:spPr bwMode="auto">
          <a:xfrm rot="-2876192">
            <a:off x="8791576" y="3499129"/>
            <a:ext cx="1071562" cy="369332"/>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i="1">
                <a:solidFill>
                  <a:srgbClr val="FFFF00"/>
                </a:solidFill>
              </a:rPr>
              <a:t>C</a:t>
            </a:r>
            <a:r>
              <a:rPr lang="en-US" i="1" baseline="-25000">
                <a:solidFill>
                  <a:srgbClr val="FFFF00"/>
                </a:solidFill>
              </a:rPr>
              <a:t>6</a:t>
            </a:r>
            <a:r>
              <a:rPr lang="en-US" i="1">
                <a:solidFill>
                  <a:srgbClr val="FFFF00"/>
                </a:solidFill>
              </a:rPr>
              <a:t>H</a:t>
            </a:r>
            <a:r>
              <a:rPr lang="en-US" i="1" baseline="-25000">
                <a:solidFill>
                  <a:srgbClr val="FFFF00"/>
                </a:solidFill>
              </a:rPr>
              <a:t>12</a:t>
            </a:r>
            <a:r>
              <a:rPr lang="en-US" i="1">
                <a:solidFill>
                  <a:srgbClr val="FFFF00"/>
                </a:solidFill>
              </a:rPr>
              <a:t>O</a:t>
            </a:r>
            <a:r>
              <a:rPr lang="en-US" i="1" baseline="-25000">
                <a:solidFill>
                  <a:srgbClr val="FFFF00"/>
                </a:solidFill>
              </a:rPr>
              <a:t>6</a:t>
            </a:r>
          </a:p>
        </p:txBody>
      </p:sp>
      <p:pic>
        <p:nvPicPr>
          <p:cNvPr id="16896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4724400"/>
            <a:ext cx="547688" cy="685800"/>
          </a:xfrm>
          <a:prstGeom prst="rect">
            <a:avLst/>
          </a:prstGeom>
          <a:noFill/>
          <a:extLst>
            <a:ext uri="{909E8E84-426E-40DD-AFC4-6F175D3DCCD1}">
              <a14:hiddenFill xmlns:a14="http://schemas.microsoft.com/office/drawing/2010/main">
                <a:solidFill>
                  <a:srgbClr val="FFFFFF"/>
                </a:solidFill>
              </a14:hiddenFill>
            </a:ext>
          </a:extLst>
        </p:spPr>
      </p:pic>
      <p:pic>
        <p:nvPicPr>
          <p:cNvPr id="16896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6172200"/>
            <a:ext cx="547688" cy="685800"/>
          </a:xfrm>
          <a:prstGeom prst="rect">
            <a:avLst/>
          </a:prstGeom>
          <a:noFill/>
          <a:extLst>
            <a:ext uri="{909E8E84-426E-40DD-AFC4-6F175D3DCCD1}">
              <a14:hiddenFill xmlns:a14="http://schemas.microsoft.com/office/drawing/2010/main">
                <a:solidFill>
                  <a:srgbClr val="FFFFFF"/>
                </a:solidFill>
              </a14:hiddenFill>
            </a:ext>
          </a:extLst>
        </p:spPr>
      </p:pic>
      <p:pic>
        <p:nvPicPr>
          <p:cNvPr id="16896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2133600"/>
            <a:ext cx="6096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68969"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9400" y="4419600"/>
            <a:ext cx="6096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6897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0400" y="2667000"/>
            <a:ext cx="6096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68971"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15400" y="4953000"/>
            <a:ext cx="547688" cy="685800"/>
          </a:xfrm>
          <a:prstGeom prst="rect">
            <a:avLst/>
          </a:prstGeom>
          <a:noFill/>
          <a:extLst>
            <a:ext uri="{909E8E84-426E-40DD-AFC4-6F175D3DCCD1}">
              <a14:hiddenFill xmlns:a14="http://schemas.microsoft.com/office/drawing/2010/main">
                <a:solidFill>
                  <a:srgbClr val="FFFFFF"/>
                </a:solidFill>
              </a14:hiddenFill>
            </a:ext>
          </a:extLst>
        </p:spPr>
      </p:pic>
      <p:sp>
        <p:nvSpPr>
          <p:cNvPr id="168972" name="Text Box 12"/>
          <p:cNvSpPr txBox="1">
            <a:spLocks noChangeArrowheads="1"/>
          </p:cNvSpPr>
          <p:nvPr/>
        </p:nvSpPr>
        <p:spPr bwMode="auto">
          <a:xfrm>
            <a:off x="3276600" y="2667147"/>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FFFF"/>
                </a:solidFill>
              </a:rPr>
              <a:t>NO3-</a:t>
            </a:r>
          </a:p>
        </p:txBody>
      </p:sp>
      <p:sp>
        <p:nvSpPr>
          <p:cNvPr id="168973" name="Text Box 13"/>
          <p:cNvSpPr txBox="1">
            <a:spLocks noChangeArrowheads="1"/>
          </p:cNvSpPr>
          <p:nvPr/>
        </p:nvSpPr>
        <p:spPr bwMode="auto">
          <a:xfrm>
            <a:off x="2133600" y="3962401"/>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FFFF"/>
                </a:solidFill>
              </a:rPr>
              <a:t>NO</a:t>
            </a:r>
            <a:r>
              <a:rPr lang="en-US" b="1" baseline="-25000">
                <a:solidFill>
                  <a:srgbClr val="00FFFF"/>
                </a:solidFill>
              </a:rPr>
              <a:t>3</a:t>
            </a:r>
            <a:r>
              <a:rPr lang="en-US" b="1" baseline="30000">
                <a:solidFill>
                  <a:srgbClr val="00FFFF"/>
                </a:solidFill>
              </a:rPr>
              <a:t>-</a:t>
            </a:r>
          </a:p>
        </p:txBody>
      </p:sp>
      <p:sp>
        <p:nvSpPr>
          <p:cNvPr id="168974" name="Text Box 14"/>
          <p:cNvSpPr txBox="1">
            <a:spLocks noChangeArrowheads="1"/>
          </p:cNvSpPr>
          <p:nvPr/>
        </p:nvSpPr>
        <p:spPr bwMode="auto">
          <a:xfrm>
            <a:off x="3200400" y="2667147"/>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FFFF"/>
                </a:solidFill>
              </a:rPr>
              <a:t>NH</a:t>
            </a:r>
            <a:r>
              <a:rPr lang="en-US" b="1" baseline="-25000">
                <a:solidFill>
                  <a:srgbClr val="00FFFF"/>
                </a:solidFill>
              </a:rPr>
              <a:t>4</a:t>
            </a:r>
            <a:r>
              <a:rPr lang="en-US" b="1" baseline="30000">
                <a:solidFill>
                  <a:srgbClr val="00FFFF"/>
                </a:solidFill>
              </a:rPr>
              <a:t>+</a:t>
            </a:r>
          </a:p>
        </p:txBody>
      </p:sp>
      <p:pic>
        <p:nvPicPr>
          <p:cNvPr id="168975"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6600" y="2438547"/>
            <a:ext cx="685800" cy="600075"/>
          </a:xfrm>
          <a:prstGeom prst="rect">
            <a:avLst/>
          </a:prstGeom>
          <a:noFill/>
          <a:extLst>
            <a:ext uri="{909E8E84-426E-40DD-AFC4-6F175D3DCCD1}">
              <a14:hiddenFill xmlns:a14="http://schemas.microsoft.com/office/drawing/2010/main">
                <a:solidFill>
                  <a:srgbClr val="FFFFFF"/>
                </a:solidFill>
              </a14:hiddenFill>
            </a:ext>
          </a:extLst>
        </p:spPr>
      </p:pic>
      <p:pic>
        <p:nvPicPr>
          <p:cNvPr id="168976"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9800" y="3657600"/>
            <a:ext cx="674688" cy="685800"/>
          </a:xfrm>
          <a:prstGeom prst="rect">
            <a:avLst/>
          </a:prstGeom>
          <a:noFill/>
          <a:extLst>
            <a:ext uri="{909E8E84-426E-40DD-AFC4-6F175D3DCCD1}">
              <a14:hiddenFill xmlns:a14="http://schemas.microsoft.com/office/drawing/2010/main">
                <a:solidFill>
                  <a:srgbClr val="FFFFFF"/>
                </a:solidFill>
              </a14:hiddenFill>
            </a:ext>
          </a:extLst>
        </p:spPr>
      </p:pic>
      <p:sp>
        <p:nvSpPr>
          <p:cNvPr id="168977" name="Text Box 17"/>
          <p:cNvSpPr txBox="1">
            <a:spLocks noChangeArrowheads="1"/>
          </p:cNvSpPr>
          <p:nvPr/>
        </p:nvSpPr>
        <p:spPr bwMode="auto">
          <a:xfrm>
            <a:off x="1524000" y="228601"/>
            <a:ext cx="4191000" cy="97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a:solidFill>
                  <a:srgbClr val="FFFF00"/>
                </a:solidFill>
              </a:rPr>
              <a:t>The Fast Nutrient Cycle</a:t>
            </a:r>
          </a:p>
          <a:p>
            <a:pPr algn="ctr" fontAlgn="base">
              <a:spcBef>
                <a:spcPct val="50000"/>
              </a:spcBef>
              <a:spcAft>
                <a:spcPct val="0"/>
              </a:spcAft>
            </a:pPr>
            <a:r>
              <a:rPr lang="en-US" sz="2000" b="1">
                <a:solidFill>
                  <a:srgbClr val="FFFF00"/>
                </a:solidFill>
              </a:rPr>
              <a:t>Turn over rate of 12 -16x per year</a:t>
            </a:r>
          </a:p>
        </p:txBody>
      </p:sp>
    </p:spTree>
    <p:extLst>
      <p:ext uri="{BB962C8B-B14F-4D97-AF65-F5344CB8AC3E}">
        <p14:creationId xmlns:p14="http://schemas.microsoft.com/office/powerpoint/2010/main" val="16611337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15625 0.08773 C -0.17291 0.08333 -0.18802 0.07176 -0.20434 0.06551 C -0.20572 0.06343 -0.20659 0.05949 -0.2085 0.05926 C -0.23923 0.05671 -0.26979 0.06389 -0.30034 0.06551 C -0.30364 0.07037 -0.3052 0.07732 -0.30868 0.08148 C -0.31597 0.09005 -0.32673 0.08634 -0.33576 0.08773 C -0.34392 0.0919 -0.35607 0.09352 -0.36302 0.10046 C -0.37118 0.10857 -0.36701 0.10556 -0.37552 0.10996 C -0.38003 0.12014 -0.38576 0.13426 -0.39236 0.14167 C -0.41128 0.1632 -0.43159 0.16412 -0.45486 0.16713 C -0.47864 0.1794 -0.44583 0.16343 -0.51128 0.17338 C -0.52413 0.17523 -0.52934 0.19028 -0.54045 0.1956 C -0.54895 0.20857 -0.53975 0.19653 -0.55312 0.20533 C -0.55677 0.20764 -0.55989 0.21204 -0.56336 0.21482 " pathEditMode="relative" rAng="0" ptsTypes="fffffffffffffA">
                                      <p:cBhvr>
                                        <p:cTn id="6" dur="5000" fill="hold"/>
                                        <p:tgtEl>
                                          <p:spTgt spid="168964"/>
                                        </p:tgtEl>
                                        <p:attrNameLst>
                                          <p:attrName>ppt_x</p:attrName>
                                          <p:attrName>ppt_y</p:attrName>
                                        </p:attrNameLst>
                                      </p:cBhvr>
                                      <p:rCtr x="-20365" y="4792"/>
                                    </p:animMotion>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childTnLst>
                          </p:cTn>
                        </p:par>
                        <p:par>
                          <p:cTn id="7" fill="hold" nodeType="afterGroup">
                            <p:stCondLst>
                              <p:cond delay="5000"/>
                            </p:stCondLst>
                            <p:childTnLst>
                              <p:par>
                                <p:cTn id="8" presetID="0" presetClass="path" presetSubtype="0" accel="50000" decel="50000" fill="hold" grpId="0" nodeType="afterEffect">
                                  <p:stCondLst>
                                    <p:cond delay="0"/>
                                  </p:stCondLst>
                                  <p:childTnLst>
                                    <p:animMotion origin="layout" path="M -0.14271 0.04143 C -0.14427 0.02292 -0.14288 0.0125 -0.15225 1.11111E-6 C -0.15607 -0.0162 -0.16719 -0.0294 -0.17604 -0.0412 C -0.1783 -0.04398 -0.17899 -0.04792 -0.18073 -0.0507 C -0.18455 -0.05648 -0.18975 -0.06042 -0.19271 -0.06667 C -0.19444 -0.06991 -0.19496 -0.07408 -0.19739 -0.07616 C -0.20156 -0.07963 -0.21163 -0.08241 -0.21163 -0.08218 C -0.2125 -0.08565 -0.2125 -0.08935 -0.21406 -0.0919 C -0.221 -0.10347 -0.24948 -0.10926 -0.25937 -0.11111 C -0.27691 -0.10995 -0.29444 -0.10972 -0.3118 -0.10787 C -0.32291 -0.10671 -0.32899 -0.09005 -0.34028 -0.08889 C -0.35694 -0.08704 -0.37361 -0.08681 -0.39028 -0.08565 C -0.39271 -0.08357 -0.39479 -0.08102 -0.39739 -0.0794 C -0.39965 -0.07801 -0.40243 -0.07801 -0.40451 -0.07616 C -0.41996 -0.06366 -0.39757 -0.07477 -0.41649 -0.06667 C -0.4276 -0.05139 -0.42448 -0.02685 -0.43559 -0.01273 C -0.43715 -0.00625 -0.43871 1.11111E-6 -0.44028 0.00648 C -0.44114 0.00972 -0.44271 0.01597 -0.44271 0.0162 C -0.44045 0.04514 -0.43229 0.08009 -0.44271 0.1081 C -0.44687 0.11921 -0.45521 0.13102 -0.46163 0.13981 C -0.4625 0.14305 -0.46232 0.14699 -0.46406 0.1493 C -0.46475 0.15023 -0.4816 0.16088 -0.48316 0.16204 C -0.48819 0.16574 -0.49184 0.17292 -0.49739 0.17477 C -0.51041 0.17893 -0.52291 0.18171 -0.53559 0.18727 C -0.54271 0.19028 -0.54948 0.19653 -0.55694 0.19699 C -0.57118 0.19792 -0.58559 0.19907 -0.59982 0.2 C -0.61406 0.20648 -0.60139 0.19792 -0.60937 0.21273 C -0.61198 0.21759 -0.61892 0.22546 -0.61892 0.22569 C -0.62326 0.24305 -0.63003 0.26852 -0.64739 0.26991 C -0.65764 0.27083 -0.66805 0.26991 -0.6783 0.26991 " pathEditMode="relative" rAng="0" ptsTypes="fffffffffffffffffffffffffffffA">
                                      <p:cBhvr>
                                        <p:cTn id="9" dur="5000" fill="hold"/>
                                        <p:tgtEl>
                                          <p:spTgt spid="168965"/>
                                        </p:tgtEl>
                                        <p:attrNameLst>
                                          <p:attrName>ppt_x</p:attrName>
                                          <p:attrName>ppt_y</p:attrName>
                                        </p:attrNameLst>
                                      </p:cBhvr>
                                      <p:rCtr x="-26788" y="3843"/>
                                    </p:animMotion>
                                  </p:childTnLst>
                                  <p:subTnLst>
                                    <p:audio>
                                      <p:cMediaNode>
                                        <p:cTn display="0" masterRel="sameClick">
                                          <p:stCondLst>
                                            <p:cond evt="begin" delay="0">
                                              <p:tn val="8"/>
                                            </p:cond>
                                          </p:stCondLst>
                                          <p:endCondLst>
                                            <p:cond evt="onStopAudio" delay="0">
                                              <p:tgtEl>
                                                <p:sldTgt/>
                                              </p:tgtEl>
                                            </p:cond>
                                          </p:endCondLst>
                                        </p:cTn>
                                        <p:tgtEl>
                                          <p:sndTgt r:embed="rId3" name="push.wav"/>
                                        </p:tgtEl>
                                      </p:cMediaNode>
                                    </p:audio>
                                  </p:subTnLst>
                                </p:cTn>
                              </p:par>
                            </p:childTnLst>
                          </p:cTn>
                        </p:par>
                        <p:par>
                          <p:cTn id="10" fill="hold" nodeType="afterGroup">
                            <p:stCondLst>
                              <p:cond delay="10000"/>
                            </p:stCondLst>
                            <p:childTnLst>
                              <p:par>
                                <p:cTn id="11" presetID="0" presetClass="path" presetSubtype="0" accel="50000" decel="50000" fill="hold" nodeType="afterEffect">
                                  <p:stCondLst>
                                    <p:cond delay="0"/>
                                  </p:stCondLst>
                                  <p:childTnLst>
                                    <p:animMotion origin="layout" path="M -0.2882 0.19768 C -0.28715 0.19884 -0.28594 0.19977 -0.2849 0.20092 C -0.28316 0.20278 -0.27969 0.20717 -0.27969 0.20741 C -0.27448 0.20602 -0.26927 0.20671 -0.26424 0.20393 C -0.26354 0.20347 -0.2632 0.19954 -0.2625 0.19768 C -0.25972 0.18958 -0.25972 0.19282 -0.25747 0.18171 C -0.25504 0.1706 -0.254 0.15648 -0.25139 0.14676 C -0.25052 0.13634 -0.25104 0.13611 -0.24792 0.13102 C -0.24636 0.12824 -0.24288 0.12454 -0.24288 0.12477 C -0.23976 0.11366 -0.23577 0.11435 -0.2316 0.11204 C -0.23108 0.10995 -0.22986 0.10555 -0.22986 0.10579 " pathEditMode="relative" rAng="0" ptsTypes="ffffffffffA">
                                      <p:cBhvr>
                                        <p:cTn id="12" dur="2000" fill="hold"/>
                                        <p:tgtEl>
                                          <p:spTgt spid="168966"/>
                                        </p:tgtEl>
                                        <p:attrNameLst>
                                          <p:attrName>ppt_x</p:attrName>
                                          <p:attrName>ppt_y</p:attrName>
                                        </p:attrNameLst>
                                      </p:cBhvr>
                                      <p:rCtr x="2917" y="-4120"/>
                                    </p:animMotion>
                                  </p:childTnLst>
                                  <p:subTnLst>
                                    <p:audio>
                                      <p:cMediaNode>
                                        <p:cTn display="0" masterRel="sameClick">
                                          <p:stCondLst>
                                            <p:cond evt="begin" delay="0">
                                              <p:tn val="11"/>
                                            </p:cond>
                                          </p:stCondLst>
                                          <p:endCondLst>
                                            <p:cond evt="onStopAudio" delay="0">
                                              <p:tgtEl>
                                                <p:sldTgt/>
                                              </p:tgtEl>
                                            </p:cond>
                                          </p:endCondLst>
                                        </p:cTn>
                                        <p:tgtEl>
                                          <p:sndTgt r:embed="rId4" name="breeze.wav"/>
                                        </p:tgtEl>
                                      </p:cMediaNode>
                                    </p:audio>
                                  </p:subTnLst>
                                </p:cTn>
                              </p:par>
                            </p:childTnLst>
                          </p:cTn>
                        </p:par>
                        <p:par>
                          <p:cTn id="13" fill="hold" nodeType="afterGroup">
                            <p:stCondLst>
                              <p:cond delay="12000"/>
                            </p:stCondLst>
                            <p:childTnLst>
                              <p:par>
                                <p:cTn id="14" presetID="0" presetClass="path" presetSubtype="0" accel="50000" decel="50000" fill="hold" nodeType="afterEffect">
                                  <p:stCondLst>
                                    <p:cond delay="0"/>
                                  </p:stCondLst>
                                  <p:childTnLst>
                                    <p:animMotion origin="layout" path="M 0.32014 -0.21551 C 0.31702 -0.21273 0.31389 -0.21111 0.31077 -0.20833 C 0.30643 -0.20509 0.2974 -0.19583 0.2974 -0.19444 C 0.28421 -0.19792 0.27084 -0.1963 0.25799 -0.20231 C 0.25608 -0.20324 0.25521 -0.21181 0.2533 -0.21551 C 0.24671 -0.23218 0.24671 -0.22523 0.24046 -0.24861 C 0.23421 -0.27106 0.23143 -0.3 0.22483 -0.32106 C 0.2224 -0.34282 0.22396 -0.34306 0.21615 -0.35278 C 0.21181 -0.35903 0.20296 -0.36667 0.20296 -0.36597 C 0.19514 -0.38981 0.18455 -0.38796 0.17396 -0.39236 C 0.1724 -0.39676 0.17014 -0.40556 0.17014 -0.40532 " pathEditMode="relative" rAng="0" ptsTypes="ffffffffffA">
                                      <p:cBhvr>
                                        <p:cTn id="15" dur="2000" fill="hold"/>
                                        <p:tgtEl>
                                          <p:spTgt spid="168967"/>
                                        </p:tgtEl>
                                        <p:attrNameLst>
                                          <p:attrName>ppt_x</p:attrName>
                                          <p:attrName>ppt_y</p:attrName>
                                        </p:attrNameLst>
                                      </p:cBhvr>
                                      <p:rCtr x="-7500" y="-8449"/>
                                    </p:animMotion>
                                  </p:childTnLst>
                                  <p:subTnLst>
                                    <p:audio>
                                      <p:cMediaNode>
                                        <p:cTn display="0" masterRel="sameClick">
                                          <p:stCondLst>
                                            <p:cond evt="begin" delay="0">
                                              <p:tn val="14"/>
                                            </p:cond>
                                          </p:stCondLst>
                                          <p:endCondLst>
                                            <p:cond evt="onStopAudio" delay="0">
                                              <p:tgtEl>
                                                <p:sldTgt/>
                                              </p:tgtEl>
                                            </p:cond>
                                          </p:endCondLst>
                                        </p:cTn>
                                        <p:tgtEl>
                                          <p:sndTgt r:embed="rId4" name="breeze.wav"/>
                                        </p:tgtEl>
                                      </p:cMediaNode>
                                    </p:audio>
                                  </p:subTnLst>
                                </p:cTn>
                              </p:par>
                            </p:childTnLst>
                          </p:cTn>
                        </p:par>
                        <p:par>
                          <p:cTn id="16" fill="hold" nodeType="afterGroup">
                            <p:stCondLst>
                              <p:cond delay="14000"/>
                            </p:stCondLst>
                            <p:childTnLst>
                              <p:par>
                                <p:cTn id="17" presetID="0" presetClass="path" presetSubtype="0" accel="50000" decel="50000" fill="hold" nodeType="afterEffect">
                                  <p:stCondLst>
                                    <p:cond delay="0"/>
                                  </p:stCondLst>
                                  <p:childTnLst>
                                    <p:animMotion origin="layout" path="M -0.28819 -0.04884 C -0.29131 -0.04606 -0.29444 -0.04444 -0.29756 -0.04166 C -0.30191 -0.03842 -0.31093 -0.02916 -0.31093 -0.02778 C -0.32413 -0.03125 -0.3375 -0.02963 -0.35034 -0.03565 C -0.35225 -0.03657 -0.35312 -0.04514 -0.35503 -0.04884 C -0.36163 -0.06551 -0.36163 -0.05856 -0.36788 -0.08194 C -0.37413 -0.1044 -0.37691 -0.13333 -0.3835 -0.1544 C -0.38593 -0.17616 -0.38437 -0.17639 -0.39218 -0.18611 C -0.39652 -0.19236 -0.40538 -0.2 -0.40538 -0.1993 C -0.41319 -0.22315 -0.42378 -0.22129 -0.43437 -0.22569 C -0.43593 -0.23009 -0.43819 -0.23889 -0.43819 -0.23866 " pathEditMode="relative" rAng="0" ptsTypes="ffffffffffA">
                                      <p:cBhvr>
                                        <p:cTn id="18" dur="2000" fill="hold"/>
                                        <p:tgtEl>
                                          <p:spTgt spid="168971"/>
                                        </p:tgtEl>
                                        <p:attrNameLst>
                                          <p:attrName>ppt_x</p:attrName>
                                          <p:attrName>ppt_y</p:attrName>
                                        </p:attrNameLst>
                                      </p:cBhvr>
                                      <p:rCtr x="-7500" y="-8449"/>
                                    </p:animMotion>
                                  </p:childTnLst>
                                  <p:subTnLst>
                                    <p:audio>
                                      <p:cMediaNode>
                                        <p:cTn display="0" masterRel="sameClick">
                                          <p:stCondLst>
                                            <p:cond evt="begin" delay="0">
                                              <p:tn val="17"/>
                                            </p:cond>
                                          </p:stCondLst>
                                          <p:endCondLst>
                                            <p:cond evt="onStopAudio" delay="0">
                                              <p:tgtEl>
                                                <p:sldTgt/>
                                              </p:tgtEl>
                                            </p:cond>
                                          </p:endCondLst>
                                        </p:cTn>
                                        <p:tgtEl>
                                          <p:sndTgt r:embed="rId4" name="breeze.wav"/>
                                        </p:tgtEl>
                                      </p:cMediaNode>
                                    </p:audio>
                                  </p:subTnLst>
                                </p:cTn>
                              </p:par>
                            </p:childTnLst>
                          </p:cTn>
                        </p:par>
                        <p:par>
                          <p:cTn id="19" fill="hold" nodeType="afterGroup">
                            <p:stCondLst>
                              <p:cond delay="16000"/>
                            </p:stCondLst>
                            <p:childTnLst>
                              <p:par>
                                <p:cTn id="20" presetID="8" presetClass="emph" presetSubtype="0" fill="hold" nodeType="afterEffect">
                                  <p:stCondLst>
                                    <p:cond delay="0"/>
                                  </p:stCondLst>
                                  <p:childTnLst>
                                    <p:animRot by="21600000">
                                      <p:cBhvr>
                                        <p:cTn id="21" dur="2000" fill="hold"/>
                                        <p:tgtEl>
                                          <p:spTgt spid="168968"/>
                                        </p:tgtEl>
                                        <p:attrNameLst>
                                          <p:attrName>r</p:attrName>
                                        </p:attrNameLst>
                                      </p:cBhvr>
                                    </p:animRot>
                                  </p:childTnLst>
                                </p:cTn>
                              </p:par>
                            </p:childTnLst>
                          </p:cTn>
                        </p:par>
                        <p:par>
                          <p:cTn id="22" fill="hold" nodeType="afterGroup">
                            <p:stCondLst>
                              <p:cond delay="18000"/>
                            </p:stCondLst>
                            <p:childTnLst>
                              <p:par>
                                <p:cTn id="23" presetID="0" presetClass="path" presetSubtype="0" accel="50000" decel="50000" fill="hold" nodeType="afterEffect">
                                  <p:stCondLst>
                                    <p:cond delay="0"/>
                                  </p:stCondLst>
                                  <p:childTnLst>
                                    <p:animMotion origin="layout" path="M 0.00955 0.07152 C 0.0118 0.1074 0.00659 0.10717 0.02378 0.12222 C 0.02743 0.13634 0.02517 0.14514 0.01909 0.15717 C 0.01979 0.16342 0.01892 0.1706 0.02135 0.17615 C 0.02257 0.17916 0.02639 0.17777 0.02864 0.17939 C 0.03125 0.18102 0.03333 0.18356 0.03576 0.18564 C 0.03698 0.18541 0.05521 0.18356 0.05955 0.17939 C 0.07118 0.16828 0.07135 0.1537 0.08576 0.14768 C 0.08646 0.12639 0.08715 0.10532 0.08802 0.08402 C 0.08871 0.07037 0.08524 0.05486 0.09045 0.04282 C 0.09323 0.03634 0.10156 0.04074 0.10711 0.03958 C 0.11024 0.04074 0.11458 0.03958 0.11666 0.04282 C 0.11996 0.04791 0.12135 0.0618 0.12135 0.0618 C 0.12326 0.10902 0.11336 0.12361 0.14288 0.1412 C 0.15451 0.14814 0.16649 0.15277 0.17864 0.15717 C 0.1835 0.15902 0.19288 0.16342 0.19288 0.16342 C 0.19809 0.15301 0.19479 0.15393 0.2 0.15393 " pathEditMode="relative" ptsTypes="ffffffffffffffffA">
                                      <p:cBhvr>
                                        <p:cTn id="24" dur="2000" fill="hold"/>
                                        <p:tgtEl>
                                          <p:spTgt spid="168968"/>
                                        </p:tgtEl>
                                        <p:attrNameLst>
                                          <p:attrName>ppt_x</p:attrName>
                                          <p:attrName>ppt_y</p:attrName>
                                        </p:attrNameLst>
                                      </p:cBhvr>
                                    </p:animMotion>
                                  </p:childTnLst>
                                </p:cTn>
                              </p:par>
                            </p:childTnLst>
                          </p:cTn>
                        </p:par>
                        <p:par>
                          <p:cTn id="25" fill="hold" nodeType="afterGroup">
                            <p:stCondLst>
                              <p:cond delay="20000"/>
                            </p:stCondLst>
                            <p:childTnLst>
                              <p:par>
                                <p:cTn id="26" presetID="8" presetClass="emph" presetSubtype="0" fill="hold" nodeType="afterEffect">
                                  <p:stCondLst>
                                    <p:cond delay="0"/>
                                  </p:stCondLst>
                                  <p:childTnLst>
                                    <p:animRot by="21600000">
                                      <p:cBhvr>
                                        <p:cTn id="27" dur="2000" fill="hold"/>
                                        <p:tgtEl>
                                          <p:spTgt spid="168969"/>
                                        </p:tgtEl>
                                        <p:attrNameLst>
                                          <p:attrName>r</p:attrName>
                                        </p:attrNameLst>
                                      </p:cBhvr>
                                    </p:animRot>
                                  </p:childTnLst>
                                </p:cTn>
                              </p:par>
                            </p:childTnLst>
                          </p:cTn>
                        </p:par>
                        <p:par>
                          <p:cTn id="28" fill="hold" nodeType="afterGroup">
                            <p:stCondLst>
                              <p:cond delay="22000"/>
                            </p:stCondLst>
                            <p:childTnLst>
                              <p:par>
                                <p:cTn id="29" presetID="0" presetClass="path" presetSubtype="0" accel="50000" decel="50000" fill="hold" nodeType="afterEffect">
                                  <p:stCondLst>
                                    <p:cond delay="0"/>
                                  </p:stCondLst>
                                  <p:childTnLst>
                                    <p:animMotion origin="layout" path="M -0.00365 -0.00046 C -0.01198 -0.01736 -0.029 -0.05532 -0.04636 -0.05764 C -0.0599 -0.05949 -0.07344 -0.05972 -0.08698 -0.06088 C -0.09844 -0.06574 -0.09236 -0.06157 -0.10365 -0.07662 C -0.10712 -0.08125 -0.11789 -0.0831 -0.11789 -0.08287 C -0.12518 -0.11134 -0.11736 -0.13773 -0.10834 -0.16227 C -0.10712 -0.16528 -0.10747 -0.16921 -0.10591 -0.17199 C -0.10417 -0.175 -0.10122 -0.17616 -0.09879 -0.17824 C -0.09723 -0.18148 -0.09653 -0.18565 -0.0941 -0.18773 C -0.08976 -0.19144 -0.07969 -0.19421 -0.07969 -0.19398 C -0.07726 -0.2037 -0.075 -0.21319 -0.07257 -0.22269 C -0.07188 -0.22593 -0.07032 -0.23218 -0.07032 -0.23194 C -0.07101 -0.24699 -0.07066 -0.26204 -0.07257 -0.27662 C -0.07622 -0.30486 -0.13264 -0.3044 -0.14167 -0.30532 C -0.15973 -0.31111 -0.17865 -0.31019 -0.19636 -0.30208 C -0.19792 -0.3 -0.19914 -0.29699 -0.20122 -0.2956 C -0.20573 -0.29259 -0.21545 -0.28935 -0.21545 -0.28912 C -0.21858 -0.28519 -0.22188 -0.28079 -0.225 -0.27662 C -0.229 -0.2713 -0.23924 -0.26389 -0.23924 -0.26366 C -0.24341 -0.25278 -0.24688 -0.24398 -0.25365 -0.23542 C -0.25625 -0.22037 -0.25434 -0.22662 -0.25834 -0.21644 " pathEditMode="relative" rAng="0" ptsTypes="ffffffffffffffffffffA">
                                      <p:cBhvr>
                                        <p:cTn id="30" dur="3000" fill="hold"/>
                                        <p:tgtEl>
                                          <p:spTgt spid="168969"/>
                                        </p:tgtEl>
                                        <p:attrNameLst>
                                          <p:attrName>ppt_x</p:attrName>
                                          <p:attrName>ppt_y</p:attrName>
                                        </p:attrNameLst>
                                      </p:cBhvr>
                                      <p:rCtr x="-12743" y="-15532"/>
                                    </p:animMotion>
                                  </p:childTnLst>
                                </p:cTn>
                              </p:par>
                            </p:childTnLst>
                          </p:cTn>
                        </p:par>
                        <p:par>
                          <p:cTn id="31" fill="hold" nodeType="afterGroup">
                            <p:stCondLst>
                              <p:cond delay="25000"/>
                            </p:stCondLst>
                            <p:childTnLst>
                              <p:par>
                                <p:cTn id="32" presetID="8" presetClass="emph" presetSubtype="0" fill="hold" nodeType="afterEffect">
                                  <p:stCondLst>
                                    <p:cond delay="0"/>
                                  </p:stCondLst>
                                  <p:childTnLst>
                                    <p:animRot by="21600000">
                                      <p:cBhvr>
                                        <p:cTn id="33" dur="2000" fill="hold"/>
                                        <p:tgtEl>
                                          <p:spTgt spid="168970"/>
                                        </p:tgtEl>
                                        <p:attrNameLst>
                                          <p:attrName>r</p:attrName>
                                        </p:attrNameLst>
                                      </p:cBhvr>
                                    </p:animRot>
                                  </p:childTnLst>
                                </p:cTn>
                              </p:par>
                            </p:childTnLst>
                          </p:cTn>
                        </p:par>
                        <p:par>
                          <p:cTn id="34" fill="hold" nodeType="afterGroup">
                            <p:stCondLst>
                              <p:cond delay="27000"/>
                            </p:stCondLst>
                            <p:childTnLst>
                              <p:par>
                                <p:cTn id="35" presetID="0" presetClass="path" presetSubtype="0" accel="50000" decel="50000" fill="hold" nodeType="afterEffect">
                                  <p:stCondLst>
                                    <p:cond delay="0"/>
                                  </p:stCondLst>
                                  <p:childTnLst>
                                    <p:animMotion origin="layout" path="M -0.05 0.02848 C -0.06493 0.04213 -0.08229 0.04167 -0.1 0.04445 C -0.12152 0.05417 -0.13975 0.04607 -0.15955 0.06343 C -0.16354 0.07917 -0.16753 0.09514 -0.17135 0.11112 C -0.17222 0.11482 -0.17639 0.11505 -0.17864 0.11737 C -0.18264 0.12153 -0.18368 0.12987 -0.18802 0.13334 C -0.19236 0.13681 -0.20243 0.13959 -0.20243 0.13959 C -0.20399 0.14167 -0.20486 0.14607 -0.20711 0.14607 C -0.21909 0.14607 -0.23125 0.14399 -0.24288 0.13959 C -0.25798 0.1338 -0.26041 0.11389 -0.27378 0.10787 C -0.29062 0.11551 -0.29027 0.13519 -0.29531 0.15556 C -0.296 0.1588 -0.29687 0.16181 -0.29757 0.16505 C -0.29843 0.16829 -0.3 0.17454 -0.3 0.17454 C -0.30173 0.19514 -0.30017 0.22246 -0.31198 0.2382 C -0.31267 0.24144 -0.3125 0.24537 -0.31423 0.24769 C -0.31597 0.25 -0.31927 0.24908 -0.32135 0.2507 C -0.32326 0.25232 -0.32482 0.25487 -0.32621 0.25718 C -0.33073 0.26482 -0.33715 0.27385 -0.34045 0.28264 C -0.3427 0.28866 -0.3427 0.29723 -0.34757 0.30162 C -0.35034 0.30417 -0.35399 0.30371 -0.35711 0.30487 C -0.36788 0.3 -0.37708 0.2926 -0.38576 0.28264 C -0.40034 0.26598 -0.38923 0.27269 -0.40243 0.26667 C -0.41354 0.26783 -0.425 0.26644 -0.43576 0.26991 C -0.44774 0.27362 -0.43958 0.29838 -0.45 0.29838 " pathEditMode="relative" ptsTypes="fffffffffffffffffffffffA">
                                      <p:cBhvr>
                                        <p:cTn id="36" dur="5000" fill="hold"/>
                                        <p:tgtEl>
                                          <p:spTgt spid="168970"/>
                                        </p:tgtEl>
                                        <p:attrNameLst>
                                          <p:attrName>ppt_x</p:attrName>
                                          <p:attrName>ppt_y</p:attrName>
                                        </p:attrNameLst>
                                      </p:cBhvr>
                                    </p:animMotion>
                                  </p:childTnLst>
                                </p:cTn>
                              </p:par>
                            </p:childTnLst>
                          </p:cTn>
                        </p:par>
                        <p:par>
                          <p:cTn id="37" fill="hold" nodeType="afterGroup">
                            <p:stCondLst>
                              <p:cond delay="32000"/>
                            </p:stCondLst>
                            <p:childTnLst>
                              <p:par>
                                <p:cTn id="38" presetID="9" presetClass="entr" presetSubtype="0" repeatCount="4000" fill="hold" grpId="0" nodeType="afterEffect">
                                  <p:stCondLst>
                                    <p:cond delay="500"/>
                                  </p:stCondLst>
                                  <p:childTnLst>
                                    <p:set>
                                      <p:cBhvr>
                                        <p:cTn id="39" dur="1" fill="hold">
                                          <p:stCondLst>
                                            <p:cond delay="0"/>
                                          </p:stCondLst>
                                        </p:cTn>
                                        <p:tgtEl>
                                          <p:spTgt spid="168972"/>
                                        </p:tgtEl>
                                        <p:attrNameLst>
                                          <p:attrName>style.visibility</p:attrName>
                                        </p:attrNameLst>
                                      </p:cBhvr>
                                      <p:to>
                                        <p:strVal val="visible"/>
                                      </p:to>
                                    </p:set>
                                    <p:animEffect transition="in" filter="dissolve">
                                      <p:cBhvr>
                                        <p:cTn id="40" dur="3000"/>
                                        <p:tgtEl>
                                          <p:spTgt spid="168972"/>
                                        </p:tgtEl>
                                      </p:cBhvr>
                                    </p:animEffect>
                                  </p:childTnLst>
                                  <p:subTnLst>
                                    <p:audio>
                                      <p:cMediaNode>
                                        <p:cTn display="0" masterRel="sameClick">
                                          <p:stCondLst>
                                            <p:cond evt="begin" delay="0">
                                              <p:tn val="38"/>
                                            </p:cond>
                                          </p:stCondLst>
                                          <p:endCondLst>
                                            <p:cond evt="onStopAudio" delay="0">
                                              <p:tgtEl>
                                                <p:sldTgt/>
                                              </p:tgtEl>
                                            </p:cond>
                                          </p:endCondLst>
                                        </p:cTn>
                                        <p:tgtEl>
                                          <p:sndTgt r:embed="rId5" name="whoosh.wav"/>
                                        </p:tgtEl>
                                      </p:cMediaNode>
                                    </p:audio>
                                  </p:subTnLst>
                                </p:cTn>
                              </p:par>
                              <p:par>
                                <p:cTn id="41" presetID="0" presetClass="path" presetSubtype="0" repeatCount="4000" accel="50000" decel="50000" fill="hold" grpId="0" nodeType="withEffect">
                                  <p:stCondLst>
                                    <p:cond delay="0"/>
                                  </p:stCondLst>
                                  <p:childTnLst>
                                    <p:animMotion origin="layout" path="M 0.05834 0.13843 C 0.07257 0.11875 0.05157 0.147 0.07014 0.1257 C 0.07361 0.12176 0.07969 0.11297 0.07969 0.1132 C 0.07795 0.09514 0.07587 0.08218 0.07257 0.06528 C 0.07726 0.04653 0.08108 0.04468 0.07014 0.03056 C 0.06771 0.03149 0.06476 0.03125 0.06302 0.03357 C 0.06129 0.03588 0.06181 0.04028 0.06059 0.04306 C 0.05938 0.04561 0.05747 0.04746 0.05591 0.04954 C 0.05504 0.05371 0.05556 0.0588 0.05348 0.06227 C 0.04931 0.06899 0.03004 0.06227 0.02969 0.06227 C 0.02726 0.06112 0.025 0.05903 0.02257 0.05903 C 0.00295 0.05903 0.01094 0.06899 0.00348 0.08125 C 0.00174 0.08426 -0.00121 0.08542 -0.00364 0.0875 C -0.00677 0.08542 -0.01111 0.08519 -0.01319 0.08125 C -0.01562 0.07686 -0.01406 0.07038 -0.01545 0.06528 C -0.01649 0.06158 -0.0184 0.0588 -0.02031 0.05579 C -0.02795 0.04352 -0.03854 0.04075 -0.04878 0.03357 C -0.05434 0.03473 -0.06041 0.0338 -0.06545 0.03681 C -0.06961 0.03936 -0.07187 0.04538 -0.075 0.04954 C -0.07656 0.05163 -0.07986 0.05579 -0.07986 0.05602 C -0.08628 0.08218 -0.08524 0.06829 -0.08211 0.09723 C -0.0842 0.11019 -0.08698 0.12246 -0.08941 0.13519 C -0.08802 0.14075 -0.08107 0.15764 -0.07743 0.16065 C -0.06684 0.16945 -0.04878 0.1713 -0.03698 0.17338 C -0.02014 0.17014 -0.01232 0.16459 0.00348 0.15741 C 0.00591 0.15625 0.00816 0.1551 0.01059 0.15417 C 0.01302 0.15301 0.01789 0.15116 0.01789 0.15139 C 0.01945 0.14908 0.02049 0.14607 0.02257 0.14468 C 0.02917 0.14028 0.05521 0.12825 0.06302 0.1257 C 0.07448 0.11575 0.06736 0.12084 0.08455 0.11297 C 0.08698 0.11181 0.09167 0.10973 0.09167 0.10996 C 0.14219 0.11945 0.12292 0.11713 0.22014 0.10973 C 0.22518 0.10926 0.23021 0.10718 0.23455 0.10348 C 0.24861 0.09121 0.26441 0.08889 0.27969 0.08125 C 0.28299 0.07963 0.28594 0.07686 0.28924 0.075 C 0.29393 0.07246 0.30348 0.06852 0.30348 0.06875 C 0.30834 0.06204 0.31302 0.05602 0.31789 0.04954 C 0.31945 0.04746 0.32257 0.04306 0.32257 0.04329 C 0.329 0.01667 0.33264 -0.01643 0.34393 -0.03935 C 0.34479 -0.05625 0.34514 -0.07337 0.34636 -0.09027 C 0.34723 -0.10625 0.34514 -0.12407 0.35122 -0.13773 C 0.37101 -0.18194 0.42813 -0.17685 0.45834 -0.17916 C 0.4882 -0.18865 0.48021 -0.18518 0.52969 -0.18217 C 0.54184 -0.17708 0.55313 -0.16736 0.56545 -0.16319 C 0.57361 -0.16041 0.58351 -0.15856 0.59167 -0.15694 C 0.61702 -0.15787 0.64254 -0.15717 0.66789 -0.15995 C 0.67466 -0.16064 0.68334 -0.1831 0.68455 -0.18541 C 0.69132 -0.19884 0.69723 -0.21111 0.70122 -0.22662 C 0.70243 -0.23842 0.70591 -0.24976 0.70591 -0.26157 C 0.70591 -0.26412 0.70209 -0.30671 0.70122 -0.3125 C 0.69966 -0.32268 0.69705 -0.33472 0.69393 -0.34421 C 0.68889 -0.35995 0.68924 -0.35185 0.68924 -0.35995 " pathEditMode="relative" rAng="0" ptsTypes="fffffffffffffffffffffffffffffffffffffffffffffffffffA">
                                      <p:cBhvr>
                                        <p:cTn id="42" dur="5000" fill="hold"/>
                                        <p:tgtEl>
                                          <p:spTgt spid="168973"/>
                                        </p:tgtEl>
                                        <p:attrNameLst>
                                          <p:attrName>ppt_x</p:attrName>
                                          <p:attrName>ppt_y</p:attrName>
                                        </p:attrNameLst>
                                      </p:cBhvr>
                                      <p:rCtr x="24983" y="-23171"/>
                                    </p:animMotion>
                                  </p:childTnLst>
                                </p:cTn>
                              </p:par>
                              <p:par>
                                <p:cTn id="43" presetID="0" presetClass="path" presetSubtype="0" repeatCount="4000" accel="50000" decel="50000" fill="hold" grpId="0" nodeType="withEffect">
                                  <p:stCondLst>
                                    <p:cond delay="2500"/>
                                  </p:stCondLst>
                                  <p:childTnLst>
                                    <p:animMotion origin="layout" path="M 4.72222E-6 -7.40741E-7 C -0.0066 0.02685 0.0026 -0.00625 -0.00678 0.01574 C -0.00816 0.01875 -0.00816 0.02245 -0.00938 0.02546 C -0.01077 0.0287 -0.01268 0.03148 -0.01407 0.03495 C -0.01806 0.05579 -0.01702 0.06945 -0.03299 0.07593 C -0.03525 0.07824 -0.03733 0.08079 -0.03994 0.08264 C -0.04202 0.08426 -0.04549 0.08333 -0.04723 0.08588 C -0.04879 0.08796 -0.04827 0.09236 -0.04931 0.09537 C -0.05035 0.09884 -0.05261 0.10162 -0.05417 0.10486 C -0.05469 0.1125 -0.05365 0.1206 -0.05625 0.12732 C -0.05799 0.13125 -0.06268 0.13102 -0.06563 0.13357 C -0.07917 0.14352 -0.06563 0.1382 -0.08455 0.14282 C -0.09497 0.15764 -0.09254 0.18009 -0.08212 0.19398 C -0.0816 0.19745 -0.07969 0.20023 -0.08004 0.20347 C -0.08073 0.2088 -0.09202 0.21829 -0.08212 0.2257 C -0.07674 0.22986 -0.06962 0.22778 -0.06355 0.22894 C -0.05417 0.22778 -0.04358 0.23218 -0.03525 0.2257 C -0.03125 0.22292 -0.03386 0.2132 -0.03299 0.20671 C -0.03091 0.19421 -0.0316 0.19792 -0.02344 0.19074 C -0.00938 0.1919 0.00468 0.19398 0.01875 0.19398 C 0.02361 0.19398 0.02881 0.19445 0.03298 0.19074 C 0.03541 0.1882 0.03454 0.18195 0.03506 0.17801 C 0.03593 0.16435 0.03229 0.14861 0.03767 0.13681 C 0.04097 0.1294 0.05017 0.13287 0.05625 0.13032 C 0.06718 0.1257 0.07638 0.11921 0.08663 0.11435 C 0.0927 0.10648 0.09791 0.10208 0.10572 0.09838 C 0.12795 0.06852 0.1493 0.075 0.1809 0.07315 C 0.18402 0.07222 0.19583 0.06968 0.19965 0.06667 C 0.20555 0.06204 0.20885 0.05116 0.21388 0.04445 C 0.21927 0.02083 0.22847 0.00857 0.24184 -0.00648 C 0.24427 -0.00903 0.25225 -0.02199 0.25607 -0.02222 C 0.2809 -0.02546 0.30607 -0.0243 0.33107 -0.02569 C 0.35954 -0.02917 0.38784 -0.02708 0.41527 -0.01597 C 0.42777 -0.01111 0.43871 -0.00463 0.45121 -7.40741E-7 C 0.45243 0.00208 0.45364 0.00509 0.4559 0.00625 C 0.46006 0.00857 0.46527 0.00787 0.47013 0.00926 C 0.47552 0.01111 0.4809 0.01389 0.48645 0.01574 C 0.49913 0.01458 0.51145 0.01389 0.52395 0.0125 C 0.53038 0.01181 0.53663 0.01134 0.54288 0.00926 C 0.54756 0.00787 0.55677 0.00324 0.55677 0.00347 C 0.57343 -0.02014 0.54704 0.01597 0.56857 -0.00972 C 0.57291 -0.01435 0.58038 -0.02569 0.58038 -0.02546 C 0.58177 -0.03194 0.58281 -0.03866 0.58506 -0.04468 C 0.5868 -0.04884 0.58854 -0.05324 0.58975 -0.05741 C 0.59357 -0.07106 0.59531 -0.08518 0.59913 -0.09861 C 0.60868 -0.13241 0.6 -0.09167 0.60625 -0.12407 C 0.60572 -0.13125 0.60173 -0.16296 0.60173 -0.17477 " pathEditMode="relative" rAng="0" ptsTypes="ffffffffffffffffffffffffffffffffffffffffffffffA">
                                      <p:cBhvr>
                                        <p:cTn id="44" dur="5000" fill="hold"/>
                                        <p:tgtEl>
                                          <p:spTgt spid="168974"/>
                                        </p:tgtEl>
                                        <p:attrNameLst>
                                          <p:attrName>ppt_x</p:attrName>
                                          <p:attrName>ppt_y</p:attrName>
                                        </p:attrNameLst>
                                      </p:cBhvr>
                                      <p:rCtr x="25677" y="2870"/>
                                    </p:animMotion>
                                  </p:childTnLst>
                                </p:cTn>
                              </p:par>
                            </p:childTnLst>
                          </p:cTn>
                        </p:par>
                        <p:par>
                          <p:cTn id="45" fill="hold" nodeType="afterGroup">
                            <p:stCondLst>
                              <p:cond delay="54500"/>
                            </p:stCondLst>
                            <p:childTnLst>
                              <p:par>
                                <p:cTn id="46" presetID="0" presetClass="path" presetSubtype="0" repeatCount="4000" accel="50000" decel="50000" fill="hold" grpId="1" nodeType="afterEffect">
                                  <p:stCondLst>
                                    <p:cond delay="500"/>
                                  </p:stCondLst>
                                  <p:childTnLst>
                                    <p:animMotion origin="layout" path="M 0.04965 -0.12037 C 0.05173 -0.07199 0.046 -0.07037 0.06632 -0.04445 C 0.06736 -0.03542 0.07083 -0.02153 0.06632 -0.0125 C 0.06319 -0.00648 0.05833 -0.00185 0.05434 0.00347 C 0.05086 0.0081 0.0401 0.00972 0.0401 0.00995 C 0.03767 0.01157 0.03524 0.01366 0.03298 0.01597 C 0.02951 0.02014 0.02777 0.02708 0.02343 0.02893 C 0.01875 0.03102 0.0092 0.03518 0.0092 0.03518 C -0.00261 0.05023 -0.02309 0.0493 -0.03854 0.05417 C -0.04375 0.05903 -0.0507 0.06088 -0.05521 0.0669 C -0.05695 0.06921 -0.05625 0.07361 -0.05747 0.07639 C -0.05868 0.07893 -0.06077 0.08079 -0.06233 0.08287 C -0.05955 0.12685 -0.06667 0.1118 -0.05035 0.13356 C -0.04688 0.13819 -0.0408 0.13565 -0.03611 0.1368 C -0.03212 0.13773 -0.02813 0.13866 -0.02414 0.14005 C -0.01927 0.1419 -0.0099 0.1463 -0.0099 0.14653 C 0.02864 0.14236 0.01649 0.14815 0.0401 0.12731 C 0.05104 0.10532 0.07448 0.11296 0.09253 0.11134 C 0.10538 0.10555 0.11441 0.08935 0.12586 0.07963 C 0.14531 0.04028 0.18281 0.05278 0.21389 0.05093 C 0.21961 0.02731 0.21493 0.03611 0.22586 0.02245 C 0.22743 0.01829 0.22916 0.01389 0.23055 0.00972 C 0.23159 0.00671 0.2309 0.00208 0.23298 0.00023 C 0.23698 -0.0037 0.24722 -0.00648 0.24722 -0.00625 C 0.25764 -0.02037 0.25104 -0.01412 0.27812 -0.01551 C 0.30833 -0.01713 0.33836 -0.01759 0.36857 -0.01875 C 0.38107 -0.02315 0.39618 -0.03357 0.4092 -0.03472 C 0.43038 -0.03657 0.45208 -0.03681 0.47343 -0.03773 C 0.48889 -0.04213 0.50121 -0.05347 0.51632 -0.06019 C 0.5276 -0.075 0.52448 -0.0669 0.52812 -0.08218 C 0.52673 -0.12014 0.52569 -0.15671 0.51857 -0.19329 C 0.51944 -0.20625 0.51979 -0.21875 0.521 -0.23148 C 0.52378 -0.25903 0.54687 -0.26273 0.5592 -0.27917 C 0.55833 -0.30023 0.55677 -0.32153 0.55677 -0.34259 C 0.55677 -0.35208 0.5592 -0.36157 0.5592 -0.37107 " pathEditMode="relative" rAng="0" ptsTypes="ffffffffffffffffffffffffffffffffffA">
                                      <p:cBhvr>
                                        <p:cTn id="47" dur="3000" fill="hold"/>
                                        <p:tgtEl>
                                          <p:spTgt spid="168972"/>
                                        </p:tgtEl>
                                        <p:attrNameLst>
                                          <p:attrName>ppt_x</p:attrName>
                                          <p:attrName>ppt_y</p:attrName>
                                        </p:attrNameLst>
                                      </p:cBhvr>
                                      <p:rCtr x="19653" y="880"/>
                                    </p:animMotion>
                                  </p:childTnLst>
                                </p:cTn>
                              </p:par>
                              <p:par>
                                <p:cTn id="48" presetID="0" presetClass="path" presetSubtype="0" repeatCount="4000" accel="50000" decel="50000" fill="hold" grpId="0" nodeType="withEffect">
                                  <p:stCondLst>
                                    <p:cond delay="500"/>
                                  </p:stCondLst>
                                  <p:childTnLst>
                                    <p:animMotion origin="layout" path="M 0.05834 0.13843 C 0.07257 0.11875 0.05157 0.147 0.07014 0.1257 C 0.07361 0.12176 0.07969 0.11297 0.07969 0.1132 C 0.07795 0.09514 0.07587 0.08218 0.07257 0.06528 C 0.07726 0.04653 0.08108 0.04468 0.07014 0.03056 C 0.06771 0.03149 0.06476 0.03125 0.06302 0.03357 C 0.06129 0.03588 0.06181 0.04028 0.06059 0.04306 C 0.05938 0.04561 0.05747 0.04746 0.05591 0.04954 C 0.05504 0.05371 0.05556 0.0588 0.05348 0.06227 C 0.04931 0.06899 0.03004 0.06227 0.02969 0.06227 C 0.02726 0.06112 0.025 0.05903 0.02257 0.05903 C 0.00295 0.05903 0.01094 0.06899 0.00348 0.08125 C 0.00174 0.08426 -0.00121 0.08542 -0.00364 0.0875 C -0.00677 0.08542 -0.01111 0.08519 -0.01319 0.08125 C -0.01562 0.07686 -0.01406 0.07038 -0.01545 0.06528 C -0.01649 0.06158 -0.0184 0.0588 -0.02031 0.05579 C -0.02795 0.04352 -0.03854 0.04075 -0.04878 0.03357 C -0.05434 0.03473 -0.06041 0.0338 -0.06545 0.03681 C -0.06961 0.03936 -0.07187 0.04538 -0.075 0.04954 C -0.07656 0.05163 -0.07986 0.05579 -0.07986 0.05602 C -0.08628 0.08218 -0.08524 0.06829 -0.08211 0.09723 C -0.0842 0.11019 -0.08698 0.12246 -0.08941 0.13519 C -0.08802 0.14075 -0.08107 0.15764 -0.07743 0.16065 C -0.06684 0.16945 -0.04878 0.1713 -0.03698 0.17338 C -0.02014 0.17014 -0.01232 0.16459 0.00348 0.15741 C 0.00591 0.15625 0.00816 0.1551 0.01059 0.15417 C 0.01302 0.15301 0.01789 0.15116 0.01789 0.15139 C 0.01945 0.14908 0.02049 0.14607 0.02257 0.14468 C 0.02917 0.14028 0.05521 0.12825 0.06302 0.1257 C 0.07448 0.11575 0.06736 0.12084 0.08455 0.11297 C 0.08698 0.11181 0.09167 0.10973 0.09167 0.10996 C 0.14219 0.11945 0.12292 0.11713 0.22014 0.10973 C 0.22518 0.10926 0.23021 0.10718 0.23455 0.10348 C 0.24861 0.09121 0.26441 0.08889 0.27969 0.08125 C 0.28299 0.07963 0.28594 0.07686 0.28924 0.075 C 0.29393 0.07246 0.30348 0.06852 0.30348 0.06875 C 0.30834 0.06204 0.31302 0.05602 0.31789 0.04954 C 0.31945 0.04746 0.32257 0.04306 0.32257 0.04329 C 0.329 0.01667 0.33264 -0.01643 0.34393 -0.03935 C 0.34479 -0.05625 0.34514 -0.07337 0.34636 -0.09027 C 0.34723 -0.10625 0.34514 -0.12407 0.35122 -0.13773 C 0.37101 -0.18194 0.42813 -0.17685 0.45834 -0.17916 C 0.4882 -0.18865 0.48021 -0.18518 0.52969 -0.18217 C 0.54184 -0.17708 0.55313 -0.16736 0.56545 -0.16319 C 0.57361 -0.16041 0.58351 -0.15856 0.59167 -0.15694 C 0.61702 -0.15787 0.64254 -0.15717 0.66789 -0.15995 C 0.67466 -0.16064 0.68334 -0.1831 0.68455 -0.18541 C 0.69132 -0.19884 0.69723 -0.21111 0.70122 -0.22662 C 0.70243 -0.23842 0.70591 -0.24976 0.70591 -0.26157 C 0.70591 -0.26412 0.70209 -0.30671 0.70122 -0.3125 C 0.69966 -0.32268 0.69705 -0.33472 0.69393 -0.34421 C 0.68889 -0.35995 0.68924 -0.35185 0.68924 -0.35995 " pathEditMode="relative" rAng="0" ptsTypes="fffffffffffffffffffffffffffffffffffffffffffffffffffA">
                                      <p:cBhvr>
                                        <p:cTn id="49" dur="5000" fill="hold"/>
                                        <p:tgtEl>
                                          <p:spTgt spid="168963"/>
                                        </p:tgtEl>
                                        <p:attrNameLst>
                                          <p:attrName>ppt_x</p:attrName>
                                          <p:attrName>ppt_y</p:attrName>
                                        </p:attrNameLst>
                                      </p:cBhvr>
                                      <p:rCtr x="24983" y="-2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3" grpId="0"/>
      <p:bldP spid="168964" grpId="0" animBg="1"/>
      <p:bldP spid="168965" grpId="0" animBg="1"/>
      <p:bldP spid="168972" grpId="0"/>
      <p:bldP spid="168972" grpId="1"/>
      <p:bldP spid="168973" grpId="0"/>
      <p:bldP spid="16897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2"/>
          <p:cNvGraphicFramePr>
            <a:graphicFrameLocks noChangeAspect="1"/>
          </p:cNvGraphicFramePr>
          <p:nvPr/>
        </p:nvGraphicFramePr>
        <p:xfrm>
          <a:off x="1524000" y="0"/>
          <a:ext cx="9144000" cy="6858000"/>
        </p:xfrm>
        <a:graphic>
          <a:graphicData uri="http://schemas.openxmlformats.org/presentationml/2006/ole">
            <mc:AlternateContent xmlns:mc="http://schemas.openxmlformats.org/markup-compatibility/2006">
              <mc:Choice xmlns:v="urn:schemas-microsoft-com:vml" Requires="v">
                <p:oleObj spid="_x0000_s8279" name="Bitmap Image" r:id="rId6" imgW="3809524" imgH="2857899" progId="Paint.Picture">
                  <p:embed/>
                </p:oleObj>
              </mc:Choice>
              <mc:Fallback>
                <p:oleObj name="Bitmap Image" r:id="rId6" imgW="3809524" imgH="2857899"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945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533405"/>
            <a:ext cx="2590800" cy="2125663"/>
          </a:xfrm>
          <a:prstGeom prst="rect">
            <a:avLst/>
          </a:prstGeom>
          <a:noFill/>
          <a:extLst>
            <a:ext uri="{909E8E84-426E-40DD-AFC4-6F175D3DCCD1}">
              <a14:hiddenFill xmlns:a14="http://schemas.microsoft.com/office/drawing/2010/main">
                <a:solidFill>
                  <a:srgbClr val="FFFFFF"/>
                </a:solidFill>
              </a14:hiddenFill>
            </a:ext>
          </a:extLst>
        </p:spPr>
      </p:pic>
      <p:sp>
        <p:nvSpPr>
          <p:cNvPr id="19460" name="Text Box 4"/>
          <p:cNvSpPr txBox="1">
            <a:spLocks noChangeArrowheads="1"/>
          </p:cNvSpPr>
          <p:nvPr/>
        </p:nvSpPr>
        <p:spPr bwMode="auto">
          <a:xfrm>
            <a:off x="6248400" y="3657605"/>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solidFill>
                  <a:srgbClr val="000000"/>
                </a:solidFill>
              </a:rPr>
              <a:t>N</a:t>
            </a:r>
          </a:p>
        </p:txBody>
      </p:sp>
      <p:sp>
        <p:nvSpPr>
          <p:cNvPr id="19461" name="Text Box 5"/>
          <p:cNvSpPr txBox="1">
            <a:spLocks noChangeArrowheads="1"/>
          </p:cNvSpPr>
          <p:nvPr/>
        </p:nvSpPr>
        <p:spPr bwMode="auto">
          <a:xfrm>
            <a:off x="8153400" y="3276602"/>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solidFill>
                  <a:srgbClr val="000000"/>
                </a:solidFill>
              </a:rPr>
              <a:t>N</a:t>
            </a:r>
          </a:p>
        </p:txBody>
      </p:sp>
      <p:sp>
        <p:nvSpPr>
          <p:cNvPr id="19464" name="Text Box 8"/>
          <p:cNvSpPr txBox="1">
            <a:spLocks noChangeArrowheads="1"/>
          </p:cNvSpPr>
          <p:nvPr/>
        </p:nvSpPr>
        <p:spPr bwMode="auto">
          <a:xfrm>
            <a:off x="7543800" y="4724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solidFill>
                  <a:srgbClr val="000000"/>
                </a:solidFill>
              </a:rPr>
              <a:t>N</a:t>
            </a:r>
          </a:p>
        </p:txBody>
      </p:sp>
      <p:sp>
        <p:nvSpPr>
          <p:cNvPr id="19465" name="Text Box 9"/>
          <p:cNvSpPr txBox="1">
            <a:spLocks noChangeArrowheads="1"/>
          </p:cNvSpPr>
          <p:nvPr/>
        </p:nvSpPr>
        <p:spPr bwMode="auto">
          <a:xfrm>
            <a:off x="8534400" y="4191001"/>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solidFill>
                  <a:srgbClr val="000000"/>
                </a:solidFill>
              </a:rPr>
              <a:t>N</a:t>
            </a:r>
          </a:p>
        </p:txBody>
      </p:sp>
      <p:sp>
        <p:nvSpPr>
          <p:cNvPr id="19469" name="Text Box 13"/>
          <p:cNvSpPr txBox="1">
            <a:spLocks noChangeArrowheads="1"/>
          </p:cNvSpPr>
          <p:nvPr/>
        </p:nvSpPr>
        <p:spPr bwMode="auto">
          <a:xfrm>
            <a:off x="3505200" y="44959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solidFill>
                  <a:srgbClr val="000000"/>
                </a:solidFill>
              </a:rPr>
              <a:t>N</a:t>
            </a:r>
          </a:p>
        </p:txBody>
      </p:sp>
      <p:sp>
        <p:nvSpPr>
          <p:cNvPr id="19470" name="Text Box 14"/>
          <p:cNvSpPr txBox="1">
            <a:spLocks noChangeArrowheads="1"/>
          </p:cNvSpPr>
          <p:nvPr/>
        </p:nvSpPr>
        <p:spPr bwMode="auto">
          <a:xfrm>
            <a:off x="2743200" y="3886204"/>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solidFill>
                  <a:srgbClr val="000000"/>
                </a:solidFill>
              </a:rPr>
              <a:t>N</a:t>
            </a:r>
          </a:p>
        </p:txBody>
      </p:sp>
      <p:sp>
        <p:nvSpPr>
          <p:cNvPr id="19471" name="Text Box 15"/>
          <p:cNvSpPr txBox="1">
            <a:spLocks noChangeArrowheads="1"/>
          </p:cNvSpPr>
          <p:nvPr/>
        </p:nvSpPr>
        <p:spPr bwMode="auto">
          <a:xfrm>
            <a:off x="3962400" y="4191001"/>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solidFill>
                  <a:srgbClr val="000000"/>
                </a:solidFill>
              </a:rPr>
              <a:t>N</a:t>
            </a:r>
          </a:p>
        </p:txBody>
      </p:sp>
      <p:sp>
        <p:nvSpPr>
          <p:cNvPr id="19474" name="Text Box 18"/>
          <p:cNvSpPr txBox="1">
            <a:spLocks noChangeArrowheads="1"/>
          </p:cNvSpPr>
          <p:nvPr/>
        </p:nvSpPr>
        <p:spPr bwMode="auto">
          <a:xfrm>
            <a:off x="8229600" y="6248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19475" name="Text Box 19"/>
          <p:cNvSpPr txBox="1">
            <a:spLocks noChangeArrowheads="1"/>
          </p:cNvSpPr>
          <p:nvPr/>
        </p:nvSpPr>
        <p:spPr bwMode="auto">
          <a:xfrm>
            <a:off x="6781800" y="6172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19476" name="Text Box 20"/>
          <p:cNvSpPr txBox="1">
            <a:spLocks noChangeArrowheads="1"/>
          </p:cNvSpPr>
          <p:nvPr/>
        </p:nvSpPr>
        <p:spPr bwMode="auto">
          <a:xfrm>
            <a:off x="6477000" y="5791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19477" name="Text Box 21"/>
          <p:cNvSpPr txBox="1">
            <a:spLocks noChangeArrowheads="1"/>
          </p:cNvSpPr>
          <p:nvPr/>
        </p:nvSpPr>
        <p:spPr bwMode="auto">
          <a:xfrm>
            <a:off x="8915400" y="5791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19478" name="Text Box 22"/>
          <p:cNvSpPr txBox="1">
            <a:spLocks noChangeArrowheads="1"/>
          </p:cNvSpPr>
          <p:nvPr/>
        </p:nvSpPr>
        <p:spPr bwMode="auto">
          <a:xfrm>
            <a:off x="4267200" y="57151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19479" name="Text Box 23"/>
          <p:cNvSpPr txBox="1">
            <a:spLocks noChangeArrowheads="1"/>
          </p:cNvSpPr>
          <p:nvPr/>
        </p:nvSpPr>
        <p:spPr bwMode="auto">
          <a:xfrm>
            <a:off x="2819400" y="51817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19480" name="Text Box 24"/>
          <p:cNvSpPr txBox="1">
            <a:spLocks noChangeArrowheads="1"/>
          </p:cNvSpPr>
          <p:nvPr/>
        </p:nvSpPr>
        <p:spPr bwMode="auto">
          <a:xfrm>
            <a:off x="3505200" y="5029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19481" name="Text Box 25"/>
          <p:cNvSpPr txBox="1">
            <a:spLocks noChangeArrowheads="1"/>
          </p:cNvSpPr>
          <p:nvPr/>
        </p:nvSpPr>
        <p:spPr bwMode="auto">
          <a:xfrm>
            <a:off x="7543800" y="5410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19482" name="Text Box 26"/>
          <p:cNvSpPr txBox="1">
            <a:spLocks noChangeArrowheads="1"/>
          </p:cNvSpPr>
          <p:nvPr/>
        </p:nvSpPr>
        <p:spPr bwMode="auto">
          <a:xfrm>
            <a:off x="3048000" y="57151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19483" name="Text Box 27"/>
          <p:cNvSpPr txBox="1">
            <a:spLocks noChangeArrowheads="1"/>
          </p:cNvSpPr>
          <p:nvPr/>
        </p:nvSpPr>
        <p:spPr bwMode="auto">
          <a:xfrm>
            <a:off x="3657600" y="6172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19484" name="Text Box 28"/>
          <p:cNvSpPr txBox="1">
            <a:spLocks noChangeArrowheads="1"/>
          </p:cNvSpPr>
          <p:nvPr/>
        </p:nvSpPr>
        <p:spPr bwMode="auto">
          <a:xfrm>
            <a:off x="5867400" y="6491288"/>
            <a:ext cx="228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19485" name="Text Box 29"/>
          <p:cNvSpPr txBox="1">
            <a:spLocks noChangeArrowheads="1"/>
          </p:cNvSpPr>
          <p:nvPr/>
        </p:nvSpPr>
        <p:spPr bwMode="auto">
          <a:xfrm>
            <a:off x="4572000" y="6172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19486" name="Text Box 30"/>
          <p:cNvSpPr txBox="1">
            <a:spLocks noChangeArrowheads="1"/>
          </p:cNvSpPr>
          <p:nvPr/>
        </p:nvSpPr>
        <p:spPr bwMode="auto">
          <a:xfrm>
            <a:off x="2590800" y="6248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19487" name="Text Box 31"/>
          <p:cNvSpPr txBox="1">
            <a:spLocks noChangeArrowheads="1"/>
          </p:cNvSpPr>
          <p:nvPr/>
        </p:nvSpPr>
        <p:spPr bwMode="auto">
          <a:xfrm>
            <a:off x="5410200" y="457200"/>
            <a:ext cx="5029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a:solidFill>
                  <a:srgbClr val="000000"/>
                </a:solidFill>
              </a:rPr>
              <a:t>Oh no, Gertrude’s Back?</a:t>
            </a:r>
          </a:p>
        </p:txBody>
      </p:sp>
    </p:spTree>
    <p:extLst>
      <p:ext uri="{BB962C8B-B14F-4D97-AF65-F5344CB8AC3E}">
        <p14:creationId xmlns:p14="http://schemas.microsoft.com/office/powerpoint/2010/main" val="23491142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500"/>
                                        <p:tgtEl>
                                          <p:spTgt spid="19458"/>
                                        </p:tgtEl>
                                      </p:cBhvr>
                                    </p:animEffect>
                                  </p:childTnLst>
                                  <p:subTnLst>
                                    <p:audio>
                                      <p:cMediaNode>
                                        <p:cTn display="0" masterRel="sameClick">
                                          <p:stCondLst>
                                            <p:cond evt="begin" delay="0">
                                              <p:tn val="5"/>
                                            </p:cond>
                                          </p:stCondLst>
                                          <p:endCondLst>
                                            <p:cond evt="onStopAudio" delay="0">
                                              <p:tgtEl>
                                                <p:sldTgt/>
                                              </p:tgtEl>
                                            </p:cond>
                                          </p:endCondLst>
                                        </p:cTn>
                                        <p:tgtEl>
                                          <p:sndTgt r:embed="rId4" name="cowmoo.wav"/>
                                        </p:tgtEl>
                                      </p:cMediaNode>
                                    </p:audio>
                                  </p:subTnLst>
                                </p:cTn>
                              </p:par>
                            </p:childTnLst>
                          </p:cTn>
                        </p:par>
                        <p:par>
                          <p:cTn id="8" fill="hold" nodeType="afterGroup">
                            <p:stCondLst>
                              <p:cond delay="500"/>
                            </p:stCondLst>
                            <p:childTnLst>
                              <p:par>
                                <p:cTn id="9" presetID="10" presetClass="entr" presetSubtype="0" fill="hold" nodeType="afterEffect">
                                  <p:stCondLst>
                                    <p:cond delay="3000"/>
                                  </p:stCondLst>
                                  <p:childTnLst>
                                    <p:set>
                                      <p:cBhvr>
                                        <p:cTn id="10" dur="1" fill="hold">
                                          <p:stCondLst>
                                            <p:cond delay="0"/>
                                          </p:stCondLst>
                                        </p:cTn>
                                        <p:tgtEl>
                                          <p:spTgt spid="19459"/>
                                        </p:tgtEl>
                                        <p:attrNameLst>
                                          <p:attrName>style.visibility</p:attrName>
                                        </p:attrNameLst>
                                      </p:cBhvr>
                                      <p:to>
                                        <p:strVal val="visible"/>
                                      </p:to>
                                    </p:set>
                                    <p:animEffect transition="in" filter="fade">
                                      <p:cBhvr>
                                        <p:cTn id="11" dur="2000"/>
                                        <p:tgtEl>
                                          <p:spTgt spid="19459"/>
                                        </p:tgtEl>
                                      </p:cBhvr>
                                    </p:animEffect>
                                  </p:childTnLst>
                                  <p:subTnLst>
                                    <p:audio>
                                      <p:cMediaNode vol="100000">
                                        <p:cTn display="0" masterRel="sameClick">
                                          <p:stCondLst>
                                            <p:cond evt="begin" delay="0">
                                              <p:tn val="9"/>
                                            </p:cond>
                                          </p:stCondLst>
                                          <p:endCondLst>
                                            <p:cond evt="onStopAudio" delay="0">
                                              <p:tgtEl>
                                                <p:sldTgt/>
                                              </p:tgtEl>
                                            </p:cond>
                                          </p:endCondLst>
                                        </p:cTn>
                                        <p:tgtEl>
                                          <p:sndTgt r:embed="rId5"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2"/>
          <p:cNvGraphicFramePr>
            <a:graphicFrameLocks noChangeAspect="1"/>
          </p:cNvGraphicFramePr>
          <p:nvPr/>
        </p:nvGraphicFramePr>
        <p:xfrm>
          <a:off x="1524000" y="0"/>
          <a:ext cx="9144000" cy="6858000"/>
        </p:xfrm>
        <a:graphic>
          <a:graphicData uri="http://schemas.openxmlformats.org/presentationml/2006/ole">
            <mc:AlternateContent xmlns:mc="http://schemas.openxmlformats.org/markup-compatibility/2006">
              <mc:Choice xmlns:v="urn:schemas-microsoft-com:vml" Requires="v">
                <p:oleObj spid="_x0000_s9303" name="Bitmap Image" r:id="rId5" imgW="3809524" imgH="2857899" progId="Paint.Picture">
                  <p:embed/>
                </p:oleObj>
              </mc:Choice>
              <mc:Fallback>
                <p:oleObj name="Bitmap Image" r:id="rId5" imgW="3809524" imgH="2857899"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355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3600" y="2133747"/>
            <a:ext cx="2590800" cy="2125663"/>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0400" y="4419600"/>
            <a:ext cx="838200" cy="209550"/>
          </a:xfrm>
          <a:prstGeom prst="rect">
            <a:avLst/>
          </a:prstGeom>
          <a:noFill/>
          <a:extLst>
            <a:ext uri="{909E8E84-426E-40DD-AFC4-6F175D3DCCD1}">
              <a14:hiddenFill xmlns:a14="http://schemas.microsoft.com/office/drawing/2010/main">
                <a:solidFill>
                  <a:srgbClr val="FFFFFF"/>
                </a:solidFill>
              </a14:hiddenFill>
            </a:ext>
          </a:extLst>
        </p:spPr>
      </p:pic>
      <p:sp>
        <p:nvSpPr>
          <p:cNvPr id="23557" name="Text Box 5"/>
          <p:cNvSpPr txBox="1">
            <a:spLocks noChangeArrowheads="1"/>
          </p:cNvSpPr>
          <p:nvPr/>
        </p:nvSpPr>
        <p:spPr bwMode="auto">
          <a:xfrm>
            <a:off x="8534400" y="6491288"/>
            <a:ext cx="228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3558" name="Text Box 6"/>
          <p:cNvSpPr txBox="1">
            <a:spLocks noChangeArrowheads="1"/>
          </p:cNvSpPr>
          <p:nvPr/>
        </p:nvSpPr>
        <p:spPr bwMode="auto">
          <a:xfrm>
            <a:off x="7543800" y="6248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3559" name="Text Box 7"/>
          <p:cNvSpPr txBox="1">
            <a:spLocks noChangeArrowheads="1"/>
          </p:cNvSpPr>
          <p:nvPr/>
        </p:nvSpPr>
        <p:spPr bwMode="auto">
          <a:xfrm>
            <a:off x="6477000" y="6172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3560" name="Text Box 8"/>
          <p:cNvSpPr txBox="1">
            <a:spLocks noChangeArrowheads="1"/>
          </p:cNvSpPr>
          <p:nvPr/>
        </p:nvSpPr>
        <p:spPr bwMode="auto">
          <a:xfrm>
            <a:off x="5791200" y="6248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3561" name="Text Box 9"/>
          <p:cNvSpPr txBox="1">
            <a:spLocks noChangeArrowheads="1"/>
          </p:cNvSpPr>
          <p:nvPr/>
        </p:nvSpPr>
        <p:spPr bwMode="auto">
          <a:xfrm>
            <a:off x="9144000" y="5791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3562" name="Text Box 10"/>
          <p:cNvSpPr txBox="1">
            <a:spLocks noChangeArrowheads="1"/>
          </p:cNvSpPr>
          <p:nvPr/>
        </p:nvSpPr>
        <p:spPr bwMode="auto">
          <a:xfrm>
            <a:off x="6629400" y="5791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3563" name="Text Box 11"/>
          <p:cNvSpPr txBox="1">
            <a:spLocks noChangeArrowheads="1"/>
          </p:cNvSpPr>
          <p:nvPr/>
        </p:nvSpPr>
        <p:spPr bwMode="auto">
          <a:xfrm>
            <a:off x="7543800" y="5410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3564" name="Text Box 12"/>
          <p:cNvSpPr txBox="1">
            <a:spLocks noChangeArrowheads="1"/>
          </p:cNvSpPr>
          <p:nvPr/>
        </p:nvSpPr>
        <p:spPr bwMode="auto">
          <a:xfrm>
            <a:off x="8534400" y="59437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3565" name="Text Box 13"/>
          <p:cNvSpPr txBox="1">
            <a:spLocks noChangeArrowheads="1"/>
          </p:cNvSpPr>
          <p:nvPr/>
        </p:nvSpPr>
        <p:spPr bwMode="auto">
          <a:xfrm>
            <a:off x="3657600" y="5105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3566" name="Text Box 14"/>
          <p:cNvSpPr txBox="1">
            <a:spLocks noChangeArrowheads="1"/>
          </p:cNvSpPr>
          <p:nvPr/>
        </p:nvSpPr>
        <p:spPr bwMode="auto">
          <a:xfrm>
            <a:off x="2667000" y="52579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3567" name="Text Box 15"/>
          <p:cNvSpPr txBox="1">
            <a:spLocks noChangeArrowheads="1"/>
          </p:cNvSpPr>
          <p:nvPr/>
        </p:nvSpPr>
        <p:spPr bwMode="auto">
          <a:xfrm>
            <a:off x="3810000" y="56389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3568" name="Text Box 16"/>
          <p:cNvSpPr txBox="1">
            <a:spLocks noChangeArrowheads="1"/>
          </p:cNvSpPr>
          <p:nvPr/>
        </p:nvSpPr>
        <p:spPr bwMode="auto">
          <a:xfrm>
            <a:off x="2590800" y="6172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3569" name="Text Box 17"/>
          <p:cNvSpPr txBox="1">
            <a:spLocks noChangeArrowheads="1"/>
          </p:cNvSpPr>
          <p:nvPr/>
        </p:nvSpPr>
        <p:spPr bwMode="auto">
          <a:xfrm>
            <a:off x="3581400" y="6248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3570" name="Text Box 18"/>
          <p:cNvSpPr txBox="1">
            <a:spLocks noChangeArrowheads="1"/>
          </p:cNvSpPr>
          <p:nvPr/>
        </p:nvSpPr>
        <p:spPr bwMode="auto">
          <a:xfrm>
            <a:off x="4495800" y="6172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3575" name="Text Box 23"/>
          <p:cNvSpPr txBox="1">
            <a:spLocks noChangeArrowheads="1"/>
          </p:cNvSpPr>
          <p:nvPr/>
        </p:nvSpPr>
        <p:spPr bwMode="auto">
          <a:xfrm>
            <a:off x="8534400" y="3200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23576" name="Text Box 24"/>
          <p:cNvSpPr txBox="1">
            <a:spLocks noChangeArrowheads="1"/>
          </p:cNvSpPr>
          <p:nvPr/>
        </p:nvSpPr>
        <p:spPr bwMode="auto">
          <a:xfrm>
            <a:off x="6324600" y="3733801"/>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23577" name="Text Box 25"/>
          <p:cNvSpPr txBox="1">
            <a:spLocks noChangeArrowheads="1"/>
          </p:cNvSpPr>
          <p:nvPr/>
        </p:nvSpPr>
        <p:spPr bwMode="auto">
          <a:xfrm>
            <a:off x="8610600" y="4114803"/>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23578" name="Text Box 26"/>
          <p:cNvSpPr txBox="1">
            <a:spLocks noChangeArrowheads="1"/>
          </p:cNvSpPr>
          <p:nvPr/>
        </p:nvSpPr>
        <p:spPr bwMode="auto">
          <a:xfrm>
            <a:off x="7543800" y="48769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23579" name="Text Box 27"/>
          <p:cNvSpPr txBox="1">
            <a:spLocks noChangeArrowheads="1"/>
          </p:cNvSpPr>
          <p:nvPr/>
        </p:nvSpPr>
        <p:spPr bwMode="auto">
          <a:xfrm>
            <a:off x="3581400" y="44197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23581" name="Text Box 29"/>
          <p:cNvSpPr txBox="1">
            <a:spLocks noChangeArrowheads="1"/>
          </p:cNvSpPr>
          <p:nvPr/>
        </p:nvSpPr>
        <p:spPr bwMode="auto">
          <a:xfrm>
            <a:off x="3962400" y="3657605"/>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23583" name="Text Box 31"/>
          <p:cNvSpPr txBox="1">
            <a:spLocks noChangeArrowheads="1"/>
          </p:cNvSpPr>
          <p:nvPr/>
        </p:nvSpPr>
        <p:spPr bwMode="auto">
          <a:xfrm>
            <a:off x="4191000" y="5029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23584" name="Text Box 32"/>
          <p:cNvSpPr txBox="1">
            <a:spLocks noChangeArrowheads="1"/>
          </p:cNvSpPr>
          <p:nvPr/>
        </p:nvSpPr>
        <p:spPr bwMode="auto">
          <a:xfrm>
            <a:off x="4343400" y="51817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23585" name="Text Box 33"/>
          <p:cNvSpPr txBox="1">
            <a:spLocks noChangeArrowheads="1"/>
          </p:cNvSpPr>
          <p:nvPr/>
        </p:nvSpPr>
        <p:spPr bwMode="auto">
          <a:xfrm>
            <a:off x="4114800" y="4114803"/>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Tree>
    <p:extLst>
      <p:ext uri="{BB962C8B-B14F-4D97-AF65-F5344CB8AC3E}">
        <p14:creationId xmlns:p14="http://schemas.microsoft.com/office/powerpoint/2010/main" val="40422245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afterEffect">
                                  <p:stCondLst>
                                    <p:cond delay="0"/>
                                  </p:stCondLst>
                                  <p:childTnLst>
                                    <p:animScale>
                                      <p:cBhvr>
                                        <p:cTn id="6" dur="2000" fill="hold"/>
                                        <p:tgtEl>
                                          <p:spTgt spid="23555"/>
                                        </p:tgtEl>
                                      </p:cBhvr>
                                      <p:by x="150000" y="150000"/>
                                    </p:animScale>
                                  </p:childTnLst>
                                </p:cTn>
                              </p:par>
                            </p:childTnLst>
                          </p:cTn>
                        </p:par>
                        <p:par>
                          <p:cTn id="7" fill="hold" nodeType="afterGroup">
                            <p:stCondLst>
                              <p:cond delay="2000"/>
                            </p:stCondLst>
                            <p:childTnLst>
                              <p:par>
                                <p:cTn id="8" presetID="16" presetClass="entr" presetSubtype="26" repeatCount="indefinite" fill="hold" nodeType="afterEffect">
                                  <p:stCondLst>
                                    <p:cond delay="0"/>
                                  </p:stCondLst>
                                  <p:endCondLst>
                                    <p:cond evt="onNext" delay="0">
                                      <p:tgtEl>
                                        <p:sldTgt/>
                                      </p:tgtEl>
                                    </p:cond>
                                  </p:endCondLst>
                                  <p:childTnLst>
                                    <p:set>
                                      <p:cBhvr>
                                        <p:cTn id="9" dur="1" fill="hold">
                                          <p:stCondLst>
                                            <p:cond delay="0"/>
                                          </p:stCondLst>
                                        </p:cTn>
                                        <p:tgtEl>
                                          <p:spTgt spid="23556"/>
                                        </p:tgtEl>
                                        <p:attrNameLst>
                                          <p:attrName>style.visibility</p:attrName>
                                        </p:attrNameLst>
                                      </p:cBhvr>
                                      <p:to>
                                        <p:strVal val="visible"/>
                                      </p:to>
                                    </p:set>
                                    <p:animEffect transition="in" filter="barn(inHorizontal)">
                                      <p:cBhvr>
                                        <p:cTn id="10" dur="500"/>
                                        <p:tgtEl>
                                          <p:spTgt spid="23556"/>
                                        </p:tgtEl>
                                      </p:cBhvr>
                                    </p:animEffect>
                                  </p:childTnLst>
                                  <p:subTnLst>
                                    <p:audio>
                                      <p:cMediaNode>
                                        <p:cTn display="0" masterRel="sameClick">
                                          <p:stCondLst>
                                            <p:cond evt="begin" delay="0">
                                              <p:tn val="8"/>
                                            </p:cond>
                                          </p:stCondLst>
                                          <p:endCondLst>
                                            <p:cond evt="onStopAudio" delay="0">
                                              <p:tgtEl>
                                                <p:sldTgt/>
                                              </p:tgtEl>
                                            </p:cond>
                                          </p:endCondLst>
                                        </p:cTn>
                                        <p:tgtEl>
                                          <p:sndTgt r:embed="rId4" name="horse eating h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Polywire break fence 2wwf"/>
          <p:cNvPicPr>
            <a:picLocks noChangeAspect="1" noChangeArrowheads="1"/>
          </p:cNvPicPr>
          <p:nvPr/>
        </p:nvPicPr>
        <p:blipFill>
          <a:blip r:embed="rId3" cstate="print"/>
          <a:srcRect/>
          <a:stretch>
            <a:fillRect/>
          </a:stretch>
        </p:blipFill>
        <p:spPr bwMode="auto">
          <a:xfrm>
            <a:off x="1524000" y="-499210"/>
            <a:ext cx="9144000" cy="9146117"/>
          </a:xfrm>
          <a:prstGeom prst="rect">
            <a:avLst/>
          </a:prstGeom>
          <a:noFill/>
          <a:ln w="9525">
            <a:noFill/>
            <a:miter lim="800000"/>
            <a:headEnd/>
            <a:tailEnd/>
          </a:ln>
        </p:spPr>
      </p:pic>
    </p:spTree>
    <p:extLst>
      <p:ext uri="{BB962C8B-B14F-4D97-AF65-F5344CB8AC3E}">
        <p14:creationId xmlns:p14="http://schemas.microsoft.com/office/powerpoint/2010/main" val="341993345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2"/>
          <p:cNvGraphicFramePr>
            <a:graphicFrameLocks noChangeAspect="1"/>
          </p:cNvGraphicFramePr>
          <p:nvPr/>
        </p:nvGraphicFramePr>
        <p:xfrm>
          <a:off x="1524000" y="0"/>
          <a:ext cx="9144000" cy="6858000"/>
        </p:xfrm>
        <a:graphic>
          <a:graphicData uri="http://schemas.openxmlformats.org/presentationml/2006/ole">
            <mc:AlternateContent xmlns:mc="http://schemas.openxmlformats.org/markup-compatibility/2006">
              <mc:Choice xmlns:v="urn:schemas-microsoft-com:vml" Requires="v">
                <p:oleObj spid="_x0000_s10330" name="Bitmap Image" r:id="rId6" imgW="3809524" imgH="2857899" progId="Paint.Picture">
                  <p:embed/>
                </p:oleObj>
              </mc:Choice>
              <mc:Fallback>
                <p:oleObj name="Bitmap Image" r:id="rId6" imgW="3809524" imgH="2857899"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457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3600" y="1143002"/>
            <a:ext cx="3124200" cy="2563813"/>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9000" y="4114800"/>
            <a:ext cx="1066800" cy="266700"/>
          </a:xfrm>
          <a:prstGeom prst="rect">
            <a:avLst/>
          </a:prstGeom>
          <a:noFill/>
          <a:extLst>
            <a:ext uri="{909E8E84-426E-40DD-AFC4-6F175D3DCCD1}">
              <a14:hiddenFill xmlns:a14="http://schemas.microsoft.com/office/drawing/2010/main">
                <a:solidFill>
                  <a:srgbClr val="FFFFFF"/>
                </a:solidFill>
              </a14:hiddenFill>
            </a:ext>
          </a:extLst>
        </p:spPr>
      </p:pic>
      <p:sp>
        <p:nvSpPr>
          <p:cNvPr id="24581" name="Text Box 5"/>
          <p:cNvSpPr txBox="1">
            <a:spLocks noChangeArrowheads="1"/>
          </p:cNvSpPr>
          <p:nvPr/>
        </p:nvSpPr>
        <p:spPr bwMode="auto">
          <a:xfrm>
            <a:off x="3581400" y="44197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24584" name="Text Box 8"/>
          <p:cNvSpPr txBox="1">
            <a:spLocks noChangeArrowheads="1"/>
          </p:cNvSpPr>
          <p:nvPr/>
        </p:nvSpPr>
        <p:spPr bwMode="auto">
          <a:xfrm>
            <a:off x="7620000" y="48769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24592" name="Text Box 16"/>
          <p:cNvSpPr txBox="1">
            <a:spLocks noChangeArrowheads="1"/>
          </p:cNvSpPr>
          <p:nvPr/>
        </p:nvSpPr>
        <p:spPr bwMode="auto">
          <a:xfrm>
            <a:off x="7620000" y="5486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4593" name="Text Box 17"/>
          <p:cNvSpPr txBox="1">
            <a:spLocks noChangeArrowheads="1"/>
          </p:cNvSpPr>
          <p:nvPr/>
        </p:nvSpPr>
        <p:spPr bwMode="auto">
          <a:xfrm>
            <a:off x="7543800" y="6172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4594" name="Text Box 18"/>
          <p:cNvSpPr txBox="1">
            <a:spLocks noChangeArrowheads="1"/>
          </p:cNvSpPr>
          <p:nvPr/>
        </p:nvSpPr>
        <p:spPr bwMode="auto">
          <a:xfrm>
            <a:off x="8077200" y="6248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4595" name="Text Box 19"/>
          <p:cNvSpPr txBox="1">
            <a:spLocks noChangeArrowheads="1"/>
          </p:cNvSpPr>
          <p:nvPr/>
        </p:nvSpPr>
        <p:spPr bwMode="auto">
          <a:xfrm>
            <a:off x="6858000" y="6248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4596" name="Text Box 20"/>
          <p:cNvSpPr txBox="1">
            <a:spLocks noChangeArrowheads="1"/>
          </p:cNvSpPr>
          <p:nvPr/>
        </p:nvSpPr>
        <p:spPr bwMode="auto">
          <a:xfrm>
            <a:off x="6172200" y="57151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4597" name="Text Box 21"/>
          <p:cNvSpPr txBox="1">
            <a:spLocks noChangeArrowheads="1"/>
          </p:cNvSpPr>
          <p:nvPr/>
        </p:nvSpPr>
        <p:spPr bwMode="auto">
          <a:xfrm>
            <a:off x="8915400" y="57151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4598" name="Text Box 22"/>
          <p:cNvSpPr txBox="1">
            <a:spLocks noChangeArrowheads="1"/>
          </p:cNvSpPr>
          <p:nvPr/>
        </p:nvSpPr>
        <p:spPr bwMode="auto">
          <a:xfrm>
            <a:off x="5715000" y="6248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4599" name="Text Box 23"/>
          <p:cNvSpPr txBox="1">
            <a:spLocks noChangeArrowheads="1"/>
          </p:cNvSpPr>
          <p:nvPr/>
        </p:nvSpPr>
        <p:spPr bwMode="auto">
          <a:xfrm>
            <a:off x="9067800" y="6172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4600" name="Text Box 24"/>
          <p:cNvSpPr txBox="1">
            <a:spLocks noChangeArrowheads="1"/>
          </p:cNvSpPr>
          <p:nvPr/>
        </p:nvSpPr>
        <p:spPr bwMode="auto">
          <a:xfrm>
            <a:off x="3581400" y="5029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4601" name="Text Box 25"/>
          <p:cNvSpPr txBox="1">
            <a:spLocks noChangeArrowheads="1"/>
          </p:cNvSpPr>
          <p:nvPr/>
        </p:nvSpPr>
        <p:spPr bwMode="auto">
          <a:xfrm>
            <a:off x="3429000" y="59437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4602" name="Text Box 26"/>
          <p:cNvSpPr txBox="1">
            <a:spLocks noChangeArrowheads="1"/>
          </p:cNvSpPr>
          <p:nvPr/>
        </p:nvSpPr>
        <p:spPr bwMode="auto">
          <a:xfrm>
            <a:off x="3962400" y="6248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4603" name="Text Box 27"/>
          <p:cNvSpPr txBox="1">
            <a:spLocks noChangeArrowheads="1"/>
          </p:cNvSpPr>
          <p:nvPr/>
        </p:nvSpPr>
        <p:spPr bwMode="auto">
          <a:xfrm>
            <a:off x="4495800" y="6248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4604" name="Text Box 28"/>
          <p:cNvSpPr txBox="1">
            <a:spLocks noChangeArrowheads="1"/>
          </p:cNvSpPr>
          <p:nvPr/>
        </p:nvSpPr>
        <p:spPr bwMode="auto">
          <a:xfrm>
            <a:off x="2590800" y="6172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4605" name="Text Box 29"/>
          <p:cNvSpPr txBox="1">
            <a:spLocks noChangeArrowheads="1"/>
          </p:cNvSpPr>
          <p:nvPr/>
        </p:nvSpPr>
        <p:spPr bwMode="auto">
          <a:xfrm>
            <a:off x="2819400" y="51817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4606" name="Text Box 30"/>
          <p:cNvSpPr txBox="1">
            <a:spLocks noChangeArrowheads="1"/>
          </p:cNvSpPr>
          <p:nvPr/>
        </p:nvSpPr>
        <p:spPr bwMode="auto">
          <a:xfrm>
            <a:off x="4114800" y="56389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Tree>
    <p:extLst>
      <p:ext uri="{BB962C8B-B14F-4D97-AF65-F5344CB8AC3E}">
        <p14:creationId xmlns:p14="http://schemas.microsoft.com/office/powerpoint/2010/main" val="14825816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afterEffect">
                                  <p:stCondLst>
                                    <p:cond delay="0"/>
                                  </p:stCondLst>
                                  <p:childTnLst>
                                    <p:animScale>
                                      <p:cBhvr>
                                        <p:cTn id="6" dur="2000" fill="hold"/>
                                        <p:tgtEl>
                                          <p:spTgt spid="24579"/>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4" name="wind.wav"/>
                                        </p:tgtEl>
                                      </p:cMediaNode>
                                    </p:audio>
                                  </p:subTnLst>
                                </p:cTn>
                              </p:par>
                            </p:childTnLst>
                          </p:cTn>
                        </p:par>
                        <p:par>
                          <p:cTn id="7" fill="hold" nodeType="afterGroup">
                            <p:stCondLst>
                              <p:cond delay="2000"/>
                            </p:stCondLst>
                            <p:childTnLst>
                              <p:par>
                                <p:cTn id="8" presetID="16" presetClass="entr" presetSubtype="26" repeatCount="10000" fill="hold" nodeType="afterEffect">
                                  <p:stCondLst>
                                    <p:cond delay="0"/>
                                  </p:stCondLst>
                                  <p:childTnLst>
                                    <p:set>
                                      <p:cBhvr>
                                        <p:cTn id="9" dur="1" fill="hold">
                                          <p:stCondLst>
                                            <p:cond delay="0"/>
                                          </p:stCondLst>
                                        </p:cTn>
                                        <p:tgtEl>
                                          <p:spTgt spid="24580"/>
                                        </p:tgtEl>
                                        <p:attrNameLst>
                                          <p:attrName>style.visibility</p:attrName>
                                        </p:attrNameLst>
                                      </p:cBhvr>
                                      <p:to>
                                        <p:strVal val="visible"/>
                                      </p:to>
                                    </p:set>
                                    <p:animEffect transition="in" filter="barn(inHorizontal)">
                                      <p:cBhvr>
                                        <p:cTn id="10" dur="500"/>
                                        <p:tgtEl>
                                          <p:spTgt spid="24580"/>
                                        </p:tgtEl>
                                      </p:cBhvr>
                                    </p:animEffect>
                                  </p:childTnLst>
                                  <p:subTnLst>
                                    <p:audio>
                                      <p:cMediaNode>
                                        <p:cTn display="0" masterRel="sameClick">
                                          <p:stCondLst>
                                            <p:cond evt="begin" delay="0">
                                              <p:tn val="8"/>
                                            </p:cond>
                                          </p:stCondLst>
                                          <p:endCondLst>
                                            <p:cond evt="onStopAudio" delay="0">
                                              <p:tgtEl>
                                                <p:sldTgt/>
                                              </p:tgtEl>
                                            </p:cond>
                                          </p:endCondLst>
                                        </p:cTn>
                                        <p:tgtEl>
                                          <p:sndTgt r:embed="rId5" name="horse eating h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Object 2"/>
          <p:cNvGraphicFramePr>
            <a:graphicFrameLocks noChangeAspect="1"/>
          </p:cNvGraphicFramePr>
          <p:nvPr/>
        </p:nvGraphicFramePr>
        <p:xfrm>
          <a:off x="1524000" y="0"/>
          <a:ext cx="9144000" cy="6858000"/>
        </p:xfrm>
        <a:graphic>
          <a:graphicData uri="http://schemas.openxmlformats.org/presentationml/2006/ole">
            <mc:AlternateContent xmlns:mc="http://schemas.openxmlformats.org/markup-compatibility/2006">
              <mc:Choice xmlns:v="urn:schemas-microsoft-com:vml" Requires="v">
                <p:oleObj spid="_x0000_s11352" name="Bitmap Image" r:id="rId5" imgW="3809524" imgH="2857899" progId="Paint.Picture">
                  <p:embed/>
                </p:oleObj>
              </mc:Choice>
              <mc:Fallback>
                <p:oleObj name="Bitmap Image" r:id="rId5" imgW="3809524" imgH="2857899"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605" name="Text Box 5"/>
          <p:cNvSpPr txBox="1">
            <a:spLocks noChangeArrowheads="1"/>
          </p:cNvSpPr>
          <p:nvPr/>
        </p:nvSpPr>
        <p:spPr bwMode="auto">
          <a:xfrm>
            <a:off x="3581400" y="44197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25606" name="Text Box 6"/>
          <p:cNvSpPr txBox="1">
            <a:spLocks noChangeArrowheads="1"/>
          </p:cNvSpPr>
          <p:nvPr/>
        </p:nvSpPr>
        <p:spPr bwMode="auto">
          <a:xfrm>
            <a:off x="7620000" y="48769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25607" name="Text Box 7"/>
          <p:cNvSpPr txBox="1">
            <a:spLocks noChangeArrowheads="1"/>
          </p:cNvSpPr>
          <p:nvPr/>
        </p:nvSpPr>
        <p:spPr bwMode="auto">
          <a:xfrm>
            <a:off x="7620000" y="5486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5608" name="Text Box 8"/>
          <p:cNvSpPr txBox="1">
            <a:spLocks noChangeArrowheads="1"/>
          </p:cNvSpPr>
          <p:nvPr/>
        </p:nvSpPr>
        <p:spPr bwMode="auto">
          <a:xfrm>
            <a:off x="7543800" y="6172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5609" name="Text Box 9"/>
          <p:cNvSpPr txBox="1">
            <a:spLocks noChangeArrowheads="1"/>
          </p:cNvSpPr>
          <p:nvPr/>
        </p:nvSpPr>
        <p:spPr bwMode="auto">
          <a:xfrm>
            <a:off x="8077200" y="6248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5610" name="Text Box 10"/>
          <p:cNvSpPr txBox="1">
            <a:spLocks noChangeArrowheads="1"/>
          </p:cNvSpPr>
          <p:nvPr/>
        </p:nvSpPr>
        <p:spPr bwMode="auto">
          <a:xfrm>
            <a:off x="6858000" y="6248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5611" name="Text Box 11"/>
          <p:cNvSpPr txBox="1">
            <a:spLocks noChangeArrowheads="1"/>
          </p:cNvSpPr>
          <p:nvPr/>
        </p:nvSpPr>
        <p:spPr bwMode="auto">
          <a:xfrm>
            <a:off x="6172200" y="57151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5612" name="Text Box 12"/>
          <p:cNvSpPr txBox="1">
            <a:spLocks noChangeArrowheads="1"/>
          </p:cNvSpPr>
          <p:nvPr/>
        </p:nvSpPr>
        <p:spPr bwMode="auto">
          <a:xfrm>
            <a:off x="8915400" y="57151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5613" name="Text Box 13"/>
          <p:cNvSpPr txBox="1">
            <a:spLocks noChangeArrowheads="1"/>
          </p:cNvSpPr>
          <p:nvPr/>
        </p:nvSpPr>
        <p:spPr bwMode="auto">
          <a:xfrm>
            <a:off x="5715000" y="6248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5614" name="Text Box 14"/>
          <p:cNvSpPr txBox="1">
            <a:spLocks noChangeArrowheads="1"/>
          </p:cNvSpPr>
          <p:nvPr/>
        </p:nvSpPr>
        <p:spPr bwMode="auto">
          <a:xfrm>
            <a:off x="9067800" y="6172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5615" name="Text Box 15"/>
          <p:cNvSpPr txBox="1">
            <a:spLocks noChangeArrowheads="1"/>
          </p:cNvSpPr>
          <p:nvPr/>
        </p:nvSpPr>
        <p:spPr bwMode="auto">
          <a:xfrm>
            <a:off x="3581400" y="5029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5616" name="Text Box 16"/>
          <p:cNvSpPr txBox="1">
            <a:spLocks noChangeArrowheads="1"/>
          </p:cNvSpPr>
          <p:nvPr/>
        </p:nvSpPr>
        <p:spPr bwMode="auto">
          <a:xfrm>
            <a:off x="3429000" y="59437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5617" name="Text Box 17"/>
          <p:cNvSpPr txBox="1">
            <a:spLocks noChangeArrowheads="1"/>
          </p:cNvSpPr>
          <p:nvPr/>
        </p:nvSpPr>
        <p:spPr bwMode="auto">
          <a:xfrm>
            <a:off x="3962400" y="6248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5618" name="Text Box 18"/>
          <p:cNvSpPr txBox="1">
            <a:spLocks noChangeArrowheads="1"/>
          </p:cNvSpPr>
          <p:nvPr/>
        </p:nvSpPr>
        <p:spPr bwMode="auto">
          <a:xfrm>
            <a:off x="4495800" y="6248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5619" name="Text Box 19"/>
          <p:cNvSpPr txBox="1">
            <a:spLocks noChangeArrowheads="1"/>
          </p:cNvSpPr>
          <p:nvPr/>
        </p:nvSpPr>
        <p:spPr bwMode="auto">
          <a:xfrm>
            <a:off x="2590800" y="6172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5620" name="Text Box 20"/>
          <p:cNvSpPr txBox="1">
            <a:spLocks noChangeArrowheads="1"/>
          </p:cNvSpPr>
          <p:nvPr/>
        </p:nvSpPr>
        <p:spPr bwMode="auto">
          <a:xfrm>
            <a:off x="2819400" y="51817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5621" name="Text Box 21"/>
          <p:cNvSpPr txBox="1">
            <a:spLocks noChangeArrowheads="1"/>
          </p:cNvSpPr>
          <p:nvPr/>
        </p:nvSpPr>
        <p:spPr bwMode="auto">
          <a:xfrm>
            <a:off x="4114800" y="56389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5622" name="Text Box 22"/>
          <p:cNvSpPr txBox="1">
            <a:spLocks noChangeArrowheads="1"/>
          </p:cNvSpPr>
          <p:nvPr/>
        </p:nvSpPr>
        <p:spPr bwMode="auto">
          <a:xfrm>
            <a:off x="1752600" y="381000"/>
            <a:ext cx="861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400" b="1">
                <a:solidFill>
                  <a:srgbClr val="000000"/>
                </a:solidFill>
              </a:rPr>
              <a:t>Now what does the plant do?..... Feed the microbes?</a:t>
            </a:r>
          </a:p>
        </p:txBody>
      </p:sp>
      <p:sp>
        <p:nvSpPr>
          <p:cNvPr id="25623" name="Text Box 23"/>
          <p:cNvSpPr txBox="1">
            <a:spLocks noChangeArrowheads="1"/>
          </p:cNvSpPr>
          <p:nvPr/>
        </p:nvSpPr>
        <p:spPr bwMode="auto">
          <a:xfrm>
            <a:off x="1524000" y="1447800"/>
            <a:ext cx="46482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5400">
                <a:solidFill>
                  <a:srgbClr val="FF6600"/>
                </a:solidFill>
              </a:rPr>
              <a:t>HOT Soil Temperatures</a:t>
            </a:r>
          </a:p>
        </p:txBody>
      </p:sp>
      <p:sp>
        <p:nvSpPr>
          <p:cNvPr id="25624" name="Text Box 24"/>
          <p:cNvSpPr txBox="1">
            <a:spLocks noChangeArrowheads="1"/>
          </p:cNvSpPr>
          <p:nvPr/>
        </p:nvSpPr>
        <p:spPr bwMode="auto">
          <a:xfrm>
            <a:off x="1981200" y="3505200"/>
            <a:ext cx="8305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a:solidFill>
                  <a:srgbClr val="CC9900"/>
                </a:solidFill>
              </a:rPr>
              <a:t>Excessive soil moisture loss due to high levels of evaporation and transpiration</a:t>
            </a:r>
          </a:p>
        </p:txBody>
      </p:sp>
      <p:sp>
        <p:nvSpPr>
          <p:cNvPr id="25625" name="Text Box 25"/>
          <p:cNvSpPr txBox="1">
            <a:spLocks noChangeArrowheads="1"/>
          </p:cNvSpPr>
          <p:nvPr/>
        </p:nvSpPr>
        <p:spPr bwMode="auto">
          <a:xfrm>
            <a:off x="1981200" y="5791273"/>
            <a:ext cx="41148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b="1">
                <a:solidFill>
                  <a:srgbClr val="FFFFFF"/>
                </a:solidFill>
              </a:rPr>
              <a:t>Roots stop growing and even shrink from this excessive defoliation</a:t>
            </a:r>
          </a:p>
        </p:txBody>
      </p:sp>
      <p:sp>
        <p:nvSpPr>
          <p:cNvPr id="25626" name="Text Box 26"/>
          <p:cNvSpPr txBox="1">
            <a:spLocks noChangeArrowheads="1"/>
          </p:cNvSpPr>
          <p:nvPr/>
        </p:nvSpPr>
        <p:spPr bwMode="auto">
          <a:xfrm>
            <a:off x="2362200" y="4572000"/>
            <a:ext cx="533400" cy="590550"/>
          </a:xfrm>
          <a:prstGeom prst="rect">
            <a:avLst/>
          </a:prstGeom>
          <a:solidFill>
            <a:srgbClr val="C0C0C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1200" b="1">
                <a:solidFill>
                  <a:srgbClr val="000000"/>
                </a:solidFill>
              </a:rPr>
              <a:t>RIP</a:t>
            </a:r>
          </a:p>
          <a:p>
            <a:pPr algn="ctr" fontAlgn="base">
              <a:spcBef>
                <a:spcPct val="50000"/>
              </a:spcBef>
              <a:spcAft>
                <a:spcPct val="0"/>
              </a:spcAft>
            </a:pPr>
            <a:r>
              <a:rPr lang="en-US" sz="800" b="1">
                <a:solidFill>
                  <a:srgbClr val="000000"/>
                </a:solidFill>
              </a:rPr>
              <a:t>Billy Microb</a:t>
            </a:r>
          </a:p>
        </p:txBody>
      </p:sp>
      <p:sp>
        <p:nvSpPr>
          <p:cNvPr id="25627" name="Text Box 27"/>
          <p:cNvSpPr txBox="1">
            <a:spLocks noChangeArrowheads="1"/>
          </p:cNvSpPr>
          <p:nvPr/>
        </p:nvSpPr>
        <p:spPr bwMode="auto">
          <a:xfrm>
            <a:off x="8839200" y="4876800"/>
            <a:ext cx="533400" cy="590550"/>
          </a:xfrm>
          <a:prstGeom prst="rect">
            <a:avLst/>
          </a:prstGeom>
          <a:solidFill>
            <a:srgbClr val="C0C0C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1200" b="1">
                <a:solidFill>
                  <a:srgbClr val="000000"/>
                </a:solidFill>
              </a:rPr>
              <a:t>RIP</a:t>
            </a:r>
          </a:p>
          <a:p>
            <a:pPr algn="ctr" fontAlgn="base">
              <a:spcBef>
                <a:spcPct val="50000"/>
              </a:spcBef>
              <a:spcAft>
                <a:spcPct val="0"/>
              </a:spcAft>
            </a:pPr>
            <a:r>
              <a:rPr lang="en-US" sz="800" b="1">
                <a:solidFill>
                  <a:srgbClr val="000000"/>
                </a:solidFill>
              </a:rPr>
              <a:t>Sue Microb</a:t>
            </a:r>
          </a:p>
        </p:txBody>
      </p:sp>
      <p:sp>
        <p:nvSpPr>
          <p:cNvPr id="25628" name="Text Box 28"/>
          <p:cNvSpPr txBox="1">
            <a:spLocks noChangeArrowheads="1"/>
          </p:cNvSpPr>
          <p:nvPr/>
        </p:nvSpPr>
        <p:spPr bwMode="auto">
          <a:xfrm>
            <a:off x="4267200" y="5029200"/>
            <a:ext cx="533400" cy="590550"/>
          </a:xfrm>
          <a:prstGeom prst="rect">
            <a:avLst/>
          </a:prstGeom>
          <a:solidFill>
            <a:srgbClr val="C0C0C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1200" b="1">
                <a:solidFill>
                  <a:srgbClr val="000000"/>
                </a:solidFill>
              </a:rPr>
              <a:t>RIP</a:t>
            </a:r>
          </a:p>
          <a:p>
            <a:pPr algn="ctr" fontAlgn="base">
              <a:spcBef>
                <a:spcPct val="50000"/>
              </a:spcBef>
              <a:spcAft>
                <a:spcPct val="0"/>
              </a:spcAft>
            </a:pPr>
            <a:r>
              <a:rPr lang="en-US" sz="800" b="1">
                <a:solidFill>
                  <a:srgbClr val="000000"/>
                </a:solidFill>
              </a:rPr>
              <a:t>Joey Microb</a:t>
            </a:r>
          </a:p>
        </p:txBody>
      </p:sp>
      <p:sp>
        <p:nvSpPr>
          <p:cNvPr id="25629" name="Text Box 29"/>
          <p:cNvSpPr txBox="1">
            <a:spLocks noChangeArrowheads="1"/>
          </p:cNvSpPr>
          <p:nvPr/>
        </p:nvSpPr>
        <p:spPr bwMode="auto">
          <a:xfrm>
            <a:off x="6477000" y="5181747"/>
            <a:ext cx="533400" cy="652463"/>
          </a:xfrm>
          <a:prstGeom prst="rect">
            <a:avLst/>
          </a:prstGeom>
          <a:solidFill>
            <a:srgbClr val="C0C0C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1200" b="1">
                <a:solidFill>
                  <a:srgbClr val="000000"/>
                </a:solidFill>
              </a:rPr>
              <a:t>RIP</a:t>
            </a:r>
          </a:p>
          <a:p>
            <a:pPr algn="ctr" fontAlgn="base">
              <a:spcBef>
                <a:spcPct val="50000"/>
              </a:spcBef>
              <a:spcAft>
                <a:spcPct val="0"/>
              </a:spcAft>
            </a:pPr>
            <a:r>
              <a:rPr lang="en-US" sz="800" b="1">
                <a:solidFill>
                  <a:srgbClr val="000000"/>
                </a:solidFill>
              </a:rPr>
              <a:t>Sam</a:t>
            </a:r>
          </a:p>
          <a:p>
            <a:pPr algn="ctr" fontAlgn="base">
              <a:spcBef>
                <a:spcPct val="50000"/>
              </a:spcBef>
              <a:spcAft>
                <a:spcPct val="0"/>
              </a:spcAft>
            </a:pPr>
            <a:r>
              <a:rPr lang="en-US" sz="800" b="1">
                <a:solidFill>
                  <a:srgbClr val="000000"/>
                </a:solidFill>
              </a:rPr>
              <a:t>Microb</a:t>
            </a:r>
          </a:p>
        </p:txBody>
      </p:sp>
    </p:spTree>
    <p:extLst>
      <p:ext uri="{BB962C8B-B14F-4D97-AF65-F5344CB8AC3E}">
        <p14:creationId xmlns:p14="http://schemas.microsoft.com/office/powerpoint/2010/main" val="1656708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5" fill="hold" nodeType="with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checkerboard(down)">
                                      <p:cBhvr>
                                        <p:cTn id="7" dur="500"/>
                                        <p:tgtEl>
                                          <p:spTgt spid="25602"/>
                                        </p:tgtEl>
                                      </p:cBhvr>
                                    </p:animEffect>
                                  </p:childTnLst>
                                  <p:subTnLst>
                                    <p:audio>
                                      <p:cMediaNode vol="100000">
                                        <p:cTn display="0" masterRel="sameClick">
                                          <p:stCondLst>
                                            <p:cond evt="begin" delay="0">
                                              <p:tn val="5"/>
                                            </p:cond>
                                          </p:stCondLst>
                                          <p:endCondLst>
                                            <p:cond evt="onStopAudio" delay="0">
                                              <p:tgtEl>
                                                <p:sldTgt/>
                                              </p:tgtEl>
                                            </p:cond>
                                          </p:endCondLst>
                                        </p:cTn>
                                        <p:tgtEl>
                                          <p:sndTgt r:embed="rId4" name="wind.wav"/>
                                        </p:tgtEl>
                                      </p:cMediaNode>
                                    </p:audio>
                                  </p:subTnLst>
                                </p:cTn>
                              </p:par>
                              <p:par>
                                <p:cTn id="8" presetID="10" presetClass="entr" presetSubtype="0" fill="hold" grpId="0" nodeType="withEffect">
                                  <p:stCondLst>
                                    <p:cond delay="10000"/>
                                  </p:stCondLst>
                                  <p:childTnLst>
                                    <p:set>
                                      <p:cBhvr>
                                        <p:cTn id="9" dur="1" fill="hold">
                                          <p:stCondLst>
                                            <p:cond delay="0"/>
                                          </p:stCondLst>
                                        </p:cTn>
                                        <p:tgtEl>
                                          <p:spTgt spid="25626"/>
                                        </p:tgtEl>
                                        <p:attrNameLst>
                                          <p:attrName>style.visibility</p:attrName>
                                        </p:attrNameLst>
                                      </p:cBhvr>
                                      <p:to>
                                        <p:strVal val="visible"/>
                                      </p:to>
                                    </p:set>
                                    <p:animEffect transition="in" filter="fade">
                                      <p:cBhvr>
                                        <p:cTn id="10" dur="5000"/>
                                        <p:tgtEl>
                                          <p:spTgt spid="25626"/>
                                        </p:tgtEl>
                                      </p:cBhvr>
                                    </p:animEffect>
                                  </p:childTnLst>
                                </p:cTn>
                              </p:par>
                            </p:childTnLst>
                          </p:cTn>
                        </p:par>
                        <p:par>
                          <p:cTn id="11" fill="hold" nodeType="afterGroup">
                            <p:stCondLst>
                              <p:cond delay="15000"/>
                            </p:stCondLst>
                            <p:childTnLst>
                              <p:par>
                                <p:cTn id="12" presetID="10" presetClass="entr" presetSubtype="0" fill="hold" grpId="0" nodeType="afterEffect">
                                  <p:stCondLst>
                                    <p:cond delay="0"/>
                                  </p:stCondLst>
                                  <p:childTnLst>
                                    <p:set>
                                      <p:cBhvr>
                                        <p:cTn id="13" dur="1" fill="hold">
                                          <p:stCondLst>
                                            <p:cond delay="0"/>
                                          </p:stCondLst>
                                        </p:cTn>
                                        <p:tgtEl>
                                          <p:spTgt spid="25627"/>
                                        </p:tgtEl>
                                        <p:attrNameLst>
                                          <p:attrName>style.visibility</p:attrName>
                                        </p:attrNameLst>
                                      </p:cBhvr>
                                      <p:to>
                                        <p:strVal val="visible"/>
                                      </p:to>
                                    </p:set>
                                    <p:animEffect transition="in" filter="fade">
                                      <p:cBhvr>
                                        <p:cTn id="14" dur="5000"/>
                                        <p:tgtEl>
                                          <p:spTgt spid="25627"/>
                                        </p:tgtEl>
                                      </p:cBhvr>
                                    </p:animEffect>
                                  </p:childTnLst>
                                </p:cTn>
                              </p:par>
                            </p:childTnLst>
                          </p:cTn>
                        </p:par>
                        <p:par>
                          <p:cTn id="15" fill="hold" nodeType="afterGroup">
                            <p:stCondLst>
                              <p:cond delay="20000"/>
                            </p:stCondLst>
                            <p:childTnLst>
                              <p:par>
                                <p:cTn id="16" presetID="10" presetClass="entr" presetSubtype="0" fill="hold" grpId="0" nodeType="afterEffect">
                                  <p:stCondLst>
                                    <p:cond delay="0"/>
                                  </p:stCondLst>
                                  <p:childTnLst>
                                    <p:set>
                                      <p:cBhvr>
                                        <p:cTn id="17" dur="1" fill="hold">
                                          <p:stCondLst>
                                            <p:cond delay="0"/>
                                          </p:stCondLst>
                                        </p:cTn>
                                        <p:tgtEl>
                                          <p:spTgt spid="25628"/>
                                        </p:tgtEl>
                                        <p:attrNameLst>
                                          <p:attrName>style.visibility</p:attrName>
                                        </p:attrNameLst>
                                      </p:cBhvr>
                                      <p:to>
                                        <p:strVal val="visible"/>
                                      </p:to>
                                    </p:set>
                                    <p:animEffect transition="in" filter="fade">
                                      <p:cBhvr>
                                        <p:cTn id="18" dur="5000"/>
                                        <p:tgtEl>
                                          <p:spTgt spid="25628"/>
                                        </p:tgtEl>
                                      </p:cBhvr>
                                    </p:animEffect>
                                  </p:childTnLst>
                                </p:cTn>
                              </p:par>
                            </p:childTnLst>
                          </p:cTn>
                        </p:par>
                        <p:par>
                          <p:cTn id="19" fill="hold" nodeType="afterGroup">
                            <p:stCondLst>
                              <p:cond delay="25000"/>
                            </p:stCondLst>
                            <p:childTnLst>
                              <p:par>
                                <p:cTn id="20" presetID="10" presetClass="entr" presetSubtype="0" fill="hold" grpId="0" nodeType="afterEffect">
                                  <p:stCondLst>
                                    <p:cond delay="0"/>
                                  </p:stCondLst>
                                  <p:childTnLst>
                                    <p:set>
                                      <p:cBhvr>
                                        <p:cTn id="21" dur="1" fill="hold">
                                          <p:stCondLst>
                                            <p:cond delay="0"/>
                                          </p:stCondLst>
                                        </p:cTn>
                                        <p:tgtEl>
                                          <p:spTgt spid="25629"/>
                                        </p:tgtEl>
                                        <p:attrNameLst>
                                          <p:attrName>style.visibility</p:attrName>
                                        </p:attrNameLst>
                                      </p:cBhvr>
                                      <p:to>
                                        <p:strVal val="visible"/>
                                      </p:to>
                                    </p:set>
                                    <p:animEffect transition="in" filter="fade">
                                      <p:cBhvr>
                                        <p:cTn id="22" dur="5000"/>
                                        <p:tgtEl>
                                          <p:spTgt spid="25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26" grpId="0" animBg="1"/>
      <p:bldP spid="25627" grpId="0" animBg="1"/>
      <p:bldP spid="25628" grpId="0" animBg="1"/>
      <p:bldP spid="2562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2"/>
          <p:cNvGraphicFramePr>
            <a:graphicFrameLocks noChangeAspect="1"/>
          </p:cNvGraphicFramePr>
          <p:nvPr/>
        </p:nvGraphicFramePr>
        <p:xfrm>
          <a:off x="1524000" y="0"/>
          <a:ext cx="9144000" cy="6858000"/>
        </p:xfrm>
        <a:graphic>
          <a:graphicData uri="http://schemas.openxmlformats.org/presentationml/2006/ole">
            <mc:AlternateContent xmlns:mc="http://schemas.openxmlformats.org/markup-compatibility/2006">
              <mc:Choice xmlns:v="urn:schemas-microsoft-com:vml" Requires="v">
                <p:oleObj spid="_x0000_s12377" name="Bitmap Image" r:id="rId4" imgW="3809524" imgH="2857899" progId="Paint.Picture">
                  <p:embed/>
                </p:oleObj>
              </mc:Choice>
              <mc:Fallback>
                <p:oleObj name="Bitmap Image" r:id="rId4" imgW="3809524" imgH="285789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51" name="Text Box 3"/>
          <p:cNvSpPr txBox="1">
            <a:spLocks noChangeArrowheads="1"/>
          </p:cNvSpPr>
          <p:nvPr/>
        </p:nvSpPr>
        <p:spPr bwMode="auto">
          <a:xfrm>
            <a:off x="3581400" y="44197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27652" name="Text Box 4"/>
          <p:cNvSpPr txBox="1">
            <a:spLocks noChangeArrowheads="1"/>
          </p:cNvSpPr>
          <p:nvPr/>
        </p:nvSpPr>
        <p:spPr bwMode="auto">
          <a:xfrm>
            <a:off x="7620000" y="48769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N</a:t>
            </a:r>
          </a:p>
        </p:txBody>
      </p:sp>
      <p:sp>
        <p:nvSpPr>
          <p:cNvPr id="27653" name="Text Box 5"/>
          <p:cNvSpPr txBox="1">
            <a:spLocks noChangeArrowheads="1"/>
          </p:cNvSpPr>
          <p:nvPr/>
        </p:nvSpPr>
        <p:spPr bwMode="auto">
          <a:xfrm>
            <a:off x="7620000" y="5486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7654" name="Text Box 6"/>
          <p:cNvSpPr txBox="1">
            <a:spLocks noChangeArrowheads="1"/>
          </p:cNvSpPr>
          <p:nvPr/>
        </p:nvSpPr>
        <p:spPr bwMode="auto">
          <a:xfrm>
            <a:off x="7543800" y="6172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7655" name="Text Box 7"/>
          <p:cNvSpPr txBox="1">
            <a:spLocks noChangeArrowheads="1"/>
          </p:cNvSpPr>
          <p:nvPr/>
        </p:nvSpPr>
        <p:spPr bwMode="auto">
          <a:xfrm>
            <a:off x="8077200" y="6248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7656" name="Text Box 8"/>
          <p:cNvSpPr txBox="1">
            <a:spLocks noChangeArrowheads="1"/>
          </p:cNvSpPr>
          <p:nvPr/>
        </p:nvSpPr>
        <p:spPr bwMode="auto">
          <a:xfrm>
            <a:off x="6858000" y="6248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7657" name="Text Box 9"/>
          <p:cNvSpPr txBox="1">
            <a:spLocks noChangeArrowheads="1"/>
          </p:cNvSpPr>
          <p:nvPr/>
        </p:nvSpPr>
        <p:spPr bwMode="auto">
          <a:xfrm>
            <a:off x="6172200" y="57151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7658" name="Text Box 10"/>
          <p:cNvSpPr txBox="1">
            <a:spLocks noChangeArrowheads="1"/>
          </p:cNvSpPr>
          <p:nvPr/>
        </p:nvSpPr>
        <p:spPr bwMode="auto">
          <a:xfrm>
            <a:off x="8915400" y="57151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7659" name="Text Box 11"/>
          <p:cNvSpPr txBox="1">
            <a:spLocks noChangeArrowheads="1"/>
          </p:cNvSpPr>
          <p:nvPr/>
        </p:nvSpPr>
        <p:spPr bwMode="auto">
          <a:xfrm>
            <a:off x="5715000" y="6248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7660" name="Text Box 12"/>
          <p:cNvSpPr txBox="1">
            <a:spLocks noChangeArrowheads="1"/>
          </p:cNvSpPr>
          <p:nvPr/>
        </p:nvSpPr>
        <p:spPr bwMode="auto">
          <a:xfrm>
            <a:off x="9067800" y="6172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7661" name="Text Box 13"/>
          <p:cNvSpPr txBox="1">
            <a:spLocks noChangeArrowheads="1"/>
          </p:cNvSpPr>
          <p:nvPr/>
        </p:nvSpPr>
        <p:spPr bwMode="auto">
          <a:xfrm>
            <a:off x="3581400" y="5029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7662" name="Text Box 14"/>
          <p:cNvSpPr txBox="1">
            <a:spLocks noChangeArrowheads="1"/>
          </p:cNvSpPr>
          <p:nvPr/>
        </p:nvSpPr>
        <p:spPr bwMode="auto">
          <a:xfrm>
            <a:off x="3429000" y="59437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7663" name="Text Box 15"/>
          <p:cNvSpPr txBox="1">
            <a:spLocks noChangeArrowheads="1"/>
          </p:cNvSpPr>
          <p:nvPr/>
        </p:nvSpPr>
        <p:spPr bwMode="auto">
          <a:xfrm>
            <a:off x="3962400" y="6248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7664" name="Text Box 16"/>
          <p:cNvSpPr txBox="1">
            <a:spLocks noChangeArrowheads="1"/>
          </p:cNvSpPr>
          <p:nvPr/>
        </p:nvSpPr>
        <p:spPr bwMode="auto">
          <a:xfrm>
            <a:off x="4495800" y="62485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7665" name="Text Box 17"/>
          <p:cNvSpPr txBox="1">
            <a:spLocks noChangeArrowheads="1"/>
          </p:cNvSpPr>
          <p:nvPr/>
        </p:nvSpPr>
        <p:spPr bwMode="auto">
          <a:xfrm>
            <a:off x="2590800" y="61723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7666" name="Text Box 18"/>
          <p:cNvSpPr txBox="1">
            <a:spLocks noChangeArrowheads="1"/>
          </p:cNvSpPr>
          <p:nvPr/>
        </p:nvSpPr>
        <p:spPr bwMode="auto">
          <a:xfrm>
            <a:off x="2819400" y="51817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7667" name="Text Box 19"/>
          <p:cNvSpPr txBox="1">
            <a:spLocks noChangeArrowheads="1"/>
          </p:cNvSpPr>
          <p:nvPr/>
        </p:nvSpPr>
        <p:spPr bwMode="auto">
          <a:xfrm>
            <a:off x="4114800" y="56389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FF00"/>
                </a:solidFill>
              </a:rPr>
              <a:t>C</a:t>
            </a:r>
          </a:p>
        </p:txBody>
      </p:sp>
      <p:sp>
        <p:nvSpPr>
          <p:cNvPr id="27668" name="Text Box 20"/>
          <p:cNvSpPr txBox="1">
            <a:spLocks noChangeArrowheads="1"/>
          </p:cNvSpPr>
          <p:nvPr/>
        </p:nvSpPr>
        <p:spPr bwMode="auto">
          <a:xfrm>
            <a:off x="1752600" y="381000"/>
            <a:ext cx="861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400" b="1">
                <a:solidFill>
                  <a:srgbClr val="000000"/>
                </a:solidFill>
              </a:rPr>
              <a:t>Now what does the plant do?..... Feed the microbes?</a:t>
            </a:r>
          </a:p>
        </p:txBody>
      </p:sp>
      <p:sp>
        <p:nvSpPr>
          <p:cNvPr id="27672" name="Oval 24"/>
          <p:cNvSpPr>
            <a:spLocks noChangeArrowheads="1"/>
          </p:cNvSpPr>
          <p:nvPr/>
        </p:nvSpPr>
        <p:spPr bwMode="auto">
          <a:xfrm>
            <a:off x="6019800" y="3962400"/>
            <a:ext cx="2971800" cy="2895600"/>
          </a:xfrm>
          <a:prstGeom prst="ellipse">
            <a:avLst/>
          </a:prstGeom>
          <a:noFill/>
          <a:ln w="9525">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7673" name="Text Box 25"/>
          <p:cNvSpPr txBox="1">
            <a:spLocks noChangeArrowheads="1"/>
          </p:cNvSpPr>
          <p:nvPr/>
        </p:nvSpPr>
        <p:spPr bwMode="auto">
          <a:xfrm>
            <a:off x="2895600" y="2133601"/>
            <a:ext cx="6324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a:solidFill>
                  <a:srgbClr val="0033CC"/>
                </a:solidFill>
              </a:rPr>
              <a:t>Let’s take a look at what is happening below the soil surface…….</a:t>
            </a:r>
          </a:p>
        </p:txBody>
      </p:sp>
    </p:spTree>
    <p:extLst>
      <p:ext uri="{BB962C8B-B14F-4D97-AF65-F5344CB8AC3E}">
        <p14:creationId xmlns:p14="http://schemas.microsoft.com/office/powerpoint/2010/main" val="35184029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86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2895747"/>
            <a:ext cx="838200" cy="614363"/>
          </a:xfrm>
          <a:prstGeom prst="rect">
            <a:avLst/>
          </a:prstGeom>
          <a:noFill/>
          <a:extLst>
            <a:ext uri="{909E8E84-426E-40DD-AFC4-6F175D3DCCD1}">
              <a14:hiddenFill xmlns:a14="http://schemas.microsoft.com/office/drawing/2010/main">
                <a:solidFill>
                  <a:srgbClr val="FFFFFF"/>
                </a:solidFill>
              </a14:hiddenFill>
            </a:ext>
          </a:extLst>
        </p:spPr>
      </p:pic>
      <p:sp>
        <p:nvSpPr>
          <p:cNvPr id="28678" name="Text Box 6"/>
          <p:cNvSpPr txBox="1">
            <a:spLocks noChangeArrowheads="1"/>
          </p:cNvSpPr>
          <p:nvPr/>
        </p:nvSpPr>
        <p:spPr bwMode="auto">
          <a:xfrm>
            <a:off x="5867400" y="3886204"/>
            <a:ext cx="838200" cy="366713"/>
          </a:xfrm>
          <a:prstGeom prst="rect">
            <a:avLst/>
          </a:prstGeom>
          <a:solidFill>
            <a:srgbClr val="E2FDB5">
              <a:alpha val="44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CH</a:t>
            </a:r>
            <a:r>
              <a:rPr lang="en-US" b="1" baseline="-25000">
                <a:solidFill>
                  <a:srgbClr val="000000"/>
                </a:solidFill>
              </a:rPr>
              <a:t>2</a:t>
            </a:r>
            <a:r>
              <a:rPr lang="en-US" b="1">
                <a:solidFill>
                  <a:srgbClr val="000000"/>
                </a:solidFill>
              </a:rPr>
              <a:t>O</a:t>
            </a:r>
          </a:p>
        </p:txBody>
      </p:sp>
      <p:sp>
        <p:nvSpPr>
          <p:cNvPr id="28679" name="Text Box 7"/>
          <p:cNvSpPr txBox="1">
            <a:spLocks noChangeArrowheads="1"/>
          </p:cNvSpPr>
          <p:nvPr/>
        </p:nvSpPr>
        <p:spPr bwMode="auto">
          <a:xfrm>
            <a:off x="5181600" y="4800747"/>
            <a:ext cx="838200" cy="366713"/>
          </a:xfrm>
          <a:prstGeom prst="rect">
            <a:avLst/>
          </a:prstGeom>
          <a:solidFill>
            <a:srgbClr val="E2FDB5">
              <a:alpha val="52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CH</a:t>
            </a:r>
            <a:r>
              <a:rPr lang="en-US" b="1" baseline="-25000">
                <a:solidFill>
                  <a:srgbClr val="000000"/>
                </a:solidFill>
              </a:rPr>
              <a:t>2</a:t>
            </a:r>
            <a:r>
              <a:rPr lang="en-US" b="1">
                <a:solidFill>
                  <a:srgbClr val="000000"/>
                </a:solidFill>
              </a:rPr>
              <a:t>O</a:t>
            </a:r>
          </a:p>
        </p:txBody>
      </p:sp>
      <p:sp>
        <p:nvSpPr>
          <p:cNvPr id="28680" name="Text Box 8"/>
          <p:cNvSpPr txBox="1">
            <a:spLocks noChangeArrowheads="1"/>
          </p:cNvSpPr>
          <p:nvPr/>
        </p:nvSpPr>
        <p:spPr bwMode="auto">
          <a:xfrm>
            <a:off x="6019800" y="4495947"/>
            <a:ext cx="838200" cy="366713"/>
          </a:xfrm>
          <a:prstGeom prst="rect">
            <a:avLst/>
          </a:prstGeom>
          <a:solidFill>
            <a:srgbClr val="E2FDB5">
              <a:alpha val="46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CH</a:t>
            </a:r>
            <a:r>
              <a:rPr lang="en-US" b="1" baseline="-25000">
                <a:solidFill>
                  <a:srgbClr val="000000"/>
                </a:solidFill>
              </a:rPr>
              <a:t>2</a:t>
            </a:r>
            <a:r>
              <a:rPr lang="en-US" b="1">
                <a:solidFill>
                  <a:srgbClr val="000000"/>
                </a:solidFill>
              </a:rPr>
              <a:t>O</a:t>
            </a:r>
          </a:p>
        </p:txBody>
      </p:sp>
      <p:sp>
        <p:nvSpPr>
          <p:cNvPr id="28681" name="Text Box 9"/>
          <p:cNvSpPr txBox="1">
            <a:spLocks noChangeArrowheads="1"/>
          </p:cNvSpPr>
          <p:nvPr/>
        </p:nvSpPr>
        <p:spPr bwMode="auto">
          <a:xfrm>
            <a:off x="5105400" y="3962401"/>
            <a:ext cx="990600" cy="366713"/>
          </a:xfrm>
          <a:prstGeom prst="rect">
            <a:avLst/>
          </a:prstGeom>
          <a:solidFill>
            <a:srgbClr val="E2FDB5">
              <a:alpha val="6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CH</a:t>
            </a:r>
            <a:r>
              <a:rPr lang="en-US" b="1" baseline="-25000">
                <a:solidFill>
                  <a:srgbClr val="000000"/>
                </a:solidFill>
              </a:rPr>
              <a:t>2</a:t>
            </a:r>
            <a:r>
              <a:rPr lang="en-US" b="1">
                <a:solidFill>
                  <a:srgbClr val="000000"/>
                </a:solidFill>
              </a:rPr>
              <a:t>O</a:t>
            </a:r>
          </a:p>
        </p:txBody>
      </p:sp>
      <p:sp>
        <p:nvSpPr>
          <p:cNvPr id="28682" name="Text Box 10"/>
          <p:cNvSpPr txBox="1">
            <a:spLocks noChangeArrowheads="1"/>
          </p:cNvSpPr>
          <p:nvPr/>
        </p:nvSpPr>
        <p:spPr bwMode="auto">
          <a:xfrm>
            <a:off x="6553200" y="4876947"/>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C</a:t>
            </a:r>
          </a:p>
        </p:txBody>
      </p:sp>
      <p:sp>
        <p:nvSpPr>
          <p:cNvPr id="28683" name="Text Box 11"/>
          <p:cNvSpPr txBox="1">
            <a:spLocks noChangeArrowheads="1"/>
          </p:cNvSpPr>
          <p:nvPr/>
        </p:nvSpPr>
        <p:spPr bwMode="auto">
          <a:xfrm>
            <a:off x="7086600" y="4572147"/>
            <a:ext cx="914400" cy="366713"/>
          </a:xfrm>
          <a:prstGeom prst="rect">
            <a:avLst/>
          </a:prstGeom>
          <a:solidFill>
            <a:srgbClr val="E2FDB5">
              <a:alpha val="5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CH</a:t>
            </a:r>
            <a:r>
              <a:rPr lang="en-US" b="1" baseline="-25000">
                <a:solidFill>
                  <a:srgbClr val="000000"/>
                </a:solidFill>
              </a:rPr>
              <a:t>2</a:t>
            </a:r>
            <a:r>
              <a:rPr lang="en-US" b="1">
                <a:solidFill>
                  <a:srgbClr val="000000"/>
                </a:solidFill>
              </a:rPr>
              <a:t>O</a:t>
            </a:r>
          </a:p>
        </p:txBody>
      </p:sp>
      <p:sp>
        <p:nvSpPr>
          <p:cNvPr id="28684" name="Text Box 12"/>
          <p:cNvSpPr txBox="1">
            <a:spLocks noChangeArrowheads="1"/>
          </p:cNvSpPr>
          <p:nvPr/>
        </p:nvSpPr>
        <p:spPr bwMode="auto">
          <a:xfrm>
            <a:off x="2362200" y="304805"/>
            <a:ext cx="77724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000" b="1">
                <a:solidFill>
                  <a:srgbClr val="0033CC"/>
                </a:solidFill>
              </a:rPr>
              <a:t>Stored Carbon in Carbohydrate form is used to power the plants ability to grow new leaf tissue since the plant is no longer solar powered.</a:t>
            </a:r>
          </a:p>
        </p:txBody>
      </p:sp>
      <p:sp>
        <p:nvSpPr>
          <p:cNvPr id="28685" name="Text Box 13"/>
          <p:cNvSpPr txBox="1">
            <a:spLocks noChangeArrowheads="1"/>
          </p:cNvSpPr>
          <p:nvPr/>
        </p:nvSpPr>
        <p:spPr bwMode="auto">
          <a:xfrm>
            <a:off x="1752600" y="5500835"/>
            <a:ext cx="8915400" cy="171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300" b="1">
                <a:solidFill>
                  <a:srgbClr val="FFFF00"/>
                </a:solidFill>
              </a:rPr>
              <a:t>Very little Carbon, if any, is used to feed the soil microbes. The plant can’t afford this loss, it is trying to survive at this point, it needs to get mature leaves tapped back into sun energy. </a:t>
            </a:r>
          </a:p>
          <a:p>
            <a:pPr fontAlgn="base">
              <a:spcBef>
                <a:spcPct val="50000"/>
              </a:spcBef>
              <a:spcAft>
                <a:spcPct val="0"/>
              </a:spcAft>
            </a:pPr>
            <a:r>
              <a:rPr lang="en-US" sz="1200" b="1">
                <a:solidFill>
                  <a:srgbClr val="FFFF00"/>
                </a:solidFill>
              </a:rPr>
              <a:t>B.A.D. HETRICK, G.W.T. WILSON, AND C.E. OWENSBY JOURNAL OF RANGE MANAGEMENT 43(4), July 1990</a:t>
            </a:r>
          </a:p>
          <a:p>
            <a:pPr fontAlgn="base">
              <a:spcBef>
                <a:spcPct val="50000"/>
              </a:spcBef>
              <a:spcAft>
                <a:spcPct val="0"/>
              </a:spcAft>
            </a:pPr>
            <a:endParaRPr lang="en-US" sz="1300" b="1">
              <a:solidFill>
                <a:srgbClr val="FFFF00"/>
              </a:solidFill>
            </a:endParaRPr>
          </a:p>
        </p:txBody>
      </p:sp>
      <p:sp>
        <p:nvSpPr>
          <p:cNvPr id="28687" name="Text Box 15"/>
          <p:cNvSpPr txBox="1">
            <a:spLocks noChangeArrowheads="1"/>
          </p:cNvSpPr>
          <p:nvPr/>
        </p:nvSpPr>
        <p:spPr bwMode="auto">
          <a:xfrm>
            <a:off x="6400800" y="4038607"/>
            <a:ext cx="838200" cy="366713"/>
          </a:xfrm>
          <a:prstGeom prst="rect">
            <a:avLst/>
          </a:prstGeom>
          <a:solidFill>
            <a:srgbClr val="E2FDB5">
              <a:alpha val="47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000000"/>
                </a:solidFill>
              </a:rPr>
              <a:t>CH</a:t>
            </a:r>
            <a:r>
              <a:rPr lang="en-US" b="1" baseline="-25000">
                <a:solidFill>
                  <a:srgbClr val="000000"/>
                </a:solidFill>
              </a:rPr>
              <a:t>2</a:t>
            </a:r>
            <a:r>
              <a:rPr lang="en-US" b="1">
                <a:solidFill>
                  <a:srgbClr val="000000"/>
                </a:solidFill>
              </a:rPr>
              <a:t>O</a:t>
            </a:r>
          </a:p>
        </p:txBody>
      </p:sp>
      <p:sp>
        <p:nvSpPr>
          <p:cNvPr id="28688" name="Text Box 16"/>
          <p:cNvSpPr txBox="1">
            <a:spLocks noChangeArrowheads="1"/>
          </p:cNvSpPr>
          <p:nvPr/>
        </p:nvSpPr>
        <p:spPr bwMode="auto">
          <a:xfrm>
            <a:off x="1752600" y="3657600"/>
            <a:ext cx="22098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99FF33"/>
                </a:solidFill>
              </a:rPr>
              <a:t>Soil is drying up and the microbes are dying or going dormant due to the harsh conditions</a:t>
            </a:r>
          </a:p>
        </p:txBody>
      </p:sp>
      <p:sp>
        <p:nvSpPr>
          <p:cNvPr id="28689" name="Text Box 17"/>
          <p:cNvSpPr txBox="1">
            <a:spLocks noChangeArrowheads="1"/>
          </p:cNvSpPr>
          <p:nvPr/>
        </p:nvSpPr>
        <p:spPr bwMode="auto">
          <a:xfrm>
            <a:off x="3352800" y="1447805"/>
            <a:ext cx="1219200" cy="2049463"/>
          </a:xfrm>
          <a:prstGeom prst="rect">
            <a:avLst/>
          </a:prstGeom>
          <a:solidFill>
            <a:srgbClr val="C0C0C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000" b="1">
                <a:solidFill>
                  <a:srgbClr val="000000"/>
                </a:solidFill>
              </a:rPr>
              <a:t>RIP</a:t>
            </a:r>
          </a:p>
          <a:p>
            <a:pPr algn="ctr" fontAlgn="base">
              <a:spcBef>
                <a:spcPct val="50000"/>
              </a:spcBef>
              <a:spcAft>
                <a:spcPct val="0"/>
              </a:spcAft>
            </a:pPr>
            <a:r>
              <a:rPr lang="en-US" sz="2400" b="1">
                <a:solidFill>
                  <a:srgbClr val="000000"/>
                </a:solidFill>
              </a:rPr>
              <a:t>Sam</a:t>
            </a:r>
          </a:p>
          <a:p>
            <a:pPr algn="ctr" fontAlgn="base">
              <a:spcBef>
                <a:spcPct val="50000"/>
              </a:spcBef>
              <a:spcAft>
                <a:spcPct val="0"/>
              </a:spcAft>
            </a:pPr>
            <a:r>
              <a:rPr lang="en-US" sz="2400" b="1">
                <a:solidFill>
                  <a:srgbClr val="000000"/>
                </a:solidFill>
              </a:rPr>
              <a:t>Microb</a:t>
            </a:r>
          </a:p>
          <a:p>
            <a:pPr algn="ctr" fontAlgn="base">
              <a:spcBef>
                <a:spcPct val="50000"/>
              </a:spcBef>
              <a:spcAft>
                <a:spcPct val="0"/>
              </a:spcAft>
            </a:pPr>
            <a:endParaRPr lang="en-US" sz="2400" b="1">
              <a:solidFill>
                <a:srgbClr val="000000"/>
              </a:solidFill>
            </a:endParaRPr>
          </a:p>
        </p:txBody>
      </p:sp>
      <p:sp>
        <p:nvSpPr>
          <p:cNvPr id="28690" name="Text Box 18"/>
          <p:cNvSpPr txBox="1">
            <a:spLocks noChangeArrowheads="1"/>
          </p:cNvSpPr>
          <p:nvPr/>
        </p:nvSpPr>
        <p:spPr bwMode="auto">
          <a:xfrm>
            <a:off x="7315200" y="2209800"/>
            <a:ext cx="1295400" cy="1778000"/>
          </a:xfrm>
          <a:prstGeom prst="rect">
            <a:avLst/>
          </a:prstGeom>
          <a:solidFill>
            <a:srgbClr val="C0C0C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000" b="1">
                <a:solidFill>
                  <a:srgbClr val="000000"/>
                </a:solidFill>
              </a:rPr>
              <a:t>RIP</a:t>
            </a:r>
          </a:p>
          <a:p>
            <a:pPr algn="ctr" fontAlgn="base">
              <a:spcBef>
                <a:spcPct val="50000"/>
              </a:spcBef>
              <a:spcAft>
                <a:spcPct val="0"/>
              </a:spcAft>
            </a:pPr>
            <a:r>
              <a:rPr lang="en-US" sz="2000" b="1">
                <a:solidFill>
                  <a:srgbClr val="000000"/>
                </a:solidFill>
              </a:rPr>
              <a:t>Sue</a:t>
            </a:r>
          </a:p>
          <a:p>
            <a:pPr algn="ctr" fontAlgn="base">
              <a:spcBef>
                <a:spcPct val="50000"/>
              </a:spcBef>
              <a:spcAft>
                <a:spcPct val="0"/>
              </a:spcAft>
            </a:pPr>
            <a:r>
              <a:rPr lang="en-US" sz="2000" b="1">
                <a:solidFill>
                  <a:srgbClr val="000000"/>
                </a:solidFill>
              </a:rPr>
              <a:t>Microb</a:t>
            </a:r>
          </a:p>
          <a:p>
            <a:pPr algn="ctr" fontAlgn="base">
              <a:spcBef>
                <a:spcPct val="50000"/>
              </a:spcBef>
              <a:spcAft>
                <a:spcPct val="0"/>
              </a:spcAft>
            </a:pPr>
            <a:endParaRPr lang="en-US" sz="2000" b="1">
              <a:solidFill>
                <a:srgbClr val="000000"/>
              </a:solidFill>
            </a:endParaRPr>
          </a:p>
        </p:txBody>
      </p:sp>
    </p:spTree>
    <p:extLst>
      <p:ext uri="{BB962C8B-B14F-4D97-AF65-F5344CB8AC3E}">
        <p14:creationId xmlns:p14="http://schemas.microsoft.com/office/powerpoint/2010/main" val="263559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4000" accel="50000" decel="50000" fill="hold" grpId="0" nodeType="withEffect">
                                  <p:stCondLst>
                                    <p:cond delay="0"/>
                                  </p:stCondLst>
                                  <p:childTnLst>
                                    <p:animMotion origin="layout" path="M 0.05139 0.03861 C 0.05278 0.05411 0.05105 0.03491 0.05278 0.04786 C 0.05348 0.04786 0.05348 0.05411 0.05348 0.05064 C 0.05348 0.05665 0.05382 0.05665 0.05469 0.05665 C 0.05539 0.06983 0.05486 0.07584 0.05816 0.07861 C 0.05851 0.07861 0.05886 0.08254 0.05886 0.08301 C 0.05938 0.08254 0.06007 0.08254 0.06077 0.08254 C 0.06077 0.08301 0.06077 0.08902 0.06094 0.08902 C 0.06094 0.09226 0.06181 0.09226 0.06181 0.08902 C 0.06181 0.0978 0.06181 0.10058 0.06216 0.10428 C 0.06268 0.11098 0.06372 0.11098 0.06372 0.11122 C 0.06667 0.11306 0.06372 0.11098 0.06736 0.11306 C 0.07084 0.12231 0.06927 0.13272 0.06736 0.1415 C 0.06736 0.1422 0.06667 0.14474 0.06667 0.14821 C 0.06736 0.14821 0.06927 0.15422 0.06736 0.15746 C 0.0665 0.15746 0.06476 0.15746 0.06372 0.15746 C 0.06181 0.15746 0.05973 0.16139 0.05851 0.15746 C 0.05747 0.15422 0.05816 0.14821 0.05816 0.14867 C 0.05747 0.1415 0.05747 0.13827 0.0566 0.1415 C 0.05348 0.1415 0.0507 0.1415 0.04792 0.1415 C 0.04705 0.1415 0.04636 0.1415 0.04514 0.1415 C 0.04514 0.13503 0.04514 0.13619 0.04514 0.13272 C 0.04514 0.12231 0.04566 0.11977 0.04445 0.11098 C 0.04427 0.10428 0.04271 0.11098 0.04098 0.11098 C 0.03872 0.10428 0.03716 0.10058 0.03473 0.10058 C 0.03403 0.0978 0.03316 0.09226 0.0316 0.09226 C 0.02761 0.07584 0.02327 0.07861 0.01736 0.07861 C 0.01667 0.07861 0.01476 0.07584 0.01372 0.07584 C 0.01216 0.06983 0.01164 0.06705 0.01094 0.06012 C 0.01007 0.05411 0.00851 0.04532 0.0066 0.03491 C 0.00539 0.03491 0.00382 0.03214 0.00382 0.0326 C -0.00173 0.02613 -0.00642 0.02613 -0.01128 0.02613 C -0.01666 0.02613 -0.02152 0.02613 -0.02708 0.03214 C -0.02951 0.03491 -0.03177 0.03861 -0.0335 0.03861 C -0.0342 0.03861 -0.03437 0.04532 -0.03472 0.04532 C -0.03559 0.04532 -0.03645 0.04532 -0.0375 0.04532 C -0.03836 0.04532 -0.03941 0.04786 -0.04045 0.04786 C -0.04305 0.04786 -0.04548 0.04786 -0.04757 0.04786 C -0.04895 0.04532 -0.05017 0.04532 -0.05139 0.04532 C -0.05173 0.04532 -0.05382 0.04532 -0.05382 0.04786 C -0.05729 0.03214 -0.05173 0.04786 -0.05573 0.03491 C -0.05694 0.03214 -0.0585 0.02613 -0.0585 0.03214 C -0.0585 0.02335 -0.0585 0.02451 -0.05937 0.01688 C -0.05972 0.01295 -0.06007 0.01295 -0.06041 0.01017 C -0.06041 0.00416 -0.06128 -0.00509 -0.06198 -0.00948 C -0.0625 -0.03075 -0.0625 -0.00948 -0.0625 -0.02035 C -0.0625 -0.02705 -0.0625 -0.04185 -0.0625 -0.04878 " pathEditMode="relative" rAng="0" ptsTypes="ffffffffffffffffffffffffffffffffffffffffffffffA">
                                      <p:cBhvr>
                                        <p:cTn id="6" dur="2000" fill="hold"/>
                                        <p:tgtEl>
                                          <p:spTgt spid="28678"/>
                                        </p:tgtEl>
                                        <p:attrNameLst>
                                          <p:attrName>ppt_x</p:attrName>
                                          <p:attrName>ppt_y</p:attrName>
                                        </p:attrNameLst>
                                      </p:cBhvr>
                                      <p:rCtr x="-4722" y="1757"/>
                                    </p:animMotion>
                                  </p:childTnLst>
                                </p:cTn>
                              </p:par>
                              <p:par>
                                <p:cTn id="7" presetID="0" presetClass="path" presetSubtype="0" repeatCount="4000" accel="50000" decel="50000" fill="hold" grpId="0" nodeType="withEffect">
                                  <p:stCondLst>
                                    <p:cond delay="4000"/>
                                  </p:stCondLst>
                                  <p:childTnLst>
                                    <p:animMotion origin="layout" path="M 0.05139 0.05041 C 0.05277 0.0659 0.05104 0.04671 0.05277 0.05966 C 0.05347 0.05966 0.05347 0.0659 0.05347 0.06243 C 0.05347 0.06844 0.05382 0.06844 0.05468 0.06844 C 0.05538 0.08162 0.05486 0.08763 0.05816 0.09041 C 0.0585 0.09041 0.05885 0.09434 0.05885 0.0948 C 0.05937 0.09434 0.06007 0.09434 0.06076 0.09434 C 0.06076 0.0948 0.06076 0.10081 0.06093 0.10081 C 0.06093 0.10405 0.0618 0.10405 0.0618 0.10081 C 0.0618 0.1096 0.0618 0.11237 0.06215 0.11607 C 0.06267 0.12278 0.06371 0.12278 0.06371 0.12278 C 0.06666 0.12486 0.06371 0.12278 0.06736 0.12486 C 0.07083 0.13411 0.06927 0.14451 0.06736 0.1533 C 0.06736 0.15399 0.06666 0.15653 0.06666 0.16 C 0.06736 0.16 0.06927 0.16601 0.06736 0.16925 C 0.06649 0.16925 0.06475 0.16925 0.06371 0.16925 C 0.0618 0.16925 0.05972 0.17318 0.0585 0.16925 C 0.05746 0.16601 0.05816 0.16 0.05816 0.16047 C 0.05746 0.1533 0.05746 0.15006 0.05659 0.1533 C 0.05347 0.1533 0.05069 0.1533 0.04791 0.1533 C 0.04705 0.1533 0.04635 0.1533 0.04514 0.1533 C 0.04514 0.14682 0.04514 0.14798 0.04514 0.14451 C 0.04514 0.13411 0.04566 0.13156 0.04444 0.12278 C 0.04427 0.11607 0.04271 0.12278 0.04097 0.12278 C 0.03871 0.11607 0.03715 0.11237 0.03472 0.11237 C 0.03402 0.1096 0.03316 0.10405 0.03159 0.10405 C 0.0276 0.08763 0.02326 0.09041 0.01736 0.09041 C 0.01666 0.09041 0.01475 0.08763 0.01371 0.08763 C 0.01215 0.08162 0.01163 0.07885 0.01093 0.07191 C 0.01007 0.0659 0.0085 0.05711 0.00659 0.04671 C 0.00538 0.04671 0.00382 0.04393 0.00382 0.0444 C -0.00174 0.03792 -0.00643 0.03792 -0.01129 0.03792 C -0.01667 0.03792 -0.02153 0.03792 -0.02709 0.04393 C -0.02952 0.04671 -0.03177 0.05041 -0.03351 0.05041 C -0.0342 0.05041 -0.03438 0.05711 -0.03473 0.05711 C -0.03559 0.05711 -0.03646 0.05711 -0.0375 0.05711 C -0.03837 0.05711 -0.03941 0.05966 -0.04045 0.05966 C -0.04306 0.05966 -0.04549 0.05966 -0.04757 0.05966 C -0.04896 0.05711 -0.05018 0.05711 -0.05139 0.05711 C -0.05174 0.05711 -0.05382 0.05711 -0.05382 0.05966 C -0.05729 0.04393 -0.05174 0.05966 -0.05573 0.04671 C -0.05695 0.04393 -0.05851 0.03792 -0.05851 0.04393 C -0.05851 0.03515 -0.05851 0.0363 -0.05938 0.02867 C -0.05973 0.02474 -0.06007 0.02474 -0.06042 0.02197 C -0.06042 0.01596 -0.06129 0.00671 -0.06198 0.00232 C -0.0625 -0.01896 -0.0625 0.00232 -0.0625 -0.00855 C -0.0625 -0.01526 -0.0625 -0.03005 -0.0625 -0.03699 " pathEditMode="relative" rAng="0" ptsTypes="ffffffffffffffffffffffffffffffffffffffffffffffA">
                                      <p:cBhvr>
                                        <p:cTn id="8" dur="5000" fill="hold"/>
                                        <p:tgtEl>
                                          <p:spTgt spid="28687"/>
                                        </p:tgtEl>
                                        <p:attrNameLst>
                                          <p:attrName>ppt_x</p:attrName>
                                          <p:attrName>ppt_y</p:attrName>
                                        </p:attrNameLst>
                                      </p:cBhvr>
                                      <p:rCtr x="-4722" y="1757"/>
                                    </p:animMotion>
                                  </p:childTnLst>
                                </p:cTn>
                              </p:par>
                              <p:par>
                                <p:cTn id="9" presetID="6" presetClass="emph" presetSubtype="0" fill="hold" nodeType="withEffect">
                                  <p:stCondLst>
                                    <p:cond delay="6500"/>
                                  </p:stCondLst>
                                  <p:childTnLst>
                                    <p:animScale>
                                      <p:cBhvr>
                                        <p:cTn id="10" dur="5000" fill="hold"/>
                                        <p:tgtEl>
                                          <p:spTgt spid="28677"/>
                                        </p:tgtEl>
                                      </p:cBhvr>
                                      <p:by x="200000" y="200000"/>
                                    </p:animScale>
                                  </p:childTnLst>
                                  <p:subTnLst>
                                    <p:audio>
                                      <p:cMediaNode>
                                        <p:cTn display="0" masterRel="sameClick">
                                          <p:stCondLst>
                                            <p:cond evt="begin" delay="0">
                                              <p:tn val="9"/>
                                            </p:cond>
                                          </p:stCondLst>
                                          <p:endCondLst>
                                            <p:cond evt="onStopAudio" delay="0">
                                              <p:tgtEl>
                                                <p:sldTgt/>
                                              </p:tgtEl>
                                            </p:cond>
                                          </p:endCondLst>
                                        </p:cTn>
                                        <p:tgtEl>
                                          <p:sndTgt r:embed="rId3" name="wind.wav"/>
                                        </p:tgtEl>
                                      </p:cMediaNode>
                                    </p:audio>
                                  </p:subTnLst>
                                </p:cTn>
                              </p:par>
                            </p:childTnLst>
                          </p:cTn>
                        </p:par>
                        <p:par>
                          <p:cTn id="11" fill="hold" nodeType="afterGroup">
                            <p:stCondLst>
                              <p:cond delay="24000"/>
                            </p:stCondLst>
                            <p:childTnLst>
                              <p:par>
                                <p:cTn id="12" presetID="10" presetClass="entr" presetSubtype="0" fill="hold" grpId="0" nodeType="afterEffect">
                                  <p:stCondLst>
                                    <p:cond delay="0"/>
                                  </p:stCondLst>
                                  <p:childTnLst>
                                    <p:set>
                                      <p:cBhvr>
                                        <p:cTn id="13" dur="1" fill="hold">
                                          <p:stCondLst>
                                            <p:cond delay="0"/>
                                          </p:stCondLst>
                                        </p:cTn>
                                        <p:tgtEl>
                                          <p:spTgt spid="28689"/>
                                        </p:tgtEl>
                                        <p:attrNameLst>
                                          <p:attrName>style.visibility</p:attrName>
                                        </p:attrNameLst>
                                      </p:cBhvr>
                                      <p:to>
                                        <p:strVal val="visible"/>
                                      </p:to>
                                    </p:set>
                                    <p:animEffect transition="in" filter="fade">
                                      <p:cBhvr>
                                        <p:cTn id="14" dur="5000"/>
                                        <p:tgtEl>
                                          <p:spTgt spid="28689"/>
                                        </p:tgtEl>
                                      </p:cBhvr>
                                    </p:animEffect>
                                  </p:childTnLst>
                                  <p:subTnLst>
                                    <p:audio>
                                      <p:cMediaNode vol="4000">
                                        <p:cTn display="0" masterRel="sameClick">
                                          <p:stCondLst>
                                            <p:cond evt="begin" delay="0">
                                              <p:tn val="12"/>
                                            </p:cond>
                                          </p:stCondLst>
                                          <p:endCondLst>
                                            <p:cond evt="onStopAudio" delay="0">
                                              <p:tgtEl>
                                                <p:sldTgt/>
                                              </p:tgtEl>
                                            </p:cond>
                                          </p:endCondLst>
                                        </p:cTn>
                                        <p:tgtEl>
                                          <p:sndTgt r:embed="rId4" name="Taps.wav"/>
                                        </p:tgtEl>
                                      </p:cMediaNode>
                                    </p:audio>
                                  </p:subTnLst>
                                </p:cTn>
                              </p:par>
                            </p:childTnLst>
                          </p:cTn>
                        </p:par>
                        <p:par>
                          <p:cTn id="15" fill="hold" nodeType="afterGroup">
                            <p:stCondLst>
                              <p:cond delay="29000"/>
                            </p:stCondLst>
                            <p:childTnLst>
                              <p:par>
                                <p:cTn id="16" presetID="10" presetClass="entr" presetSubtype="0" fill="hold" grpId="0" nodeType="afterEffect">
                                  <p:stCondLst>
                                    <p:cond delay="0"/>
                                  </p:stCondLst>
                                  <p:childTnLst>
                                    <p:set>
                                      <p:cBhvr>
                                        <p:cTn id="17" dur="1" fill="hold">
                                          <p:stCondLst>
                                            <p:cond delay="0"/>
                                          </p:stCondLst>
                                        </p:cTn>
                                        <p:tgtEl>
                                          <p:spTgt spid="28690"/>
                                        </p:tgtEl>
                                        <p:attrNameLst>
                                          <p:attrName>style.visibility</p:attrName>
                                        </p:attrNameLst>
                                      </p:cBhvr>
                                      <p:to>
                                        <p:strVal val="visible"/>
                                      </p:to>
                                    </p:set>
                                    <p:animEffect transition="in" filter="fade">
                                      <p:cBhvr>
                                        <p:cTn id="18" dur="5000"/>
                                        <p:tgtEl>
                                          <p:spTgt spid="28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animBg="1"/>
      <p:bldP spid="28687" grpId="0" animBg="1"/>
      <p:bldP spid="28689" grpId="0" animBg="1"/>
      <p:bldP spid="2869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2"/>
          <p:cNvGraphicFramePr>
            <a:graphicFrameLocks noChangeAspect="1"/>
          </p:cNvGraphicFramePr>
          <p:nvPr/>
        </p:nvGraphicFramePr>
        <p:xfrm>
          <a:off x="1524000" y="0"/>
          <a:ext cx="9144000" cy="6858000"/>
        </p:xfrm>
        <a:graphic>
          <a:graphicData uri="http://schemas.openxmlformats.org/presentationml/2006/ole">
            <mc:AlternateContent xmlns:mc="http://schemas.openxmlformats.org/markup-compatibility/2006">
              <mc:Choice xmlns:v="urn:schemas-microsoft-com:vml" Requires="v">
                <p:oleObj spid="_x0000_s13401" name="Bitmap Image" r:id="rId6" imgW="3809524" imgH="2857899" progId="Paint.Picture">
                  <p:embed/>
                </p:oleObj>
              </mc:Choice>
              <mc:Fallback>
                <p:oleObj name="Bitmap Image" r:id="rId6" imgW="3809524" imgH="2857899"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4339"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5" y="2895600"/>
            <a:ext cx="3524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10"/>
          <p:cNvSpPr txBox="1">
            <a:spLocks noChangeArrowheads="1"/>
          </p:cNvSpPr>
          <p:nvPr/>
        </p:nvSpPr>
        <p:spPr bwMode="auto">
          <a:xfrm>
            <a:off x="6553200" y="2514747"/>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solidFill>
                  <a:srgbClr val="000000"/>
                </a:solidFill>
              </a:rPr>
              <a:t>N</a:t>
            </a:r>
          </a:p>
        </p:txBody>
      </p:sp>
      <p:sp>
        <p:nvSpPr>
          <p:cNvPr id="14341" name="Text Box 11"/>
          <p:cNvSpPr txBox="1">
            <a:spLocks noChangeArrowheads="1"/>
          </p:cNvSpPr>
          <p:nvPr/>
        </p:nvSpPr>
        <p:spPr bwMode="auto">
          <a:xfrm>
            <a:off x="7467600" y="1219347"/>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solidFill>
                  <a:srgbClr val="000000"/>
                </a:solidFill>
              </a:rPr>
              <a:t>N</a:t>
            </a:r>
          </a:p>
        </p:txBody>
      </p:sp>
      <p:sp>
        <p:nvSpPr>
          <p:cNvPr id="14342" name="Text Box 12"/>
          <p:cNvSpPr txBox="1">
            <a:spLocks noChangeArrowheads="1"/>
          </p:cNvSpPr>
          <p:nvPr/>
        </p:nvSpPr>
        <p:spPr bwMode="auto">
          <a:xfrm>
            <a:off x="7543800" y="2743347"/>
            <a:ext cx="38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solidFill>
                  <a:srgbClr val="000000"/>
                </a:solidFill>
              </a:rPr>
              <a:t>N</a:t>
            </a:r>
          </a:p>
        </p:txBody>
      </p:sp>
      <p:sp>
        <p:nvSpPr>
          <p:cNvPr id="14343" name="Text Box 13"/>
          <p:cNvSpPr txBox="1">
            <a:spLocks noChangeArrowheads="1"/>
          </p:cNvSpPr>
          <p:nvPr/>
        </p:nvSpPr>
        <p:spPr bwMode="auto">
          <a:xfrm>
            <a:off x="6172200" y="5867547"/>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14344" name="Text Box 14"/>
          <p:cNvSpPr txBox="1">
            <a:spLocks noChangeArrowheads="1"/>
          </p:cNvSpPr>
          <p:nvPr/>
        </p:nvSpPr>
        <p:spPr bwMode="auto">
          <a:xfrm>
            <a:off x="8686800" y="5867547"/>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14345" name="Text Box 15"/>
          <p:cNvSpPr txBox="1">
            <a:spLocks noChangeArrowheads="1"/>
          </p:cNvSpPr>
          <p:nvPr/>
        </p:nvSpPr>
        <p:spPr bwMode="auto">
          <a:xfrm>
            <a:off x="6781800" y="6248547"/>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14346" name="Text Box 16"/>
          <p:cNvSpPr txBox="1">
            <a:spLocks noChangeArrowheads="1"/>
          </p:cNvSpPr>
          <p:nvPr/>
        </p:nvSpPr>
        <p:spPr bwMode="auto">
          <a:xfrm>
            <a:off x="8077200" y="6172347"/>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14347" name="Text Box 17"/>
          <p:cNvSpPr txBox="1">
            <a:spLocks noChangeArrowheads="1"/>
          </p:cNvSpPr>
          <p:nvPr/>
        </p:nvSpPr>
        <p:spPr bwMode="auto">
          <a:xfrm>
            <a:off x="5791200" y="6248547"/>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14348" name="Text Box 18"/>
          <p:cNvSpPr txBox="1">
            <a:spLocks noChangeArrowheads="1"/>
          </p:cNvSpPr>
          <p:nvPr/>
        </p:nvSpPr>
        <p:spPr bwMode="auto">
          <a:xfrm>
            <a:off x="7696200" y="5562747"/>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14349" name="Text Box 19"/>
          <p:cNvSpPr txBox="1">
            <a:spLocks noChangeArrowheads="1"/>
          </p:cNvSpPr>
          <p:nvPr/>
        </p:nvSpPr>
        <p:spPr bwMode="auto">
          <a:xfrm>
            <a:off x="9296400" y="6172347"/>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14350" name="Text Box 20"/>
          <p:cNvSpPr txBox="1">
            <a:spLocks noChangeArrowheads="1"/>
          </p:cNvSpPr>
          <p:nvPr/>
        </p:nvSpPr>
        <p:spPr bwMode="auto">
          <a:xfrm>
            <a:off x="2895600" y="5105547"/>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14351" name="Text Box 21"/>
          <p:cNvSpPr txBox="1">
            <a:spLocks noChangeArrowheads="1"/>
          </p:cNvSpPr>
          <p:nvPr/>
        </p:nvSpPr>
        <p:spPr bwMode="auto">
          <a:xfrm>
            <a:off x="2971800" y="5562747"/>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14352" name="Text Box 22"/>
          <p:cNvSpPr txBox="1">
            <a:spLocks noChangeArrowheads="1"/>
          </p:cNvSpPr>
          <p:nvPr/>
        </p:nvSpPr>
        <p:spPr bwMode="auto">
          <a:xfrm>
            <a:off x="3505200" y="5181747"/>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14353" name="Text Box 23"/>
          <p:cNvSpPr txBox="1">
            <a:spLocks noChangeArrowheads="1"/>
          </p:cNvSpPr>
          <p:nvPr/>
        </p:nvSpPr>
        <p:spPr bwMode="auto">
          <a:xfrm>
            <a:off x="4343400" y="5943747"/>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14354" name="Text Box 24"/>
          <p:cNvSpPr txBox="1">
            <a:spLocks noChangeArrowheads="1"/>
          </p:cNvSpPr>
          <p:nvPr/>
        </p:nvSpPr>
        <p:spPr bwMode="auto">
          <a:xfrm>
            <a:off x="3429000" y="6096147"/>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14355" name="Text Box 25"/>
          <p:cNvSpPr txBox="1">
            <a:spLocks noChangeArrowheads="1"/>
          </p:cNvSpPr>
          <p:nvPr/>
        </p:nvSpPr>
        <p:spPr bwMode="auto">
          <a:xfrm>
            <a:off x="2514600" y="6248547"/>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30746" name="Text Box 26"/>
          <p:cNvSpPr txBox="1">
            <a:spLocks noChangeArrowheads="1"/>
          </p:cNvSpPr>
          <p:nvPr/>
        </p:nvSpPr>
        <p:spPr bwMode="auto">
          <a:xfrm>
            <a:off x="4191000" y="2895747"/>
            <a:ext cx="22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solidFill>
                  <a:srgbClr val="000000"/>
                </a:solidFill>
              </a:rPr>
              <a:t>N</a:t>
            </a:r>
          </a:p>
        </p:txBody>
      </p:sp>
      <p:sp>
        <p:nvSpPr>
          <p:cNvPr id="14357" name="Text Box 32"/>
          <p:cNvSpPr txBox="1">
            <a:spLocks noChangeArrowheads="1"/>
          </p:cNvSpPr>
          <p:nvPr/>
        </p:nvSpPr>
        <p:spPr bwMode="auto">
          <a:xfrm>
            <a:off x="3352800" y="2133747"/>
            <a:ext cx="22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solidFill>
                  <a:srgbClr val="000000"/>
                </a:solidFill>
              </a:rPr>
              <a:t>N</a:t>
            </a:r>
          </a:p>
        </p:txBody>
      </p:sp>
      <p:sp>
        <p:nvSpPr>
          <p:cNvPr id="14358" name="Text Box 33"/>
          <p:cNvSpPr txBox="1">
            <a:spLocks noChangeArrowheads="1"/>
          </p:cNvSpPr>
          <p:nvPr/>
        </p:nvSpPr>
        <p:spPr bwMode="auto">
          <a:xfrm>
            <a:off x="1524000" y="0"/>
            <a:ext cx="9144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sz="4400" b="1">
                <a:solidFill>
                  <a:srgbClr val="0033CC"/>
                </a:solidFill>
              </a:rPr>
              <a:t>The Slooooooow Nutrient Cycle</a:t>
            </a:r>
          </a:p>
          <a:p>
            <a:pPr algn="ctr" eaLnBrk="1" fontAlgn="base" hangingPunct="1">
              <a:spcBef>
                <a:spcPct val="50000"/>
              </a:spcBef>
              <a:spcAft>
                <a:spcPct val="0"/>
              </a:spcAft>
            </a:pPr>
            <a:endParaRPr lang="en-US" sz="2000" b="1">
              <a:solidFill>
                <a:srgbClr val="0033CC"/>
              </a:solidFill>
            </a:endParaRPr>
          </a:p>
        </p:txBody>
      </p:sp>
      <p:sp>
        <p:nvSpPr>
          <p:cNvPr id="14359" name="Text Box 34"/>
          <p:cNvSpPr txBox="1">
            <a:spLocks noChangeArrowheads="1"/>
          </p:cNvSpPr>
          <p:nvPr/>
        </p:nvSpPr>
        <p:spPr bwMode="auto">
          <a:xfrm>
            <a:off x="4343400" y="762004"/>
            <a:ext cx="19812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b="1">
                <a:solidFill>
                  <a:srgbClr val="000000"/>
                </a:solidFill>
              </a:rPr>
              <a:t>The Nitrogen is either volatilized or translocated to the seeds as concentrated protein. The leaves and stem are mostly made up of carbon and calcium skeletal </a:t>
            </a:r>
          </a:p>
        </p:txBody>
      </p:sp>
      <p:pic>
        <p:nvPicPr>
          <p:cNvPr id="30756" name="Picture 3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5200" y="2209800"/>
            <a:ext cx="2667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7" name="Picture 3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43801" y="1981200"/>
            <a:ext cx="3508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9" name="Picture 3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52874" y="2057404"/>
            <a:ext cx="39052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8" name="Picture 3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91474" y="1524004"/>
            <a:ext cx="39052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4" name="Picture 4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24600" y="2362347"/>
            <a:ext cx="3062288"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5" name="Picture 4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90800" y="3200400"/>
            <a:ext cx="17526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2" name="Text Box 42"/>
          <p:cNvSpPr txBox="1">
            <a:spLocks noChangeArrowheads="1"/>
          </p:cNvSpPr>
          <p:nvPr/>
        </p:nvSpPr>
        <p:spPr bwMode="auto">
          <a:xfrm>
            <a:off x="2819400" y="3124347"/>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14367" name="Text Box 43"/>
          <p:cNvSpPr txBox="1">
            <a:spLocks noChangeArrowheads="1"/>
          </p:cNvSpPr>
          <p:nvPr/>
        </p:nvSpPr>
        <p:spPr bwMode="auto">
          <a:xfrm>
            <a:off x="4038600" y="2971947"/>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30764" name="Text Box 44"/>
          <p:cNvSpPr txBox="1">
            <a:spLocks noChangeArrowheads="1"/>
          </p:cNvSpPr>
          <p:nvPr/>
        </p:nvSpPr>
        <p:spPr bwMode="auto">
          <a:xfrm>
            <a:off x="2743200" y="3810007"/>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30765" name="Text Box 45"/>
          <p:cNvSpPr txBox="1">
            <a:spLocks noChangeArrowheads="1"/>
          </p:cNvSpPr>
          <p:nvPr/>
        </p:nvSpPr>
        <p:spPr bwMode="auto">
          <a:xfrm>
            <a:off x="3962400" y="3581408"/>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30766" name="Text Box 46"/>
          <p:cNvSpPr txBox="1">
            <a:spLocks noChangeArrowheads="1"/>
          </p:cNvSpPr>
          <p:nvPr/>
        </p:nvSpPr>
        <p:spPr bwMode="auto">
          <a:xfrm>
            <a:off x="3429000" y="4343547"/>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30767" name="Text Box 47"/>
          <p:cNvSpPr txBox="1">
            <a:spLocks noChangeArrowheads="1"/>
          </p:cNvSpPr>
          <p:nvPr/>
        </p:nvSpPr>
        <p:spPr bwMode="auto">
          <a:xfrm>
            <a:off x="2895600" y="3124347"/>
            <a:ext cx="22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solidFill>
                  <a:srgbClr val="000000"/>
                </a:solidFill>
              </a:rPr>
              <a:t>N</a:t>
            </a:r>
          </a:p>
        </p:txBody>
      </p:sp>
      <p:sp>
        <p:nvSpPr>
          <p:cNvPr id="30768" name="Text Box 48"/>
          <p:cNvSpPr txBox="1">
            <a:spLocks noChangeArrowheads="1"/>
          </p:cNvSpPr>
          <p:nvPr/>
        </p:nvSpPr>
        <p:spPr bwMode="auto">
          <a:xfrm>
            <a:off x="2819400" y="3810007"/>
            <a:ext cx="22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solidFill>
                  <a:srgbClr val="000000"/>
                </a:solidFill>
              </a:rPr>
              <a:t>N</a:t>
            </a:r>
          </a:p>
        </p:txBody>
      </p:sp>
      <p:sp>
        <p:nvSpPr>
          <p:cNvPr id="30769" name="Text Box 49"/>
          <p:cNvSpPr txBox="1">
            <a:spLocks noChangeArrowheads="1"/>
          </p:cNvSpPr>
          <p:nvPr/>
        </p:nvSpPr>
        <p:spPr bwMode="auto">
          <a:xfrm>
            <a:off x="3962400" y="3581408"/>
            <a:ext cx="22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solidFill>
                  <a:srgbClr val="000000"/>
                </a:solidFill>
              </a:rPr>
              <a:t>N</a:t>
            </a:r>
          </a:p>
        </p:txBody>
      </p:sp>
      <p:sp>
        <p:nvSpPr>
          <p:cNvPr id="30770" name="Text Box 50"/>
          <p:cNvSpPr txBox="1">
            <a:spLocks noChangeArrowheads="1"/>
          </p:cNvSpPr>
          <p:nvPr/>
        </p:nvSpPr>
        <p:spPr bwMode="auto">
          <a:xfrm>
            <a:off x="3505200" y="4343547"/>
            <a:ext cx="22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solidFill>
                  <a:srgbClr val="000000"/>
                </a:solidFill>
              </a:rPr>
              <a:t>N</a:t>
            </a:r>
          </a:p>
        </p:txBody>
      </p:sp>
      <p:sp>
        <p:nvSpPr>
          <p:cNvPr id="30771" name="Text Box 51"/>
          <p:cNvSpPr txBox="1">
            <a:spLocks noChangeArrowheads="1"/>
          </p:cNvSpPr>
          <p:nvPr/>
        </p:nvSpPr>
        <p:spPr bwMode="auto">
          <a:xfrm>
            <a:off x="8610600" y="2209947"/>
            <a:ext cx="22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solidFill>
                  <a:srgbClr val="000000"/>
                </a:solidFill>
              </a:rPr>
              <a:t>N</a:t>
            </a:r>
          </a:p>
        </p:txBody>
      </p:sp>
      <p:sp>
        <p:nvSpPr>
          <p:cNvPr id="30773" name="Text Box 53"/>
          <p:cNvSpPr txBox="1">
            <a:spLocks noChangeArrowheads="1"/>
          </p:cNvSpPr>
          <p:nvPr/>
        </p:nvSpPr>
        <p:spPr bwMode="auto">
          <a:xfrm>
            <a:off x="6477000" y="3657605"/>
            <a:ext cx="22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solidFill>
                  <a:srgbClr val="000000"/>
                </a:solidFill>
              </a:rPr>
              <a:t>N</a:t>
            </a:r>
          </a:p>
        </p:txBody>
      </p:sp>
      <p:sp>
        <p:nvSpPr>
          <p:cNvPr id="30776" name="Text Box 56"/>
          <p:cNvSpPr txBox="1">
            <a:spLocks noChangeArrowheads="1"/>
          </p:cNvSpPr>
          <p:nvPr/>
        </p:nvSpPr>
        <p:spPr bwMode="auto">
          <a:xfrm>
            <a:off x="7620000" y="4724547"/>
            <a:ext cx="22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solidFill>
                  <a:srgbClr val="000000"/>
                </a:solidFill>
              </a:rPr>
              <a:t>N</a:t>
            </a:r>
          </a:p>
        </p:txBody>
      </p:sp>
      <p:sp>
        <p:nvSpPr>
          <p:cNvPr id="30777" name="Text Box 57"/>
          <p:cNvSpPr txBox="1">
            <a:spLocks noChangeArrowheads="1"/>
          </p:cNvSpPr>
          <p:nvPr/>
        </p:nvSpPr>
        <p:spPr bwMode="auto">
          <a:xfrm>
            <a:off x="6553200" y="2438547"/>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30778" name="Text Box 58"/>
          <p:cNvSpPr txBox="1">
            <a:spLocks noChangeArrowheads="1"/>
          </p:cNvSpPr>
          <p:nvPr/>
        </p:nvSpPr>
        <p:spPr bwMode="auto">
          <a:xfrm>
            <a:off x="8153400" y="2209947"/>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30779" name="Text Box 59"/>
          <p:cNvSpPr txBox="1">
            <a:spLocks noChangeArrowheads="1"/>
          </p:cNvSpPr>
          <p:nvPr/>
        </p:nvSpPr>
        <p:spPr bwMode="auto">
          <a:xfrm>
            <a:off x="8458200" y="3200547"/>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30780" name="Text Box 60"/>
          <p:cNvSpPr txBox="1">
            <a:spLocks noChangeArrowheads="1"/>
          </p:cNvSpPr>
          <p:nvPr/>
        </p:nvSpPr>
        <p:spPr bwMode="auto">
          <a:xfrm>
            <a:off x="6400800" y="3657605"/>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14382" name="Text Box 61"/>
          <p:cNvSpPr txBox="1">
            <a:spLocks noChangeArrowheads="1"/>
          </p:cNvSpPr>
          <p:nvPr/>
        </p:nvSpPr>
        <p:spPr bwMode="auto">
          <a:xfrm>
            <a:off x="8458200" y="4114803"/>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30782" name="Text Box 62"/>
          <p:cNvSpPr txBox="1">
            <a:spLocks noChangeArrowheads="1"/>
          </p:cNvSpPr>
          <p:nvPr/>
        </p:nvSpPr>
        <p:spPr bwMode="auto">
          <a:xfrm>
            <a:off x="7543800" y="4724547"/>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30775" name="Text Box 55"/>
          <p:cNvSpPr txBox="1">
            <a:spLocks noChangeArrowheads="1"/>
          </p:cNvSpPr>
          <p:nvPr/>
        </p:nvSpPr>
        <p:spPr bwMode="auto">
          <a:xfrm>
            <a:off x="8534400" y="4114803"/>
            <a:ext cx="22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solidFill>
                  <a:srgbClr val="000000"/>
                </a:solidFill>
              </a:rPr>
              <a:t>N</a:t>
            </a:r>
          </a:p>
        </p:txBody>
      </p:sp>
      <p:sp>
        <p:nvSpPr>
          <p:cNvPr id="30774" name="Text Box 54"/>
          <p:cNvSpPr txBox="1">
            <a:spLocks noChangeArrowheads="1"/>
          </p:cNvSpPr>
          <p:nvPr/>
        </p:nvSpPr>
        <p:spPr bwMode="auto">
          <a:xfrm>
            <a:off x="8534400" y="3200547"/>
            <a:ext cx="22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solidFill>
                  <a:srgbClr val="000000"/>
                </a:solidFill>
              </a:rPr>
              <a:t>N</a:t>
            </a:r>
          </a:p>
        </p:txBody>
      </p:sp>
      <p:sp>
        <p:nvSpPr>
          <p:cNvPr id="30772" name="Text Box 52"/>
          <p:cNvSpPr txBox="1">
            <a:spLocks noChangeArrowheads="1"/>
          </p:cNvSpPr>
          <p:nvPr/>
        </p:nvSpPr>
        <p:spPr bwMode="auto">
          <a:xfrm>
            <a:off x="6553200" y="2438547"/>
            <a:ext cx="22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solidFill>
                  <a:srgbClr val="000000"/>
                </a:solidFill>
              </a:rPr>
              <a:t>N</a:t>
            </a:r>
          </a:p>
        </p:txBody>
      </p:sp>
    </p:spTree>
    <p:extLst>
      <p:ext uri="{BB962C8B-B14F-4D97-AF65-F5344CB8AC3E}">
        <p14:creationId xmlns:p14="http://schemas.microsoft.com/office/powerpoint/2010/main" val="860964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5000" fill="hold"/>
                                        <p:tgtEl>
                                          <p:spTgt spid="30759"/>
                                        </p:tgtEl>
                                      </p:cBhvr>
                                      <p:by x="150000" y="150000"/>
                                    </p:animScale>
                                  </p:childTnLst>
                                </p:cTn>
                              </p:par>
                              <p:par>
                                <p:cTn id="7" presetID="6" presetClass="emph" presetSubtype="0" fill="hold" nodeType="withEffect">
                                  <p:stCondLst>
                                    <p:cond delay="0"/>
                                  </p:stCondLst>
                                  <p:childTnLst>
                                    <p:animScale>
                                      <p:cBhvr>
                                        <p:cTn id="8" dur="5000" fill="hold"/>
                                        <p:tgtEl>
                                          <p:spTgt spid="30758"/>
                                        </p:tgtEl>
                                      </p:cBhvr>
                                      <p:by x="150000" y="150000"/>
                                    </p:animScale>
                                  </p:childTnLst>
                                </p:cTn>
                              </p:par>
                            </p:childTnLst>
                          </p:cTn>
                        </p:par>
                        <p:par>
                          <p:cTn id="9" fill="hold" nodeType="afterGroup">
                            <p:stCondLst>
                              <p:cond delay="5000"/>
                            </p:stCondLst>
                            <p:childTnLst>
                              <p:par>
                                <p:cTn id="10" presetID="64" presetClass="path" presetSubtype="0" accel="50000" decel="50000" fill="hold" nodeType="afterEffect">
                                  <p:stCondLst>
                                    <p:cond delay="0"/>
                                  </p:stCondLst>
                                  <p:childTnLst>
                                    <p:animMotion origin="layout" path="M -3.33333E-6 4.16185E-6 L 0.00209 -0.15538 " pathEditMode="relative" rAng="0" ptsTypes="AA">
                                      <p:cBhvr>
                                        <p:cTn id="11" dur="5000" fill="hold"/>
                                        <p:tgtEl>
                                          <p:spTgt spid="30756"/>
                                        </p:tgtEl>
                                        <p:attrNameLst>
                                          <p:attrName>ppt_x</p:attrName>
                                          <p:attrName>ppt_y</p:attrName>
                                        </p:attrNameLst>
                                      </p:cBhvr>
                                      <p:rCtr x="104" y="-7769"/>
                                    </p:animMotion>
                                  </p:childTnLst>
                                  <p:subTnLst>
                                    <p:audio>
                                      <p:cMediaNode>
                                        <p:cTn display="0" masterRel="sameClick">
                                          <p:stCondLst>
                                            <p:cond evt="begin" delay="0">
                                              <p:tn val="10"/>
                                            </p:cond>
                                          </p:stCondLst>
                                          <p:endCondLst>
                                            <p:cond evt="onStopAudio" delay="0">
                                              <p:tgtEl>
                                                <p:sldTgt/>
                                              </p:tgtEl>
                                            </p:cond>
                                          </p:endCondLst>
                                        </p:cTn>
                                        <p:tgtEl>
                                          <p:sndTgt r:embed="rId4" name="suction.wav"/>
                                        </p:tgtEl>
                                      </p:cMediaNode>
                                    </p:audio>
                                  </p:subTnLst>
                                </p:cTn>
                              </p:par>
                              <p:par>
                                <p:cTn id="12" presetID="64" presetClass="path" presetSubtype="0" accel="50000" decel="50000" fill="hold" nodeType="withEffect">
                                  <p:stCondLst>
                                    <p:cond delay="0"/>
                                  </p:stCondLst>
                                  <p:childTnLst>
                                    <p:animMotion origin="layout" path="M 0.43541 0.05549 L 0.43541 -0.27745 " pathEditMode="relative" rAng="0" ptsTypes="AA">
                                      <p:cBhvr>
                                        <p:cTn id="13" dur="5000" fill="hold"/>
                                        <p:tgtEl>
                                          <p:spTgt spid="30757"/>
                                        </p:tgtEl>
                                        <p:attrNameLst>
                                          <p:attrName>ppt_x</p:attrName>
                                          <p:attrName>ppt_y</p:attrName>
                                        </p:attrNameLst>
                                      </p:cBhvr>
                                      <p:rCtr x="0" y="-16647"/>
                                    </p:animMotion>
                                  </p:childTnLst>
                                  <p:subTnLst>
                                    <p:audio>
                                      <p:cMediaNode>
                                        <p:cTn display="0" masterRel="sameClick">
                                          <p:stCondLst>
                                            <p:cond evt="begin" delay="0">
                                              <p:tn val="12"/>
                                            </p:cond>
                                          </p:stCondLst>
                                          <p:endCondLst>
                                            <p:cond evt="onStopAudio" delay="0">
                                              <p:tgtEl>
                                                <p:sldTgt/>
                                              </p:tgtEl>
                                            </p:cond>
                                          </p:endCondLst>
                                        </p:cTn>
                                        <p:tgtEl>
                                          <p:sndTgt r:embed="rId4" name="suction.wav"/>
                                        </p:tgtEl>
                                      </p:cMediaNode>
                                    </p:audio>
                                  </p:subTnLst>
                                </p:cTn>
                              </p:par>
                              <p:par>
                                <p:cTn id="14" presetID="64" presetClass="path" presetSubtype="0" accel="50000" decel="50000" fill="hold" nodeType="withEffect">
                                  <p:stCondLst>
                                    <p:cond delay="0"/>
                                  </p:stCondLst>
                                  <p:childTnLst>
                                    <p:animMotion origin="layout" path="M -0.01667 3.2948E-6 L -0.0191 -0.20532 " pathEditMode="relative" rAng="0" ptsTypes="AA">
                                      <p:cBhvr>
                                        <p:cTn id="15" dur="5000" fill="hold"/>
                                        <p:tgtEl>
                                          <p:spTgt spid="30757"/>
                                        </p:tgtEl>
                                        <p:attrNameLst>
                                          <p:attrName>ppt_x</p:attrName>
                                          <p:attrName>ppt_y</p:attrName>
                                        </p:attrNameLst>
                                      </p:cBhvr>
                                      <p:rCtr x="-122" y="-10266"/>
                                    </p:animMotion>
                                  </p:childTnLst>
                                </p:cTn>
                              </p:par>
                              <p:par>
                                <p:cTn id="16" presetID="0" presetClass="path" presetSubtype="0" accel="50000" decel="50000" fill="hold" grpId="0" nodeType="withEffect">
                                  <p:stCondLst>
                                    <p:cond delay="0"/>
                                  </p:stCondLst>
                                  <p:childTnLst>
                                    <p:animMotion origin="layout" path="M -6.94444E-6 7.22543E-6 C 0.00763 -0.01063 0.00329 -0.02751 -0.00626 -0.03167 C -0.01025 -0.03699 -0.01251 -0.04138 -0.01424 -0.04878 C -0.01199 -0.06635 -0.01528 -0.05895 -0.00313 -0.06982 C -0.00035 -0.07236 0.00329 -0.07259 0.00642 -0.07398 C 0.00798 -0.07468 0.0111 -0.07606 0.0111 -0.07606 C 0.01857 -0.08277 0.01423 -0.07976 0.02534 -0.08462 C 0.0269 -0.08531 0.0302 -0.0867 0.0302 -0.0867 C 0.03263 -0.0971 0.03194 -0.08994 0.0302 -0.10358 C 0.02795 -0.12184 0.0276 -0.12462 0.02065 -0.13965 C 0.01944 -0.14219 0.01892 -0.14566 0.01753 -0.14797 C 0.01475 -0.15259 0.01041 -0.1556 0.00798 -0.16069 C 0.00399 -0.16878 0.00624 -0.16531 0.00156 -0.17132 C 0.00104 -0.1734 0.00086 -0.17572 -6.94444E-6 -0.17757 C -0.0007 -0.17942 -0.00313 -0.17988 -0.00313 -0.18196 C -0.00313 -0.18496 -0.00157 -0.1882 -6.94444E-6 -0.19028 C 0.00277 -0.19398 0.00676 -0.19514 0.00954 -0.19884 C 0.01458 -0.20554 0.02031 -0.21271 0.02708 -0.21572 C 0.02777 -0.21664 0.03888 -0.2282 0.03975 -0.22843 C 0.04756 -0.23098 0.05572 -0.23028 0.06354 -0.23259 C 0.07048 -0.23468 0.07742 -0.23653 0.0842 -0.23884 C 0.0894 -0.24069 0.0934 -0.24508 0.09843 -0.24739 C 0.10086 -0.2608 0.09791 -0.27167 0.09045 -0.28115 C 0.08854 -0.28901 0.08454 -0.29248 0.08263 -0.30034 C 0.08333 -0.30381 0.08628 -0.32046 0.08732 -0.32138 C 0.09808 -0.33086 0.10069 -0.33456 0.11423 -0.33826 C 0.1309 -0.33618 0.14374 -0.3341 0.16041 -0.33618 C 0.16249 -0.33687 0.16458 -0.33733 0.16666 -0.33826 C 0.16979 -0.33942 0.17621 -0.34242 0.17621 -0.34242 C 0.18003 -0.34797 0.1835 -0.35074 0.18888 -0.35306 C 0.19253 -0.36069 0.19652 -0.36901 0.20312 -0.37202 C 0.21388 -0.38173 0.22725 -0.3815 0.23975 -0.38473 C 0.25242 -0.38311 0.26249 -0.37965 0.27465 -0.37641 C 0.28229 -0.37733 0.29079 -0.3778 0.29843 -0.38057 C 0.30173 -0.38173 0.30798 -0.38473 0.30798 -0.38473 C 0.32291 -0.40531 0.30156 -0.37733 0.31909 -0.39537 C 0.32499 -0.40138 0.33732 -0.41942 0.34444 -0.42288 C 0.35833 -0.42959 0.37447 -0.43283 0.38888 -0.4356 C 0.39756 -0.4393 0.40676 -0.43791 0.41423 -0.44601 C 0.4184 -0.4504 0.42708 -0.45872 0.42708 -0.45872 C 0.42881 -0.46589 0.4269 -0.4652 0.4302 -0.4652 " pathEditMode="relative" ptsTypes="ffffffffffffffffffffffffffffffffffffffffA">
                                      <p:cBhvr>
                                        <p:cTn id="17" dur="5000" fill="hold"/>
                                        <p:tgtEl>
                                          <p:spTgt spid="30746"/>
                                        </p:tgtEl>
                                        <p:attrNameLst>
                                          <p:attrName>ppt_x</p:attrName>
                                          <p:attrName>ppt_y</p:attrName>
                                        </p:attrNameLst>
                                      </p:cBhvr>
                                    </p:animMotion>
                                  </p:childTnLst>
                                  <p:subTnLst>
                                    <p:audio>
                                      <p:cMediaNode>
                                        <p:cTn display="0" masterRel="sameClick">
                                          <p:stCondLst>
                                            <p:cond evt="begin" delay="0">
                                              <p:tn val="16"/>
                                            </p:cond>
                                          </p:stCondLst>
                                          <p:endCondLst>
                                            <p:cond evt="onStopAudio" delay="0">
                                              <p:tgtEl>
                                                <p:sldTgt/>
                                              </p:tgtEl>
                                            </p:cond>
                                          </p:endCondLst>
                                        </p:cTn>
                                        <p:tgtEl>
                                          <p:sndTgt r:embed="rId5" name="breeze.wav"/>
                                        </p:tgtEl>
                                      </p:cMediaNode>
                                    </p:audio>
                                  </p:subTnLst>
                                </p:cTn>
                              </p:par>
                            </p:childTnLst>
                          </p:cTn>
                        </p:par>
                        <p:par>
                          <p:cTn id="18" fill="hold" nodeType="afterGroup">
                            <p:stCondLst>
                              <p:cond delay="10000"/>
                            </p:stCondLst>
                            <p:childTnLst>
                              <p:par>
                                <p:cTn id="19" presetID="3" presetClass="entr" presetSubtype="10" fill="hold" grpId="0" nodeType="afterEffect">
                                  <p:stCondLst>
                                    <p:cond delay="0"/>
                                  </p:stCondLst>
                                  <p:childTnLst>
                                    <p:set>
                                      <p:cBhvr>
                                        <p:cTn id="20" dur="1" fill="hold">
                                          <p:stCondLst>
                                            <p:cond delay="0"/>
                                          </p:stCondLst>
                                        </p:cTn>
                                        <p:tgtEl>
                                          <p:spTgt spid="30762"/>
                                        </p:tgtEl>
                                        <p:attrNameLst>
                                          <p:attrName>style.visibility</p:attrName>
                                        </p:attrNameLst>
                                      </p:cBhvr>
                                      <p:to>
                                        <p:strVal val="visible"/>
                                      </p:to>
                                    </p:set>
                                    <p:animEffect transition="in" filter="blinds(horizontal)">
                                      <p:cBhvr>
                                        <p:cTn id="21" dur="500"/>
                                        <p:tgtEl>
                                          <p:spTgt spid="30762"/>
                                        </p:tgtEl>
                                      </p:cBhvr>
                                    </p:animEffect>
                                  </p:childTnLst>
                                </p:cTn>
                              </p:par>
                              <p:par>
                                <p:cTn id="22" presetID="0" presetClass="path" presetSubtype="0" accel="50000" decel="50000" fill="hold" grpId="0" nodeType="withEffect">
                                  <p:stCondLst>
                                    <p:cond delay="0"/>
                                  </p:stCondLst>
                                  <p:childTnLst>
                                    <p:animMotion origin="layout" path="M -2.77778E-7 -3.3526E-6 C 0.00365 0.0007 0.00747 0.00093 0.01111 0.00208 C 0.01424 0.00301 0.02049 0.00624 0.02049 0.00624 C 0.02292 0.00948 0.02604 0.01156 0.02847 0.0148 C 0.03559 0.02428 0.04063 0.03561 0.05069 0.04 C 0.05278 0.03931 0.05573 0.04023 0.05712 0.03792 C 0.05938 0.03445 0.0592 0.02937 0.06024 0.0252 C 0.06076 0.02289 0.06233 0.02104 0.06337 0.01896 C 0.06458 -0.02058 0.06892 -0.0585 0.06181 -0.09734 C 0.06285 -0.12855 0.06319 -0.14127 0.06667 -0.16717 C 0.06615 -0.1778 0.0658 -0.18821 0.06493 -0.19884 C 0.06441 -0.20555 0.06181 -0.2111 0.06181 -0.2178 " pathEditMode="relative" ptsTypes="fffffffffffA">
                                      <p:cBhvr>
                                        <p:cTn id="23" dur="2000" fill="hold"/>
                                        <p:tgtEl>
                                          <p:spTgt spid="30767"/>
                                        </p:tgtEl>
                                        <p:attrNameLst>
                                          <p:attrName>ppt_x</p:attrName>
                                          <p:attrName>ppt_y</p:attrName>
                                        </p:attrNameLst>
                                      </p:cBhvr>
                                    </p:animMotion>
                                  </p:childTnLst>
                                  <p:subTnLst>
                                    <p:audio>
                                      <p:cMediaNode>
                                        <p:cTn display="0" masterRel="sameClick">
                                          <p:stCondLst>
                                            <p:cond evt="begin" delay="0">
                                              <p:tn val="22"/>
                                            </p:cond>
                                          </p:stCondLst>
                                          <p:endCondLst>
                                            <p:cond evt="onStopAudio" delay="0">
                                              <p:tgtEl>
                                                <p:sldTgt/>
                                              </p:tgtEl>
                                            </p:cond>
                                          </p:endCondLst>
                                        </p:cTn>
                                        <p:tgtEl>
                                          <p:sndTgt r:embed="rId5" name="breeze.wav"/>
                                        </p:tgtEl>
                                      </p:cMediaNode>
                                    </p:audio>
                                  </p:subTnLst>
                                </p:cTn>
                              </p:par>
                            </p:childTnLst>
                          </p:cTn>
                        </p:par>
                        <p:par>
                          <p:cTn id="24" fill="hold" nodeType="afterGroup">
                            <p:stCondLst>
                              <p:cond delay="12000"/>
                            </p:stCondLst>
                            <p:childTnLst>
                              <p:par>
                                <p:cTn id="25" presetID="3" presetClass="entr" presetSubtype="10" fill="hold" grpId="0" nodeType="afterEffect">
                                  <p:stCondLst>
                                    <p:cond delay="500"/>
                                  </p:stCondLst>
                                  <p:childTnLst>
                                    <p:set>
                                      <p:cBhvr>
                                        <p:cTn id="26" dur="1" fill="hold">
                                          <p:stCondLst>
                                            <p:cond delay="0"/>
                                          </p:stCondLst>
                                        </p:cTn>
                                        <p:tgtEl>
                                          <p:spTgt spid="30764"/>
                                        </p:tgtEl>
                                        <p:attrNameLst>
                                          <p:attrName>style.visibility</p:attrName>
                                        </p:attrNameLst>
                                      </p:cBhvr>
                                      <p:to>
                                        <p:strVal val="visible"/>
                                      </p:to>
                                    </p:set>
                                    <p:animEffect transition="in" filter="blinds(horizontal)">
                                      <p:cBhvr>
                                        <p:cTn id="27" dur="5000"/>
                                        <p:tgtEl>
                                          <p:spTgt spid="30764"/>
                                        </p:tgtEl>
                                      </p:cBhvr>
                                    </p:animEffect>
                                  </p:childTnLst>
                                </p:cTn>
                              </p:par>
                              <p:par>
                                <p:cTn id="28" presetID="0" presetClass="path" presetSubtype="0" accel="50000" decel="50000" fill="hold" grpId="0" nodeType="withEffect">
                                  <p:stCondLst>
                                    <p:cond delay="0"/>
                                  </p:stCondLst>
                                  <p:childTnLst>
                                    <p:animMotion origin="layout" path="M -5.27778E-6 2.13873E-6 C 0.00728 -0.00902 0.00607 -0.02335 0.00329 -0.03584 C 0.00173 -0.04324 -0.00973 -0.04971 -0.01424 -0.05272 C -0.0198 -0.06058 -0.02657 -0.06821 -0.03334 -0.07399 C -0.03699 -0.08023 -0.04011 -0.08555 -0.04445 -0.09087 C -0.04723 -0.1059 -0.05036 -0.12578 -0.04272 -0.13942 C -0.0389 -0.14636 -0.03299 -0.15214 -0.02848 -0.15861 C -0.02622 -0.1674 -0.02275 -0.17503 -0.02049 -0.18381 C -0.01945 -0.18798 -0.01737 -0.19653 -0.01737 -0.19653 C -0.02084 -0.21087 -0.0224 -0.21572 -0.02848 -0.22821 C -0.03004 -0.23144 -0.03299 -0.23376 -0.0349 -0.23676 C -0.04029 -0.24532 -0.04376 -0.25295 -0.0507 -0.25988 C -0.05296 -0.26913 -0.05782 -0.27537 -0.06025 -0.28532 C -0.05869 -0.29642 -0.05869 -0.31075 -0.05226 -0.31907 C -0.04237 -0.34636 -0.05626 -0.31052 -0.04445 -0.33387 C -0.03525 -0.35214 -0.05261 -0.32717 -0.03803 -0.34659 C -0.03299 -0.36763 -0.04063 -0.33757 -0.03334 -0.35931 C -0.03195 -0.36347 -0.03004 -0.37202 -0.03004 -0.37202 C -0.03161 -0.37803 -0.03213 -0.38798 -0.0349 -0.39306 C -0.03716 -0.39699 -0.04272 -0.4037 -0.04272 -0.4037 C -0.04636 -0.41734 -0.05886 -0.42358 -0.06667 -0.43329 C -0.0672 -0.43537 -0.06737 -0.43769 -0.06824 -0.43977 C -0.06997 -0.44416 -0.07449 -0.45225 -0.07449 -0.45225 C -0.07848 -0.46867 -0.07779 -0.49688 -0.06338 -0.50312 C -0.05643 -0.50936 -0.04601 -0.51399 -0.03803 -0.51792 C -0.03595 -0.51884 -0.03369 -0.51907 -0.03161 -0.52 C -0.02848 -0.52116 -0.02223 -0.52416 -0.02223 -0.52416 C -0.01667 -0.52902 -0.01268 -0.53064 -0.00626 -0.53272 C -0.0047 -0.5341 -0.00313 -0.53526 -0.00157 -0.53688 C -0.00036 -0.53803 0.00051 -0.53988 0.00173 -0.54104 C 0.00468 -0.54405 0.0111 -0.54959 0.0111 -0.54959 C 0.01162 -0.55168 0.01197 -0.55399 0.01284 -0.55584 C 0.01371 -0.55746 0.01527 -0.55838 0.01596 -0.56023 C 0.01683 -0.56208 0.01753 -0.56647 0.01753 -0.56647 " pathEditMode="relative" ptsTypes="fffffffffffffffffffffffffffffffffA">
                                      <p:cBhvr>
                                        <p:cTn id="29" dur="2000" fill="hold"/>
                                        <p:tgtEl>
                                          <p:spTgt spid="30768"/>
                                        </p:tgtEl>
                                        <p:attrNameLst>
                                          <p:attrName>ppt_x</p:attrName>
                                          <p:attrName>ppt_y</p:attrName>
                                        </p:attrNameLst>
                                      </p:cBhvr>
                                    </p:animMotion>
                                  </p:childTnLst>
                                  <p:subTnLst>
                                    <p:audio>
                                      <p:cMediaNode>
                                        <p:cTn display="0" masterRel="sameClick">
                                          <p:stCondLst>
                                            <p:cond evt="begin" delay="0">
                                              <p:tn val="28"/>
                                            </p:cond>
                                          </p:stCondLst>
                                          <p:endCondLst>
                                            <p:cond evt="onStopAudio" delay="0">
                                              <p:tgtEl>
                                                <p:sldTgt/>
                                              </p:tgtEl>
                                            </p:cond>
                                          </p:endCondLst>
                                        </p:cTn>
                                        <p:tgtEl>
                                          <p:sndTgt r:embed="rId5" name="breeze.wav"/>
                                        </p:tgtEl>
                                      </p:cMediaNode>
                                    </p:audio>
                                  </p:subTnLst>
                                </p:cTn>
                              </p:par>
                            </p:childTnLst>
                          </p:cTn>
                        </p:par>
                        <p:par>
                          <p:cTn id="30" fill="hold" nodeType="afterGroup">
                            <p:stCondLst>
                              <p:cond delay="17500"/>
                            </p:stCondLst>
                            <p:childTnLst>
                              <p:par>
                                <p:cTn id="31" presetID="3" presetClass="entr" presetSubtype="10" fill="hold" grpId="0" nodeType="afterEffect">
                                  <p:stCondLst>
                                    <p:cond delay="500"/>
                                  </p:stCondLst>
                                  <p:childTnLst>
                                    <p:set>
                                      <p:cBhvr>
                                        <p:cTn id="32" dur="1" fill="hold">
                                          <p:stCondLst>
                                            <p:cond delay="0"/>
                                          </p:stCondLst>
                                        </p:cTn>
                                        <p:tgtEl>
                                          <p:spTgt spid="30765"/>
                                        </p:tgtEl>
                                        <p:attrNameLst>
                                          <p:attrName>style.visibility</p:attrName>
                                        </p:attrNameLst>
                                      </p:cBhvr>
                                      <p:to>
                                        <p:strVal val="visible"/>
                                      </p:to>
                                    </p:set>
                                    <p:animEffect transition="in" filter="blinds(horizontal)">
                                      <p:cBhvr>
                                        <p:cTn id="33" dur="5000"/>
                                        <p:tgtEl>
                                          <p:spTgt spid="30765"/>
                                        </p:tgtEl>
                                      </p:cBhvr>
                                    </p:animEffect>
                                  </p:childTnLst>
                                </p:cTn>
                              </p:par>
                              <p:par>
                                <p:cTn id="34" presetID="0" presetClass="path" presetSubtype="0" accel="50000" decel="50000" fill="hold" grpId="0" nodeType="withEffect">
                                  <p:stCondLst>
                                    <p:cond delay="0"/>
                                  </p:stCondLst>
                                  <p:childTnLst>
                                    <p:animMotion origin="layout" path="M -7.22222E-6 -1.27168E-6 C -0.01094 0.00185 -0.02136 0.0037 -0.03178 0.00832 C -0.03716 0.01549 -0.04376 0.02035 -0.04931 0.02728 C -0.0481 -0.00023 -0.04584 -0.02798 -0.05087 -0.05503 C -0.0599 -0.15168 -0.054 -0.07746 -0.054 -0.27908 " pathEditMode="relative" ptsTypes="ffffA">
                                      <p:cBhvr>
                                        <p:cTn id="35" dur="2000" fill="hold"/>
                                        <p:tgtEl>
                                          <p:spTgt spid="30769"/>
                                        </p:tgtEl>
                                        <p:attrNameLst>
                                          <p:attrName>ppt_x</p:attrName>
                                          <p:attrName>ppt_y</p:attrName>
                                        </p:attrNameLst>
                                      </p:cBhvr>
                                    </p:animMotion>
                                  </p:childTnLst>
                                  <p:subTnLst>
                                    <p:audio>
                                      <p:cMediaNode>
                                        <p:cTn display="0" masterRel="sameClick">
                                          <p:stCondLst>
                                            <p:cond evt="begin" delay="0">
                                              <p:tn val="34"/>
                                            </p:cond>
                                          </p:stCondLst>
                                          <p:endCondLst>
                                            <p:cond evt="onStopAudio" delay="0">
                                              <p:tgtEl>
                                                <p:sldTgt/>
                                              </p:tgtEl>
                                            </p:cond>
                                          </p:endCondLst>
                                        </p:cTn>
                                        <p:tgtEl>
                                          <p:sndTgt r:embed="rId5" name="breeze.wav"/>
                                        </p:tgtEl>
                                      </p:cMediaNode>
                                    </p:audio>
                                  </p:subTnLst>
                                </p:cTn>
                              </p:par>
                            </p:childTnLst>
                          </p:cTn>
                        </p:par>
                        <p:par>
                          <p:cTn id="36" fill="hold" nodeType="afterGroup">
                            <p:stCondLst>
                              <p:cond delay="23000"/>
                            </p:stCondLst>
                            <p:childTnLst>
                              <p:par>
                                <p:cTn id="37" presetID="3" presetClass="entr" presetSubtype="10" fill="hold" grpId="0" nodeType="afterEffect">
                                  <p:stCondLst>
                                    <p:cond delay="1000"/>
                                  </p:stCondLst>
                                  <p:childTnLst>
                                    <p:set>
                                      <p:cBhvr>
                                        <p:cTn id="38" dur="1" fill="hold">
                                          <p:stCondLst>
                                            <p:cond delay="0"/>
                                          </p:stCondLst>
                                        </p:cTn>
                                        <p:tgtEl>
                                          <p:spTgt spid="30766"/>
                                        </p:tgtEl>
                                        <p:attrNameLst>
                                          <p:attrName>style.visibility</p:attrName>
                                        </p:attrNameLst>
                                      </p:cBhvr>
                                      <p:to>
                                        <p:strVal val="visible"/>
                                      </p:to>
                                    </p:set>
                                    <p:animEffect transition="in" filter="blinds(horizontal)">
                                      <p:cBhvr>
                                        <p:cTn id="39" dur="5000"/>
                                        <p:tgtEl>
                                          <p:spTgt spid="30766"/>
                                        </p:tgtEl>
                                      </p:cBhvr>
                                    </p:animEffect>
                                  </p:childTnLst>
                                </p:cTn>
                              </p:par>
                              <p:par>
                                <p:cTn id="40" presetID="0" presetClass="path" presetSubtype="0" accel="50000" decel="50000" fill="hold" grpId="0" nodeType="withEffect">
                                  <p:stCondLst>
                                    <p:cond delay="0"/>
                                  </p:stCondLst>
                                  <p:childTnLst>
                                    <p:animMotion origin="layout" path="M -4.16667E-6 -2.42775E-6 C -0.01233 -0.01734 -0.00451 -0.05734 0.00174 -0.08046 C 0.00035 -0.11514 -0.00364 -0.14774 -0.00781 -0.18196 C -0.00642 -0.21757 0.00035 -0.26451 -0.00781 -0.29826 C -0.01076 -0.32555 -0.00608 -0.35445 -0.01267 -0.38057 C -0.01111 -0.4111 -0.01667 -0.40347 -0.00937 -0.41225 " pathEditMode="relative" ptsTypes="fffffA">
                                      <p:cBhvr>
                                        <p:cTn id="41" dur="2000" fill="hold"/>
                                        <p:tgtEl>
                                          <p:spTgt spid="30770"/>
                                        </p:tgtEl>
                                        <p:attrNameLst>
                                          <p:attrName>ppt_x</p:attrName>
                                          <p:attrName>ppt_y</p:attrName>
                                        </p:attrNameLst>
                                      </p:cBhvr>
                                    </p:animMotion>
                                  </p:childTnLst>
                                  <p:subTnLst>
                                    <p:audio>
                                      <p:cMediaNode>
                                        <p:cTn display="0" masterRel="sameClick">
                                          <p:stCondLst>
                                            <p:cond evt="begin" delay="0">
                                              <p:tn val="40"/>
                                            </p:cond>
                                          </p:stCondLst>
                                          <p:endCondLst>
                                            <p:cond evt="onStopAudio" delay="0">
                                              <p:tgtEl>
                                                <p:sldTgt/>
                                              </p:tgtEl>
                                            </p:cond>
                                          </p:endCondLst>
                                        </p:cTn>
                                        <p:tgtEl>
                                          <p:sndTgt r:embed="rId5" name="breeze.wav"/>
                                        </p:tgtEl>
                                      </p:cMediaNode>
                                    </p:audio>
                                  </p:subTnLst>
                                </p:cTn>
                              </p:par>
                            </p:childTnLst>
                          </p:cTn>
                        </p:par>
                        <p:par>
                          <p:cTn id="42" fill="hold" nodeType="afterGroup">
                            <p:stCondLst>
                              <p:cond delay="29000"/>
                            </p:stCondLst>
                            <p:childTnLst>
                              <p:par>
                                <p:cTn id="43" presetID="3" presetClass="entr" presetSubtype="10" fill="hold" grpId="0" nodeType="afterEffect">
                                  <p:stCondLst>
                                    <p:cond delay="0"/>
                                  </p:stCondLst>
                                  <p:childTnLst>
                                    <p:set>
                                      <p:cBhvr>
                                        <p:cTn id="44" dur="1" fill="hold">
                                          <p:stCondLst>
                                            <p:cond delay="0"/>
                                          </p:stCondLst>
                                        </p:cTn>
                                        <p:tgtEl>
                                          <p:spTgt spid="30777"/>
                                        </p:tgtEl>
                                        <p:attrNameLst>
                                          <p:attrName>style.visibility</p:attrName>
                                        </p:attrNameLst>
                                      </p:cBhvr>
                                      <p:to>
                                        <p:strVal val="visible"/>
                                      </p:to>
                                    </p:set>
                                    <p:animEffect transition="in" filter="blinds(horizontal)">
                                      <p:cBhvr>
                                        <p:cTn id="45" dur="500"/>
                                        <p:tgtEl>
                                          <p:spTgt spid="30777"/>
                                        </p:tgtEl>
                                      </p:cBhvr>
                                    </p:animEffect>
                                  </p:childTnLst>
                                </p:cTn>
                              </p:par>
                            </p:childTnLst>
                          </p:cTn>
                        </p:par>
                        <p:par>
                          <p:cTn id="46" fill="hold" nodeType="afterGroup">
                            <p:stCondLst>
                              <p:cond delay="29500"/>
                            </p:stCondLst>
                            <p:childTnLst>
                              <p:par>
                                <p:cTn id="47" presetID="0" presetClass="path" presetSubtype="0" accel="50000" decel="50000" fill="hold" grpId="0" nodeType="afterEffect">
                                  <p:stCondLst>
                                    <p:cond delay="0"/>
                                  </p:stCondLst>
                                  <p:childTnLst>
                                    <p:animMotion origin="layout" path="M 2.77778E-6 -9.82659E-7 C -0.00799 -0.00347 -0.01407 -0.01225 -0.0191 -0.02104 C -0.02292 -0.03676 -0.02066 -0.02983 -0.02535 -0.04208 C -0.02466 -0.05202 -0.02743 -0.06451 -0.02222 -0.07168 C -0.01979 -0.07514 -0.01563 -0.07561 -0.01268 -0.07815 C -0.00938 -0.08462 -0.00521 -0.08717 -0.00157 -0.09295 C 0.00208 -0.09896 0.00521 -0.10497 0.00798 -0.11191 C 0.01093 -0.13156 0.01319 -0.15168 0.0158 -0.1711 C 0.01718 -0.18173 0.01771 -0.20023 0.02222 -0.20925 C 0.02795 -0.22081 0.05208 -0.22381 0.0618 -0.22821 C 0.06371 -0.22913 0.06493 -0.23121 0.06666 -0.23237 C 0.06979 -0.23422 0.07621 -0.23676 0.07621 -0.23653 C 0.08368 -0.2467 0.08559 -0.24694 0.09201 -0.26035 C 0.09305 -0.26196 0.09514 -0.26636 0.09514 -0.26613 C 0.09392 -0.27815 0.09357 -0.28925 0.08732 -0.29803 C 0.0835 -0.31283 0.08507 -0.30659 0.08246 -0.31699 C 0.08194 -0.31907 0.0809 -0.32324 0.0809 -0.323 C 0.08489 -0.3452 0.09184 -0.33642 0.11267 -0.33803 C 0.13715 -0.33665 0.1585 -0.33526 0.18246 -0.34035 C 0.19757 -0.34682 0.17482 -0.33665 0.19357 -0.34659 C 0.1967 -0.34821 0.20312 -0.35075 0.20312 -0.35052 C 0.20416 -0.35214 0.20538 -0.35353 0.20625 -0.35514 C 0.20712 -0.35699 0.20694 -0.35977 0.20798 -0.36139 C 0.21319 -0.36971 0.22378 -0.36763 0.23021 -0.36763 " pathEditMode="relative" rAng="0" ptsTypes="fffffffffffffffffffffffA">
                                      <p:cBhvr>
                                        <p:cTn id="48" dur="2000" fill="hold"/>
                                        <p:tgtEl>
                                          <p:spTgt spid="30771"/>
                                        </p:tgtEl>
                                        <p:attrNameLst>
                                          <p:attrName>ppt_x</p:attrName>
                                          <p:attrName>ppt_y</p:attrName>
                                        </p:attrNameLst>
                                      </p:cBhvr>
                                      <p:rCtr x="10139" y="-18497"/>
                                    </p:animMotion>
                                  </p:childTnLst>
                                  <p:subTnLst>
                                    <p:audio>
                                      <p:cMediaNode>
                                        <p:cTn display="0" masterRel="sameClick">
                                          <p:stCondLst>
                                            <p:cond evt="begin" delay="0">
                                              <p:tn val="47"/>
                                            </p:cond>
                                          </p:stCondLst>
                                          <p:endCondLst>
                                            <p:cond evt="onStopAudio" delay="0">
                                              <p:tgtEl>
                                                <p:sldTgt/>
                                              </p:tgtEl>
                                            </p:cond>
                                          </p:endCondLst>
                                        </p:cTn>
                                        <p:tgtEl>
                                          <p:sndTgt r:embed="rId5" name="breeze.wav"/>
                                        </p:tgtEl>
                                      </p:cMediaNode>
                                    </p:audio>
                                  </p:subTnLst>
                                </p:cTn>
                              </p:par>
                            </p:childTnLst>
                          </p:cTn>
                        </p:par>
                        <p:par>
                          <p:cTn id="49" fill="hold" nodeType="afterGroup">
                            <p:stCondLst>
                              <p:cond delay="31500"/>
                            </p:stCondLst>
                            <p:childTnLst>
                              <p:par>
                                <p:cTn id="50" presetID="3" presetClass="entr" presetSubtype="10" fill="hold" grpId="0" nodeType="afterEffect">
                                  <p:stCondLst>
                                    <p:cond delay="0"/>
                                  </p:stCondLst>
                                  <p:childTnLst>
                                    <p:set>
                                      <p:cBhvr>
                                        <p:cTn id="51" dur="1" fill="hold">
                                          <p:stCondLst>
                                            <p:cond delay="0"/>
                                          </p:stCondLst>
                                        </p:cTn>
                                        <p:tgtEl>
                                          <p:spTgt spid="30778"/>
                                        </p:tgtEl>
                                        <p:attrNameLst>
                                          <p:attrName>style.visibility</p:attrName>
                                        </p:attrNameLst>
                                      </p:cBhvr>
                                      <p:to>
                                        <p:strVal val="visible"/>
                                      </p:to>
                                    </p:set>
                                    <p:animEffect transition="in" filter="blinds(horizontal)">
                                      <p:cBhvr>
                                        <p:cTn id="52" dur="500"/>
                                        <p:tgtEl>
                                          <p:spTgt spid="30778"/>
                                        </p:tgtEl>
                                      </p:cBhvr>
                                    </p:animEffect>
                                  </p:childTnLst>
                                </p:cTn>
                              </p:par>
                              <p:par>
                                <p:cTn id="53" presetID="0" presetClass="path" presetSubtype="0" accel="50000" decel="50000" fill="hold" grpId="0" nodeType="withEffect">
                                  <p:stCondLst>
                                    <p:cond delay="0"/>
                                  </p:stCondLst>
                                  <p:childTnLst>
                                    <p:animMotion origin="layout" path="M 3.33333E-6 4.21965E-6 C 0.00694 -0.00301 0.01371 -0.00601 0.02066 -0.00856 C 0.03021 -0.00717 0.04149 -0.01156 0.04913 -0.00416 C 0.05468 0.00139 0.0585 0.00786 0.0651 0.01064 C 0.06944 0.01457 0.07222 0.01896 0.07621 0.02335 C 0.07968 0.02705 0.08159 0.02705 0.0842 0.03168 C 0.09288 0.04694 0.08611 0.04254 0.09531 0.04647 C 0.10243 0.05272 0.10225 0.05526 0.10955 0.04855 C 0.11336 0.03838 0.11649 0.02983 0.11909 0.01896 C 0.11823 0.0037 0.11927 -0.01179 0.11111 -0.02335 C 0.10711 -0.03954 0.10468 -0.05272 0.10312 -0.06983 C 0.10191 -0.10775 0.09843 -0.14405 0.09843 -0.18173 " pathEditMode="relative" ptsTypes="fffffffffffA">
                                      <p:cBhvr>
                                        <p:cTn id="54" dur="2000" fill="hold"/>
                                        <p:tgtEl>
                                          <p:spTgt spid="30772"/>
                                        </p:tgtEl>
                                        <p:attrNameLst>
                                          <p:attrName>ppt_x</p:attrName>
                                          <p:attrName>ppt_y</p:attrName>
                                        </p:attrNameLst>
                                      </p:cBhvr>
                                    </p:animMotion>
                                  </p:childTnLst>
                                  <p:subTnLst>
                                    <p:audio>
                                      <p:cMediaNode>
                                        <p:cTn display="0" masterRel="sameClick">
                                          <p:stCondLst>
                                            <p:cond evt="begin" delay="0">
                                              <p:tn val="53"/>
                                            </p:cond>
                                          </p:stCondLst>
                                          <p:endCondLst>
                                            <p:cond evt="onStopAudio" delay="0">
                                              <p:tgtEl>
                                                <p:sldTgt/>
                                              </p:tgtEl>
                                            </p:cond>
                                          </p:endCondLst>
                                        </p:cTn>
                                        <p:tgtEl>
                                          <p:sndTgt r:embed="rId5" name="breeze.wav"/>
                                        </p:tgtEl>
                                      </p:cMediaNode>
                                    </p:audio>
                                  </p:subTnLst>
                                </p:cTn>
                              </p:par>
                            </p:childTnLst>
                          </p:cTn>
                        </p:par>
                        <p:par>
                          <p:cTn id="55" fill="hold" nodeType="afterGroup">
                            <p:stCondLst>
                              <p:cond delay="33500"/>
                            </p:stCondLst>
                            <p:childTnLst>
                              <p:par>
                                <p:cTn id="56" presetID="3" presetClass="entr" presetSubtype="10" fill="hold" grpId="0" nodeType="afterEffect">
                                  <p:stCondLst>
                                    <p:cond delay="0"/>
                                  </p:stCondLst>
                                  <p:childTnLst>
                                    <p:set>
                                      <p:cBhvr>
                                        <p:cTn id="57" dur="1" fill="hold">
                                          <p:stCondLst>
                                            <p:cond delay="0"/>
                                          </p:stCondLst>
                                        </p:cTn>
                                        <p:tgtEl>
                                          <p:spTgt spid="30779"/>
                                        </p:tgtEl>
                                        <p:attrNameLst>
                                          <p:attrName>style.visibility</p:attrName>
                                        </p:attrNameLst>
                                      </p:cBhvr>
                                      <p:to>
                                        <p:strVal val="visible"/>
                                      </p:to>
                                    </p:set>
                                    <p:animEffect transition="in" filter="blinds(horizontal)">
                                      <p:cBhvr>
                                        <p:cTn id="58" dur="500"/>
                                        <p:tgtEl>
                                          <p:spTgt spid="30779"/>
                                        </p:tgtEl>
                                      </p:cBhvr>
                                    </p:animEffect>
                                  </p:childTnLst>
                                </p:cTn>
                              </p:par>
                              <p:par>
                                <p:cTn id="59" presetID="0" presetClass="path" presetSubtype="0" accel="50000" decel="50000" fill="hold" grpId="0" nodeType="withEffect">
                                  <p:stCondLst>
                                    <p:cond delay="0"/>
                                  </p:stCondLst>
                                  <p:childTnLst>
                                    <p:animMotion origin="layout" path="M -6.38889E-6 -4.85549E-6 C 0.01874 0.00139 0.03437 0.00439 0.05242 0.00832 C 0.05815 0.01087 0.06145 0.01249 0.06666 0.0148 C 0.06822 0.01549 0.07152 0.01688 0.07152 0.01688 C 0.08124 0.02543 0.07239 0.01572 0.07777 0.02752 C 0.07951 0.03145 0.08228 0.03422 0.08419 0.03792 C 0.08784 0.05272 0.08489 0.0474 0.09062 0.05503 C 0.09235 0.06197 0.09461 0.06659 0.09843 0.07191 C 0.1026 0.08879 0.09617 0.06867 0.10485 0.08023 C 0.10607 0.08185 0.10538 0.08486 0.10642 0.08671 C 0.10867 0.09064 0.1144 0.09711 0.1144 0.09711 C 0.11544 0.10127 0.11649 0.10567 0.11753 0.10983 C 0.11961 0.11838 0.12031 0.11792 0.11597 0.11191 C 0.1111 0.05249 0.10277 -0.02566 0.11597 -0.07815 C 0.1177 -0.09387 0.11944 -0.10936 0.12222 -0.12485 C 0.11996 -0.1704 0.11996 -0.21688 0.11597 -0.2622 C 0.11492 -0.27491 0.11197 -0.28763 0.10954 -0.30011 C 0.10833 -0.30589 0.10642 -0.31722 0.10642 -0.31722 C 0.10798 -0.34751 0.10798 -0.33688 0.10798 -0.3489 " pathEditMode="relative" ptsTypes="ffffffffffffffffffA">
                                      <p:cBhvr>
                                        <p:cTn id="60" dur="2000" fill="hold"/>
                                        <p:tgtEl>
                                          <p:spTgt spid="30773"/>
                                        </p:tgtEl>
                                        <p:attrNameLst>
                                          <p:attrName>ppt_x</p:attrName>
                                          <p:attrName>ppt_y</p:attrName>
                                        </p:attrNameLst>
                                      </p:cBhvr>
                                    </p:animMotion>
                                  </p:childTnLst>
                                  <p:subTnLst>
                                    <p:audio>
                                      <p:cMediaNode>
                                        <p:cTn display="0" masterRel="sameClick">
                                          <p:stCondLst>
                                            <p:cond evt="begin" delay="0">
                                              <p:tn val="59"/>
                                            </p:cond>
                                          </p:stCondLst>
                                          <p:endCondLst>
                                            <p:cond evt="onStopAudio" delay="0">
                                              <p:tgtEl>
                                                <p:sldTgt/>
                                              </p:tgtEl>
                                            </p:cond>
                                          </p:endCondLst>
                                        </p:cTn>
                                        <p:tgtEl>
                                          <p:sndTgt r:embed="rId5" name="breeze.wav"/>
                                        </p:tgtEl>
                                      </p:cMediaNode>
                                    </p:audio>
                                  </p:subTnLst>
                                </p:cTn>
                              </p:par>
                            </p:childTnLst>
                          </p:cTn>
                        </p:par>
                        <p:par>
                          <p:cTn id="61" fill="hold" nodeType="afterGroup">
                            <p:stCondLst>
                              <p:cond delay="35500"/>
                            </p:stCondLst>
                            <p:childTnLst>
                              <p:par>
                                <p:cTn id="62" presetID="3" presetClass="entr" presetSubtype="10" fill="hold" grpId="0" nodeType="afterEffect">
                                  <p:stCondLst>
                                    <p:cond delay="0"/>
                                  </p:stCondLst>
                                  <p:childTnLst>
                                    <p:set>
                                      <p:cBhvr>
                                        <p:cTn id="63" dur="1" fill="hold">
                                          <p:stCondLst>
                                            <p:cond delay="0"/>
                                          </p:stCondLst>
                                        </p:cTn>
                                        <p:tgtEl>
                                          <p:spTgt spid="30780"/>
                                        </p:tgtEl>
                                        <p:attrNameLst>
                                          <p:attrName>style.visibility</p:attrName>
                                        </p:attrNameLst>
                                      </p:cBhvr>
                                      <p:to>
                                        <p:strVal val="visible"/>
                                      </p:to>
                                    </p:set>
                                    <p:animEffect transition="in" filter="blinds(horizontal)">
                                      <p:cBhvr>
                                        <p:cTn id="64" dur="500"/>
                                        <p:tgtEl>
                                          <p:spTgt spid="30780"/>
                                        </p:tgtEl>
                                      </p:cBhvr>
                                    </p:animEffect>
                                  </p:childTnLst>
                                </p:cTn>
                              </p:par>
                              <p:par>
                                <p:cTn id="65" presetID="0" presetClass="path" presetSubtype="0" accel="50000" decel="50000" fill="hold" grpId="0" nodeType="withEffect">
                                  <p:stCondLst>
                                    <p:cond delay="0"/>
                                  </p:stCondLst>
                                  <p:childTnLst>
                                    <p:animMotion origin="layout" path="M 1.38889E-6 -2.77457E-6 C -0.01042 0.00439 -0.0224 0.00601 -0.03334 0.00832 C -0.03872 0.01133 -0.04636 0.01364 -0.05087 0.01896 C -0.05487 0.02358 -0.05816 0.0289 -0.06198 0.03376 C -0.06476 0.04509 -0.07136 0.04578 -0.07934 0.04855 C -0.08195 0.04786 -0.08473 0.0474 -0.08733 0.04647 C -0.09063 0.04532 -0.09688 0.04231 -0.09688 0.04231 C -0.104 0.02798 -0.10053 0.03306 -0.10643 0.0252 C -0.11181 0.0037 -0.11198 -0.0178 -0.10643 -0.04023 C -0.10452 -0.06035 -0.10209 -0.08185 -0.09844 -0.1015 C -0.09948 -0.13734 -0.10053 -0.17341 -0.10157 -0.20925 C -0.10209 -0.22543 -0.11112 -0.24231 -0.11112 -0.25804 C -0.11112 -0.27075 -0.11112 -0.28324 -0.11112 -0.29595 " pathEditMode="relative" ptsTypes="ffffffffffffA">
                                      <p:cBhvr>
                                        <p:cTn id="66" dur="2000" fill="hold"/>
                                        <p:tgtEl>
                                          <p:spTgt spid="30774"/>
                                        </p:tgtEl>
                                        <p:attrNameLst>
                                          <p:attrName>ppt_x</p:attrName>
                                          <p:attrName>ppt_y</p:attrName>
                                        </p:attrNameLst>
                                      </p:cBhvr>
                                    </p:animMotion>
                                  </p:childTnLst>
                                  <p:subTnLst>
                                    <p:audio>
                                      <p:cMediaNode>
                                        <p:cTn display="0" masterRel="sameClick">
                                          <p:stCondLst>
                                            <p:cond evt="begin" delay="0">
                                              <p:tn val="65"/>
                                            </p:cond>
                                          </p:stCondLst>
                                          <p:endCondLst>
                                            <p:cond evt="onStopAudio" delay="0">
                                              <p:tgtEl>
                                                <p:sldTgt/>
                                              </p:tgtEl>
                                            </p:cond>
                                          </p:endCondLst>
                                        </p:cTn>
                                        <p:tgtEl>
                                          <p:sndTgt r:embed="rId5" name="breeze.wav"/>
                                        </p:tgtEl>
                                      </p:cMediaNode>
                                    </p:audio>
                                  </p:subTnLst>
                                </p:cTn>
                              </p:par>
                              <p:par>
                                <p:cTn id="67" presetID="0" presetClass="path" presetSubtype="0" accel="50000" decel="50000" fill="hold" grpId="0" nodeType="withEffect">
                                  <p:stCondLst>
                                    <p:cond delay="0"/>
                                  </p:stCondLst>
                                  <p:childTnLst>
                                    <p:animMotion origin="layout" path="M 1.38889E-6 -3.69942E-6 C -0.01337 -0.00601 -0.02049 -0.00347 -0.03646 -0.00208 C -0.04983 0.00393 -0.05834 0.02173 -0.07136 0.02751 C -0.07657 0.03676 -0.08264 0.04324 -0.08889 0.05064 C -0.10018 0.06381 -0.09202 0.05919 -0.10157 0.06335 C -0.10678 0.04254 -0.10261 0.02058 -0.10782 -3.69942E-6 C -0.10921 -0.01572 -0.11129 -0.03098 -0.11424 -0.04647 C -0.11337 -0.07237 -0.11407 -0.10335 -0.10782 -0.12902 C -0.10643 -0.14173 -0.10608 -0.15491 -0.10313 -0.16694 C -0.10122 -0.18751 -0.09983 -0.20832 -0.10469 -0.22844 C -0.10816 -0.26058 -0.10955 -0.29387 -0.11424 -0.32555 C -0.11789 -0.35052 -0.12448 -0.3741 -0.12691 -0.39954 C -0.12535 -0.41064 -0.12466 -0.41526 -0.11893 -0.42289 " pathEditMode="relative" ptsTypes="ffffffffffffA">
                                      <p:cBhvr>
                                        <p:cTn id="68" dur="2000" fill="hold"/>
                                        <p:tgtEl>
                                          <p:spTgt spid="30775"/>
                                        </p:tgtEl>
                                        <p:attrNameLst>
                                          <p:attrName>ppt_x</p:attrName>
                                          <p:attrName>ppt_y</p:attrName>
                                        </p:attrNameLst>
                                      </p:cBhvr>
                                    </p:animMotion>
                                  </p:childTnLst>
                                  <p:subTnLst>
                                    <p:audio>
                                      <p:cMediaNode>
                                        <p:cTn display="0" masterRel="sameClick">
                                          <p:stCondLst>
                                            <p:cond evt="begin" delay="0">
                                              <p:tn val="67"/>
                                            </p:cond>
                                          </p:stCondLst>
                                          <p:endCondLst>
                                            <p:cond evt="onStopAudio" delay="0">
                                              <p:tgtEl>
                                                <p:sldTgt/>
                                              </p:tgtEl>
                                            </p:cond>
                                          </p:endCondLst>
                                        </p:cTn>
                                        <p:tgtEl>
                                          <p:sndTgt r:embed="rId5" name="breeze.wav"/>
                                        </p:tgtEl>
                                      </p:cMediaNode>
                                    </p:audio>
                                  </p:subTnLst>
                                </p:cTn>
                              </p:par>
                            </p:childTnLst>
                          </p:cTn>
                        </p:par>
                        <p:par>
                          <p:cTn id="69" fill="hold" nodeType="afterGroup">
                            <p:stCondLst>
                              <p:cond delay="37500"/>
                            </p:stCondLst>
                            <p:childTnLst>
                              <p:par>
                                <p:cTn id="70" presetID="3" presetClass="entr" presetSubtype="10" fill="hold" grpId="0" nodeType="afterEffect">
                                  <p:stCondLst>
                                    <p:cond delay="0"/>
                                  </p:stCondLst>
                                  <p:childTnLst>
                                    <p:set>
                                      <p:cBhvr>
                                        <p:cTn id="71" dur="1" fill="hold">
                                          <p:stCondLst>
                                            <p:cond delay="0"/>
                                          </p:stCondLst>
                                        </p:cTn>
                                        <p:tgtEl>
                                          <p:spTgt spid="30782"/>
                                        </p:tgtEl>
                                        <p:attrNameLst>
                                          <p:attrName>style.visibility</p:attrName>
                                        </p:attrNameLst>
                                      </p:cBhvr>
                                      <p:to>
                                        <p:strVal val="visible"/>
                                      </p:to>
                                    </p:set>
                                    <p:animEffect transition="in" filter="blinds(horizontal)">
                                      <p:cBhvr>
                                        <p:cTn id="72" dur="500"/>
                                        <p:tgtEl>
                                          <p:spTgt spid="30782"/>
                                        </p:tgtEl>
                                      </p:cBhvr>
                                    </p:animEffect>
                                  </p:childTnLst>
                                </p:cTn>
                              </p:par>
                              <p:par>
                                <p:cTn id="73" presetID="0" presetClass="path" presetSubtype="0" accel="50000" decel="50000" fill="hold" grpId="0" nodeType="withEffect">
                                  <p:stCondLst>
                                    <p:cond delay="0"/>
                                  </p:stCondLst>
                                  <p:childTnLst>
                                    <p:animMotion origin="layout" path="M -6.11111E-6 1.21387E-6 C -0.00173 -0.00694 -0.00296 -0.0141 -0.00469 -0.02104 C -0.00626 -0.03931 -0.00782 -0.05827 -0.01112 -0.07607 C -0.00938 -0.09988 -0.00747 -0.13295 -0.00157 -0.1563 C 0.00416 -0.20277 0.00156 -0.23514 -6.11111E-6 -0.28948 C -0.00018 -0.29688 -0.00261 -0.30358 -0.00626 -0.30867 C -0.01233 -0.33179 -0.01372 -0.3563 -0.01737 -0.38035 C -0.01667 -0.39237 -0.01424 -0.40439 -0.01424 -0.41642 C -0.01424 -0.44855 -0.01737 -0.47561 -0.01737 -0.50728 " pathEditMode="relative" ptsTypes="ffffffffA">
                                      <p:cBhvr>
                                        <p:cTn id="74" dur="2000" fill="hold"/>
                                        <p:tgtEl>
                                          <p:spTgt spid="30776"/>
                                        </p:tgtEl>
                                        <p:attrNameLst>
                                          <p:attrName>ppt_x</p:attrName>
                                          <p:attrName>ppt_y</p:attrName>
                                        </p:attrNameLst>
                                      </p:cBhvr>
                                    </p:animMotion>
                                  </p:childTnLst>
                                  <p:subTnLst>
                                    <p:audio>
                                      <p:cMediaNode>
                                        <p:cTn display="0" masterRel="sameClick">
                                          <p:stCondLst>
                                            <p:cond evt="begin" delay="0">
                                              <p:tn val="73"/>
                                            </p:cond>
                                          </p:stCondLst>
                                          <p:endCondLst>
                                            <p:cond evt="onStopAudio" delay="0">
                                              <p:tgtEl>
                                                <p:sldTgt/>
                                              </p:tgtEl>
                                            </p:cond>
                                          </p:endCondLst>
                                        </p:cTn>
                                        <p:tgtEl>
                                          <p:sndTgt r:embed="rId5" name="breeze.wav"/>
                                        </p:tgtEl>
                                      </p:cMediaNode>
                                    </p:audio>
                                  </p:subTnLst>
                                </p:cTn>
                              </p:par>
                            </p:childTnLst>
                          </p:cTn>
                        </p:par>
                        <p:par>
                          <p:cTn id="75" fill="hold" nodeType="afterGroup">
                            <p:stCondLst>
                              <p:cond delay="39500"/>
                            </p:stCondLst>
                            <p:childTnLst>
                              <p:par>
                                <p:cTn id="76" presetID="0" presetClass="path" presetSubtype="0" accel="50000" decel="50000" fill="hold" grpId="1" nodeType="afterEffect">
                                  <p:stCondLst>
                                    <p:cond delay="0"/>
                                  </p:stCondLst>
                                  <p:childTnLst>
                                    <p:animMotion origin="layout" path="M -0.0033 -0.00485 C -0.01598 -0.00323 -0.02518 -0.00208 -0.03664 0.0037 C -0.04219 0.0111 -0.04514 0.01018 -0.05087 0.01619 C -0.05747 0.02336 -0.06441 0.03122 -0.07153 0.03746 C -0.07257 0.03954 -0.07309 0.04232 -0.07466 0.0437 C -0.0849 0.05272 -0.08629 0.03052 -0.0875 0.02266 C -0.08629 -0.00208 -0.08334 -0.02474 -0.08108 -0.04924 C -0.07969 -0.09826 -0.07726 -0.11884 -0.07952 -0.16763 C -0.07969 -0.17202 -0.08039 -0.17618 -0.08108 -0.18034 C -0.08195 -0.18474 -0.0842 -0.19306 -0.0842 -0.19283 " pathEditMode="relative" rAng="0" ptsTypes="fffffffffA">
                                      <p:cBhvr>
                                        <p:cTn id="77" dur="2000" fill="hold"/>
                                        <p:tgtEl>
                                          <p:spTgt spid="30746"/>
                                        </p:tgtEl>
                                        <p:attrNameLst>
                                          <p:attrName>ppt_x</p:attrName>
                                          <p:attrName>ppt_y</p:attrName>
                                        </p:attrNameLst>
                                      </p:cBhvr>
                                      <p:rCtr x="-4219" y="-6543"/>
                                    </p:animMotion>
                                  </p:childTnLst>
                                </p:cTn>
                              </p:par>
                            </p:childTnLst>
                          </p:cTn>
                        </p:par>
                        <p:par>
                          <p:cTn id="78" fill="hold" nodeType="afterGroup">
                            <p:stCondLst>
                              <p:cond delay="41500"/>
                            </p:stCondLst>
                            <p:childTnLst>
                              <p:par>
                                <p:cTn id="79" presetID="0" presetClass="path" presetSubtype="0" accel="50000" decel="50000" fill="hold" grpId="1" nodeType="afterEffect">
                                  <p:stCondLst>
                                    <p:cond delay="0"/>
                                  </p:stCondLst>
                                  <p:childTnLst>
                                    <p:animMotion origin="layout" path="M 0 0 C -0.01493 0.00185 -0.0283 0.00532 -0.04288 0.00855 C -0.04653 0.01017 -0.05052 0.0104 -0.05399 0.01272 C -0.05538 0.01364 -0.0559 0.01595 -0.05712 0.01711 C -0.05851 0.01827 -0.06042 0.0185 -0.06198 0.01919 C -0.07083 0.03098 -0.0816 0.04162 -0.09201 0.05087 C -0.09392 0.0585 -0.10122 0.06751 -0.10642 0.07191 C -0.10747 0.07607 -0.10851 0.08879 -0.10955 0.08462 C -0.11059 0.08046 -0.11267 0.07191 -0.11267 0.07191 C -0.11406 -0.01295 -0.11007 0.00231 -0.11754 -0.04208 C -0.11875 -0.07884 -0.12379 -0.11353 -0.12379 -0.15006 " pathEditMode="relative" ptsTypes="ffffffffffA">
                                      <p:cBhvr>
                                        <p:cTn id="80" dur="2000" fill="hold"/>
                                        <p:tgtEl>
                                          <p:spTgt spid="3077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6" grpId="0"/>
      <p:bldP spid="30746" grpId="1"/>
      <p:bldP spid="30762" grpId="0"/>
      <p:bldP spid="30764" grpId="0"/>
      <p:bldP spid="30765" grpId="0"/>
      <p:bldP spid="30766" grpId="0"/>
      <p:bldP spid="30767" grpId="0"/>
      <p:bldP spid="30768" grpId="0"/>
      <p:bldP spid="30769" grpId="0"/>
      <p:bldP spid="30770" grpId="0"/>
      <p:bldP spid="30771" grpId="0"/>
      <p:bldP spid="30771" grpId="1"/>
      <p:bldP spid="30773" grpId="0"/>
      <p:bldP spid="30776" grpId="0"/>
      <p:bldP spid="30777" grpId="0"/>
      <p:bldP spid="30778" grpId="0"/>
      <p:bldP spid="30779" grpId="0"/>
      <p:bldP spid="30780" grpId="0"/>
      <p:bldP spid="30782" grpId="0"/>
      <p:bldP spid="30775" grpId="0"/>
      <p:bldP spid="30774" grpId="0"/>
      <p:bldP spid="3077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2"/>
          <p:cNvGraphicFramePr>
            <a:graphicFrameLocks noChangeAspect="1"/>
          </p:cNvGraphicFramePr>
          <p:nvPr/>
        </p:nvGraphicFramePr>
        <p:xfrm>
          <a:off x="1524000" y="0"/>
          <a:ext cx="9144000" cy="6858000"/>
        </p:xfrm>
        <a:graphic>
          <a:graphicData uri="http://schemas.openxmlformats.org/presentationml/2006/ole">
            <mc:AlternateContent xmlns:mc="http://schemas.openxmlformats.org/markup-compatibility/2006">
              <mc:Choice xmlns:v="urn:schemas-microsoft-com:vml" Requires="v">
                <p:oleObj spid="_x0000_s14426" name="Bitmap Image" r:id="rId4" imgW="3809524" imgH="2857899" progId="Paint.Picture">
                  <p:embed/>
                </p:oleObj>
              </mc:Choice>
              <mc:Fallback>
                <p:oleObj name="Bitmap Image" r:id="rId4" imgW="3809524" imgH="285789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36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5" y="2895600"/>
            <a:ext cx="3524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4"/>
          <p:cNvSpPr txBox="1">
            <a:spLocks noChangeArrowheads="1"/>
          </p:cNvSpPr>
          <p:nvPr/>
        </p:nvSpPr>
        <p:spPr bwMode="auto">
          <a:xfrm>
            <a:off x="6553200" y="2514747"/>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solidFill>
                  <a:srgbClr val="000000"/>
                </a:solidFill>
              </a:rPr>
              <a:t>N</a:t>
            </a:r>
          </a:p>
        </p:txBody>
      </p:sp>
      <p:sp>
        <p:nvSpPr>
          <p:cNvPr id="15365" name="Text Box 5"/>
          <p:cNvSpPr txBox="1">
            <a:spLocks noChangeArrowheads="1"/>
          </p:cNvSpPr>
          <p:nvPr/>
        </p:nvSpPr>
        <p:spPr bwMode="auto">
          <a:xfrm>
            <a:off x="7467600" y="1219347"/>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solidFill>
                  <a:srgbClr val="000000"/>
                </a:solidFill>
              </a:rPr>
              <a:t>N</a:t>
            </a:r>
          </a:p>
        </p:txBody>
      </p:sp>
      <p:sp>
        <p:nvSpPr>
          <p:cNvPr id="15366" name="Text Box 6"/>
          <p:cNvSpPr txBox="1">
            <a:spLocks noChangeArrowheads="1"/>
          </p:cNvSpPr>
          <p:nvPr/>
        </p:nvSpPr>
        <p:spPr bwMode="auto">
          <a:xfrm>
            <a:off x="7543800" y="2743347"/>
            <a:ext cx="38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solidFill>
                  <a:srgbClr val="000000"/>
                </a:solidFill>
              </a:rPr>
              <a:t>N</a:t>
            </a:r>
          </a:p>
        </p:txBody>
      </p:sp>
      <p:sp>
        <p:nvSpPr>
          <p:cNvPr id="15367" name="Text Box 7"/>
          <p:cNvSpPr txBox="1">
            <a:spLocks noChangeArrowheads="1"/>
          </p:cNvSpPr>
          <p:nvPr/>
        </p:nvSpPr>
        <p:spPr bwMode="auto">
          <a:xfrm>
            <a:off x="6172200" y="5867547"/>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15368" name="Text Box 8"/>
          <p:cNvSpPr txBox="1">
            <a:spLocks noChangeArrowheads="1"/>
          </p:cNvSpPr>
          <p:nvPr/>
        </p:nvSpPr>
        <p:spPr bwMode="auto">
          <a:xfrm>
            <a:off x="8686800" y="5867547"/>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15369" name="Text Box 9"/>
          <p:cNvSpPr txBox="1">
            <a:spLocks noChangeArrowheads="1"/>
          </p:cNvSpPr>
          <p:nvPr/>
        </p:nvSpPr>
        <p:spPr bwMode="auto">
          <a:xfrm>
            <a:off x="6781800" y="6248547"/>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15370" name="Text Box 10"/>
          <p:cNvSpPr txBox="1">
            <a:spLocks noChangeArrowheads="1"/>
          </p:cNvSpPr>
          <p:nvPr/>
        </p:nvSpPr>
        <p:spPr bwMode="auto">
          <a:xfrm>
            <a:off x="8077200" y="6172347"/>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15371" name="Text Box 11"/>
          <p:cNvSpPr txBox="1">
            <a:spLocks noChangeArrowheads="1"/>
          </p:cNvSpPr>
          <p:nvPr/>
        </p:nvSpPr>
        <p:spPr bwMode="auto">
          <a:xfrm>
            <a:off x="5791200" y="6248547"/>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15372" name="Text Box 12"/>
          <p:cNvSpPr txBox="1">
            <a:spLocks noChangeArrowheads="1"/>
          </p:cNvSpPr>
          <p:nvPr/>
        </p:nvSpPr>
        <p:spPr bwMode="auto">
          <a:xfrm>
            <a:off x="7696200" y="5562747"/>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15373" name="Text Box 13"/>
          <p:cNvSpPr txBox="1">
            <a:spLocks noChangeArrowheads="1"/>
          </p:cNvSpPr>
          <p:nvPr/>
        </p:nvSpPr>
        <p:spPr bwMode="auto">
          <a:xfrm>
            <a:off x="9296400" y="6172347"/>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15374" name="Text Box 14"/>
          <p:cNvSpPr txBox="1">
            <a:spLocks noChangeArrowheads="1"/>
          </p:cNvSpPr>
          <p:nvPr/>
        </p:nvSpPr>
        <p:spPr bwMode="auto">
          <a:xfrm>
            <a:off x="2895600" y="5105547"/>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15375" name="Text Box 15"/>
          <p:cNvSpPr txBox="1">
            <a:spLocks noChangeArrowheads="1"/>
          </p:cNvSpPr>
          <p:nvPr/>
        </p:nvSpPr>
        <p:spPr bwMode="auto">
          <a:xfrm>
            <a:off x="2971800" y="5562747"/>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15376" name="Text Box 16"/>
          <p:cNvSpPr txBox="1">
            <a:spLocks noChangeArrowheads="1"/>
          </p:cNvSpPr>
          <p:nvPr/>
        </p:nvSpPr>
        <p:spPr bwMode="auto">
          <a:xfrm>
            <a:off x="3505200" y="5181747"/>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15377" name="Text Box 17"/>
          <p:cNvSpPr txBox="1">
            <a:spLocks noChangeArrowheads="1"/>
          </p:cNvSpPr>
          <p:nvPr/>
        </p:nvSpPr>
        <p:spPr bwMode="auto">
          <a:xfrm>
            <a:off x="4343400" y="5943747"/>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15378" name="Text Box 18"/>
          <p:cNvSpPr txBox="1">
            <a:spLocks noChangeArrowheads="1"/>
          </p:cNvSpPr>
          <p:nvPr/>
        </p:nvSpPr>
        <p:spPr bwMode="auto">
          <a:xfrm>
            <a:off x="3429000" y="6096147"/>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15379" name="Text Box 19"/>
          <p:cNvSpPr txBox="1">
            <a:spLocks noChangeArrowheads="1"/>
          </p:cNvSpPr>
          <p:nvPr/>
        </p:nvSpPr>
        <p:spPr bwMode="auto">
          <a:xfrm>
            <a:off x="2514600" y="6248547"/>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15380" name="Text Box 21"/>
          <p:cNvSpPr txBox="1">
            <a:spLocks noChangeArrowheads="1"/>
          </p:cNvSpPr>
          <p:nvPr/>
        </p:nvSpPr>
        <p:spPr bwMode="auto">
          <a:xfrm>
            <a:off x="3352800" y="2133747"/>
            <a:ext cx="22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solidFill>
                  <a:srgbClr val="000000"/>
                </a:solidFill>
              </a:rPr>
              <a:t>N</a:t>
            </a:r>
          </a:p>
        </p:txBody>
      </p:sp>
      <p:sp>
        <p:nvSpPr>
          <p:cNvPr id="15381" name="Text Box 22"/>
          <p:cNvSpPr txBox="1">
            <a:spLocks noChangeArrowheads="1"/>
          </p:cNvSpPr>
          <p:nvPr/>
        </p:nvSpPr>
        <p:spPr bwMode="auto">
          <a:xfrm>
            <a:off x="1524000" y="3"/>
            <a:ext cx="7315200"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sz="2800" b="1">
                <a:solidFill>
                  <a:srgbClr val="0033CC"/>
                </a:solidFill>
              </a:rPr>
              <a:t>The Slooooooow Nutrient Cycle</a:t>
            </a:r>
          </a:p>
          <a:p>
            <a:pPr algn="ctr" eaLnBrk="1" fontAlgn="base" hangingPunct="1">
              <a:spcBef>
                <a:spcPct val="50000"/>
              </a:spcBef>
              <a:spcAft>
                <a:spcPct val="0"/>
              </a:spcAft>
            </a:pPr>
            <a:endParaRPr lang="en-US" sz="2000" b="1">
              <a:solidFill>
                <a:srgbClr val="0033CC"/>
              </a:solidFill>
            </a:endParaRPr>
          </a:p>
        </p:txBody>
      </p:sp>
      <p:sp>
        <p:nvSpPr>
          <p:cNvPr id="32791" name="Text Box 23"/>
          <p:cNvSpPr txBox="1">
            <a:spLocks noChangeArrowheads="1"/>
          </p:cNvSpPr>
          <p:nvPr/>
        </p:nvSpPr>
        <p:spPr bwMode="auto">
          <a:xfrm>
            <a:off x="1752600" y="762002"/>
            <a:ext cx="1981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000000"/>
                </a:solidFill>
              </a:rPr>
              <a:t>What is the C:N Ratio of these leaves and stems?</a:t>
            </a:r>
            <a:r>
              <a:rPr lang="en-US">
                <a:solidFill>
                  <a:srgbClr val="000000"/>
                </a:solidFill>
              </a:rPr>
              <a:t>   </a:t>
            </a:r>
            <a:endParaRPr lang="en-US" b="1">
              <a:solidFill>
                <a:srgbClr val="000000"/>
              </a:solidFill>
            </a:endParaRPr>
          </a:p>
        </p:txBody>
      </p:sp>
      <p:pic>
        <p:nvPicPr>
          <p:cNvPr id="15383" name="Picture 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2874" y="2057404"/>
            <a:ext cx="39052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4" name="Picture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1600205"/>
            <a:ext cx="3810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5" name="Picture 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4600" y="2362347"/>
            <a:ext cx="3062288"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6" name="Picture 2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0800" y="3200400"/>
            <a:ext cx="17526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7" name="Text Box 30"/>
          <p:cNvSpPr txBox="1">
            <a:spLocks noChangeArrowheads="1"/>
          </p:cNvSpPr>
          <p:nvPr/>
        </p:nvSpPr>
        <p:spPr bwMode="auto">
          <a:xfrm>
            <a:off x="2819400" y="3124347"/>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15388" name="Text Box 31"/>
          <p:cNvSpPr txBox="1">
            <a:spLocks noChangeArrowheads="1"/>
          </p:cNvSpPr>
          <p:nvPr/>
        </p:nvSpPr>
        <p:spPr bwMode="auto">
          <a:xfrm>
            <a:off x="4038600" y="2971947"/>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15389" name="Text Box 32"/>
          <p:cNvSpPr txBox="1">
            <a:spLocks noChangeArrowheads="1"/>
          </p:cNvSpPr>
          <p:nvPr/>
        </p:nvSpPr>
        <p:spPr bwMode="auto">
          <a:xfrm>
            <a:off x="2743200" y="3810007"/>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15390" name="Text Box 33"/>
          <p:cNvSpPr txBox="1">
            <a:spLocks noChangeArrowheads="1"/>
          </p:cNvSpPr>
          <p:nvPr/>
        </p:nvSpPr>
        <p:spPr bwMode="auto">
          <a:xfrm>
            <a:off x="3962400" y="3581408"/>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15391" name="Text Box 34"/>
          <p:cNvSpPr txBox="1">
            <a:spLocks noChangeArrowheads="1"/>
          </p:cNvSpPr>
          <p:nvPr/>
        </p:nvSpPr>
        <p:spPr bwMode="auto">
          <a:xfrm>
            <a:off x="3429000" y="4343547"/>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15392" name="Text Box 45"/>
          <p:cNvSpPr txBox="1">
            <a:spLocks noChangeArrowheads="1"/>
          </p:cNvSpPr>
          <p:nvPr/>
        </p:nvSpPr>
        <p:spPr bwMode="auto">
          <a:xfrm>
            <a:off x="6705600" y="2362347"/>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15393" name="Text Box 46"/>
          <p:cNvSpPr txBox="1">
            <a:spLocks noChangeArrowheads="1"/>
          </p:cNvSpPr>
          <p:nvPr/>
        </p:nvSpPr>
        <p:spPr bwMode="auto">
          <a:xfrm>
            <a:off x="8458200" y="2209947"/>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15394" name="Text Box 47"/>
          <p:cNvSpPr txBox="1">
            <a:spLocks noChangeArrowheads="1"/>
          </p:cNvSpPr>
          <p:nvPr/>
        </p:nvSpPr>
        <p:spPr bwMode="auto">
          <a:xfrm>
            <a:off x="8153400" y="3352809"/>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15395" name="Text Box 48"/>
          <p:cNvSpPr txBox="1">
            <a:spLocks noChangeArrowheads="1"/>
          </p:cNvSpPr>
          <p:nvPr/>
        </p:nvSpPr>
        <p:spPr bwMode="auto">
          <a:xfrm>
            <a:off x="6096000" y="3733801"/>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15396" name="Text Box 49"/>
          <p:cNvSpPr txBox="1">
            <a:spLocks noChangeArrowheads="1"/>
          </p:cNvSpPr>
          <p:nvPr/>
        </p:nvSpPr>
        <p:spPr bwMode="auto">
          <a:xfrm>
            <a:off x="8534400" y="4191001"/>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sp>
        <p:nvSpPr>
          <p:cNvPr id="15397" name="Text Box 50"/>
          <p:cNvSpPr txBox="1">
            <a:spLocks noChangeArrowheads="1"/>
          </p:cNvSpPr>
          <p:nvPr/>
        </p:nvSpPr>
        <p:spPr bwMode="auto">
          <a:xfrm>
            <a:off x="7543800" y="4876947"/>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FFFFFF"/>
                </a:solidFill>
              </a:rPr>
              <a:t>C</a:t>
            </a:r>
          </a:p>
        </p:txBody>
      </p:sp>
      <p:pic>
        <p:nvPicPr>
          <p:cNvPr id="15398" name="Picture 2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05200" y="1219200"/>
            <a:ext cx="2667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9" name="Picture 2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43801" y="1066800"/>
            <a:ext cx="3508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9" name="Picture 5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09800" y="3886207"/>
            <a:ext cx="13716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1" name="Picture 5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38814" y="3276600"/>
            <a:ext cx="714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2" name="Picture 5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38814" y="3276600"/>
            <a:ext cx="714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23" name="Oval 55"/>
          <p:cNvSpPr>
            <a:spLocks noChangeArrowheads="1"/>
          </p:cNvSpPr>
          <p:nvPr/>
        </p:nvSpPr>
        <p:spPr bwMode="auto">
          <a:xfrm>
            <a:off x="1752600" y="4343400"/>
            <a:ext cx="1676400" cy="1524000"/>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endParaRPr>
          </a:p>
        </p:txBody>
      </p:sp>
      <p:sp>
        <p:nvSpPr>
          <p:cNvPr id="32827" name="Text Box 59"/>
          <p:cNvSpPr txBox="1">
            <a:spLocks noChangeArrowheads="1"/>
          </p:cNvSpPr>
          <p:nvPr/>
        </p:nvSpPr>
        <p:spPr bwMode="auto">
          <a:xfrm>
            <a:off x="5943600" y="4267273"/>
            <a:ext cx="1371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000000"/>
                </a:solidFill>
              </a:rPr>
              <a:t>Why doesn’t it matter?</a:t>
            </a:r>
          </a:p>
        </p:txBody>
      </p:sp>
      <p:sp>
        <p:nvSpPr>
          <p:cNvPr id="32824" name="Text Box 56"/>
          <p:cNvSpPr txBox="1">
            <a:spLocks noChangeArrowheads="1"/>
          </p:cNvSpPr>
          <p:nvPr/>
        </p:nvSpPr>
        <p:spPr bwMode="auto">
          <a:xfrm>
            <a:off x="4191001" y="1905001"/>
            <a:ext cx="18646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000000"/>
                </a:solidFill>
              </a:rPr>
              <a:t>Does it matter?</a:t>
            </a:r>
            <a:endParaRPr lang="en-US">
              <a:solidFill>
                <a:srgbClr val="000000"/>
              </a:solidFill>
            </a:endParaRPr>
          </a:p>
        </p:txBody>
      </p:sp>
    </p:spTree>
    <p:extLst>
      <p:ext uri="{BB962C8B-B14F-4D97-AF65-F5344CB8AC3E}">
        <p14:creationId xmlns:p14="http://schemas.microsoft.com/office/powerpoint/2010/main" val="16452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2791"/>
                                        </p:tgtEl>
                                        <p:attrNameLst>
                                          <p:attrName>style.visibility</p:attrName>
                                        </p:attrNameLst>
                                      </p:cBhvr>
                                      <p:to>
                                        <p:strVal val="visible"/>
                                      </p:to>
                                    </p:set>
                                    <p:anim calcmode="lin" valueType="num">
                                      <p:cBhvr additive="base">
                                        <p:cTn id="7" dur="500" fill="hold"/>
                                        <p:tgtEl>
                                          <p:spTgt spid="32791"/>
                                        </p:tgtEl>
                                        <p:attrNameLst>
                                          <p:attrName>ppt_x</p:attrName>
                                        </p:attrNameLst>
                                      </p:cBhvr>
                                      <p:tavLst>
                                        <p:tav tm="0">
                                          <p:val>
                                            <p:strVal val="0-#ppt_w/2"/>
                                          </p:val>
                                        </p:tav>
                                        <p:tav tm="100000">
                                          <p:val>
                                            <p:strVal val="#ppt_x"/>
                                          </p:val>
                                        </p:tav>
                                      </p:tavLst>
                                    </p:anim>
                                    <p:anim calcmode="lin" valueType="num">
                                      <p:cBhvr additive="base">
                                        <p:cTn id="8" dur="500" fill="hold"/>
                                        <p:tgtEl>
                                          <p:spTgt spid="3279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32824"/>
                                        </p:tgtEl>
                                        <p:attrNameLst>
                                          <p:attrName>style.visibility</p:attrName>
                                        </p:attrNameLst>
                                      </p:cBhvr>
                                      <p:to>
                                        <p:strVal val="visible"/>
                                      </p:to>
                                    </p:set>
                                    <p:anim calcmode="lin" valueType="num">
                                      <p:cBhvr additive="base">
                                        <p:cTn id="13" dur="3000" fill="hold"/>
                                        <p:tgtEl>
                                          <p:spTgt spid="32824"/>
                                        </p:tgtEl>
                                        <p:attrNameLst>
                                          <p:attrName>ppt_x</p:attrName>
                                        </p:attrNameLst>
                                      </p:cBhvr>
                                      <p:tavLst>
                                        <p:tav tm="0">
                                          <p:val>
                                            <p:strVal val="1+#ppt_w/2"/>
                                          </p:val>
                                        </p:tav>
                                        <p:tav tm="100000">
                                          <p:val>
                                            <p:strVal val="#ppt_x"/>
                                          </p:val>
                                        </p:tav>
                                      </p:tavLst>
                                    </p:anim>
                                    <p:anim calcmode="lin" valueType="num">
                                      <p:cBhvr additive="base">
                                        <p:cTn id="14" dur="3000" fill="hold"/>
                                        <p:tgtEl>
                                          <p:spTgt spid="32824"/>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32827"/>
                                        </p:tgtEl>
                                        <p:attrNameLst>
                                          <p:attrName>style.visibility</p:attrName>
                                        </p:attrNameLst>
                                      </p:cBhvr>
                                      <p:to>
                                        <p:strVal val="visible"/>
                                      </p:to>
                                    </p:set>
                                    <p:animEffect transition="in" filter="blinds(horizontal)">
                                      <p:cBhvr>
                                        <p:cTn id="19" dur="500"/>
                                        <p:tgtEl>
                                          <p:spTgt spid="3282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0" presetClass="path" presetSubtype="0" accel="50000" decel="50000" fill="hold" nodeType="clickEffect">
                                  <p:stCondLst>
                                    <p:cond delay="0"/>
                                  </p:stCondLst>
                                  <p:childTnLst>
                                    <p:animMotion origin="layout" path="M 2.77556E-17 -0.00347 C -0.00469 -0.00393 -0.00955 -0.00393 -0.01424 -0.00486 C -0.01753 -0.00555 -0.02378 -0.00786 -0.02378 -0.00763 C -0.03281 -0.00717 -0.04583 -0.01017 -0.05069 -0.00347 C -0.05243 -0.00093 -0.05295 0.00231 -0.05399 0.00509 C -0.05451 0.00647 -0.05556 0.00925 -0.05556 0.00925 C -0.05174 0.02659 -0.0408 0.02705 -0.02378 0.03029 C -0.01181 0.0326 -0.01319 0.03353 0.0033 0.03468 C 0.00503 0.03699 0.00799 0.04 0.00799 0.04324 C 0.00799 0.05133 -0.00937 0.05341 -0.0158 0.05433 C -0.01997 0.05503 -0.02431 0.05526 -0.02847 0.05572 C -0.03073 0.05618 -0.03281 0.05665 -0.0349 0.05711 C -0.0401 0.0585 -0.0441 0.06127 -0.04913 0.06289 C -0.04861 0.06428 -0.04878 0.06613 -0.04757 0.06705 C -0.04635 0.06821 -0.04427 0.06775 -0.04288 0.06844 C -0.0309 0.07491 -0.04931 0.06798 -0.0349 0.07283 C -0.03177 0.07722 -0.02865 0.07907 -0.02691 0.08416 C -0.0309 0.09457 -0.04514 0.09295 -0.05556 0.09549 C -0.05868 0.0948 -0.0651 0.09387 -0.0651 0.0941 " pathEditMode="relative" rAng="0" ptsTypes="ffffffffffffffffffA">
                                      <p:cBhvr>
                                        <p:cTn id="23" dur="2000" fill="hold"/>
                                        <p:tgtEl>
                                          <p:spTgt spid="32819"/>
                                        </p:tgtEl>
                                        <p:attrNameLst>
                                          <p:attrName>ppt_x</p:attrName>
                                          <p:attrName>ppt_y</p:attrName>
                                        </p:attrNameLst>
                                      </p:cBhvr>
                                      <p:rCtr x="-2865" y="4601"/>
                                    </p:animMotion>
                                  </p:childTnLst>
                                </p:cTn>
                              </p:par>
                            </p:childTnLst>
                          </p:cTn>
                        </p:par>
                        <p:par>
                          <p:cTn id="24" fill="hold" nodeType="afterGroup">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32823"/>
                                        </p:tgtEl>
                                        <p:attrNameLst>
                                          <p:attrName>style.visibility</p:attrName>
                                        </p:attrNameLst>
                                      </p:cBhvr>
                                      <p:to>
                                        <p:strVal val="visible"/>
                                      </p:to>
                                    </p:set>
                                    <p:animEffect transition="in" filter="fade">
                                      <p:cBhvr>
                                        <p:cTn id="27" dur="2000"/>
                                        <p:tgtEl>
                                          <p:spTgt spid="32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91" grpId="0"/>
      <p:bldP spid="32823" grpId="0" animBg="1"/>
      <p:bldP spid="32827" grpId="0"/>
      <p:bldP spid="3282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44450"/>
            <a:ext cx="85344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2"/>
          <p:cNvSpPr>
            <a:spLocks noGrp="1" noChangeArrowheads="1"/>
          </p:cNvSpPr>
          <p:nvPr>
            <p:ph type="title"/>
          </p:nvPr>
        </p:nvSpPr>
        <p:spPr>
          <a:xfrm>
            <a:off x="1524000" y="0"/>
            <a:ext cx="8229600" cy="1143000"/>
          </a:xfrm>
        </p:spPr>
        <p:txBody>
          <a:bodyPr/>
          <a:lstStyle/>
          <a:p>
            <a:pPr eaLnBrk="1" hangingPunct="1"/>
            <a:r>
              <a:rPr lang="en-US"/>
              <a:t>The Slow Nutrient Cycle</a:t>
            </a:r>
          </a:p>
        </p:txBody>
      </p:sp>
      <p:pic>
        <p:nvPicPr>
          <p:cNvPr id="8602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3429000"/>
            <a:ext cx="4254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05569">
            <a:off x="3657600" y="2667147"/>
            <a:ext cx="1143000"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9202" y="3276747"/>
            <a:ext cx="38100"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81602" y="3429003"/>
            <a:ext cx="38100"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2" y="3581406"/>
            <a:ext cx="38100"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6"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57802" y="3429003"/>
            <a:ext cx="38100"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7"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9202" y="3276747"/>
            <a:ext cx="38100"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8"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2" y="3581406"/>
            <a:ext cx="38100"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9"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19605" y="2209800"/>
            <a:ext cx="3016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19674" y="2209947"/>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6"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48217" y="2133747"/>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7" name="Picture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19674" y="2057401"/>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8" name="Picture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73" y="1981204"/>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9" name="Picture 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00674" y="2057401"/>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0" name="Picture 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5874" y="1828806"/>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4" name="Picture 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43400" y="20574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7" name="Picture 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5800" y="20574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41" name="Picture 2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43400" y="1600205"/>
            <a:ext cx="68580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8" name="Picture 2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1000" y="1600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42" name="Picture 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62400" y="4876800"/>
            <a:ext cx="4270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43" name="Text Box 27"/>
          <p:cNvSpPr txBox="1">
            <a:spLocks noChangeArrowheads="1"/>
          </p:cNvSpPr>
          <p:nvPr/>
        </p:nvSpPr>
        <p:spPr bwMode="auto">
          <a:xfrm>
            <a:off x="4800600" y="3276602"/>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solidFill>
                  <a:srgbClr val="000000"/>
                </a:solidFill>
              </a:rPr>
              <a:t>NH</a:t>
            </a:r>
            <a:r>
              <a:rPr lang="en-US" sz="1400" baseline="-25000">
                <a:solidFill>
                  <a:srgbClr val="000000"/>
                </a:solidFill>
              </a:rPr>
              <a:t>4</a:t>
            </a:r>
            <a:r>
              <a:rPr lang="en-US" baseline="30000">
                <a:solidFill>
                  <a:srgbClr val="000000"/>
                </a:solidFill>
              </a:rPr>
              <a:t>+</a:t>
            </a:r>
          </a:p>
        </p:txBody>
      </p:sp>
      <p:sp>
        <p:nvSpPr>
          <p:cNvPr id="86044" name="Text Box 28"/>
          <p:cNvSpPr txBox="1">
            <a:spLocks noChangeArrowheads="1"/>
          </p:cNvSpPr>
          <p:nvPr/>
        </p:nvSpPr>
        <p:spPr bwMode="auto">
          <a:xfrm>
            <a:off x="4800600" y="3276602"/>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solidFill>
                  <a:srgbClr val="000000"/>
                </a:solidFill>
              </a:rPr>
              <a:t>NO</a:t>
            </a:r>
            <a:r>
              <a:rPr lang="en-US" sz="1400" baseline="-25000">
                <a:solidFill>
                  <a:srgbClr val="000000"/>
                </a:solidFill>
              </a:rPr>
              <a:t>3</a:t>
            </a:r>
            <a:r>
              <a:rPr lang="en-US" baseline="30000">
                <a:solidFill>
                  <a:srgbClr val="000000"/>
                </a:solidFill>
              </a:rPr>
              <a:t>-</a:t>
            </a:r>
          </a:p>
        </p:txBody>
      </p:sp>
    </p:spTree>
    <p:extLst>
      <p:ext uri="{BB962C8B-B14F-4D97-AF65-F5344CB8AC3E}">
        <p14:creationId xmlns:p14="http://schemas.microsoft.com/office/powerpoint/2010/main" val="3792683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6041"/>
                                        </p:tgtEl>
                                        <p:attrNameLst>
                                          <p:attrName>style.visibility</p:attrName>
                                        </p:attrNameLst>
                                      </p:cBhvr>
                                      <p:to>
                                        <p:strVal val="visible"/>
                                      </p:to>
                                    </p:set>
                                    <p:animEffect transition="in" filter="fade">
                                      <p:cBhvr>
                                        <p:cTn id="7" dur="500"/>
                                        <p:tgtEl>
                                          <p:spTgt spid="860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0" presetClass="path" presetSubtype="0" accel="50000" decel="50000" fill="hold" nodeType="clickEffect">
                                  <p:stCondLst>
                                    <p:cond delay="0"/>
                                  </p:stCondLst>
                                  <p:childTnLst>
                                    <p:animMotion origin="layout" path="M 0.00087 4.10405E-6 C 0.01129 -0.00347 0.02188 -0.00625 0.03281 -0.00833 C 0.03681 -0.01827 0.02344 -0.04717 0.04254 -0.05041 C 0.05139 -0.05203 0.06059 -0.0518 0.06962 -0.05249 C 0.08229 -0.05573 0.08455 -0.05365 0.08941 -0.06266 C 0.09167 -0.06659 0.0941 -0.07469 0.0941 -0.07422 C 0.09254 -0.07654 0.08976 -0.07815 0.08941 -0.08047 C 0.08872 -0.08486 0.09722 -0.09133 0.08681 -0.08232 C 0.07031 -0.08393 0.05816 -0.08555 0.04254 -0.08856 C 0.01354 -0.08602 0.02899 -0.08879 0.01337 -0.0844 C 0.01076 -0.08393 0.00816 -0.08324 0.00556 -0.08232 C 0.00243 -0.08185 -0.00677 -0.07931 -0.00417 -0.08047 C 0.01059 -0.08648 0.02413 -0.0874 0.04028 -0.08856 C 0.05243 -0.08787 0.06493 -0.08763 0.07691 -0.08671 C 0.08056 -0.08648 0.0842 -0.08625 0.08681 -0.0844 C 0.10365 -0.07261 0.08889 -0.07099 0.11146 -0.06659 C 0.11945 -0.0622 0.12691 -0.06104 0.13629 -0.0585 C 0.13941 -0.05919 0.14375 -0.0585 0.14601 -0.06058 C 0.14931 -0.06382 0.14931 -0.06867 0.15087 -0.07261 C 0.15208 -0.07492 0.15434 -0.07654 0.1559 -0.07862 C 0.15434 -0.08047 0.15087 -0.08209 0.15087 -0.0844 C 0.15087 -0.08763 0.16493 -0.09318 0.1684 -0.09434 " pathEditMode="relative" rAng="0" ptsTypes="fffffffffffffffffffffA">
                                      <p:cBhvr>
                                        <p:cTn id="11" dur="2000" fill="hold"/>
                                        <p:tgtEl>
                                          <p:spTgt spid="86021"/>
                                        </p:tgtEl>
                                        <p:attrNameLst>
                                          <p:attrName>ppt_x</p:attrName>
                                          <p:attrName>ppt_y</p:attrName>
                                        </p:attrNameLst>
                                      </p:cBhvr>
                                      <p:rCtr x="7986" y="-4717"/>
                                    </p:animMotion>
                                  </p:childTnLst>
                                </p:cTn>
                              </p:par>
                            </p:childTnLst>
                          </p:cTn>
                        </p:par>
                        <p:par>
                          <p:cTn id="12" fill="hold" nodeType="afterGroup">
                            <p:stCondLst>
                              <p:cond delay="2000"/>
                            </p:stCondLst>
                            <p:childTnLst>
                              <p:par>
                                <p:cTn id="13" presetID="0" presetClass="path" presetSubtype="0" repeatCount="indefinite" accel="50000" decel="50000" fill="hold" nodeType="afterEffect">
                                  <p:stCondLst>
                                    <p:cond delay="1000"/>
                                  </p:stCondLst>
                                  <p:endCondLst>
                                    <p:cond evt="onNext" delay="0">
                                      <p:tgtEl>
                                        <p:sldTgt/>
                                      </p:tgtEl>
                                    </p:cond>
                                  </p:endCondLst>
                                  <p:childTnLst>
                                    <p:animMotion origin="layout" path="M 0.03837 0.07352 C 0.03194 0.06774 0.02725 0.06011 0.02083 0.05456 C 0.01597 0.04485 0.00989 0.03237 0.00191 0.02705 " pathEditMode="relative" ptsTypes="ffA">
                                      <p:cBhvr>
                                        <p:cTn id="14" dur="3000" fill="hold"/>
                                        <p:tgtEl>
                                          <p:spTgt spid="86022"/>
                                        </p:tgtEl>
                                        <p:attrNameLst>
                                          <p:attrName>ppt_x</p:attrName>
                                          <p:attrName>ppt_y</p:attrName>
                                        </p:attrNameLst>
                                      </p:cBhvr>
                                    </p:animMotion>
                                  </p:childTnLst>
                                  <p:subTnLst>
                                    <p:audio>
                                      <p:cMediaNode>
                                        <p:cTn display="0" masterRel="sameClick">
                                          <p:stCondLst>
                                            <p:cond evt="begin" delay="0">
                                              <p:tn val="13"/>
                                            </p:cond>
                                          </p:stCondLst>
                                          <p:endCondLst>
                                            <p:cond evt="onStopAudio" delay="0">
                                              <p:tgtEl>
                                                <p:sldTgt/>
                                              </p:tgtEl>
                                            </p:cond>
                                          </p:endCondLst>
                                        </p:cTn>
                                        <p:tgtEl>
                                          <p:sndTgt r:embed="rId3" name="suction.wav"/>
                                        </p:tgtEl>
                                      </p:cMediaNode>
                                    </p:audio>
                                  </p:subTnLst>
                                </p:cTn>
                              </p:par>
                            </p:childTnLst>
                          </p:cTn>
                        </p:par>
                        <p:par>
                          <p:cTn id="15" fill="hold" nodeType="afterGroup">
                            <p:stCondLst>
                              <p:cond delay="6000"/>
                            </p:stCondLst>
                            <p:childTnLst>
                              <p:par>
                                <p:cTn id="16" presetID="0" presetClass="path" presetSubtype="0" accel="50000" decel="50000" fill="hold" nodeType="afterEffect">
                                  <p:stCondLst>
                                    <p:cond delay="0"/>
                                  </p:stCondLst>
                                  <p:childTnLst>
                                    <p:animMotion origin="layout" path="M -0.08768 -0.04694 C -0.07466 -0.04116 -0.08143 -0.04348 -0.06702 -0.0407 C -0.06407 -0.03446 -0.06302 -0.02891 -0.05903 -0.02382 C -0.05747 -0.00533 -0.06025 -0.00394 -0.05122 0.00577 C -0.05 0.00716 -0.04931 0.00924 -0.04792 0.01017 C -0.04601 0.01155 -0.04375 0.01132 -0.04167 0.01225 C -0.03855 0.0134 -0.03212 0.01641 -0.03212 0.01641 C -0.0257 0.01479 -0.01927 0.01294 -0.01302 0.01017 C -0.01146 0.00947 -0.0099 0.00878 -0.00834 0.00785 C -0.0066 0.0067 -0.00348 0.00369 -0.00348 0.00369 " pathEditMode="relative" ptsTypes="fffffffffA">
                                      <p:cBhvr>
                                        <p:cTn id="17" dur="2000" fill="hold"/>
                                        <p:tgtEl>
                                          <p:spTgt spid="86023"/>
                                        </p:tgtEl>
                                        <p:attrNameLst>
                                          <p:attrName>ppt_x</p:attrName>
                                          <p:attrName>ppt_y</p:attrName>
                                        </p:attrNameLst>
                                      </p:cBhvr>
                                    </p:animMotion>
                                  </p:childTnLst>
                                  <p:subTnLst>
                                    <p:audio>
                                      <p:cMediaNode>
                                        <p:cTn display="0" masterRel="sameClick">
                                          <p:stCondLst>
                                            <p:cond evt="begin" delay="0">
                                              <p:tn val="16"/>
                                            </p:cond>
                                          </p:stCondLst>
                                          <p:endCondLst>
                                            <p:cond evt="onStopAudio" delay="0">
                                              <p:tgtEl>
                                                <p:sldTgt/>
                                              </p:tgtEl>
                                            </p:cond>
                                          </p:endCondLst>
                                        </p:cTn>
                                        <p:tgtEl>
                                          <p:sndTgt r:embed="rId3" name="suction.wav"/>
                                        </p:tgtEl>
                                      </p:cMediaNode>
                                    </p:audio>
                                  </p:subTnLst>
                                </p:cTn>
                              </p:par>
                            </p:childTnLst>
                          </p:cTn>
                        </p:par>
                        <p:par>
                          <p:cTn id="18" fill="hold" nodeType="afterGroup">
                            <p:stCondLst>
                              <p:cond delay="8000"/>
                            </p:stCondLst>
                            <p:childTnLst>
                              <p:par>
                                <p:cTn id="19" presetID="0" presetClass="path" presetSubtype="0" accel="50000" decel="50000" fill="hold" nodeType="afterEffect">
                                  <p:stCondLst>
                                    <p:cond delay="1000"/>
                                  </p:stCondLst>
                                  <p:childTnLst>
                                    <p:animMotion origin="layout" path="M -0.08768 -0.04694 C -0.07466 -0.04116 -0.08143 -0.04348 -0.06702 -0.0407 C -0.06407 -0.03446 -0.06302 -0.02891 -0.05903 -0.02382 C -0.05747 -0.00533 -0.06025 -0.00394 -0.05122 0.00577 C -0.05 0.00716 -0.04931 0.00924 -0.04792 0.01017 C -0.04601 0.01155 -0.04375 0.01132 -0.04167 0.01225 C -0.03855 0.0134 -0.03212 0.01641 -0.03212 0.01641 C -0.0257 0.01479 -0.01927 0.01294 -0.01302 0.01017 C -0.01146 0.00947 -0.0099 0.00878 -0.00834 0.00785 C -0.0066 0.0067 -0.00348 0.00369 -0.00348 0.00369 " pathEditMode="relative" ptsTypes="fffffffffA">
                                      <p:cBhvr>
                                        <p:cTn id="20" dur="2000" fill="hold"/>
                                        <p:tgtEl>
                                          <p:spTgt spid="86024"/>
                                        </p:tgtEl>
                                        <p:attrNameLst>
                                          <p:attrName>ppt_x</p:attrName>
                                          <p:attrName>ppt_y</p:attrName>
                                        </p:attrNameLst>
                                      </p:cBhvr>
                                    </p:animMotion>
                                  </p:childTnLst>
                                  <p:subTnLst>
                                    <p:audio>
                                      <p:cMediaNode>
                                        <p:cTn display="0" masterRel="sameClick">
                                          <p:stCondLst>
                                            <p:cond evt="begin" delay="0">
                                              <p:tn val="19"/>
                                            </p:cond>
                                          </p:stCondLst>
                                          <p:endCondLst>
                                            <p:cond evt="onStopAudio" delay="0">
                                              <p:tgtEl>
                                                <p:sldTgt/>
                                              </p:tgtEl>
                                            </p:cond>
                                          </p:endCondLst>
                                        </p:cTn>
                                        <p:tgtEl>
                                          <p:sndTgt r:embed="rId3" name="suction.wav"/>
                                        </p:tgtEl>
                                      </p:cMediaNode>
                                    </p:audio>
                                  </p:subTnLst>
                                </p:cTn>
                              </p:par>
                            </p:childTnLst>
                          </p:cTn>
                        </p:par>
                        <p:par>
                          <p:cTn id="21" fill="hold" nodeType="afterGroup">
                            <p:stCondLst>
                              <p:cond delay="11000"/>
                            </p:stCondLst>
                            <p:childTnLst>
                              <p:par>
                                <p:cTn id="22" presetID="0" presetClass="path" presetSubtype="0" accel="50000" decel="50000" fill="hold" nodeType="afterEffect">
                                  <p:stCondLst>
                                    <p:cond delay="1000"/>
                                  </p:stCondLst>
                                  <p:childTnLst>
                                    <p:animMotion origin="layout" path="M -0.08768 -0.04694 C -0.07466 -0.04116 -0.08143 -0.04348 -0.06702 -0.0407 C -0.06407 -0.03446 -0.06302 -0.02891 -0.05903 -0.02382 C -0.05747 -0.00533 -0.06025 -0.00394 -0.05122 0.00577 C -0.05 0.00716 -0.04931 0.00924 -0.04792 0.01017 C -0.04601 0.01155 -0.04375 0.01132 -0.04167 0.01225 C -0.03855 0.0134 -0.03212 0.01641 -0.03212 0.01641 C -0.0257 0.01479 -0.01927 0.01294 -0.01302 0.01017 C -0.01146 0.00947 -0.0099 0.00878 -0.00834 0.00785 C -0.0066 0.0067 -0.00348 0.00369 -0.00348 0.00369 " pathEditMode="relative" ptsTypes="fffffffffA">
                                      <p:cBhvr>
                                        <p:cTn id="23" dur="2000" fill="hold"/>
                                        <p:tgtEl>
                                          <p:spTgt spid="86025"/>
                                        </p:tgtEl>
                                        <p:attrNameLst>
                                          <p:attrName>ppt_x</p:attrName>
                                          <p:attrName>ppt_y</p:attrName>
                                        </p:attrNameLst>
                                      </p:cBhvr>
                                    </p:animMotion>
                                  </p:childTnLst>
                                  <p:subTnLst>
                                    <p:audio>
                                      <p:cMediaNode>
                                        <p:cTn display="0" masterRel="sameClick">
                                          <p:stCondLst>
                                            <p:cond evt="begin" delay="0">
                                              <p:tn val="22"/>
                                            </p:cond>
                                          </p:stCondLst>
                                          <p:endCondLst>
                                            <p:cond evt="onStopAudio" delay="0">
                                              <p:tgtEl>
                                                <p:sldTgt/>
                                              </p:tgtEl>
                                            </p:cond>
                                          </p:endCondLst>
                                        </p:cTn>
                                        <p:tgtEl>
                                          <p:sndTgt r:embed="rId3" name="suction.wav"/>
                                        </p:tgtEl>
                                      </p:cMediaNode>
                                    </p:audio>
                                  </p:subTnLst>
                                </p:cTn>
                              </p:par>
                            </p:childTnLst>
                          </p:cTn>
                        </p:par>
                        <p:par>
                          <p:cTn id="24" fill="hold" nodeType="afterGroup">
                            <p:stCondLst>
                              <p:cond delay="14000"/>
                            </p:stCondLst>
                            <p:childTnLst>
                              <p:par>
                                <p:cTn id="25" presetID="0" presetClass="path" presetSubtype="0" accel="50000" decel="50000" fill="hold" nodeType="afterEffect">
                                  <p:stCondLst>
                                    <p:cond delay="1000"/>
                                  </p:stCondLst>
                                  <p:childTnLst>
                                    <p:animMotion origin="layout" path="M -0.08768 -0.04694 C -0.07466 -0.04116 -0.08143 -0.04348 -0.06702 -0.0407 C -0.06407 -0.03446 -0.06302 -0.02891 -0.05903 -0.02382 C -0.05747 -0.00533 -0.06025 -0.00394 -0.05122 0.00577 C -0.05 0.00716 -0.04931 0.00924 -0.04792 0.01017 C -0.04601 0.01155 -0.04375 0.01132 -0.04167 0.01225 C -0.03855 0.0134 -0.03212 0.01641 -0.03212 0.01641 C -0.0257 0.01479 -0.01927 0.01294 -0.01302 0.01017 C -0.01146 0.00947 -0.0099 0.00878 -0.00834 0.00785 C -0.0066 0.0067 -0.00348 0.00369 -0.00348 0.00369 " pathEditMode="relative" ptsTypes="fffffffffA">
                                      <p:cBhvr>
                                        <p:cTn id="26" dur="2000" fill="hold"/>
                                        <p:tgtEl>
                                          <p:spTgt spid="86026"/>
                                        </p:tgtEl>
                                        <p:attrNameLst>
                                          <p:attrName>ppt_x</p:attrName>
                                          <p:attrName>ppt_y</p:attrName>
                                        </p:attrNameLst>
                                      </p:cBhvr>
                                    </p:animMotion>
                                  </p:childTnLst>
                                  <p:subTnLst>
                                    <p:audio>
                                      <p:cMediaNode>
                                        <p:cTn display="0" masterRel="sameClick">
                                          <p:stCondLst>
                                            <p:cond evt="begin" delay="0">
                                              <p:tn val="25"/>
                                            </p:cond>
                                          </p:stCondLst>
                                          <p:endCondLst>
                                            <p:cond evt="onStopAudio" delay="0">
                                              <p:tgtEl>
                                                <p:sldTgt/>
                                              </p:tgtEl>
                                            </p:cond>
                                          </p:endCondLst>
                                        </p:cTn>
                                        <p:tgtEl>
                                          <p:sndTgt r:embed="rId3" name="suction.wav"/>
                                        </p:tgtEl>
                                      </p:cMediaNode>
                                    </p:audio>
                                  </p:subTnLst>
                                </p:cTn>
                              </p:par>
                            </p:childTnLst>
                          </p:cTn>
                        </p:par>
                        <p:par>
                          <p:cTn id="27" fill="hold" nodeType="afterGroup">
                            <p:stCondLst>
                              <p:cond delay="17000"/>
                            </p:stCondLst>
                            <p:childTnLst>
                              <p:par>
                                <p:cTn id="28" presetID="0" presetClass="path" presetSubtype="0" accel="50000" decel="50000" fill="hold" nodeType="afterEffect">
                                  <p:stCondLst>
                                    <p:cond delay="1000"/>
                                  </p:stCondLst>
                                  <p:childTnLst>
                                    <p:animMotion origin="layout" path="M -0.08768 -0.04694 C -0.07466 -0.04116 -0.08143 -0.04348 -0.06702 -0.0407 C -0.06407 -0.03446 -0.06302 -0.02891 -0.05903 -0.02382 C -0.05747 -0.00533 -0.06025 -0.00394 -0.05122 0.00577 C -0.05 0.00716 -0.04931 0.00924 -0.04792 0.01017 C -0.04601 0.01155 -0.04375 0.01132 -0.04167 0.01225 C -0.03855 0.0134 -0.03212 0.01641 -0.03212 0.01641 C -0.0257 0.01479 -0.01927 0.01294 -0.01302 0.01017 C -0.01146 0.00947 -0.0099 0.00878 -0.00834 0.00785 C -0.0066 0.0067 -0.00348 0.00369 -0.00348 0.00369 " pathEditMode="relative" ptsTypes="fffffffffA">
                                      <p:cBhvr>
                                        <p:cTn id="29" dur="2000" fill="hold"/>
                                        <p:tgtEl>
                                          <p:spTgt spid="86027"/>
                                        </p:tgtEl>
                                        <p:attrNameLst>
                                          <p:attrName>ppt_x</p:attrName>
                                          <p:attrName>ppt_y</p:attrName>
                                        </p:attrNameLst>
                                      </p:cBhvr>
                                    </p:animMotion>
                                  </p:childTnLst>
                                  <p:subTnLst>
                                    <p:audio>
                                      <p:cMediaNode>
                                        <p:cTn display="0" masterRel="sameClick">
                                          <p:stCondLst>
                                            <p:cond evt="begin" delay="0">
                                              <p:tn val="28"/>
                                            </p:cond>
                                          </p:stCondLst>
                                          <p:endCondLst>
                                            <p:cond evt="onStopAudio" delay="0">
                                              <p:tgtEl>
                                                <p:sldTgt/>
                                              </p:tgtEl>
                                            </p:cond>
                                          </p:endCondLst>
                                        </p:cTn>
                                        <p:tgtEl>
                                          <p:sndTgt r:embed="rId3" name="suction.wav"/>
                                        </p:tgtEl>
                                      </p:cMediaNode>
                                    </p:audio>
                                  </p:subTnLst>
                                </p:cTn>
                              </p:par>
                            </p:childTnLst>
                          </p:cTn>
                        </p:par>
                        <p:par>
                          <p:cTn id="30" fill="hold" nodeType="afterGroup">
                            <p:stCondLst>
                              <p:cond delay="20000"/>
                            </p:stCondLst>
                            <p:childTnLst>
                              <p:par>
                                <p:cTn id="31" presetID="0" presetClass="path" presetSubtype="0" accel="50000" decel="50000" fill="hold" nodeType="afterEffect">
                                  <p:stCondLst>
                                    <p:cond delay="1000"/>
                                  </p:stCondLst>
                                  <p:childTnLst>
                                    <p:animMotion origin="layout" path="M -0.08768 -0.04694 C -0.07466 -0.04116 -0.08143 -0.04348 -0.06702 -0.0407 C -0.06407 -0.03446 -0.06302 -0.02891 -0.05903 -0.02382 C -0.05747 -0.00533 -0.06025 -0.00394 -0.05122 0.00577 C -0.05 0.00716 -0.04931 0.00924 -0.04792 0.01017 C -0.04601 0.01155 -0.04375 0.01132 -0.04167 0.01225 C -0.03855 0.0134 -0.03212 0.01641 -0.03212 0.01641 C -0.0257 0.01479 -0.01927 0.01294 -0.01302 0.01017 C -0.01146 0.00947 -0.0099 0.00878 -0.00834 0.00785 C -0.0066 0.0067 -0.00348 0.00369 -0.00348 0.00369 " pathEditMode="relative" ptsTypes="fffffffffA">
                                      <p:cBhvr>
                                        <p:cTn id="32" dur="2000" fill="hold"/>
                                        <p:tgtEl>
                                          <p:spTgt spid="86028"/>
                                        </p:tgtEl>
                                        <p:attrNameLst>
                                          <p:attrName>ppt_x</p:attrName>
                                          <p:attrName>ppt_y</p:attrName>
                                        </p:attrNameLst>
                                      </p:cBhvr>
                                    </p:animMotion>
                                  </p:childTnLst>
                                  <p:subTnLst>
                                    <p:audio>
                                      <p:cMediaNode>
                                        <p:cTn display="0" masterRel="sameClick">
                                          <p:stCondLst>
                                            <p:cond evt="begin" delay="0">
                                              <p:tn val="31"/>
                                            </p:cond>
                                          </p:stCondLst>
                                          <p:endCondLst>
                                            <p:cond evt="onStopAudio" delay="0">
                                              <p:tgtEl>
                                                <p:sldTgt/>
                                              </p:tgtEl>
                                            </p:cond>
                                          </p:endCondLst>
                                        </p:cTn>
                                        <p:tgtEl>
                                          <p:sndTgt r:embed="rId3" name="suction.wav"/>
                                        </p:tgtEl>
                                      </p:cMediaNode>
                                    </p:audio>
                                  </p:subTnLst>
                                </p:cTn>
                              </p:par>
                            </p:childTnLst>
                          </p:cTn>
                        </p:par>
                        <p:par>
                          <p:cTn id="33" fill="hold" nodeType="afterGroup">
                            <p:stCondLst>
                              <p:cond delay="23000"/>
                            </p:stCondLst>
                            <p:childTnLst>
                              <p:par>
                                <p:cTn id="34" presetID="6" presetClass="emph" presetSubtype="0" repeatCount="4000" fill="hold" nodeType="afterEffect">
                                  <p:stCondLst>
                                    <p:cond delay="500"/>
                                  </p:stCondLst>
                                  <p:childTnLst>
                                    <p:animScale>
                                      <p:cBhvr>
                                        <p:cTn id="35" dur="2000" fill="hold"/>
                                        <p:tgtEl>
                                          <p:spTgt spid="86029"/>
                                        </p:tgtEl>
                                      </p:cBhvr>
                                      <p:by x="150000" y="150000"/>
                                    </p:animScale>
                                  </p:childTnLst>
                                  <p:subTnLst>
                                    <p:audio>
                                      <p:cMediaNode>
                                        <p:cTn display="0" masterRel="sameClick">
                                          <p:stCondLst>
                                            <p:cond evt="begin" delay="0">
                                              <p:tn val="34"/>
                                            </p:cond>
                                          </p:stCondLst>
                                          <p:endCondLst>
                                            <p:cond evt="onStopAudio" delay="0">
                                              <p:tgtEl>
                                                <p:sldTgt/>
                                              </p:tgtEl>
                                            </p:cond>
                                          </p:endCondLst>
                                        </p:cTn>
                                        <p:tgtEl>
                                          <p:sndTgt r:embed="rId4" name="voltage.wav"/>
                                        </p:tgtEl>
                                      </p:cMediaNode>
                                    </p:audio>
                                  </p:subTnLst>
                                </p:cTn>
                              </p:par>
                            </p:childTnLst>
                          </p:cTn>
                        </p:par>
                        <p:par>
                          <p:cTn id="36" fill="hold" nodeType="afterGroup">
                            <p:stCondLst>
                              <p:cond delay="31500"/>
                            </p:stCondLst>
                            <p:childTnLst>
                              <p:par>
                                <p:cTn id="37" presetID="0" presetClass="path" presetSubtype="0" accel="50000" decel="50000" fill="hold" nodeType="afterEffect">
                                  <p:stCondLst>
                                    <p:cond delay="0"/>
                                  </p:stCondLst>
                                  <p:childTnLst>
                                    <p:animMotion origin="layout" path="M 0.03194 0.04694 C 0.03611 0.04093 0.04392 0.03445 0.03455 0.02335 C 0.03021 0.01827 0.01875 0.01572 0.01875 0.01619 C 0.00191 -0.00069 0.00902 -1.6185E-6 3.33333E-6 -1.6185E-6 " pathEditMode="relative" rAng="0" ptsTypes="fffA">
                                      <p:cBhvr>
                                        <p:cTn id="38" dur="2000" fill="hold"/>
                                        <p:tgtEl>
                                          <p:spTgt spid="86034"/>
                                        </p:tgtEl>
                                        <p:attrNameLst>
                                          <p:attrName>ppt_x</p:attrName>
                                          <p:attrName>ppt_y</p:attrName>
                                        </p:attrNameLst>
                                      </p:cBhvr>
                                      <p:rCtr x="-1007" y="-2382"/>
                                    </p:animMotion>
                                  </p:childTnLst>
                                  <p:subTnLst>
                                    <p:audio>
                                      <p:cMediaNode>
                                        <p:cTn display="0" masterRel="sameClick">
                                          <p:stCondLst>
                                            <p:cond evt="begin" delay="0">
                                              <p:tn val="37"/>
                                            </p:cond>
                                          </p:stCondLst>
                                          <p:endCondLst>
                                            <p:cond evt="onStopAudio" delay="0">
                                              <p:tgtEl>
                                                <p:sldTgt/>
                                              </p:tgtEl>
                                            </p:cond>
                                          </p:endCondLst>
                                        </p:cTn>
                                        <p:tgtEl>
                                          <p:sndTgt r:embed="rId4" name="voltage.wav"/>
                                        </p:tgtEl>
                                      </p:cMediaNode>
                                    </p:audio>
                                  </p:subTnLst>
                                </p:cTn>
                              </p:par>
                            </p:childTnLst>
                          </p:cTn>
                        </p:par>
                        <p:par>
                          <p:cTn id="39" fill="hold" nodeType="afterGroup">
                            <p:stCondLst>
                              <p:cond delay="33500"/>
                            </p:stCondLst>
                            <p:childTnLst>
                              <p:par>
                                <p:cTn id="40" presetID="0" presetClass="path" presetSubtype="0" accel="50000" decel="50000" fill="hold" nodeType="afterEffect">
                                  <p:stCondLst>
                                    <p:cond delay="0"/>
                                  </p:stCondLst>
                                  <p:childTnLst>
                                    <p:animMotion origin="layout" path="M 0.03194 0.04694 C 0.03611 0.04093 0.04392 0.03445 0.03455 0.02335 C 0.03021 0.01827 0.01875 0.01572 0.01875 0.01619 C 0.00191 -0.00069 0.00902 -1.6185E-6 3.33333E-6 -1.6185E-6 " pathEditMode="relative" rAng="0" ptsTypes="fffA">
                                      <p:cBhvr>
                                        <p:cTn id="41" dur="2000" fill="hold"/>
                                        <p:tgtEl>
                                          <p:spTgt spid="86037"/>
                                        </p:tgtEl>
                                        <p:attrNameLst>
                                          <p:attrName>ppt_x</p:attrName>
                                          <p:attrName>ppt_y</p:attrName>
                                        </p:attrNameLst>
                                      </p:cBhvr>
                                      <p:rCtr x="-1007" y="-2382"/>
                                    </p:animMotion>
                                  </p:childTnLst>
                                  <p:subTnLst>
                                    <p:audio>
                                      <p:cMediaNode>
                                        <p:cTn display="0" masterRel="sameClick">
                                          <p:stCondLst>
                                            <p:cond evt="begin" delay="0">
                                              <p:tn val="40"/>
                                            </p:cond>
                                          </p:stCondLst>
                                          <p:endCondLst>
                                            <p:cond evt="onStopAudio" delay="0">
                                              <p:tgtEl>
                                                <p:sldTgt/>
                                              </p:tgtEl>
                                            </p:cond>
                                          </p:endCondLst>
                                        </p:cTn>
                                        <p:tgtEl>
                                          <p:sndTgt r:embed="rId4" name="voltage.wav"/>
                                        </p:tgtEl>
                                      </p:cMediaNode>
                                    </p:audio>
                                  </p:subTnLst>
                                </p:cTn>
                              </p:par>
                            </p:childTnLst>
                          </p:cTn>
                        </p:par>
                        <p:par>
                          <p:cTn id="42" fill="hold" nodeType="afterGroup">
                            <p:stCondLst>
                              <p:cond delay="35500"/>
                            </p:stCondLst>
                            <p:childTnLst>
                              <p:par>
                                <p:cTn id="43" presetID="8" presetClass="emph" presetSubtype="0" fill="hold" nodeType="afterEffect">
                                  <p:stCondLst>
                                    <p:cond delay="500"/>
                                  </p:stCondLst>
                                  <p:childTnLst>
                                    <p:animRot by="21600000">
                                      <p:cBhvr>
                                        <p:cTn id="44" dur="2000" fill="hold"/>
                                        <p:tgtEl>
                                          <p:spTgt spid="86038"/>
                                        </p:tgtEl>
                                        <p:attrNameLst>
                                          <p:attrName>r</p:attrName>
                                        </p:attrNameLst>
                                      </p:cBhvr>
                                    </p:animRot>
                                  </p:childTnLst>
                                  <p:subTnLst>
                                    <p:audio>
                                      <p:cMediaNode>
                                        <p:cTn display="0" masterRel="sameClick">
                                          <p:stCondLst>
                                            <p:cond evt="begin" delay="0">
                                              <p:tn val="43"/>
                                            </p:cond>
                                          </p:stCondLst>
                                          <p:endCondLst>
                                            <p:cond evt="onStopAudio" delay="0">
                                              <p:tgtEl>
                                                <p:sldTgt/>
                                              </p:tgtEl>
                                            </p:cond>
                                          </p:endCondLst>
                                        </p:cTn>
                                        <p:tgtEl>
                                          <p:sndTgt r:embed="rId5" name="explode.wav"/>
                                        </p:tgtEl>
                                      </p:cMediaNode>
                                    </p:audio>
                                  </p:subTnLst>
                                </p:cTn>
                              </p:par>
                            </p:childTnLst>
                          </p:cTn>
                        </p:par>
                        <p:par>
                          <p:cTn id="45" fill="hold" nodeType="afterGroup">
                            <p:stCondLst>
                              <p:cond delay="38000"/>
                            </p:stCondLst>
                            <p:childTnLst>
                              <p:par>
                                <p:cTn id="46" presetID="8" presetClass="emph" presetSubtype="0" fill="hold" nodeType="afterEffect">
                                  <p:stCondLst>
                                    <p:cond delay="0"/>
                                  </p:stCondLst>
                                  <p:childTnLst>
                                    <p:animRot by="21600000">
                                      <p:cBhvr>
                                        <p:cTn id="47" dur="2000" fill="hold"/>
                                        <p:tgtEl>
                                          <p:spTgt spid="86042"/>
                                        </p:tgtEl>
                                        <p:attrNameLst>
                                          <p:attrName>r</p:attrName>
                                        </p:attrNameLst>
                                      </p:cBhvr>
                                    </p:animRot>
                                  </p:childTnLst>
                                </p:cTn>
                              </p:par>
                            </p:childTnLst>
                          </p:cTn>
                        </p:par>
                        <p:par>
                          <p:cTn id="48" fill="hold" nodeType="afterGroup">
                            <p:stCondLst>
                              <p:cond delay="40000"/>
                            </p:stCondLst>
                            <p:childTnLst>
                              <p:par>
                                <p:cTn id="49" presetID="0" presetClass="path" presetSubtype="0" accel="50000" decel="50000" fill="hold" nodeType="afterEffect">
                                  <p:stCondLst>
                                    <p:cond delay="0"/>
                                  </p:stCondLst>
                                  <p:childTnLst>
                                    <p:animMotion origin="layout" path="M -0.01215 -0.07052 C -0.0099 -0.03445 0.01198 -0.09202 0.02917 -0.07699 C 0.03281 -0.06289 0.05104 -0.09734 0.04497 -0.08531 C 0.04566 -0.07907 0.0632 -0.09295 0.06563 -0.0874 C 0.06684 -0.08439 0.06181 -0.10173 0.06406 -0.10011 C 0.06667 -0.09849 0.08229 -0.14659 0.08472 -0.14451 C 0.08594 -0.14474 0.08993 -0.12763 0.09427 -0.13179 C 0.1059 -0.14289 0.08299 -0.0941 0.0974 -0.10011 C 0.09809 -0.12138 0.11233 -0.08277 0.1132 -0.10427 C 0.11389 -0.11792 0.14132 -0.13896 0.14653 -0.15098 C 0.14931 -0.15745 0.09497 -0.16231 0.10052 -0.16347 C 0.10365 -0.16231 0.15087 -0.14358 0.15295 -0.14034 C 0.15625 -0.13526 0.16406 -0.21248 0.16406 -0.21225 C 0.16597 -0.16508 0.15521 -0.25503 0.18472 -0.23745 C 0.19635 -0.23052 0.09948 -0.27584 0.11163 -0.27144 C 0.11649 -0.26959 0.12917 -0.20185 0.12917 -0.20162 C 0.13438 -0.21225 0.11597 -0.21641 0.12118 -0.21641 " pathEditMode="relative" rAng="0" ptsTypes="fffffffffffffffff">
                                      <p:cBhvr>
                                        <p:cTn id="50" dur="5000" fill="hold"/>
                                        <p:tgtEl>
                                          <p:spTgt spid="86042"/>
                                        </p:tgtEl>
                                        <p:attrNameLst>
                                          <p:attrName>ppt_x</p:attrName>
                                          <p:attrName>ppt_y</p:attrName>
                                        </p:attrNameLst>
                                      </p:cBhvr>
                                      <p:rCtr x="10417" y="-8462"/>
                                    </p:animMotion>
                                  </p:childTnLst>
                                </p:cTn>
                              </p:par>
                            </p:childTnLst>
                          </p:cTn>
                        </p:par>
                        <p:par>
                          <p:cTn id="51" fill="hold" nodeType="afterGroup">
                            <p:stCondLst>
                              <p:cond delay="45000"/>
                            </p:stCondLst>
                            <p:childTnLst>
                              <p:par>
                                <p:cTn id="52" presetID="0" presetClass="path" presetSubtype="0" repeatCount="4000" accel="50000" decel="50000" fill="hold" grpId="0" nodeType="afterEffect">
                                  <p:stCondLst>
                                    <p:cond delay="0"/>
                                  </p:stCondLst>
                                  <p:childTnLst>
                                    <p:animMotion origin="layout" path="M -0.0125 -0.05966 C -0.01545 -0.06544 -0.01857 -0.06914 -0.02204 -0.07446 C -0.02152 -0.07746 -0.0184 -0.0948 -0.01736 -0.0955 C -0.00885 -0.0992 -0.00034 -0.10243 0.00816 -0.10613 C 0.01615 -0.12163 0.01025 -0.13018 0.0033 -0.14174 C -0.00173 -0.15006 0.00105 -0.15261 -0.00625 -0.15862 C -0.00572 -0.16532 -0.00572 -0.1718 -0.00451 -0.17781 C -0.00399 -0.18035 -0.00208 -0.18174 -0.00138 -0.18428 C -0.00052 -0.18706 -0.00121 -0.19076 0.00018 -0.19284 C 0.00313 -0.197 0.00816 -0.19862 0.01129 -0.20324 C 0.01233 -0.2044 0.01303 -0.20648 0.01441 -0.20741 C 0.01737 -0.20972 0.02084 -0.21018 0.02396 -0.2118 C 0.02761 -0.21319 0.03351 -0.22012 0.03351 -0.22012 C 0.03525 -0.22729 0.0375 -0.23168 0.0415 -0.237 C 0.04601 -0.2555 0.03803 -0.26775 0.02553 -0.27284 C 0.02032 -0.27746 0.01511 -0.27769 0.00973 -0.28139 C 0.00799 -0.28255 0.0066 -0.28463 0.00487 -0.28556 C 0.00191 -0.28741 -0.00451 -0.28972 -0.00451 -0.28972 C -0.0085 -0.2948 -0.00937 -0.30035 -0.0125 -0.3066 C -0.01215 -0.31006 -0.01093 -0.32509 -0.00937 -0.32995 C -0.00295 -0.35053 0.02483 -0.34752 0.03664 -0.34891 C 0.0415 -0.34937 0.04618 -0.3503 0.05105 -0.35099 C 0.05782 -0.3533 0.05955 -0.357 0.06528 -0.36186 C 0.06077 -0.39238 0.04028 -0.39076 0.02084 -0.3933 C 0.0132 -0.39608 0.0066 -0.39839 0.00018 -0.40394 C -0.00086 -0.40833 -0.00191 -0.41249 -0.00295 -0.41689 C -0.00434 -0.42197 -0.00208 -0.42798 -0.00138 -0.43376 C 0.00105 -0.45203 0.0224 -0.45827 0.03351 -0.4592 C 0.04618 -0.46012 0.05886 -0.46035 0.07153 -0.46105 C 0.08178 -0.46267 0.08594 -0.46243 0.09375 -0.4696 C 0.09983 -0.49226 0.08993 -0.45943 0.10018 -0.48001 C 0.10139 -0.48255 0.10087 -0.48602 0.10174 -0.48879 C 0.10243 -0.49087 0.104 -0.49249 0.10487 -0.49504 C 0.10556 -0.49712 0.10608 -0.4992 0.1066 -0.50105 C 0.10556 -0.50637 0.10452 -0.52024 0.09862 -0.52024 " pathEditMode="relative" ptsTypes="ffffffffffffffffffffffffffffffffffA">
                                      <p:cBhvr>
                                        <p:cTn id="53" dur="5000" fill="hold"/>
                                        <p:tgtEl>
                                          <p:spTgt spid="86043"/>
                                        </p:tgtEl>
                                        <p:attrNameLst>
                                          <p:attrName>ppt_x</p:attrName>
                                          <p:attrName>ppt_y</p:attrName>
                                        </p:attrNameLst>
                                      </p:cBhvr>
                                    </p:animMotion>
                                  </p:childTnLst>
                                </p:cTn>
                              </p:par>
                            </p:childTnLst>
                          </p:cTn>
                        </p:par>
                        <p:par>
                          <p:cTn id="54" fill="hold" nodeType="afterGroup">
                            <p:stCondLst>
                              <p:cond delay="65000"/>
                            </p:stCondLst>
                            <p:childTnLst>
                              <p:par>
                                <p:cTn id="55" presetID="0" presetClass="path" presetSubtype="0" repeatCount="4000" accel="50000" decel="50000" fill="hold" grpId="0" nodeType="afterEffect">
                                  <p:stCondLst>
                                    <p:cond delay="0"/>
                                  </p:stCondLst>
                                  <p:childTnLst>
                                    <p:animMotion origin="layout" path="M -0.0125 -0.05966 C -0.01545 -0.06544 -0.01857 -0.06914 -0.02204 -0.07446 C -0.02152 -0.07746 -0.0184 -0.0948 -0.01736 -0.0955 C -0.00885 -0.0992 -0.00034 -0.10243 0.00816 -0.10613 C 0.01615 -0.12163 0.01025 -0.13018 0.0033 -0.14174 C -0.00173 -0.15006 0.00105 -0.15261 -0.00625 -0.15862 C -0.00572 -0.16532 -0.00572 -0.1718 -0.00451 -0.17781 C -0.00399 -0.18035 -0.00208 -0.18174 -0.00138 -0.18428 C -0.00052 -0.18706 -0.00121 -0.19076 0.00018 -0.19284 C 0.00313 -0.197 0.00816 -0.19862 0.01129 -0.20324 C 0.01233 -0.2044 0.01303 -0.20648 0.01441 -0.20741 C 0.01737 -0.20972 0.02084 -0.21018 0.02396 -0.2118 C 0.02761 -0.21319 0.03351 -0.22012 0.03351 -0.22012 C 0.03525 -0.22729 0.0375 -0.23168 0.0415 -0.237 C 0.04601 -0.2555 0.03803 -0.26775 0.02553 -0.27284 C 0.02032 -0.27746 0.01511 -0.27769 0.00973 -0.28139 C 0.00799 -0.28255 0.0066 -0.28463 0.00487 -0.28556 C 0.00191 -0.28741 -0.00451 -0.28972 -0.00451 -0.28972 C -0.0085 -0.2948 -0.00937 -0.30035 -0.0125 -0.3066 C -0.01215 -0.31006 -0.01093 -0.32509 -0.00937 -0.32995 C -0.00295 -0.35053 0.02483 -0.34752 0.03664 -0.34891 C 0.0415 -0.34937 0.04618 -0.3503 0.05105 -0.35099 C 0.05782 -0.3533 0.05955 -0.357 0.06528 -0.36186 C 0.06077 -0.39238 0.04028 -0.39076 0.02084 -0.3933 C 0.0132 -0.39608 0.0066 -0.39839 0.00018 -0.40394 C -0.00086 -0.40833 -0.00191 -0.41249 -0.00295 -0.41689 C -0.00434 -0.42197 -0.00208 -0.42798 -0.00138 -0.43376 C 0.00105 -0.45203 0.0224 -0.45827 0.03351 -0.4592 C 0.04618 -0.46012 0.05886 -0.46035 0.07153 -0.46105 C 0.08178 -0.46267 0.08594 -0.46243 0.09375 -0.4696 C 0.09983 -0.49226 0.08993 -0.45943 0.10018 -0.48001 C 0.10139 -0.48255 0.10087 -0.48602 0.10174 -0.48879 C 0.10243 -0.49087 0.104 -0.49249 0.10487 -0.49504 C 0.10556 -0.49712 0.10608 -0.4992 0.1066 -0.50105 C 0.10556 -0.50637 0.10452 -0.52024 0.09862 -0.52024 " pathEditMode="relative" ptsTypes="ffffffffffffffffffffffffffffffffffA">
                                      <p:cBhvr>
                                        <p:cTn id="56" dur="5000" fill="hold"/>
                                        <p:tgtEl>
                                          <p:spTgt spid="8604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43" grpId="0"/>
      <p:bldP spid="8604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email"/>
          <a:srcRect/>
          <a:stretch>
            <a:fillRect/>
          </a:stretch>
        </p:blipFill>
        <p:spPr bwMode="auto">
          <a:xfrm>
            <a:off x="1867590" y="752475"/>
            <a:ext cx="8730987" cy="5800724"/>
          </a:xfrm>
          <a:prstGeom prst="rect">
            <a:avLst/>
          </a:prstGeom>
          <a:noFill/>
          <a:ln w="19050">
            <a:solidFill>
              <a:schemeClr val="tx1"/>
            </a:solidFill>
            <a:miter lim="800000"/>
            <a:headEnd/>
            <a:tailEnd/>
          </a:ln>
          <a:effectLst/>
        </p:spPr>
      </p:pic>
      <p:sp>
        <p:nvSpPr>
          <p:cNvPr id="3" name="TextBox 2"/>
          <p:cNvSpPr txBox="1"/>
          <p:nvPr/>
        </p:nvSpPr>
        <p:spPr>
          <a:xfrm>
            <a:off x="1867590" y="1771653"/>
            <a:ext cx="4343400" cy="584775"/>
          </a:xfrm>
          <a:prstGeom prst="rect">
            <a:avLst/>
          </a:prstGeom>
          <a:noFill/>
        </p:spPr>
        <p:txBody>
          <a:bodyPr wrap="square" rtlCol="0">
            <a:spAutoFit/>
          </a:bodyPr>
          <a:lstStyle/>
          <a:p>
            <a:pPr algn="ctr"/>
            <a:r>
              <a:rPr lang="en-US" sz="3200" dirty="0">
                <a:ln>
                  <a:solidFill>
                    <a:sysClr val="windowText" lastClr="000000"/>
                  </a:solidFill>
                </a:ln>
              </a:rPr>
              <a:t>30 Days Recovery</a:t>
            </a:r>
            <a:r>
              <a:rPr lang="en-US" sz="3200" dirty="0"/>
              <a:t>        </a:t>
            </a:r>
          </a:p>
        </p:txBody>
      </p:sp>
      <p:sp>
        <p:nvSpPr>
          <p:cNvPr id="4" name="TextBox 3"/>
          <p:cNvSpPr txBox="1"/>
          <p:nvPr/>
        </p:nvSpPr>
        <p:spPr>
          <a:xfrm>
            <a:off x="5966384" y="1771653"/>
            <a:ext cx="4876800" cy="584775"/>
          </a:xfrm>
          <a:prstGeom prst="rect">
            <a:avLst/>
          </a:prstGeom>
          <a:noFill/>
        </p:spPr>
        <p:txBody>
          <a:bodyPr wrap="square" rtlCol="0">
            <a:spAutoFit/>
          </a:bodyPr>
          <a:lstStyle/>
          <a:p>
            <a:pPr algn="ctr"/>
            <a:r>
              <a:rPr lang="en-US" sz="3200" dirty="0">
                <a:ln>
                  <a:solidFill>
                    <a:sysClr val="windowText" lastClr="000000"/>
                  </a:solidFill>
                </a:ln>
              </a:rPr>
              <a:t>Ungrazed</a:t>
            </a:r>
          </a:p>
        </p:txBody>
      </p:sp>
    </p:spTree>
    <p:extLst>
      <p:ext uri="{BB962C8B-B14F-4D97-AF65-F5344CB8AC3E}">
        <p14:creationId xmlns:p14="http://schemas.microsoft.com/office/powerpoint/2010/main" val="16902711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0" y="646113"/>
            <a:ext cx="8229600" cy="715962"/>
          </a:xfrm>
        </p:spPr>
        <p:txBody>
          <a:bodyPr>
            <a:normAutofit/>
          </a:bodyPr>
          <a:lstStyle/>
          <a:p>
            <a:r>
              <a:rPr lang="en-US" dirty="0"/>
              <a:t>Soil Health Principles </a:t>
            </a:r>
          </a:p>
        </p:txBody>
      </p:sp>
      <p:sp>
        <p:nvSpPr>
          <p:cNvPr id="3" name="Content Placeholder 2"/>
          <p:cNvSpPr>
            <a:spLocks noGrp="1"/>
          </p:cNvSpPr>
          <p:nvPr>
            <p:ph idx="1"/>
          </p:nvPr>
        </p:nvSpPr>
        <p:spPr>
          <a:xfrm>
            <a:off x="1057275" y="1704975"/>
            <a:ext cx="8229600" cy="4114800"/>
          </a:xfrm>
        </p:spPr>
        <p:txBody>
          <a:bodyPr/>
          <a:lstStyle/>
          <a:p>
            <a:r>
              <a:rPr lang="en-US" dirty="0"/>
              <a:t>Growing Living Roots Throughout the Year</a:t>
            </a:r>
          </a:p>
          <a:p>
            <a:endParaRPr lang="en-US" dirty="0"/>
          </a:p>
          <a:p>
            <a:r>
              <a:rPr lang="en-US" dirty="0"/>
              <a:t>Keep the Soil Covered </a:t>
            </a:r>
          </a:p>
          <a:p>
            <a:endParaRPr lang="en-US" dirty="0"/>
          </a:p>
          <a:p>
            <a:r>
              <a:rPr lang="en-US" dirty="0"/>
              <a:t>Diversify with Crop Diversity</a:t>
            </a:r>
          </a:p>
          <a:p>
            <a:pPr>
              <a:buNone/>
            </a:pPr>
            <a:endParaRPr lang="en-US" dirty="0"/>
          </a:p>
          <a:p>
            <a:r>
              <a:rPr lang="en-US" dirty="0"/>
              <a:t>Manage more by Disturbing Less</a:t>
            </a:r>
          </a:p>
        </p:txBody>
      </p:sp>
    </p:spTree>
    <p:extLst>
      <p:ext uri="{BB962C8B-B14F-4D97-AF65-F5344CB8AC3E}">
        <p14:creationId xmlns:p14="http://schemas.microsoft.com/office/powerpoint/2010/main" val="6192011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5984073" y="34384"/>
            <a:ext cx="6648450" cy="1143000"/>
          </a:xfrm>
        </p:spPr>
        <p:txBody>
          <a:bodyPr>
            <a:normAutofit fontScale="90000"/>
          </a:bodyPr>
          <a:lstStyle/>
          <a:p>
            <a:pPr algn="ctr" eaLnBrk="1" hangingPunct="1">
              <a:defRPr/>
            </a:pPr>
            <a:r>
              <a:rPr lang="en-US" dirty="0"/>
              <a:t>Rest Periods allow for taller more mature forage</a:t>
            </a:r>
            <a:endParaRPr lang="en-US" dirty="0">
              <a:latin typeface="+mj-lt"/>
              <a:ea typeface="+mj-ea"/>
              <a:cs typeface="+mj-cs"/>
            </a:endParaRPr>
          </a:p>
        </p:txBody>
      </p:sp>
      <p:pic>
        <p:nvPicPr>
          <p:cNvPr id="7" name="Picture 6" descr="IMG_5925.jpg"/>
          <p:cNvPicPr>
            <a:picLocks noChangeAspect="1"/>
          </p:cNvPicPr>
          <p:nvPr/>
        </p:nvPicPr>
        <p:blipFill>
          <a:blip r:embed="rId3" cstate="screen"/>
          <a:stretch>
            <a:fillRect/>
          </a:stretch>
        </p:blipFill>
        <p:spPr>
          <a:xfrm>
            <a:off x="415541" y="1177384"/>
            <a:ext cx="6800850" cy="5100638"/>
          </a:xfrm>
          <a:prstGeom prst="rect">
            <a:avLst/>
          </a:prstGeom>
          <a:ln w="19050">
            <a:solidFill>
              <a:schemeClr val="tx1"/>
            </a:solidFill>
          </a:ln>
        </p:spPr>
      </p:pic>
    </p:spTree>
    <p:extLst>
      <p:ext uri="{BB962C8B-B14F-4D97-AF65-F5344CB8AC3E}">
        <p14:creationId xmlns:p14="http://schemas.microsoft.com/office/powerpoint/2010/main" val="49451606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87905377-5d25-4e6d-a6b6-2bdfad1f65ad@mgd">
            <a:extLst>
              <a:ext uri="{FF2B5EF4-FFF2-40B4-BE49-F238E27FC236}">
                <a16:creationId xmlns:a16="http://schemas.microsoft.com/office/drawing/2014/main" xmlns="" id="{4708CCB0-F06A-4826-B807-4A80FEF64A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17488"/>
            <a:ext cx="9144000" cy="683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4">
            <a:extLst>
              <a:ext uri="{FF2B5EF4-FFF2-40B4-BE49-F238E27FC236}">
                <a16:creationId xmlns:a16="http://schemas.microsoft.com/office/drawing/2014/main" xmlns="" id="{78FF862C-EC44-4A4D-B34C-DFF7B21AF96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51288" y="4357688"/>
            <a:ext cx="5573712"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xmlns="" id="{C657A5D0-7812-4544-8D4D-52900B55FBA9}"/>
              </a:ext>
            </a:extLst>
          </p:cNvPr>
          <p:cNvSpPr>
            <a:spLocks noGrp="1"/>
          </p:cNvSpPr>
          <p:nvPr>
            <p:ph type="ctrTitle" idx="4294967295"/>
          </p:nvPr>
        </p:nvSpPr>
        <p:spPr>
          <a:xfrm>
            <a:off x="3810000" y="1587500"/>
            <a:ext cx="6858000" cy="509588"/>
          </a:xfrm>
        </p:spPr>
        <p:txBody>
          <a:bodyPr/>
          <a:lstStyle/>
          <a:p>
            <a:pPr>
              <a:defRPr/>
            </a:pPr>
            <a:r>
              <a:rPr lang="en-US" sz="3000" b="1" dirty="0">
                <a:solidFill>
                  <a:schemeClr val="bg1"/>
                </a:solidFill>
                <a:latin typeface="+mn-lt"/>
              </a:rPr>
              <a:t>Adaptive Grazing for Healthy Soil</a:t>
            </a:r>
          </a:p>
        </p:txBody>
      </p:sp>
      <p:graphicFrame>
        <p:nvGraphicFramePr>
          <p:cNvPr id="22533" name="Object 4">
            <a:extLst>
              <a:ext uri="{FF2B5EF4-FFF2-40B4-BE49-F238E27FC236}">
                <a16:creationId xmlns:a16="http://schemas.microsoft.com/office/drawing/2014/main" xmlns="" id="{77F8645F-9964-4B57-933C-EDD22411C889}"/>
              </a:ext>
            </a:extLst>
          </p:cNvPr>
          <p:cNvGraphicFramePr>
            <a:graphicFrameLocks noChangeAspect="1"/>
          </p:cNvGraphicFramePr>
          <p:nvPr/>
        </p:nvGraphicFramePr>
        <p:xfrm>
          <a:off x="3289300" y="4357688"/>
          <a:ext cx="1284288" cy="1643062"/>
        </p:xfrm>
        <a:graphic>
          <a:graphicData uri="http://schemas.openxmlformats.org/presentationml/2006/ole">
            <mc:AlternateContent xmlns:mc="http://schemas.openxmlformats.org/markup-compatibility/2006">
              <mc:Choice xmlns:v="urn:schemas-microsoft-com:vml" Requires="v">
                <p:oleObj spid="_x0000_s15403" name="Photo Editor Photo" r:id="rId6" imgW="3696216" imgH="4800000" progId="MSPhotoEd.3">
                  <p:embed/>
                </p:oleObj>
              </mc:Choice>
              <mc:Fallback>
                <p:oleObj name="Photo Editor Photo" r:id="rId6" imgW="3696216" imgH="4800000" progId="MSPhotoEd.3">
                  <p:embed/>
                  <p:pic>
                    <p:nvPicPr>
                      <p:cNvPr id="22533" name="Object 4">
                        <a:extLst>
                          <a:ext uri="{FF2B5EF4-FFF2-40B4-BE49-F238E27FC236}">
                            <a16:creationId xmlns:a16="http://schemas.microsoft.com/office/drawing/2014/main" xmlns="" id="{77F8645F-9964-4B57-933C-EDD22411C8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89300" y="4357688"/>
                        <a:ext cx="1284288"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0703456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8667" y="0"/>
            <a:ext cx="5508978" cy="812800"/>
          </a:xfrm>
        </p:spPr>
        <p:txBody>
          <a:bodyPr/>
          <a:lstStyle/>
          <a:p>
            <a:pPr algn="ctr"/>
            <a:r>
              <a:rPr lang="en-US" sz="2800" dirty="0"/>
              <a:t>2011 </a:t>
            </a:r>
            <a:r>
              <a:rPr lang="en-US" sz="3200" dirty="0"/>
              <a:t>Drought</a:t>
            </a:r>
            <a:r>
              <a:rPr lang="en-US" sz="2800" dirty="0"/>
              <a:t> </a:t>
            </a:r>
          </a:p>
        </p:txBody>
      </p:sp>
      <p:pic>
        <p:nvPicPr>
          <p:cNvPr id="25" name="Content Placeholder 24" descr="7-25-2011 neighbors fescue overgrazed picture croped.jpg"/>
          <p:cNvPicPr>
            <a:picLocks noGrp="1" noChangeAspect="1"/>
          </p:cNvPicPr>
          <p:nvPr>
            <p:ph sz="half" idx="1"/>
          </p:nvPr>
        </p:nvPicPr>
        <p:blipFill>
          <a:blip r:embed="rId3" cstate="print"/>
          <a:stretch>
            <a:fillRect/>
          </a:stretch>
        </p:blipFill>
        <p:spPr>
          <a:xfrm>
            <a:off x="1289705" y="3769611"/>
            <a:ext cx="4747246" cy="3101494"/>
          </a:xfrm>
          <a:prstGeom prst="rect">
            <a:avLst/>
          </a:prstGeom>
          <a:ln w="19050">
            <a:solidFill>
              <a:schemeClr val="tx1"/>
            </a:solidFill>
          </a:ln>
        </p:spPr>
      </p:pic>
      <p:pic>
        <p:nvPicPr>
          <p:cNvPr id="8" name="Picture 7" descr="grass picture 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52855" y="1078580"/>
            <a:ext cx="4630702" cy="3263900"/>
          </a:xfrm>
          <a:prstGeom prst="rect">
            <a:avLst/>
          </a:prstGeom>
          <a:ln w="19050">
            <a:solidFill>
              <a:schemeClr val="tx1"/>
            </a:solidFill>
          </a:ln>
        </p:spPr>
      </p:pic>
      <p:cxnSp>
        <p:nvCxnSpPr>
          <p:cNvPr id="13" name="Straight Connector 12"/>
          <p:cNvCxnSpPr/>
          <p:nvPr/>
        </p:nvCxnSpPr>
        <p:spPr>
          <a:xfrm>
            <a:off x="6062374" y="1061874"/>
            <a:ext cx="51511" cy="5779055"/>
          </a:xfrm>
          <a:prstGeom prst="line">
            <a:avLst/>
          </a:prstGeom>
          <a:ln w="104775" cmpd="sng">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230789" y="1010720"/>
            <a:ext cx="9144000" cy="63500"/>
          </a:xfrm>
          <a:prstGeom prst="line">
            <a:avLst/>
          </a:prstGeom>
          <a:ln w="95250" cmpd="sng">
            <a:solidFill>
              <a:srgbClr val="000000"/>
            </a:solidFill>
          </a:ln>
        </p:spPr>
        <p:style>
          <a:lnRef idx="1">
            <a:schemeClr val="accent1"/>
          </a:lnRef>
          <a:fillRef idx="0">
            <a:schemeClr val="accent1"/>
          </a:fillRef>
          <a:effectRef idx="0">
            <a:schemeClr val="accent1"/>
          </a:effectRef>
          <a:fontRef idx="minor">
            <a:schemeClr val="tx1"/>
          </a:fontRef>
        </p:style>
      </p:cxnSp>
      <p:pic>
        <p:nvPicPr>
          <p:cNvPr id="7" name="Picture 6" descr="black cow excellent grazing durning drought.JPG"/>
          <p:cNvPicPr>
            <a:picLocks noChangeAspect="1"/>
          </p:cNvPicPr>
          <p:nvPr/>
        </p:nvPicPr>
        <p:blipFill>
          <a:blip r:embed="rId5" cstate="screen"/>
          <a:stretch>
            <a:fillRect/>
          </a:stretch>
        </p:blipFill>
        <p:spPr>
          <a:xfrm>
            <a:off x="6134430" y="3229403"/>
            <a:ext cx="4560711" cy="3662680"/>
          </a:xfrm>
          <a:prstGeom prst="rect">
            <a:avLst/>
          </a:prstGeom>
          <a:ln w="19050">
            <a:solidFill>
              <a:schemeClr val="tx1"/>
            </a:solidFill>
          </a:ln>
        </p:spPr>
      </p:pic>
      <p:pic>
        <p:nvPicPr>
          <p:cNvPr id="9" name="Picture 8" descr="excellent grazing drought white cow.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47977" y="3187700"/>
            <a:ext cx="4617155" cy="3670300"/>
          </a:xfrm>
          <a:prstGeom prst="rect">
            <a:avLst/>
          </a:prstGeom>
          <a:ln w="19050">
            <a:solidFill>
              <a:schemeClr val="tx1"/>
            </a:solidFill>
          </a:ln>
        </p:spPr>
      </p:pic>
      <p:pic>
        <p:nvPicPr>
          <p:cNvPr id="23" name="Picture 22" descr="good picture of cow 2 mark.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82568" y="1673164"/>
            <a:ext cx="4605867" cy="3776980"/>
          </a:xfrm>
          <a:prstGeom prst="rect">
            <a:avLst/>
          </a:prstGeom>
          <a:ln w="19050">
            <a:solidFill>
              <a:schemeClr val="tx1"/>
            </a:solidFill>
          </a:ln>
        </p:spPr>
      </p:pic>
      <p:pic>
        <p:nvPicPr>
          <p:cNvPr id="27" name="Picture 26" descr="neighbors fescue pasture durning the drought cropped.jpg"/>
          <p:cNvPicPr>
            <a:picLocks noChangeAspect="1"/>
          </p:cNvPicPr>
          <p:nvPr/>
        </p:nvPicPr>
        <p:blipFill>
          <a:blip r:embed="rId8" cstate="print"/>
          <a:stretch>
            <a:fillRect/>
          </a:stretch>
        </p:blipFill>
        <p:spPr>
          <a:xfrm>
            <a:off x="1234685" y="1086933"/>
            <a:ext cx="4778949" cy="3390143"/>
          </a:xfrm>
          <a:prstGeom prst="rect">
            <a:avLst/>
          </a:prstGeom>
          <a:ln w="19050">
            <a:solidFill>
              <a:schemeClr val="tx1"/>
            </a:solidFill>
          </a:ln>
        </p:spPr>
      </p:pic>
      <p:sp>
        <p:nvSpPr>
          <p:cNvPr id="28" name="TextBox 27"/>
          <p:cNvSpPr txBox="1"/>
          <p:nvPr/>
        </p:nvSpPr>
        <p:spPr>
          <a:xfrm>
            <a:off x="6524978" y="571587"/>
            <a:ext cx="3725333" cy="400097"/>
          </a:xfrm>
          <a:prstGeom prst="rect">
            <a:avLst/>
          </a:prstGeom>
          <a:solidFill>
            <a:schemeClr val="accent6">
              <a:lumMod val="20000"/>
              <a:lumOff val="80000"/>
            </a:schemeClr>
          </a:solidFill>
          <a:ln w="19050">
            <a:solidFill>
              <a:schemeClr val="tx1"/>
            </a:solidFill>
          </a:ln>
        </p:spPr>
        <p:txBody>
          <a:bodyPr wrap="square" lIns="91427" tIns="45714" rIns="91427" bIns="45714" rtlCol="0">
            <a:spAutoFit/>
          </a:bodyPr>
          <a:lstStyle/>
          <a:p>
            <a:pPr algn="ctr"/>
            <a:r>
              <a:rPr lang="en-US" sz="2000" dirty="0">
                <a:solidFill>
                  <a:srgbClr val="000000"/>
                </a:solidFill>
              </a:rPr>
              <a:t>Mark Brownlee’s Pastures</a:t>
            </a:r>
          </a:p>
        </p:txBody>
      </p:sp>
      <p:sp>
        <p:nvSpPr>
          <p:cNvPr id="29" name="TextBox 28"/>
          <p:cNvSpPr txBox="1"/>
          <p:nvPr/>
        </p:nvSpPr>
        <p:spPr>
          <a:xfrm>
            <a:off x="1775778" y="608643"/>
            <a:ext cx="3341511" cy="400097"/>
          </a:xfrm>
          <a:prstGeom prst="rect">
            <a:avLst/>
          </a:prstGeom>
          <a:solidFill>
            <a:schemeClr val="accent6">
              <a:lumMod val="20000"/>
              <a:lumOff val="80000"/>
            </a:schemeClr>
          </a:solidFill>
          <a:ln w="19050">
            <a:solidFill>
              <a:schemeClr val="tx1"/>
            </a:solidFill>
          </a:ln>
        </p:spPr>
        <p:txBody>
          <a:bodyPr wrap="square" lIns="91427" tIns="45714" rIns="91427" bIns="45714" rtlCol="0">
            <a:spAutoFit/>
          </a:bodyPr>
          <a:lstStyle/>
          <a:p>
            <a:pPr algn="ctr"/>
            <a:r>
              <a:rPr lang="en-US" sz="2000" dirty="0">
                <a:solidFill>
                  <a:srgbClr val="000000"/>
                </a:solidFill>
              </a:rPr>
              <a:t>Neighbor’s Pastures</a:t>
            </a:r>
          </a:p>
        </p:txBody>
      </p:sp>
      <p:pic>
        <p:nvPicPr>
          <p:cNvPr id="30" name="Picture 29" descr="mark brownlee pasture with camera drought cropped.jpg"/>
          <p:cNvPicPr>
            <a:picLocks noChangeAspect="1"/>
          </p:cNvPicPr>
          <p:nvPr/>
        </p:nvPicPr>
        <p:blipFill>
          <a:blip r:embed="rId9" cstate="print"/>
          <a:stretch>
            <a:fillRect/>
          </a:stretch>
        </p:blipFill>
        <p:spPr>
          <a:xfrm>
            <a:off x="1287008" y="3769611"/>
            <a:ext cx="4843674" cy="3120491"/>
          </a:xfrm>
          <a:prstGeom prst="rect">
            <a:avLst/>
          </a:prstGeom>
          <a:ln w="19050">
            <a:solidFill>
              <a:schemeClr val="tx1"/>
            </a:solidFill>
          </a:ln>
        </p:spPr>
      </p:pic>
      <p:pic>
        <p:nvPicPr>
          <p:cNvPr id="19" name="Picture 18" descr="mark browlee neighbor overgrazed croped.jpg"/>
          <p:cNvPicPr>
            <a:picLocks noChangeAspect="1"/>
          </p:cNvPicPr>
          <p:nvPr/>
        </p:nvPicPr>
        <p:blipFill>
          <a:blip r:embed="rId10" cstate="print"/>
          <a:stretch>
            <a:fillRect/>
          </a:stretch>
        </p:blipFill>
        <p:spPr>
          <a:xfrm>
            <a:off x="1278864" y="1086294"/>
            <a:ext cx="4735435" cy="3229884"/>
          </a:xfrm>
          <a:prstGeom prst="rect">
            <a:avLst/>
          </a:prstGeom>
          <a:ln w="19050">
            <a:solidFill>
              <a:schemeClr val="tx1"/>
            </a:solidFill>
          </a:ln>
        </p:spPr>
      </p:pic>
    </p:spTree>
    <p:extLst>
      <p:ext uri="{BB962C8B-B14F-4D97-AF65-F5344CB8AC3E}">
        <p14:creationId xmlns:p14="http://schemas.microsoft.com/office/powerpoint/2010/main" val="214134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checkerboard(across)">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ox(i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checkerboard(across)">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334" y="2575002"/>
            <a:ext cx="5224411" cy="3918308"/>
          </a:xfrm>
          <a:prstGeom prst="rect">
            <a:avLst/>
          </a:prstGeom>
          <a:ln w="19050">
            <a:solidFill>
              <a:schemeClr val="tx1"/>
            </a:solidFill>
          </a:ln>
        </p:spPr>
      </p:pic>
      <p:pic>
        <p:nvPicPr>
          <p:cNvPr id="7" name="Content Placeholder 6"/>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213488" y="707886"/>
            <a:ext cx="5238538" cy="3928902"/>
          </a:xfrm>
          <a:ln w="19050">
            <a:solidFill>
              <a:schemeClr val="tx1"/>
            </a:solidFill>
          </a:ln>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9422" y="744893"/>
            <a:ext cx="4877679" cy="3660217"/>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51" name="Picture 3" descr="E:\grazing\06-03-10\IMG_0333.jpg"/>
          <p:cNvPicPr>
            <a:picLocks noGrp="1" noChangeAspect="1" noChangeArrowheads="1"/>
          </p:cNvPicPr>
          <p:nvPr>
            <p:ph sz="half" idx="2"/>
          </p:nvPr>
        </p:nvPicPr>
        <p:blipFill>
          <a:blip r:embed="rId6" cstate="print">
            <a:extLst>
              <a:ext uri="{28A0092B-C50C-407E-A947-70E740481C1C}">
                <a14:useLocalDpi xmlns:a14="http://schemas.microsoft.com/office/drawing/2010/main" val="0"/>
              </a:ext>
            </a:extLst>
          </a:blip>
          <a:stretch>
            <a:fillRect/>
          </a:stretch>
        </p:blipFill>
        <p:spPr bwMode="auto">
          <a:xfrm>
            <a:off x="6029872" y="3270761"/>
            <a:ext cx="4833824" cy="322254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3048000" y="0"/>
            <a:ext cx="9677400"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spc="50" dirty="0">
                <a:ln w="11430"/>
                <a:latin typeface="+mj-lt"/>
              </a:rPr>
              <a:t>Diversity above = Diversity Below</a:t>
            </a:r>
          </a:p>
        </p:txBody>
      </p:sp>
    </p:spTree>
    <p:extLst>
      <p:ext uri="{BB962C8B-B14F-4D97-AF65-F5344CB8AC3E}">
        <p14:creationId xmlns:p14="http://schemas.microsoft.com/office/powerpoint/2010/main" val="313952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4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232954"/>
            <a:ext cx="5833904" cy="5268330"/>
          </a:xfrm>
          <a:prstGeom prst="rect">
            <a:avLst/>
          </a:prstGeom>
          <a:ln w="19050">
            <a:solidFill>
              <a:schemeClr val="tx1"/>
            </a:solidFill>
          </a:ln>
        </p:spPr>
      </p:pic>
      <p:pic>
        <p:nvPicPr>
          <p:cNvPr id="15362" name="Picture 2" descr="https://theprairieecologist.files.wordpress.com/2017/03/enpo160719_d005.gif?w=390&amp;h=5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0993" y="62576"/>
            <a:ext cx="4570580" cy="589569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58461" y="758506"/>
            <a:ext cx="3516923" cy="369332"/>
          </a:xfrm>
          <a:prstGeom prst="rect">
            <a:avLst/>
          </a:prstGeom>
          <a:solidFill>
            <a:schemeClr val="accent6">
              <a:lumMod val="20000"/>
              <a:lumOff val="80000"/>
            </a:schemeClr>
          </a:solidFill>
          <a:ln w="19050">
            <a:solidFill>
              <a:schemeClr val="tx1"/>
            </a:solidFill>
          </a:ln>
        </p:spPr>
        <p:txBody>
          <a:bodyPr wrap="square" rtlCol="0">
            <a:spAutoFit/>
          </a:bodyPr>
          <a:lstStyle/>
          <a:p>
            <a:pPr algn="ctr"/>
            <a:r>
              <a:rPr lang="en-US" dirty="0"/>
              <a:t>Mid-Atlantic Grasses/Legume mix</a:t>
            </a:r>
          </a:p>
        </p:txBody>
      </p:sp>
      <p:sp>
        <p:nvSpPr>
          <p:cNvPr id="6" name="TextBox 5"/>
          <p:cNvSpPr txBox="1"/>
          <p:nvPr/>
        </p:nvSpPr>
        <p:spPr>
          <a:xfrm>
            <a:off x="6967822" y="6010831"/>
            <a:ext cx="3516923" cy="369332"/>
          </a:xfrm>
          <a:prstGeom prst="rect">
            <a:avLst/>
          </a:prstGeom>
          <a:solidFill>
            <a:schemeClr val="accent6">
              <a:lumMod val="20000"/>
              <a:lumOff val="80000"/>
            </a:schemeClr>
          </a:solidFill>
          <a:ln w="19050">
            <a:solidFill>
              <a:schemeClr val="tx1"/>
            </a:solidFill>
          </a:ln>
        </p:spPr>
        <p:txBody>
          <a:bodyPr wrap="square" rtlCol="0">
            <a:spAutoFit/>
          </a:bodyPr>
          <a:lstStyle/>
          <a:p>
            <a:pPr algn="ctr"/>
            <a:r>
              <a:rPr lang="en-US" dirty="0"/>
              <a:t>Midwest Range</a:t>
            </a:r>
          </a:p>
        </p:txBody>
      </p:sp>
    </p:spTree>
    <p:extLst>
      <p:ext uri="{BB962C8B-B14F-4D97-AF65-F5344CB8AC3E}">
        <p14:creationId xmlns:p14="http://schemas.microsoft.com/office/powerpoint/2010/main" val="28089406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E:\grazing\High Density-Mob\photos - NCSU-7-12-2011\IMG_1826.JPG"/>
          <p:cNvPicPr>
            <a:picLocks noChangeAspect="1" noChangeArrowheads="1"/>
          </p:cNvPicPr>
          <p:nvPr/>
        </p:nvPicPr>
        <p:blipFill>
          <a:blip r:embed="rId3" cstate="print"/>
          <a:srcRect/>
          <a:stretch>
            <a:fillRect/>
          </a:stretch>
        </p:blipFill>
        <p:spPr bwMode="auto">
          <a:xfrm>
            <a:off x="4247102" y="452176"/>
            <a:ext cx="7730507" cy="5797549"/>
          </a:xfrm>
          <a:prstGeom prst="rect">
            <a:avLst/>
          </a:prstGeom>
          <a:noFill/>
          <a:ln w="19050">
            <a:solidFill>
              <a:schemeClr val="tx1"/>
            </a:solidFill>
          </a:ln>
        </p:spPr>
      </p:pic>
      <p:sp>
        <p:nvSpPr>
          <p:cNvPr id="2" name="TextBox 1"/>
          <p:cNvSpPr txBox="1"/>
          <p:nvPr/>
        </p:nvSpPr>
        <p:spPr>
          <a:xfrm>
            <a:off x="813916" y="2196788"/>
            <a:ext cx="2532184" cy="2308324"/>
          </a:xfrm>
          <a:prstGeom prst="rect">
            <a:avLst/>
          </a:prstGeom>
          <a:noFill/>
        </p:spPr>
        <p:txBody>
          <a:bodyPr wrap="square" rtlCol="0">
            <a:spAutoFit/>
          </a:bodyPr>
          <a:lstStyle/>
          <a:p>
            <a:r>
              <a:rPr lang="en-US" sz="2400" dirty="0" err="1"/>
              <a:t>Lambsquarter</a:t>
            </a:r>
            <a:r>
              <a:rPr lang="en-US" sz="2400" dirty="0"/>
              <a:t> are considered weeds by most, but actually have a high protein content (18%)  </a:t>
            </a:r>
          </a:p>
        </p:txBody>
      </p:sp>
    </p:spTree>
    <p:extLst>
      <p:ext uri="{BB962C8B-B14F-4D97-AF65-F5344CB8AC3E}">
        <p14:creationId xmlns:p14="http://schemas.microsoft.com/office/powerpoint/2010/main" val="42689063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E:\grazing\High Density-Mob\photos - NCSU-7-12-2011\IMG_1832.JPG"/>
          <p:cNvPicPr>
            <a:picLocks noChangeAspect="1" noChangeArrowheads="1"/>
          </p:cNvPicPr>
          <p:nvPr/>
        </p:nvPicPr>
        <p:blipFill>
          <a:blip r:embed="rId3" cstate="print"/>
          <a:srcRect/>
          <a:stretch>
            <a:fillRect/>
          </a:stretch>
        </p:blipFill>
        <p:spPr bwMode="auto">
          <a:xfrm>
            <a:off x="2231153" y="743578"/>
            <a:ext cx="7599381" cy="5699210"/>
          </a:xfrm>
          <a:prstGeom prst="rect">
            <a:avLst/>
          </a:prstGeom>
          <a:noFill/>
          <a:ln w="19050">
            <a:solidFill>
              <a:schemeClr val="tx1"/>
            </a:solidFill>
          </a:ln>
        </p:spPr>
      </p:pic>
      <p:sp>
        <p:nvSpPr>
          <p:cNvPr id="2" name="TextBox 1"/>
          <p:cNvSpPr txBox="1"/>
          <p:nvPr/>
        </p:nvSpPr>
        <p:spPr>
          <a:xfrm>
            <a:off x="102158" y="2955480"/>
            <a:ext cx="2058238" cy="461665"/>
          </a:xfrm>
          <a:prstGeom prst="rect">
            <a:avLst/>
          </a:prstGeom>
          <a:solidFill>
            <a:schemeClr val="accent6">
              <a:lumMod val="20000"/>
              <a:lumOff val="80000"/>
            </a:schemeClr>
          </a:solidFill>
          <a:ln w="19050">
            <a:solidFill>
              <a:schemeClr val="tx1"/>
            </a:solidFill>
          </a:ln>
        </p:spPr>
        <p:txBody>
          <a:bodyPr wrap="square" rtlCol="0">
            <a:spAutoFit/>
          </a:bodyPr>
          <a:lstStyle/>
          <a:p>
            <a:pPr algn="ctr"/>
            <a:r>
              <a:rPr lang="en-US" sz="2400" dirty="0"/>
              <a:t>After Grazing</a:t>
            </a:r>
          </a:p>
        </p:txBody>
      </p:sp>
      <p:sp>
        <p:nvSpPr>
          <p:cNvPr id="4" name="TextBox 3"/>
          <p:cNvSpPr txBox="1"/>
          <p:nvPr/>
        </p:nvSpPr>
        <p:spPr>
          <a:xfrm>
            <a:off x="9901291" y="2966233"/>
            <a:ext cx="2270928" cy="461665"/>
          </a:xfrm>
          <a:prstGeom prst="rect">
            <a:avLst/>
          </a:prstGeom>
          <a:solidFill>
            <a:schemeClr val="accent6">
              <a:lumMod val="20000"/>
              <a:lumOff val="80000"/>
            </a:schemeClr>
          </a:solidFill>
          <a:ln w="19050">
            <a:solidFill>
              <a:schemeClr val="tx1"/>
            </a:solidFill>
          </a:ln>
        </p:spPr>
        <p:txBody>
          <a:bodyPr wrap="square" rtlCol="0">
            <a:spAutoFit/>
          </a:bodyPr>
          <a:lstStyle/>
          <a:p>
            <a:pPr algn="ctr"/>
            <a:r>
              <a:rPr lang="en-US" sz="2400" dirty="0"/>
              <a:t>Before Grazing</a:t>
            </a:r>
          </a:p>
        </p:txBody>
      </p:sp>
    </p:spTree>
    <p:extLst>
      <p:ext uri="{BB962C8B-B14F-4D97-AF65-F5344CB8AC3E}">
        <p14:creationId xmlns:p14="http://schemas.microsoft.com/office/powerpoint/2010/main" val="141359326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8654" y="391885"/>
            <a:ext cx="8196105" cy="6147079"/>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84827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973048" y="1428129"/>
            <a:ext cx="5661469" cy="424639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3267" y="3189573"/>
            <a:ext cx="4403725" cy="33030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314520" y="327251"/>
            <a:ext cx="4327525" cy="2862322"/>
          </a:xfrm>
          <a:prstGeom prst="rect">
            <a:avLst/>
          </a:prstGeom>
        </p:spPr>
        <p:txBody>
          <a:bodyPr wrap="square">
            <a:spAutoFit/>
          </a:bodyPr>
          <a:lstStyle/>
          <a:p>
            <a:r>
              <a:rPr lang="en-US" sz="2000" b="1" dirty="0"/>
              <a:t>Ray’s Crazy Mix</a:t>
            </a:r>
          </a:p>
          <a:p>
            <a:pPr marL="342900" indent="-342900">
              <a:buFont typeface="Arial" panose="020B0604020202020204" pitchFamily="34" charset="0"/>
              <a:buChar char="•"/>
            </a:pPr>
            <a:r>
              <a:rPr lang="en-US" sz="2000" b="1" dirty="0"/>
              <a:t>Soybeans 15 </a:t>
            </a:r>
            <a:r>
              <a:rPr lang="en-US" sz="2000" b="1" dirty="0" err="1"/>
              <a:t>lb</a:t>
            </a:r>
            <a:r>
              <a:rPr lang="en-US" sz="2000" b="1" dirty="0"/>
              <a:t> (Osage and Derry)</a:t>
            </a:r>
          </a:p>
          <a:p>
            <a:pPr marL="342900" indent="-342900">
              <a:buFont typeface="Arial" panose="020B0604020202020204" pitchFamily="34" charset="0"/>
              <a:buChar char="•"/>
            </a:pPr>
            <a:r>
              <a:rPr lang="en-US" sz="2000" b="1" dirty="0"/>
              <a:t>Cow pea, 12 </a:t>
            </a:r>
            <a:r>
              <a:rPr lang="en-US" sz="2000" b="1" dirty="0" err="1"/>
              <a:t>lbs</a:t>
            </a:r>
            <a:r>
              <a:rPr lang="en-US" sz="2000" b="1" dirty="0"/>
              <a:t> (Chinese)</a:t>
            </a:r>
          </a:p>
          <a:p>
            <a:pPr marL="342900" indent="-342900">
              <a:buFont typeface="Arial" panose="020B0604020202020204" pitchFamily="34" charset="0"/>
              <a:buChar char="•"/>
            </a:pPr>
            <a:r>
              <a:rPr lang="en-US" sz="2000" b="1" dirty="0"/>
              <a:t>Sorghum Sudan 8.5 </a:t>
            </a:r>
            <a:r>
              <a:rPr lang="en-US" sz="2000" b="1" dirty="0" err="1"/>
              <a:t>lbs</a:t>
            </a:r>
            <a:r>
              <a:rPr lang="en-US" sz="2000" b="1" dirty="0"/>
              <a:t>  </a:t>
            </a:r>
          </a:p>
          <a:p>
            <a:pPr marL="342900" indent="-342900">
              <a:buFont typeface="Arial" panose="020B0604020202020204" pitchFamily="34" charset="0"/>
              <a:buChar char="•"/>
            </a:pPr>
            <a:r>
              <a:rPr lang="en-US" sz="2000" b="1" dirty="0"/>
              <a:t>Pearl Millet 5 </a:t>
            </a:r>
            <a:r>
              <a:rPr lang="en-US" sz="2000" b="1" dirty="0" err="1"/>
              <a:t>lbs</a:t>
            </a:r>
            <a:r>
              <a:rPr lang="en-US" sz="2000" b="1" dirty="0"/>
              <a:t> (</a:t>
            </a:r>
            <a:r>
              <a:rPr lang="en-US" sz="2000" b="1" dirty="0" err="1"/>
              <a:t>NutriMil</a:t>
            </a:r>
            <a:r>
              <a:rPr lang="en-US" sz="2000" b="1" dirty="0"/>
              <a:t>)</a:t>
            </a:r>
          </a:p>
          <a:p>
            <a:pPr marL="342900" indent="-342900">
              <a:buFont typeface="Arial" panose="020B0604020202020204" pitchFamily="34" charset="0"/>
              <a:buChar char="•"/>
            </a:pPr>
            <a:r>
              <a:rPr lang="en-US" sz="2000" b="1" dirty="0"/>
              <a:t>Sunflower 4 </a:t>
            </a:r>
            <a:r>
              <a:rPr lang="en-US" sz="2000" b="1" dirty="0" err="1"/>
              <a:t>lbs</a:t>
            </a:r>
            <a:r>
              <a:rPr lang="en-US" sz="2000" b="1" dirty="0"/>
              <a:t> (</a:t>
            </a:r>
            <a:r>
              <a:rPr lang="en-US" sz="2000" b="1" dirty="0" err="1"/>
              <a:t>Peredovik</a:t>
            </a:r>
            <a:r>
              <a:rPr lang="en-US" sz="2000" b="1" dirty="0"/>
              <a:t> type)</a:t>
            </a:r>
          </a:p>
          <a:p>
            <a:pPr marL="342900" indent="-342900">
              <a:buFont typeface="Arial" panose="020B0604020202020204" pitchFamily="34" charset="0"/>
              <a:buChar char="•"/>
            </a:pPr>
            <a:r>
              <a:rPr lang="en-US" sz="2000" b="1" dirty="0" err="1"/>
              <a:t>Graza</a:t>
            </a:r>
            <a:r>
              <a:rPr lang="en-US" sz="2000" b="1" dirty="0"/>
              <a:t> Radish 2.5 </a:t>
            </a:r>
            <a:r>
              <a:rPr lang="en-US" sz="2000" b="1" dirty="0" err="1"/>
              <a:t>lb</a:t>
            </a:r>
            <a:endParaRPr lang="en-US" sz="2000" b="1" dirty="0"/>
          </a:p>
          <a:p>
            <a:pPr marL="342900" indent="-342900">
              <a:buFont typeface="Arial" panose="020B0604020202020204" pitchFamily="34" charset="0"/>
              <a:buChar char="•"/>
            </a:pPr>
            <a:r>
              <a:rPr lang="en-US" sz="2000" b="1" dirty="0" err="1"/>
              <a:t>Burkank</a:t>
            </a:r>
            <a:r>
              <a:rPr lang="en-US" sz="2000" b="1" dirty="0"/>
              <a:t> Turnip 1.5 </a:t>
            </a:r>
            <a:r>
              <a:rPr lang="en-US" sz="2000" b="1" dirty="0" err="1"/>
              <a:t>lb</a:t>
            </a:r>
            <a:endParaRPr lang="en-US" sz="2000" b="1" dirty="0"/>
          </a:p>
          <a:p>
            <a:pPr marL="342900" indent="-342900">
              <a:buFont typeface="Arial" panose="020B0604020202020204" pitchFamily="34" charset="0"/>
              <a:buChar char="•"/>
            </a:pPr>
            <a:r>
              <a:rPr lang="en-US" sz="2000" b="1" dirty="0"/>
              <a:t>T-Raptor Hybrid Brassica 1.5 </a:t>
            </a:r>
            <a:r>
              <a:rPr lang="en-US" sz="2000" b="1" dirty="0" err="1"/>
              <a:t>lb</a:t>
            </a:r>
            <a:endParaRPr lang="en-US" sz="2000" b="1" dirty="0"/>
          </a:p>
        </p:txBody>
      </p:sp>
    </p:spTree>
    <p:extLst>
      <p:ext uri="{BB962C8B-B14F-4D97-AF65-F5344CB8AC3E}">
        <p14:creationId xmlns:p14="http://schemas.microsoft.com/office/powerpoint/2010/main" val="136899422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E:\grazing\photos\DSCN0016.JPG"/>
          <p:cNvPicPr>
            <a:picLocks noChangeAspect="1" noChangeArrowheads="1"/>
          </p:cNvPicPr>
          <p:nvPr/>
        </p:nvPicPr>
        <p:blipFill>
          <a:blip r:embed="rId3" cstate="print"/>
          <a:srcRect/>
          <a:stretch>
            <a:fillRect/>
          </a:stretch>
        </p:blipFill>
        <p:spPr bwMode="auto">
          <a:xfrm>
            <a:off x="1788606" y="1218106"/>
            <a:ext cx="6592556" cy="4944081"/>
          </a:xfrm>
          <a:prstGeom prst="rect">
            <a:avLst/>
          </a:prstGeom>
          <a:noFill/>
          <a:ln w="19050">
            <a:solidFill>
              <a:schemeClr val="tx1"/>
            </a:solidFill>
          </a:ln>
        </p:spPr>
      </p:pic>
      <p:sp>
        <p:nvSpPr>
          <p:cNvPr id="8" name="Rectangle 7"/>
          <p:cNvSpPr/>
          <p:nvPr/>
        </p:nvSpPr>
        <p:spPr>
          <a:xfrm>
            <a:off x="3935604" y="184223"/>
            <a:ext cx="7467600" cy="769441"/>
          </a:xfrm>
          <a:prstGeom prst="rect">
            <a:avLst/>
          </a:prstGeom>
          <a:noFill/>
        </p:spPr>
        <p:txBody>
          <a:bodyPr wrap="square" lIns="91440" tIns="45720" rIns="91440" bIns="45720">
            <a:spAutoFit/>
          </a:bodyPr>
          <a:lstStyle/>
          <a:p>
            <a:pPr algn="ctr"/>
            <a:r>
              <a:rPr lang="en-US" sz="4400" dirty="0">
                <a:ln w="1905"/>
                <a:effectLst>
                  <a:innerShdw blurRad="69850" dist="43180" dir="5400000">
                    <a:srgbClr val="000000">
                      <a:alpha val="65000"/>
                    </a:srgbClr>
                  </a:innerShdw>
                </a:effectLst>
                <a:latin typeface="+mj-lt"/>
              </a:rPr>
              <a:t>What about Disturbance? </a:t>
            </a:r>
          </a:p>
        </p:txBody>
      </p:sp>
      <p:sp>
        <p:nvSpPr>
          <p:cNvPr id="9" name="Rectangle 8"/>
          <p:cNvSpPr/>
          <p:nvPr/>
        </p:nvSpPr>
        <p:spPr>
          <a:xfrm>
            <a:off x="8763000" y="1371603"/>
            <a:ext cx="1905000" cy="4401205"/>
          </a:xfrm>
          <a:prstGeom prst="rect">
            <a:avLst/>
          </a:prstGeom>
          <a:noFill/>
        </p:spPr>
        <p:txBody>
          <a:bodyPr wrap="square" lIns="91440" tIns="45720" rIns="91440" bIns="45720">
            <a:spAutoFit/>
          </a:bodyPr>
          <a:lstStyle/>
          <a:p>
            <a:r>
              <a:rPr lang="en-US" sz="4000" dirty="0">
                <a:ln w="18415" cmpd="sng">
                  <a:solidFill>
                    <a:srgbClr val="FFFFFF"/>
                  </a:solidFill>
                  <a:prstDash val="solid"/>
                </a:ln>
              </a:rPr>
              <a:t>Hoof</a:t>
            </a:r>
          </a:p>
          <a:p>
            <a:r>
              <a:rPr lang="en-US" sz="4000" dirty="0">
                <a:ln w="18415" cmpd="sng">
                  <a:solidFill>
                    <a:srgbClr val="FFFFFF"/>
                  </a:solidFill>
                  <a:prstDash val="solid"/>
                </a:ln>
              </a:rPr>
              <a:t> </a:t>
            </a:r>
          </a:p>
          <a:p>
            <a:r>
              <a:rPr lang="en-US" sz="4000" dirty="0">
                <a:ln w="18415" cmpd="sng">
                  <a:solidFill>
                    <a:srgbClr val="FFFFFF"/>
                  </a:solidFill>
                  <a:prstDash val="solid"/>
                </a:ln>
              </a:rPr>
              <a:t>Plant  </a:t>
            </a:r>
          </a:p>
          <a:p>
            <a:endParaRPr lang="en-US" sz="4000" dirty="0">
              <a:ln w="18415" cmpd="sng">
                <a:solidFill>
                  <a:srgbClr val="FFFFFF"/>
                </a:solidFill>
                <a:prstDash val="solid"/>
              </a:ln>
            </a:endParaRPr>
          </a:p>
          <a:p>
            <a:r>
              <a:rPr lang="en-US" sz="4000" dirty="0">
                <a:ln w="18415" cmpd="sng">
                  <a:solidFill>
                    <a:srgbClr val="FFFFFF"/>
                  </a:solidFill>
                  <a:prstDash val="solid"/>
                </a:ln>
              </a:rPr>
              <a:t>Manure</a:t>
            </a:r>
          </a:p>
          <a:p>
            <a:endParaRPr lang="en-US" sz="4000" dirty="0">
              <a:ln w="18415" cmpd="sng">
                <a:solidFill>
                  <a:srgbClr val="FFFFFF"/>
                </a:solidFill>
                <a:prstDash val="solid"/>
              </a:ln>
            </a:endParaRPr>
          </a:p>
          <a:p>
            <a:r>
              <a:rPr lang="en-US" sz="4000" dirty="0">
                <a:ln w="18415" cmpd="sng">
                  <a:solidFill>
                    <a:srgbClr val="FFFFFF"/>
                  </a:solidFill>
                  <a:prstDash val="solid"/>
                </a:ln>
              </a:rPr>
              <a:t>Soil</a:t>
            </a:r>
          </a:p>
        </p:txBody>
      </p:sp>
    </p:spTree>
    <p:extLst>
      <p:ext uri="{BB962C8B-B14F-4D97-AF65-F5344CB8AC3E}">
        <p14:creationId xmlns:p14="http://schemas.microsoft.com/office/powerpoint/2010/main" val="31642242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Text Box 15"/>
          <p:cNvSpPr txBox="1">
            <a:spLocks noChangeArrowheads="1"/>
          </p:cNvSpPr>
          <p:nvPr/>
        </p:nvSpPr>
        <p:spPr bwMode="auto">
          <a:xfrm>
            <a:off x="3509962" y="197187"/>
            <a:ext cx="8682038" cy="954107"/>
          </a:xfrm>
          <a:prstGeom prst="rect">
            <a:avLst/>
          </a:prstGeom>
          <a:noFill/>
          <a:ln w="9525">
            <a:noFill/>
            <a:miter lim="800000"/>
            <a:headEnd/>
            <a:tailEnd/>
          </a:ln>
        </p:spPr>
        <p:txBody>
          <a:bodyPr>
            <a:spAutoFit/>
          </a:bodyPr>
          <a:lstStyle/>
          <a:p>
            <a:pPr algn="ctr"/>
            <a:r>
              <a:rPr lang="en-US" sz="2800" dirty="0">
                <a:latin typeface="Verdana" charset="0"/>
              </a:rPr>
              <a:t>Impact of Biological Disturbance from Overgrazing</a:t>
            </a:r>
          </a:p>
        </p:txBody>
      </p:sp>
      <p:pic>
        <p:nvPicPr>
          <p:cNvPr id="215044" name="Picture 2" descr="C:\Users\ray\AppData\Local\Microsoft\Windows\Temporary Internet Files\Content.IE5\TYN1C8I2\MCj04336360000[1].wmf"/>
          <p:cNvPicPr>
            <a:picLocks noChangeAspect="1" noChangeArrowheads="1"/>
          </p:cNvPicPr>
          <p:nvPr/>
        </p:nvPicPr>
        <p:blipFill>
          <a:blip r:embed="rId3" cstate="print"/>
          <a:srcRect/>
          <a:stretch>
            <a:fillRect/>
          </a:stretch>
        </p:blipFill>
        <p:spPr bwMode="auto">
          <a:xfrm>
            <a:off x="349792" y="2613662"/>
            <a:ext cx="1636713" cy="1333500"/>
          </a:xfrm>
          <a:prstGeom prst="rect">
            <a:avLst/>
          </a:prstGeom>
          <a:noFill/>
          <a:ln w="9525">
            <a:noFill/>
            <a:miter lim="800000"/>
            <a:headEnd/>
            <a:tailEnd/>
          </a:ln>
        </p:spPr>
      </p:pic>
      <p:pic>
        <p:nvPicPr>
          <p:cNvPr id="215045" name="Picture 2" descr="G:\Back up\Work back up Nov 23 2008\Easy Drive (M)\My Pictures\Al smith farm\Norwick and other photos 107.jpg"/>
          <p:cNvPicPr>
            <a:picLocks noChangeAspect="1" noChangeArrowheads="1"/>
          </p:cNvPicPr>
          <p:nvPr/>
        </p:nvPicPr>
        <p:blipFill>
          <a:blip r:embed="rId4" cstate="print"/>
          <a:srcRect/>
          <a:stretch>
            <a:fillRect/>
          </a:stretch>
        </p:blipFill>
        <p:spPr bwMode="auto">
          <a:xfrm>
            <a:off x="2116854" y="1408862"/>
            <a:ext cx="5290736" cy="4609178"/>
          </a:xfrm>
          <a:prstGeom prst="rect">
            <a:avLst/>
          </a:prstGeom>
          <a:noFill/>
          <a:ln w="19050">
            <a:solidFill>
              <a:schemeClr val="tx1"/>
            </a:solidFill>
            <a:miter lim="800000"/>
            <a:headEnd/>
            <a:tailEnd/>
          </a:ln>
        </p:spPr>
      </p:pic>
      <p:sp>
        <p:nvSpPr>
          <p:cNvPr id="2" name="Rectangle 1"/>
          <p:cNvSpPr/>
          <p:nvPr/>
        </p:nvSpPr>
        <p:spPr>
          <a:xfrm>
            <a:off x="7850981" y="1896330"/>
            <a:ext cx="3535066" cy="3785652"/>
          </a:xfrm>
          <a:prstGeom prst="rect">
            <a:avLst/>
          </a:prstGeom>
          <a:solidFill>
            <a:schemeClr val="accent6">
              <a:lumMod val="20000"/>
              <a:lumOff val="80000"/>
            </a:schemeClr>
          </a:solidFill>
          <a:ln w="19050">
            <a:solidFill>
              <a:schemeClr val="tx1"/>
            </a:solidFill>
          </a:ln>
        </p:spPr>
        <p:txBody>
          <a:bodyPr wrap="square">
            <a:spAutoFit/>
          </a:bodyPr>
          <a:lstStyle/>
          <a:p>
            <a:pPr marL="457200" indent="-457200">
              <a:buFont typeface="+mj-lt"/>
              <a:buAutoNum type="arabicPeriod"/>
            </a:pPr>
            <a:r>
              <a:rPr lang="en-US" sz="2000" dirty="0"/>
              <a:t>Disturbance stimulates weeds populations\</a:t>
            </a:r>
          </a:p>
          <a:p>
            <a:pPr marL="457200" indent="-457200">
              <a:buFont typeface="+mj-lt"/>
              <a:buAutoNum type="arabicPeriod"/>
            </a:pPr>
            <a:r>
              <a:rPr lang="en-US" sz="2000" dirty="0"/>
              <a:t>Diminishes Fungal biomass and spores- </a:t>
            </a:r>
          </a:p>
          <a:p>
            <a:pPr marL="457200" indent="-457200">
              <a:buFont typeface="+mj-lt"/>
              <a:buAutoNum type="arabicPeriod"/>
            </a:pPr>
            <a:r>
              <a:rPr lang="en-US" sz="2000" dirty="0"/>
              <a:t>Reduces infiltration- inefficient water cycle</a:t>
            </a:r>
          </a:p>
          <a:p>
            <a:pPr marL="457200" indent="-457200">
              <a:buFont typeface="+mj-lt"/>
              <a:buAutoNum type="arabicPeriod"/>
            </a:pPr>
            <a:r>
              <a:rPr lang="en-US" sz="2000" dirty="0"/>
              <a:t>Increases soil temperature</a:t>
            </a:r>
          </a:p>
          <a:p>
            <a:pPr marL="457200" indent="-457200">
              <a:buFont typeface="+mj-lt"/>
              <a:buAutoNum type="arabicPeriod"/>
            </a:pPr>
            <a:r>
              <a:rPr lang="en-US" sz="2000" dirty="0"/>
              <a:t>Diminishes the habitat of the soil engineers and other diverse soil organisms</a:t>
            </a:r>
          </a:p>
          <a:p>
            <a:pPr marL="457200" indent="-457200">
              <a:buFont typeface="+mj-lt"/>
              <a:buAutoNum type="arabicPeriod"/>
            </a:pPr>
            <a:r>
              <a:rPr lang="en-US" sz="2000" dirty="0"/>
              <a:t>Increases the usage of chemical inputs</a:t>
            </a:r>
          </a:p>
        </p:txBody>
      </p:sp>
    </p:spTree>
    <p:extLst>
      <p:ext uri="{BB962C8B-B14F-4D97-AF65-F5344CB8AC3E}">
        <p14:creationId xmlns:p14="http://schemas.microsoft.com/office/powerpoint/2010/main" val="157461405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a:xfrm>
            <a:off x="4348162" y="228838"/>
            <a:ext cx="7772400" cy="1143000"/>
          </a:xfrm>
        </p:spPr>
        <p:txBody>
          <a:bodyPr>
            <a:normAutofit fontScale="90000"/>
          </a:bodyPr>
          <a:lstStyle/>
          <a:p>
            <a:pPr>
              <a:defRPr/>
            </a:pPr>
            <a:r>
              <a:rPr lang="en-US" dirty="0"/>
              <a:t>Effects of Grazing Animals </a:t>
            </a:r>
            <a:br>
              <a:rPr lang="en-US" dirty="0"/>
            </a:br>
            <a:r>
              <a:rPr lang="en-US" dirty="0"/>
              <a:t>on Plants and Soils</a:t>
            </a:r>
          </a:p>
        </p:txBody>
      </p:sp>
      <p:sp>
        <p:nvSpPr>
          <p:cNvPr id="283651" name="Rectangle 3"/>
          <p:cNvSpPr>
            <a:spLocks noGrp="1" noChangeArrowheads="1"/>
          </p:cNvSpPr>
          <p:nvPr>
            <p:ph idx="1"/>
          </p:nvPr>
        </p:nvSpPr>
        <p:spPr>
          <a:xfrm>
            <a:off x="869182" y="1620297"/>
            <a:ext cx="7848600" cy="4800600"/>
          </a:xfrm>
        </p:spPr>
        <p:txBody>
          <a:bodyPr/>
          <a:lstStyle/>
          <a:p>
            <a:pPr>
              <a:lnSpc>
                <a:spcPct val="80000"/>
              </a:lnSpc>
              <a:buFont typeface="Wingdings" panose="05000000000000000000" pitchFamily="2" charset="2"/>
              <a:buChar char="§"/>
              <a:defRPr/>
            </a:pPr>
            <a:r>
              <a:rPr lang="en-US" dirty="0"/>
              <a:t>Defoliation</a:t>
            </a:r>
          </a:p>
          <a:p>
            <a:pPr lvl="1">
              <a:lnSpc>
                <a:spcPct val="80000"/>
              </a:lnSpc>
              <a:buFont typeface="Wingdings" panose="05000000000000000000" pitchFamily="2" charset="2"/>
              <a:buChar char="§"/>
              <a:defRPr/>
            </a:pPr>
            <a:r>
              <a:rPr lang="en-US" sz="3200" dirty="0"/>
              <a:t>Selective grazing</a:t>
            </a:r>
          </a:p>
          <a:p>
            <a:pPr lvl="1">
              <a:lnSpc>
                <a:spcPct val="80000"/>
              </a:lnSpc>
              <a:buFont typeface="Wingdings" panose="05000000000000000000" pitchFamily="2" charset="2"/>
              <a:buChar char="§"/>
              <a:defRPr/>
            </a:pPr>
            <a:r>
              <a:rPr lang="en-US" sz="3200" dirty="0"/>
              <a:t>Duration and time of grazing</a:t>
            </a:r>
          </a:p>
          <a:p>
            <a:pPr lvl="1">
              <a:lnSpc>
                <a:spcPct val="80000"/>
              </a:lnSpc>
              <a:buFont typeface="Wingdings" panose="05000000000000000000" pitchFamily="2" charset="2"/>
              <a:buChar char="§"/>
              <a:defRPr/>
            </a:pPr>
            <a:r>
              <a:rPr lang="en-US" sz="3200" dirty="0"/>
              <a:t>Frequency and intensity of defoliation</a:t>
            </a:r>
          </a:p>
          <a:p>
            <a:pPr>
              <a:lnSpc>
                <a:spcPct val="80000"/>
              </a:lnSpc>
              <a:buFont typeface="Wingdings" panose="05000000000000000000" pitchFamily="2" charset="2"/>
              <a:buChar char="§"/>
              <a:defRPr/>
            </a:pPr>
            <a:r>
              <a:rPr lang="en-US" dirty="0"/>
              <a:t>Sward pulling</a:t>
            </a:r>
          </a:p>
          <a:p>
            <a:pPr>
              <a:lnSpc>
                <a:spcPct val="80000"/>
              </a:lnSpc>
              <a:buFont typeface="Wingdings" panose="05000000000000000000" pitchFamily="2" charset="2"/>
              <a:buChar char="§"/>
              <a:defRPr/>
            </a:pPr>
            <a:r>
              <a:rPr lang="en-US" dirty="0"/>
              <a:t>Treading</a:t>
            </a:r>
          </a:p>
          <a:p>
            <a:pPr lvl="1">
              <a:lnSpc>
                <a:spcPct val="80000"/>
              </a:lnSpc>
              <a:buFont typeface="Wingdings" panose="05000000000000000000" pitchFamily="2" charset="2"/>
              <a:buChar char="§"/>
              <a:defRPr/>
            </a:pPr>
            <a:r>
              <a:rPr lang="en-US" sz="3200" dirty="0"/>
              <a:t>Effects on plants</a:t>
            </a:r>
          </a:p>
          <a:p>
            <a:pPr lvl="1">
              <a:lnSpc>
                <a:spcPct val="80000"/>
              </a:lnSpc>
              <a:buFont typeface="Wingdings" panose="05000000000000000000" pitchFamily="2" charset="2"/>
              <a:buChar char="§"/>
              <a:defRPr/>
            </a:pPr>
            <a:r>
              <a:rPr lang="en-US" sz="3200" dirty="0"/>
              <a:t>Effects on soils</a:t>
            </a:r>
          </a:p>
          <a:p>
            <a:pPr>
              <a:lnSpc>
                <a:spcPct val="80000"/>
              </a:lnSpc>
              <a:buFont typeface="Wingdings" panose="05000000000000000000" pitchFamily="2" charset="2"/>
              <a:buChar char="§"/>
              <a:defRPr/>
            </a:pPr>
            <a:r>
              <a:rPr lang="en-US" dirty="0"/>
              <a:t>Manure &amp; urine recycling </a:t>
            </a:r>
          </a:p>
        </p:txBody>
      </p:sp>
      <p:pic>
        <p:nvPicPr>
          <p:cNvPr id="2" name="Picture 1"/>
          <p:cNvPicPr>
            <a:picLocks noChangeAspect="1"/>
          </p:cNvPicPr>
          <p:nvPr/>
        </p:nvPicPr>
        <p:blipFill>
          <a:blip r:embed="rId3"/>
          <a:stretch>
            <a:fillRect/>
          </a:stretch>
        </p:blipFill>
        <p:spPr>
          <a:xfrm>
            <a:off x="8410471" y="1371838"/>
            <a:ext cx="3157433" cy="4829936"/>
          </a:xfrm>
          <a:prstGeom prst="rect">
            <a:avLst/>
          </a:prstGeom>
          <a:ln w="19050">
            <a:solidFill>
              <a:schemeClr val="tx1"/>
            </a:solidFill>
          </a:ln>
        </p:spPr>
      </p:pic>
    </p:spTree>
    <p:extLst>
      <p:ext uri="{BB962C8B-B14F-4D97-AF65-F5344CB8AC3E}">
        <p14:creationId xmlns:p14="http://schemas.microsoft.com/office/powerpoint/2010/main" val="149173495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xmlns="" id="{63AB5E19-0707-4AF9-BC00-9DEC0EE9B25D}"/>
              </a:ext>
            </a:extLst>
          </p:cNvPr>
          <p:cNvSpPr>
            <a:spLocks noGrp="1"/>
          </p:cNvSpPr>
          <p:nvPr>
            <p:ph type="title"/>
          </p:nvPr>
        </p:nvSpPr>
        <p:spPr>
          <a:xfrm>
            <a:off x="2895600" y="1343025"/>
            <a:ext cx="6343650" cy="857250"/>
          </a:xfrm>
        </p:spPr>
        <p:txBody>
          <a:bodyPr>
            <a:normAutofit fontScale="90000"/>
          </a:bodyPr>
          <a:lstStyle/>
          <a:p>
            <a:pPr algn="ctr">
              <a:defRPr/>
            </a:pPr>
            <a:r>
              <a:rPr lang="en-US" altLang="en-US" sz="2700" b="1" dirty="0" err="1">
                <a:solidFill>
                  <a:schemeClr val="tx1">
                    <a:lumMod val="75000"/>
                    <a:lumOff val="25000"/>
                  </a:schemeClr>
                </a:solidFill>
              </a:rPr>
              <a:t>Orchardgrass</a:t>
            </a:r>
            <a:r>
              <a:rPr lang="en-US" altLang="en-US" sz="2700" b="1" dirty="0">
                <a:solidFill>
                  <a:schemeClr val="tx1">
                    <a:lumMod val="75000"/>
                    <a:lumOff val="25000"/>
                  </a:schemeClr>
                </a:solidFill>
              </a:rPr>
              <a:t> Cutting Height Study by the University of Kentucky</a:t>
            </a:r>
            <a:br>
              <a:rPr lang="en-US" altLang="en-US" sz="2700" b="1" dirty="0">
                <a:solidFill>
                  <a:schemeClr val="tx1">
                    <a:lumMod val="75000"/>
                    <a:lumOff val="25000"/>
                  </a:schemeClr>
                </a:solidFill>
              </a:rPr>
            </a:br>
            <a:r>
              <a:rPr lang="en-US" altLang="en-US" sz="2700" b="1" dirty="0">
                <a:solidFill>
                  <a:schemeClr val="tx1">
                    <a:lumMod val="75000"/>
                    <a:lumOff val="25000"/>
                  </a:schemeClr>
                </a:solidFill>
              </a:rPr>
              <a:t>Ray Smith and Associates</a:t>
            </a:r>
          </a:p>
        </p:txBody>
      </p:sp>
      <p:sp>
        <p:nvSpPr>
          <p:cNvPr id="31746" name="Content Placeholder 2">
            <a:extLst>
              <a:ext uri="{FF2B5EF4-FFF2-40B4-BE49-F238E27FC236}">
                <a16:creationId xmlns:a16="http://schemas.microsoft.com/office/drawing/2014/main" xmlns="" id="{35663A26-7CC2-4D95-9223-B841DD0EED45}"/>
              </a:ext>
            </a:extLst>
          </p:cNvPr>
          <p:cNvSpPr>
            <a:spLocks noGrp="1"/>
          </p:cNvSpPr>
          <p:nvPr>
            <p:ph idx="1"/>
          </p:nvPr>
        </p:nvSpPr>
        <p:spPr>
          <a:xfrm>
            <a:off x="2133600" y="2438400"/>
            <a:ext cx="6057900" cy="3386138"/>
          </a:xfrm>
        </p:spPr>
        <p:txBody>
          <a:bodyPr rtlCol="0">
            <a:normAutofit fontScale="92500" lnSpcReduction="10000"/>
          </a:bodyPr>
          <a:lstStyle/>
          <a:p>
            <a:pPr marL="91440" indent="-91440">
              <a:defRPr/>
            </a:pPr>
            <a:r>
              <a:rPr lang="en-US" altLang="en-US" sz="2400">
                <a:solidFill>
                  <a:schemeClr val="tx1">
                    <a:lumMod val="75000"/>
                    <a:lumOff val="25000"/>
                  </a:schemeClr>
                </a:solidFill>
              </a:rPr>
              <a:t>4 year old field of Benchmark Plus </a:t>
            </a:r>
          </a:p>
          <a:p>
            <a:pPr marL="91440" indent="-91440">
              <a:defRPr/>
            </a:pPr>
            <a:r>
              <a:rPr lang="en-US" altLang="en-US" sz="2400">
                <a:solidFill>
                  <a:schemeClr val="tx1">
                    <a:lumMod val="75000"/>
                    <a:lumOff val="25000"/>
                  </a:schemeClr>
                </a:solidFill>
              </a:rPr>
              <a:t>3 Cutting Heights</a:t>
            </a:r>
            <a:r>
              <a:rPr lang="en-US" altLang="en-US" sz="1400">
                <a:solidFill>
                  <a:schemeClr val="tx1">
                    <a:lumMod val="75000"/>
                    <a:lumOff val="25000"/>
                  </a:schemeClr>
                </a:solidFill>
              </a:rPr>
              <a:t> </a:t>
            </a:r>
          </a:p>
          <a:p>
            <a:pPr marL="384048" lvl="1" indent="-182880">
              <a:defRPr/>
            </a:pPr>
            <a:r>
              <a:rPr lang="en-US" altLang="en-US" sz="2000">
                <a:solidFill>
                  <a:schemeClr val="tx1">
                    <a:lumMod val="75000"/>
                    <a:lumOff val="25000"/>
                  </a:schemeClr>
                </a:solidFill>
              </a:rPr>
              <a:t>4 inches</a:t>
            </a:r>
          </a:p>
          <a:p>
            <a:pPr marL="384048" lvl="1" indent="-182880">
              <a:defRPr/>
            </a:pPr>
            <a:r>
              <a:rPr lang="en-US" altLang="en-US" sz="2000">
                <a:solidFill>
                  <a:schemeClr val="tx1">
                    <a:lumMod val="75000"/>
                    <a:lumOff val="25000"/>
                  </a:schemeClr>
                </a:solidFill>
              </a:rPr>
              <a:t>2 inches</a:t>
            </a:r>
          </a:p>
          <a:p>
            <a:pPr marL="384048" lvl="1" indent="-182880">
              <a:defRPr/>
            </a:pPr>
            <a:r>
              <a:rPr lang="en-US" altLang="en-US" sz="2000">
                <a:solidFill>
                  <a:schemeClr val="tx1">
                    <a:lumMod val="75000"/>
                    <a:lumOff val="25000"/>
                  </a:schemeClr>
                </a:solidFill>
              </a:rPr>
              <a:t>½ inches</a:t>
            </a:r>
          </a:p>
          <a:p>
            <a:pPr marL="91440" indent="-91440">
              <a:defRPr/>
            </a:pPr>
            <a:r>
              <a:rPr lang="en-US" altLang="en-US" sz="2400">
                <a:solidFill>
                  <a:schemeClr val="tx1">
                    <a:lumMod val="75000"/>
                    <a:lumOff val="25000"/>
                  </a:schemeClr>
                </a:solidFill>
              </a:rPr>
              <a:t>4 Fertilizer Rates (3 applications)</a:t>
            </a:r>
          </a:p>
          <a:p>
            <a:pPr marL="384048" lvl="1" indent="-182880">
              <a:defRPr/>
            </a:pPr>
            <a:r>
              <a:rPr lang="en-US" altLang="en-US" sz="2000">
                <a:solidFill>
                  <a:schemeClr val="tx1">
                    <a:lumMod val="75000"/>
                    <a:lumOff val="25000"/>
                  </a:schemeClr>
                </a:solidFill>
              </a:rPr>
              <a:t>0 N and 0 K</a:t>
            </a:r>
          </a:p>
          <a:p>
            <a:pPr marL="384048" lvl="1" indent="-182880">
              <a:defRPr/>
            </a:pPr>
            <a:r>
              <a:rPr lang="en-US" altLang="en-US" sz="2000">
                <a:solidFill>
                  <a:schemeClr val="tx1">
                    <a:lumMod val="75000"/>
                    <a:lumOff val="25000"/>
                  </a:schemeClr>
                </a:solidFill>
              </a:rPr>
              <a:t>60 N and 0 K</a:t>
            </a:r>
          </a:p>
          <a:p>
            <a:pPr marL="384048" lvl="1" indent="-182880">
              <a:defRPr/>
            </a:pPr>
            <a:r>
              <a:rPr lang="en-US" altLang="en-US" sz="2000">
                <a:solidFill>
                  <a:schemeClr val="tx1">
                    <a:lumMod val="75000"/>
                    <a:lumOff val="25000"/>
                  </a:schemeClr>
                </a:solidFill>
              </a:rPr>
              <a:t>0 N and 100 K</a:t>
            </a:r>
          </a:p>
          <a:p>
            <a:pPr marL="384048" lvl="1" indent="-182880">
              <a:defRPr/>
            </a:pPr>
            <a:r>
              <a:rPr lang="en-US" altLang="en-US" sz="2000">
                <a:solidFill>
                  <a:schemeClr val="tx1">
                    <a:lumMod val="75000"/>
                    <a:lumOff val="25000"/>
                  </a:schemeClr>
                </a:solidFill>
              </a:rPr>
              <a:t>60 N and 100 K</a:t>
            </a:r>
          </a:p>
        </p:txBody>
      </p:sp>
      <p:pic>
        <p:nvPicPr>
          <p:cNvPr id="43012" name="Picture 2">
            <a:extLst>
              <a:ext uri="{FF2B5EF4-FFF2-40B4-BE49-F238E27FC236}">
                <a16:creationId xmlns:a16="http://schemas.microsoft.com/office/drawing/2014/main" xmlns="" id="{81BED891-DCEC-46C0-B14F-DF663789E2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42238" y="3074988"/>
            <a:ext cx="2925762"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80917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4873277" y="275259"/>
            <a:ext cx="7667067" cy="865187"/>
          </a:xfrm>
        </p:spPr>
        <p:txBody>
          <a:bodyPr>
            <a:normAutofit fontScale="90000"/>
          </a:bodyPr>
          <a:lstStyle/>
          <a:p>
            <a:pPr eaLnBrk="1" hangingPunct="1">
              <a:defRPr/>
            </a:pPr>
            <a:r>
              <a:rPr lang="en-US" sz="3600" dirty="0"/>
              <a:t>Where are some of the best soils in the United States?</a:t>
            </a:r>
          </a:p>
        </p:txBody>
      </p:sp>
      <p:sp>
        <p:nvSpPr>
          <p:cNvPr id="220163" name="Rectangle 3"/>
          <p:cNvSpPr>
            <a:spLocks noGrp="1" noChangeArrowheads="1"/>
          </p:cNvSpPr>
          <p:nvPr>
            <p:ph type="body" idx="4294967295"/>
          </p:nvPr>
        </p:nvSpPr>
        <p:spPr>
          <a:xfrm>
            <a:off x="185720" y="1319685"/>
            <a:ext cx="8169310" cy="1091920"/>
          </a:xfrm>
        </p:spPr>
        <p:txBody>
          <a:bodyPr>
            <a:noAutofit/>
          </a:bodyPr>
          <a:lstStyle/>
          <a:p>
            <a:pPr eaLnBrk="1" hangingPunct="1">
              <a:buFont typeface="Wingdings" pitchFamily="2" charset="2"/>
              <a:buNone/>
              <a:defRPr/>
            </a:pPr>
            <a:r>
              <a:rPr lang="en-US" sz="3200" dirty="0">
                <a:latin typeface="+mj-lt"/>
              </a:rPr>
              <a:t> How did nature make all that prairie soil in the first place?</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23176" y="1967070"/>
            <a:ext cx="6167268" cy="3469088"/>
          </a:xfrm>
          <a:ln w="19050">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397" y="2590844"/>
            <a:ext cx="5715000" cy="3762375"/>
          </a:xfrm>
          <a:prstGeom prst="rect">
            <a:avLst/>
          </a:prstGeom>
          <a:ln w="19050">
            <a:solidFill>
              <a:schemeClr val="tx1"/>
            </a:solidFill>
          </a:ln>
        </p:spPr>
      </p:pic>
    </p:spTree>
    <p:extLst>
      <p:ext uri="{BB962C8B-B14F-4D97-AF65-F5344CB8AC3E}">
        <p14:creationId xmlns:p14="http://schemas.microsoft.com/office/powerpoint/2010/main" val="422839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016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rrowheads="1"/>
          </p:cNvSpPr>
          <p:nvPr>
            <p:ph type="title"/>
          </p:nvPr>
        </p:nvSpPr>
        <p:spPr>
          <a:xfrm>
            <a:off x="4391129" y="244547"/>
            <a:ext cx="6882284" cy="1325563"/>
          </a:xfrm>
        </p:spPr>
        <p:txBody>
          <a:bodyPr/>
          <a:lstStyle/>
          <a:p>
            <a:pPr algn="ctr"/>
            <a:r>
              <a:rPr lang="en-US" b="1" u="sng" dirty="0"/>
              <a:t> High Density Grazing</a:t>
            </a:r>
          </a:p>
        </p:txBody>
      </p:sp>
      <p:sp>
        <p:nvSpPr>
          <p:cNvPr id="40963" name="Rectangle 3"/>
          <p:cNvSpPr>
            <a:spLocks noGrp="1" noRot="1" noChangeArrowheads="1"/>
          </p:cNvSpPr>
          <p:nvPr>
            <p:ph idx="1"/>
          </p:nvPr>
        </p:nvSpPr>
        <p:spPr>
          <a:xfrm>
            <a:off x="305637" y="1570110"/>
            <a:ext cx="10515600" cy="3138260"/>
          </a:xfrm>
        </p:spPr>
        <p:txBody>
          <a:bodyPr>
            <a:noAutofit/>
          </a:bodyPr>
          <a:lstStyle/>
          <a:p>
            <a:pPr marL="0" indent="0">
              <a:buNone/>
            </a:pPr>
            <a:r>
              <a:rPr lang="en-US" dirty="0"/>
              <a:t>Grazing by relatively large numbers of animals at a high stock density for a short period of time</a:t>
            </a:r>
          </a:p>
          <a:p>
            <a:pPr lvl="1"/>
            <a:r>
              <a:rPr lang="en-US" dirty="0"/>
              <a:t>Paddock Number:  Infinite</a:t>
            </a:r>
          </a:p>
          <a:p>
            <a:pPr lvl="1"/>
            <a:r>
              <a:rPr lang="en-US" dirty="0"/>
              <a:t>Grazing Period:  Minutes – 1 day</a:t>
            </a:r>
          </a:p>
          <a:p>
            <a:pPr lvl="1"/>
            <a:r>
              <a:rPr lang="en-US" dirty="0"/>
              <a:t>Rest period:  14 days – 210 days</a:t>
            </a:r>
          </a:p>
          <a:p>
            <a:pPr lvl="1"/>
            <a:r>
              <a:rPr lang="en-US" dirty="0"/>
              <a:t>Stock Density:  50,000 lbs – 500,000 + lbs.</a:t>
            </a:r>
          </a:p>
          <a:p>
            <a:pPr lvl="1"/>
            <a:r>
              <a:rPr lang="en-US" dirty="0"/>
              <a:t>Utilization:  30 – 70%</a:t>
            </a:r>
          </a:p>
          <a:p>
            <a:r>
              <a:rPr lang="en-US" dirty="0"/>
              <a:t>Use animal impact as a tool to improve the land</a:t>
            </a:r>
          </a:p>
          <a:p>
            <a:r>
              <a:rPr lang="en-US" dirty="0"/>
              <a:t>Grazing a taller fully rested plant vs immature plant. (late 2</a:t>
            </a:r>
            <a:r>
              <a:rPr lang="en-US" baseline="30000" dirty="0"/>
              <a:t>nd</a:t>
            </a:r>
            <a:r>
              <a:rPr lang="en-US" dirty="0"/>
              <a:t> stage into phase 3)</a:t>
            </a:r>
            <a:endParaRPr lang="en-US" sz="2400" dirty="0"/>
          </a:p>
          <a:p>
            <a:pPr lvl="1"/>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2609" y="2108358"/>
            <a:ext cx="3707843" cy="2780882"/>
          </a:xfrm>
          <a:prstGeom prst="rect">
            <a:avLst/>
          </a:prstGeom>
          <a:ln w="19050">
            <a:solidFill>
              <a:schemeClr val="tx1"/>
            </a:solidFill>
          </a:ln>
        </p:spPr>
      </p:pic>
    </p:spTree>
    <p:extLst>
      <p:ext uri="{BB962C8B-B14F-4D97-AF65-F5344CB8AC3E}">
        <p14:creationId xmlns:p14="http://schemas.microsoft.com/office/powerpoint/2010/main" val="295596942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7" name="Freeform 5"/>
          <p:cNvSpPr>
            <a:spLocks/>
          </p:cNvSpPr>
          <p:nvPr/>
        </p:nvSpPr>
        <p:spPr bwMode="auto">
          <a:xfrm>
            <a:off x="4830765" y="6012258"/>
            <a:ext cx="3386137" cy="455612"/>
          </a:xfrm>
          <a:custGeom>
            <a:avLst/>
            <a:gdLst/>
            <a:ahLst/>
            <a:cxnLst>
              <a:cxn ang="0">
                <a:pos x="117" y="0"/>
              </a:cxn>
              <a:cxn ang="0">
                <a:pos x="117" y="5"/>
              </a:cxn>
              <a:cxn ang="0">
                <a:pos x="0" y="5"/>
              </a:cxn>
              <a:cxn ang="0">
                <a:pos x="0" y="32"/>
              </a:cxn>
              <a:cxn ang="0">
                <a:pos x="117" y="32"/>
              </a:cxn>
              <a:cxn ang="0">
                <a:pos x="117" y="37"/>
              </a:cxn>
              <a:cxn ang="0">
                <a:pos x="234" y="18"/>
              </a:cxn>
              <a:cxn ang="0">
                <a:pos x="117" y="0"/>
              </a:cxn>
            </a:cxnLst>
            <a:rect l="0" t="0" r="r" b="b"/>
            <a:pathLst>
              <a:path w="234" h="37">
                <a:moveTo>
                  <a:pt x="117" y="0"/>
                </a:moveTo>
                <a:lnTo>
                  <a:pt x="117" y="5"/>
                </a:lnTo>
                <a:lnTo>
                  <a:pt x="0" y="5"/>
                </a:lnTo>
                <a:lnTo>
                  <a:pt x="0" y="32"/>
                </a:lnTo>
                <a:lnTo>
                  <a:pt x="117" y="32"/>
                </a:lnTo>
                <a:lnTo>
                  <a:pt x="117" y="37"/>
                </a:lnTo>
                <a:lnTo>
                  <a:pt x="234" y="18"/>
                </a:lnTo>
                <a:lnTo>
                  <a:pt x="117" y="0"/>
                </a:lnTo>
                <a:close/>
              </a:path>
            </a:pathLst>
          </a:custGeom>
          <a:noFill/>
          <a:ln w="38100" cmpd="sng">
            <a:solidFill>
              <a:schemeClr val="accent2"/>
            </a:solidFill>
            <a:prstDash val="solid"/>
            <a:round/>
            <a:headEnd/>
            <a:tailEnd/>
          </a:ln>
        </p:spPr>
        <p:txBody>
          <a:bodyPr/>
          <a:lstStyle/>
          <a:p>
            <a:pPr>
              <a:defRPr/>
            </a:pPr>
            <a:endParaRPr lang="en-US">
              <a:solidFill>
                <a:prstClr val="white"/>
              </a:solidFill>
              <a:latin typeface="Arial" pitchFamily="34" charset="0"/>
            </a:endParaRPr>
          </a:p>
        </p:txBody>
      </p:sp>
      <p:sp>
        <p:nvSpPr>
          <p:cNvPr id="34827" name="Rectangle 11"/>
          <p:cNvSpPr>
            <a:spLocks noChangeArrowheads="1"/>
          </p:cNvSpPr>
          <p:nvPr/>
        </p:nvSpPr>
        <p:spPr bwMode="auto">
          <a:xfrm>
            <a:off x="3886200" y="457206"/>
            <a:ext cx="43434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sz="3200">
                <a:solidFill>
                  <a:prstClr val="white"/>
                </a:solidFill>
              </a:rPr>
              <a:t>Normal Growth Pattern</a:t>
            </a:r>
            <a:endParaRPr lang="en-US" sz="3200">
              <a:solidFill>
                <a:prstClr val="white"/>
              </a:solidFill>
              <a:latin typeface="Times New Roman" pitchFamily="18" charset="0"/>
            </a:endParaRPr>
          </a:p>
        </p:txBody>
      </p:sp>
      <p:grpSp>
        <p:nvGrpSpPr>
          <p:cNvPr id="2" name="Group 1"/>
          <p:cNvGrpSpPr/>
          <p:nvPr/>
        </p:nvGrpSpPr>
        <p:grpSpPr>
          <a:xfrm>
            <a:off x="2558922" y="884341"/>
            <a:ext cx="7929822" cy="4902963"/>
            <a:chOff x="2590802" y="996954"/>
            <a:chExt cx="7391472" cy="4568825"/>
          </a:xfrm>
        </p:grpSpPr>
        <p:sp>
          <p:nvSpPr>
            <p:cNvPr id="228354" name="Rectangle 2"/>
            <p:cNvSpPr>
              <a:spLocks noChangeArrowheads="1"/>
            </p:cNvSpPr>
            <p:nvPr/>
          </p:nvSpPr>
          <p:spPr bwMode="auto">
            <a:xfrm>
              <a:off x="4980023" y="996954"/>
              <a:ext cx="2389187" cy="4568825"/>
            </a:xfrm>
            <a:prstGeom prst="rect">
              <a:avLst/>
            </a:prstGeom>
            <a:solidFill>
              <a:schemeClr val="accent2"/>
            </a:solidFill>
            <a:ln w="12700">
              <a:noFill/>
              <a:miter lim="800000"/>
              <a:headEnd/>
              <a:tailEnd/>
            </a:ln>
            <a:effectLst/>
          </p:spPr>
          <p:txBody>
            <a:bodyPr wrap="none" anchor="ctr"/>
            <a:lstStyle/>
            <a:p>
              <a:pPr>
                <a:defRPr/>
              </a:pPr>
              <a:endParaRPr lang="en-US">
                <a:solidFill>
                  <a:prstClr val="white"/>
                </a:solidFill>
                <a:latin typeface="Arial" pitchFamily="34" charset="0"/>
              </a:endParaRPr>
            </a:p>
          </p:txBody>
        </p:sp>
        <p:sp>
          <p:nvSpPr>
            <p:cNvPr id="228355" name="Rectangle 3"/>
            <p:cNvSpPr>
              <a:spLocks noChangeArrowheads="1"/>
            </p:cNvSpPr>
            <p:nvPr/>
          </p:nvSpPr>
          <p:spPr bwMode="auto">
            <a:xfrm>
              <a:off x="7369249" y="996954"/>
              <a:ext cx="2613025" cy="4568825"/>
            </a:xfrm>
            <a:prstGeom prst="rect">
              <a:avLst/>
            </a:prstGeom>
            <a:solidFill>
              <a:schemeClr val="tx2"/>
            </a:solidFill>
            <a:ln w="12700">
              <a:noFill/>
              <a:miter lim="800000"/>
              <a:headEnd/>
              <a:tailEnd/>
            </a:ln>
            <a:effectLst/>
          </p:spPr>
          <p:txBody>
            <a:bodyPr wrap="none" anchor="ctr"/>
            <a:lstStyle/>
            <a:p>
              <a:pPr>
                <a:defRPr/>
              </a:pPr>
              <a:endParaRPr lang="en-US">
                <a:solidFill>
                  <a:prstClr val="white"/>
                </a:solidFill>
                <a:latin typeface="Arial" pitchFamily="34" charset="0"/>
              </a:endParaRPr>
            </a:p>
          </p:txBody>
        </p:sp>
        <p:sp>
          <p:nvSpPr>
            <p:cNvPr id="228356" name="Rectangle 4"/>
            <p:cNvSpPr>
              <a:spLocks noChangeArrowheads="1"/>
            </p:cNvSpPr>
            <p:nvPr/>
          </p:nvSpPr>
          <p:spPr bwMode="auto">
            <a:xfrm>
              <a:off x="2590802" y="996954"/>
              <a:ext cx="2389188" cy="4568825"/>
            </a:xfrm>
            <a:prstGeom prst="rect">
              <a:avLst/>
            </a:prstGeom>
            <a:solidFill>
              <a:schemeClr val="accent1"/>
            </a:solidFill>
            <a:ln w="12700">
              <a:noFill/>
              <a:miter lim="800000"/>
              <a:headEnd/>
              <a:tailEnd/>
            </a:ln>
            <a:effectLst/>
          </p:spPr>
          <p:txBody>
            <a:bodyPr wrap="none" anchor="ctr"/>
            <a:lstStyle/>
            <a:p>
              <a:pPr>
                <a:defRPr/>
              </a:pPr>
              <a:endParaRPr lang="en-US">
                <a:solidFill>
                  <a:prstClr val="white"/>
                </a:solidFill>
                <a:latin typeface="Arial" pitchFamily="34" charset="0"/>
              </a:endParaRPr>
            </a:p>
          </p:txBody>
        </p:sp>
        <p:sp>
          <p:nvSpPr>
            <p:cNvPr id="34822" name="Rectangle 6"/>
            <p:cNvSpPr>
              <a:spLocks noChangeArrowheads="1"/>
            </p:cNvSpPr>
            <p:nvPr/>
          </p:nvSpPr>
          <p:spPr bwMode="auto">
            <a:xfrm>
              <a:off x="3709988" y="1857376"/>
              <a:ext cx="266098"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4100" b="1">
                  <a:solidFill>
                    <a:srgbClr val="1F497D"/>
                  </a:solidFill>
                </a:rPr>
                <a:t>1</a:t>
              </a:r>
              <a:endParaRPr lang="en-US">
                <a:solidFill>
                  <a:srgbClr val="1F497D"/>
                </a:solidFill>
                <a:latin typeface="Times New Roman" pitchFamily="18" charset="0"/>
              </a:endParaRPr>
            </a:p>
          </p:txBody>
        </p:sp>
        <p:sp>
          <p:nvSpPr>
            <p:cNvPr id="34823" name="Rectangle 7"/>
            <p:cNvSpPr>
              <a:spLocks noChangeArrowheads="1"/>
            </p:cNvSpPr>
            <p:nvPr/>
          </p:nvSpPr>
          <p:spPr bwMode="auto">
            <a:xfrm>
              <a:off x="6024563" y="1857376"/>
              <a:ext cx="266098"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4100" b="1">
                  <a:solidFill>
                    <a:srgbClr val="1F497D"/>
                  </a:solidFill>
                </a:rPr>
                <a:t>2</a:t>
              </a:r>
              <a:endParaRPr lang="en-US">
                <a:solidFill>
                  <a:srgbClr val="1F497D"/>
                </a:solidFill>
                <a:latin typeface="Times New Roman" pitchFamily="18" charset="0"/>
              </a:endParaRPr>
            </a:p>
          </p:txBody>
        </p:sp>
        <p:sp>
          <p:nvSpPr>
            <p:cNvPr id="34824" name="Rectangle 8"/>
            <p:cNvSpPr>
              <a:spLocks noChangeArrowheads="1"/>
            </p:cNvSpPr>
            <p:nvPr/>
          </p:nvSpPr>
          <p:spPr bwMode="auto">
            <a:xfrm>
              <a:off x="8955088" y="1803401"/>
              <a:ext cx="266098"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4100" b="1">
                  <a:solidFill>
                    <a:srgbClr val="1F497D"/>
                  </a:solidFill>
                </a:rPr>
                <a:t>3</a:t>
              </a:r>
              <a:endParaRPr lang="en-US">
                <a:solidFill>
                  <a:srgbClr val="1F497D"/>
                </a:solidFill>
                <a:latin typeface="Times New Roman" pitchFamily="18" charset="0"/>
              </a:endParaRPr>
            </a:p>
          </p:txBody>
        </p:sp>
        <p:sp>
          <p:nvSpPr>
            <p:cNvPr id="34826" name="Rectangle 10"/>
            <p:cNvSpPr>
              <a:spLocks noChangeArrowheads="1"/>
            </p:cNvSpPr>
            <p:nvPr/>
          </p:nvSpPr>
          <p:spPr bwMode="auto">
            <a:xfrm>
              <a:off x="4708411" y="1126834"/>
              <a:ext cx="288181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600" b="1" dirty="0">
                  <a:solidFill>
                    <a:srgbClr val="1F497D"/>
                  </a:solidFill>
                </a:rPr>
                <a:t>Growth Phases</a:t>
              </a:r>
              <a:endParaRPr lang="en-US" dirty="0">
                <a:solidFill>
                  <a:srgbClr val="1F497D"/>
                </a:solidFill>
                <a:latin typeface="Times New Roman" pitchFamily="18" charset="0"/>
              </a:endParaRPr>
            </a:p>
          </p:txBody>
        </p:sp>
        <p:sp>
          <p:nvSpPr>
            <p:cNvPr id="34828" name="Rectangle 12"/>
            <p:cNvSpPr>
              <a:spLocks noChangeArrowheads="1"/>
            </p:cNvSpPr>
            <p:nvPr/>
          </p:nvSpPr>
          <p:spPr bwMode="auto">
            <a:xfrm>
              <a:off x="3097544" y="2971806"/>
              <a:ext cx="1224887"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200" b="1" dirty="0">
                  <a:solidFill>
                    <a:srgbClr val="000000"/>
                  </a:solidFill>
                </a:rPr>
                <a:t>Slow</a:t>
              </a:r>
            </a:p>
            <a:p>
              <a:r>
                <a:rPr lang="en-US" sz="3200" b="1" dirty="0">
                  <a:solidFill>
                    <a:srgbClr val="000000"/>
                  </a:solidFill>
                </a:rPr>
                <a:t>growth</a:t>
              </a:r>
              <a:endParaRPr lang="en-US" dirty="0">
                <a:solidFill>
                  <a:prstClr val="white"/>
                </a:solidFill>
                <a:latin typeface="Times New Roman" pitchFamily="18" charset="0"/>
              </a:endParaRPr>
            </a:p>
          </p:txBody>
        </p:sp>
        <p:sp>
          <p:nvSpPr>
            <p:cNvPr id="34829" name="Rectangle 13"/>
            <p:cNvSpPr>
              <a:spLocks noChangeArrowheads="1"/>
            </p:cNvSpPr>
            <p:nvPr/>
          </p:nvSpPr>
          <p:spPr bwMode="auto">
            <a:xfrm>
              <a:off x="5445456" y="2949203"/>
              <a:ext cx="1224887"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200" b="1" dirty="0">
                  <a:solidFill>
                    <a:srgbClr val="000000"/>
                  </a:solidFill>
                </a:rPr>
                <a:t>Rapid</a:t>
              </a:r>
            </a:p>
            <a:p>
              <a:r>
                <a:rPr lang="en-US" sz="3200" b="1" dirty="0">
                  <a:solidFill>
                    <a:srgbClr val="000000"/>
                  </a:solidFill>
                </a:rPr>
                <a:t>growth</a:t>
              </a:r>
              <a:endParaRPr lang="en-US" dirty="0">
                <a:solidFill>
                  <a:prstClr val="white"/>
                </a:solidFill>
                <a:latin typeface="Times New Roman" pitchFamily="18" charset="0"/>
              </a:endParaRPr>
            </a:p>
          </p:txBody>
        </p:sp>
        <p:sp>
          <p:nvSpPr>
            <p:cNvPr id="34830" name="Rectangle 14"/>
            <p:cNvSpPr>
              <a:spLocks noChangeArrowheads="1"/>
            </p:cNvSpPr>
            <p:nvPr/>
          </p:nvSpPr>
          <p:spPr bwMode="auto">
            <a:xfrm>
              <a:off x="8229682" y="2971806"/>
              <a:ext cx="1224887"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200" b="1" dirty="0">
                  <a:solidFill>
                    <a:srgbClr val="000000"/>
                  </a:solidFill>
                </a:rPr>
                <a:t>Slower</a:t>
              </a:r>
            </a:p>
            <a:p>
              <a:r>
                <a:rPr lang="en-US" sz="3200" b="1" dirty="0">
                  <a:solidFill>
                    <a:srgbClr val="000000"/>
                  </a:solidFill>
                </a:rPr>
                <a:t>growth</a:t>
              </a:r>
              <a:endParaRPr lang="en-US" dirty="0">
                <a:solidFill>
                  <a:prstClr val="white"/>
                </a:solidFill>
                <a:latin typeface="Times New Roman" pitchFamily="18" charset="0"/>
              </a:endParaRPr>
            </a:p>
          </p:txBody>
        </p:sp>
      </p:grpSp>
      <p:sp>
        <p:nvSpPr>
          <p:cNvPr id="228367" name="Freeform 15"/>
          <p:cNvSpPr>
            <a:spLocks/>
          </p:cNvSpPr>
          <p:nvPr/>
        </p:nvSpPr>
        <p:spPr bwMode="auto">
          <a:xfrm>
            <a:off x="3140804" y="1139104"/>
            <a:ext cx="6781800" cy="4648200"/>
          </a:xfrm>
          <a:custGeom>
            <a:avLst/>
            <a:gdLst/>
            <a:ahLst/>
            <a:cxnLst>
              <a:cxn ang="0">
                <a:pos x="0" y="2678"/>
              </a:cxn>
              <a:cxn ang="0">
                <a:pos x="1278" y="2490"/>
              </a:cxn>
              <a:cxn ang="0">
                <a:pos x="2223" y="1079"/>
              </a:cxn>
              <a:cxn ang="0">
                <a:pos x="2434" y="723"/>
              </a:cxn>
              <a:cxn ang="0">
                <a:pos x="2918" y="229"/>
              </a:cxn>
              <a:cxn ang="0">
                <a:pos x="3634" y="45"/>
              </a:cxn>
              <a:cxn ang="0">
                <a:pos x="4279" y="501"/>
              </a:cxn>
            </a:cxnLst>
            <a:rect l="0" t="0" r="r" b="b"/>
            <a:pathLst>
              <a:path w="4279" h="2756">
                <a:moveTo>
                  <a:pt x="0" y="2678"/>
                </a:moveTo>
                <a:cubicBezTo>
                  <a:pt x="215" y="2647"/>
                  <a:pt x="908" y="2756"/>
                  <a:pt x="1278" y="2490"/>
                </a:cubicBezTo>
                <a:cubicBezTo>
                  <a:pt x="1648" y="2224"/>
                  <a:pt x="2030" y="1373"/>
                  <a:pt x="2223" y="1079"/>
                </a:cubicBezTo>
                <a:cubicBezTo>
                  <a:pt x="2416" y="785"/>
                  <a:pt x="2318" y="865"/>
                  <a:pt x="2434" y="723"/>
                </a:cubicBezTo>
                <a:cubicBezTo>
                  <a:pt x="2550" y="581"/>
                  <a:pt x="2718" y="342"/>
                  <a:pt x="2918" y="229"/>
                </a:cubicBezTo>
                <a:cubicBezTo>
                  <a:pt x="3118" y="116"/>
                  <a:pt x="3407" y="0"/>
                  <a:pt x="3634" y="45"/>
                </a:cubicBezTo>
                <a:cubicBezTo>
                  <a:pt x="3861" y="90"/>
                  <a:pt x="4145" y="406"/>
                  <a:pt x="4279" y="501"/>
                </a:cubicBezTo>
              </a:path>
            </a:pathLst>
          </a:custGeom>
          <a:noFill/>
          <a:ln w="57150" cmpd="sng">
            <a:solidFill>
              <a:schemeClr val="bg2"/>
            </a:solidFill>
            <a:round/>
            <a:headEnd/>
            <a:tailEnd/>
          </a:ln>
          <a:effectLst/>
        </p:spPr>
        <p:txBody>
          <a:bodyPr wrap="none" anchor="ctr"/>
          <a:lstStyle/>
          <a:p>
            <a:pPr>
              <a:defRPr/>
            </a:pPr>
            <a:endParaRPr lang="en-US">
              <a:solidFill>
                <a:prstClr val="white"/>
              </a:solidFill>
              <a:latin typeface="Arial" pitchFamily="34" charset="0"/>
            </a:endParaRPr>
          </a:p>
        </p:txBody>
      </p:sp>
      <p:sp>
        <p:nvSpPr>
          <p:cNvPr id="3" name="Star: 5 Points 2">
            <a:extLst>
              <a:ext uri="{FF2B5EF4-FFF2-40B4-BE49-F238E27FC236}">
                <a16:creationId xmlns:a16="http://schemas.microsoft.com/office/drawing/2014/main" xmlns="" id="{D44F58F0-11E8-46AB-B999-A1353991075E}"/>
              </a:ext>
            </a:extLst>
          </p:cNvPr>
          <p:cNvSpPr/>
          <p:nvPr/>
        </p:nvSpPr>
        <p:spPr>
          <a:xfrm>
            <a:off x="7144450" y="1841600"/>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987467"/>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rrowheads="1"/>
          </p:cNvSpPr>
          <p:nvPr>
            <p:ph type="title"/>
          </p:nvPr>
        </p:nvSpPr>
        <p:spPr>
          <a:xfrm>
            <a:off x="4349436" y="166715"/>
            <a:ext cx="8385175" cy="1431925"/>
          </a:xfrm>
        </p:spPr>
        <p:txBody>
          <a:bodyPr>
            <a:normAutofit/>
          </a:bodyPr>
          <a:lstStyle/>
          <a:p>
            <a:pPr algn="ctr"/>
            <a:r>
              <a:rPr lang="en-US" sz="4000" dirty="0"/>
              <a:t>High Density Grazing</a:t>
            </a:r>
          </a:p>
        </p:txBody>
      </p:sp>
      <p:sp>
        <p:nvSpPr>
          <p:cNvPr id="41987" name="Rectangle 3"/>
          <p:cNvSpPr>
            <a:spLocks noGrp="1" noRot="1" noChangeArrowheads="1"/>
          </p:cNvSpPr>
          <p:nvPr>
            <p:ph idx="1"/>
          </p:nvPr>
        </p:nvSpPr>
        <p:spPr>
          <a:xfrm>
            <a:off x="597877" y="1431925"/>
            <a:ext cx="5350747" cy="4699279"/>
          </a:xfrm>
        </p:spPr>
        <p:txBody>
          <a:bodyPr>
            <a:normAutofit fontScale="92500" lnSpcReduction="10000"/>
          </a:bodyPr>
          <a:lstStyle/>
          <a:p>
            <a:pPr marL="609600" indent="-609600">
              <a:lnSpc>
                <a:spcPct val="90000"/>
              </a:lnSpc>
            </a:pPr>
            <a:r>
              <a:rPr lang="en-US" u="sng" dirty="0"/>
              <a:t>Ideally, 50-60% consumed, 30-40% trampled, 10% standing residual</a:t>
            </a:r>
          </a:p>
          <a:p>
            <a:pPr marL="609600" indent="-609600">
              <a:lnSpc>
                <a:spcPct val="90000"/>
              </a:lnSpc>
            </a:pPr>
            <a:r>
              <a:rPr lang="en-US" dirty="0"/>
              <a:t>More litter for microbes.</a:t>
            </a:r>
          </a:p>
          <a:p>
            <a:pPr marL="609600" indent="-609600">
              <a:lnSpc>
                <a:spcPct val="90000"/>
              </a:lnSpc>
            </a:pPr>
            <a:r>
              <a:rPr lang="en-US" dirty="0"/>
              <a:t>Higher organic matter in and on the soil</a:t>
            </a:r>
          </a:p>
          <a:p>
            <a:pPr marL="609600" indent="-609600">
              <a:lnSpc>
                <a:spcPct val="90000"/>
              </a:lnSpc>
            </a:pPr>
            <a:r>
              <a:rPr lang="en-US" dirty="0"/>
              <a:t>Better manure distribution. </a:t>
            </a:r>
          </a:p>
          <a:p>
            <a:pPr marL="609600" indent="-609600">
              <a:lnSpc>
                <a:spcPct val="90000"/>
              </a:lnSpc>
            </a:pPr>
            <a:r>
              <a:rPr lang="en-US" dirty="0"/>
              <a:t>Faster mineral recycling. </a:t>
            </a:r>
          </a:p>
          <a:p>
            <a:pPr marL="609600" indent="-609600">
              <a:lnSpc>
                <a:spcPct val="90000"/>
              </a:lnSpc>
            </a:pPr>
            <a:r>
              <a:rPr lang="en-US" dirty="0"/>
              <a:t>More drought proof. </a:t>
            </a:r>
          </a:p>
          <a:p>
            <a:pPr marL="609600" indent="-609600">
              <a:lnSpc>
                <a:spcPct val="90000"/>
              </a:lnSpc>
            </a:pPr>
            <a:r>
              <a:rPr lang="en-US" dirty="0"/>
              <a:t>More diversity of forages. </a:t>
            </a:r>
          </a:p>
          <a:p>
            <a:pPr marL="609600" indent="-609600">
              <a:lnSpc>
                <a:spcPct val="90000"/>
              </a:lnSpc>
            </a:pPr>
            <a:r>
              <a:rPr lang="en-US" dirty="0"/>
              <a:t>Increased </a:t>
            </a:r>
            <a:r>
              <a:rPr lang="en-US" dirty="0" smtClean="0"/>
              <a:t>stocking </a:t>
            </a:r>
            <a:r>
              <a:rPr lang="en-US" dirty="0"/>
              <a:t>rate</a:t>
            </a:r>
            <a:endParaRPr lang="en-US" sz="2800" dirty="0"/>
          </a:p>
          <a:p>
            <a:pPr marL="609600" indent="-609600">
              <a:lnSpc>
                <a:spcPct val="90000"/>
              </a:lnSpc>
            </a:pPr>
            <a:endParaRPr lang="en-US" sz="2800" dirty="0"/>
          </a:p>
          <a:p>
            <a:pPr marL="609600" indent="-609600">
              <a:lnSpc>
                <a:spcPct val="90000"/>
              </a:lnSpc>
            </a:pPr>
            <a:endParaRPr lang="en-US" sz="2800" dirty="0"/>
          </a:p>
          <a:p>
            <a:pPr marL="609600" indent="-609600">
              <a:lnSpc>
                <a:spcPct val="90000"/>
              </a:lnSpc>
            </a:pPr>
            <a:endParaRPr lang="en-US" sz="2800" dirty="0"/>
          </a:p>
          <a:p>
            <a:pPr marL="609600" indent="-609600">
              <a:lnSpc>
                <a:spcPct val="90000"/>
              </a:lnSpc>
            </a:pPr>
            <a:endParaRPr lang="en-US" sz="2000" dirty="0"/>
          </a:p>
          <a:p>
            <a:pPr marL="609600" indent="-609600">
              <a:lnSpc>
                <a:spcPct val="90000"/>
              </a:lnSpc>
            </a:pPr>
            <a:endParaRPr lang="en-US" sz="2000" b="1" dirty="0"/>
          </a:p>
          <a:p>
            <a:pPr marL="609600" indent="-609600">
              <a:lnSpc>
                <a:spcPct val="90000"/>
              </a:lnSpc>
            </a:pPr>
            <a:endParaRPr lang="en-US" sz="2000" dirty="0"/>
          </a:p>
          <a:p>
            <a:pPr marL="609600" indent="-609600">
              <a:lnSpc>
                <a:spcPct val="90000"/>
              </a:lnSpc>
            </a:pPr>
            <a:endParaRPr lang="en-US" dirty="0"/>
          </a:p>
          <a:p>
            <a:pPr marL="609600" indent="-609600">
              <a:lnSpc>
                <a:spcPct val="90000"/>
              </a:lnSpc>
            </a:pPr>
            <a:endParaRPr lang="en-US" dirty="0"/>
          </a:p>
          <a:p>
            <a:pPr marL="609600" indent="-609600">
              <a:lnSpc>
                <a:spcPct val="90000"/>
              </a:lnSpc>
            </a:pPr>
            <a:endParaRPr lang="en-US" sz="2000" dirty="0"/>
          </a:p>
        </p:txBody>
      </p:sp>
      <p:pic>
        <p:nvPicPr>
          <p:cNvPr id="5" name="Picture 2" descr="C:\Users\david.lamm\Documents\David.Lamm\Pictures\Summerfield farms\IMG_0089.JP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948624" y="1765356"/>
            <a:ext cx="5377368" cy="403241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63774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idx="4294967295"/>
          </p:nvPr>
        </p:nvSpPr>
        <p:spPr>
          <a:xfrm>
            <a:off x="0" y="254000"/>
            <a:ext cx="12192000" cy="1325563"/>
          </a:xfrm>
        </p:spPr>
        <p:txBody>
          <a:bodyPr/>
          <a:lstStyle/>
          <a:p>
            <a:pPr algn="ctr" eaLnBrk="1" hangingPunct="1">
              <a:defRPr/>
            </a:pPr>
            <a:r>
              <a:rPr lang="en-US" dirty="0"/>
              <a:t>High Density Grazing</a:t>
            </a:r>
          </a:p>
        </p:txBody>
      </p:sp>
      <p:pic>
        <p:nvPicPr>
          <p:cNvPr id="4" name="Content Placeholder 4" descr="cows on broughs 071.jpg"/>
          <p:cNvPicPr>
            <a:picLocks noChangeAspect="1"/>
          </p:cNvPicPr>
          <p:nvPr/>
        </p:nvPicPr>
        <p:blipFill rotWithShape="1">
          <a:blip r:embed="rId3" cstate="print">
            <a:extLst>
              <a:ext uri="{28A0092B-C50C-407E-A947-70E740481C1C}">
                <a14:useLocalDpi xmlns:a14="http://schemas.microsoft.com/office/drawing/2010/main" val="0"/>
              </a:ext>
            </a:extLst>
          </a:blip>
          <a:srcRect l="883" t="16945" r="1"/>
          <a:stretch/>
        </p:blipFill>
        <p:spPr>
          <a:xfrm>
            <a:off x="2222360" y="1228508"/>
            <a:ext cx="7878947" cy="4951584"/>
          </a:xfrm>
          <a:prstGeom prst="rect">
            <a:avLst/>
          </a:prstGeom>
          <a:ln w="19050">
            <a:solidFill>
              <a:schemeClr val="tx1"/>
            </a:solidFill>
          </a:ln>
        </p:spPr>
      </p:pic>
      <p:sp>
        <p:nvSpPr>
          <p:cNvPr id="6" name="TextBox 5"/>
          <p:cNvSpPr txBox="1"/>
          <p:nvPr/>
        </p:nvSpPr>
        <p:spPr>
          <a:xfrm>
            <a:off x="4618653" y="6142335"/>
            <a:ext cx="3344906" cy="461665"/>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2400" dirty="0"/>
              <a:t>150,000 lbs./ac.</a:t>
            </a:r>
          </a:p>
        </p:txBody>
      </p:sp>
    </p:spTree>
    <p:extLst>
      <p:ext uri="{BB962C8B-B14F-4D97-AF65-F5344CB8AC3E}">
        <p14:creationId xmlns:p14="http://schemas.microsoft.com/office/powerpoint/2010/main" val="38685266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2506226" y="234949"/>
            <a:ext cx="10515600" cy="1325563"/>
          </a:xfrm>
        </p:spPr>
        <p:txBody>
          <a:bodyPr/>
          <a:lstStyle/>
          <a:p>
            <a:pPr algn="ctr" eaLnBrk="1" hangingPunct="1">
              <a:defRPr/>
            </a:pPr>
            <a:r>
              <a:rPr lang="en-US" dirty="0"/>
              <a:t>Ultra High Density Grazing</a:t>
            </a:r>
          </a:p>
        </p:txBody>
      </p:sp>
      <p:pic>
        <p:nvPicPr>
          <p:cNvPr id="17411" name="Picture 6" descr="UHSD in TX 2"/>
          <p:cNvPicPr>
            <a:picLocks noGrp="1" noChangeAspect="1" noChangeArrowheads="1"/>
          </p:cNvPicPr>
          <p:nvPr>
            <p:ph sz="half" idx="1"/>
          </p:nvPr>
        </p:nvPicPr>
        <p:blipFill>
          <a:blip r:embed="rId3" cstate="print"/>
          <a:srcRect/>
          <a:stretch>
            <a:fillRect/>
          </a:stretch>
        </p:blipFill>
        <p:spPr>
          <a:xfrm>
            <a:off x="308149" y="2415227"/>
            <a:ext cx="5560087" cy="3614393"/>
          </a:xfrm>
          <a:noFill/>
          <a:ln w="28575">
            <a:solidFill>
              <a:schemeClr val="tx1"/>
            </a:solidFill>
          </a:ln>
        </p:spPr>
      </p:pic>
      <p:pic>
        <p:nvPicPr>
          <p:cNvPr id="5" name="Content Placeholder 4" descr="UHSD in TX"/>
          <p:cNvPicPr>
            <a:picLocks noGrp="1" noChangeAspect="1" noChangeArrowheads="1"/>
          </p:cNvPicPr>
          <p:nvPr>
            <p:ph sz="half" idx="2"/>
          </p:nvPr>
        </p:nvPicPr>
        <p:blipFill>
          <a:blip r:embed="rId4" cstate="print"/>
          <a:srcRect/>
          <a:stretch>
            <a:fillRect/>
          </a:stretch>
        </p:blipFill>
        <p:spPr>
          <a:xfrm>
            <a:off x="5230948" y="1708831"/>
            <a:ext cx="6750036" cy="4421273"/>
          </a:xfrm>
          <a:noFill/>
          <a:ln w="28575">
            <a:solidFill>
              <a:schemeClr val="tx1"/>
            </a:solidFill>
          </a:ln>
        </p:spPr>
      </p:pic>
      <p:sp>
        <p:nvSpPr>
          <p:cNvPr id="2" name="TextBox 1">
            <a:extLst>
              <a:ext uri="{FF2B5EF4-FFF2-40B4-BE49-F238E27FC236}">
                <a16:creationId xmlns:a16="http://schemas.microsoft.com/office/drawing/2014/main" xmlns="" id="{F9A46740-B58A-49A7-882E-D61A762FBFFA}"/>
              </a:ext>
            </a:extLst>
          </p:cNvPr>
          <p:cNvSpPr txBox="1"/>
          <p:nvPr/>
        </p:nvSpPr>
        <p:spPr>
          <a:xfrm>
            <a:off x="1847460" y="6130104"/>
            <a:ext cx="3573625" cy="369332"/>
          </a:xfrm>
          <a:prstGeom prst="rect">
            <a:avLst/>
          </a:prstGeom>
          <a:noFill/>
        </p:spPr>
        <p:txBody>
          <a:bodyPr wrap="square" rtlCol="0">
            <a:spAutoFit/>
          </a:bodyPr>
          <a:lstStyle/>
          <a:p>
            <a:r>
              <a:rPr lang="en-US" dirty="0"/>
              <a:t>600,000 </a:t>
            </a:r>
            <a:r>
              <a:rPr lang="en-US" dirty="0" err="1"/>
              <a:t>lb</a:t>
            </a:r>
            <a:r>
              <a:rPr lang="en-US" dirty="0"/>
              <a:t>/ac 15 minutes apart</a:t>
            </a:r>
          </a:p>
        </p:txBody>
      </p:sp>
    </p:spTree>
    <p:extLst>
      <p:ext uri="{BB962C8B-B14F-4D97-AF65-F5344CB8AC3E}">
        <p14:creationId xmlns:p14="http://schemas.microsoft.com/office/powerpoint/2010/main" val="375039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591806" y="532564"/>
            <a:ext cx="2980174" cy="1325563"/>
          </a:xfrm>
        </p:spPr>
        <p:txBody>
          <a:bodyPr/>
          <a:lstStyle/>
          <a:p>
            <a:pPr algn="ctr" eaLnBrk="1" hangingPunct="1">
              <a:defRPr/>
            </a:pPr>
            <a:r>
              <a:rPr lang="en-US" sz="4000" dirty="0"/>
              <a:t>Building Soil Health</a:t>
            </a:r>
          </a:p>
        </p:txBody>
      </p:sp>
      <p:pic>
        <p:nvPicPr>
          <p:cNvPr id="8196" name="Picture 8" descr="Before on Broughs 040"/>
          <p:cNvPicPr>
            <a:picLocks noGrp="1" noChangeAspect="1" noChangeArrowheads="1"/>
          </p:cNvPicPr>
          <p:nvPr>
            <p:ph idx="1"/>
          </p:nvPr>
        </p:nvPicPr>
        <p:blipFill>
          <a:blip r:embed="rId3" cstate="screen"/>
          <a:srcRect/>
          <a:stretch>
            <a:fillRect/>
          </a:stretch>
        </p:blipFill>
        <p:spPr>
          <a:xfrm>
            <a:off x="3925556" y="482322"/>
            <a:ext cx="8266444" cy="6199833"/>
          </a:xfrm>
          <a:noFill/>
          <a:ln w="19050">
            <a:solidFill>
              <a:schemeClr val="tx1"/>
            </a:solidFill>
          </a:ln>
        </p:spPr>
      </p:pic>
      <p:pic>
        <p:nvPicPr>
          <p:cNvPr id="5" name="Picture 4" descr="HD Grazing-Broughs 032"/>
          <p:cNvPicPr>
            <a:picLocks noChangeAspect="1" noChangeArrowheads="1"/>
          </p:cNvPicPr>
          <p:nvPr/>
        </p:nvPicPr>
        <p:blipFill>
          <a:blip r:embed="rId4" cstate="screen"/>
          <a:srcRect/>
          <a:stretch>
            <a:fillRect/>
          </a:stretch>
        </p:blipFill>
        <p:spPr>
          <a:xfrm>
            <a:off x="248278" y="1858127"/>
            <a:ext cx="6328278" cy="4746209"/>
          </a:xfrm>
          <a:prstGeom prst="rect">
            <a:avLst/>
          </a:prstGeom>
          <a:noFill/>
          <a:ln w="19050">
            <a:solidFill>
              <a:schemeClr val="tx1"/>
            </a:solidFill>
          </a:ln>
        </p:spPr>
      </p:pic>
      <p:pic>
        <p:nvPicPr>
          <p:cNvPr id="6" name="Picture 4" descr="439862-R1-07-8_008"/>
          <p:cNvPicPr>
            <a:picLocks noChangeAspect="1" noChangeArrowheads="1"/>
          </p:cNvPicPr>
          <p:nvPr/>
        </p:nvPicPr>
        <p:blipFill>
          <a:blip r:embed="rId5" cstate="print"/>
          <a:stretch>
            <a:fillRect/>
          </a:stretch>
        </p:blipFill>
        <p:spPr>
          <a:xfrm>
            <a:off x="4830040" y="2152331"/>
            <a:ext cx="5541264" cy="3742944"/>
          </a:xfrm>
          <a:prstGeom prst="rect">
            <a:avLst/>
          </a:prstGeom>
          <a:noFill/>
          <a:ln w="19050">
            <a:solidFill>
              <a:schemeClr val="tx1"/>
            </a:solidFill>
          </a:ln>
        </p:spPr>
      </p:pic>
    </p:spTree>
    <p:extLst>
      <p:ext uri="{BB962C8B-B14F-4D97-AF65-F5344CB8AC3E}">
        <p14:creationId xmlns:p14="http://schemas.microsoft.com/office/powerpoint/2010/main" val="384718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6063" y="-93819"/>
            <a:ext cx="6255937" cy="1325563"/>
          </a:xfrm>
        </p:spPr>
        <p:txBody>
          <a:bodyPr/>
          <a:lstStyle/>
          <a:p>
            <a:pPr algn="ctr"/>
            <a:r>
              <a:rPr lang="en-US" dirty="0"/>
              <a:t>South Dakota Ranch</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0822" y="824786"/>
            <a:ext cx="6034617" cy="4525963"/>
          </a:xfrm>
          <a:ln w="19050">
            <a:solidFill>
              <a:schemeClr val="tx1"/>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4355" y="1688943"/>
            <a:ext cx="6283023" cy="4712267"/>
          </a:xfrm>
          <a:prstGeom prst="rect">
            <a:avLst/>
          </a:prstGeom>
          <a:ln w="19050">
            <a:solidFill>
              <a:schemeClr val="tx1"/>
            </a:solidFill>
          </a:ln>
        </p:spPr>
      </p:pic>
    </p:spTree>
    <p:extLst>
      <p:ext uri="{BB962C8B-B14F-4D97-AF65-F5344CB8AC3E}">
        <p14:creationId xmlns:p14="http://schemas.microsoft.com/office/powerpoint/2010/main" val="56781054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5" name="Picture 3" descr="C:\Users\steve.woodruff\Pictures\Christmas 2010\DSC0008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8518" y="723483"/>
            <a:ext cx="7633731" cy="572529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837" y="1316334"/>
            <a:ext cx="2602523" cy="1569660"/>
          </a:xfrm>
          <a:prstGeom prst="rect">
            <a:avLst/>
          </a:prstGeom>
          <a:noFill/>
        </p:spPr>
        <p:txBody>
          <a:bodyPr wrap="square" rtlCol="0">
            <a:spAutoFit/>
          </a:bodyPr>
          <a:lstStyle/>
          <a:p>
            <a:r>
              <a:rPr lang="en-US" sz="3200" dirty="0"/>
              <a:t>Stockpiling Forage with Strip grazing </a:t>
            </a:r>
          </a:p>
        </p:txBody>
      </p:sp>
      <p:pic>
        <p:nvPicPr>
          <p:cNvPr id="4" name="Picture 2" descr="C:\Users\steve.woodruff\Documents\Brad Storie\IMG_162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6764" y="496946"/>
            <a:ext cx="7824317" cy="586790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1837" y="3430897"/>
            <a:ext cx="2787075" cy="1384995"/>
          </a:xfrm>
          <a:prstGeom prst="rect">
            <a:avLst/>
          </a:prstGeom>
          <a:noFill/>
        </p:spPr>
        <p:txBody>
          <a:bodyPr wrap="square" rtlCol="0">
            <a:spAutoFit/>
          </a:bodyPr>
          <a:lstStyle/>
          <a:p>
            <a:r>
              <a:rPr lang="en-US" sz="2800" dirty="0"/>
              <a:t>Same field the following spring</a:t>
            </a:r>
          </a:p>
          <a:p>
            <a:endParaRPr lang="en-US" sz="2800" dirty="0"/>
          </a:p>
        </p:txBody>
      </p:sp>
    </p:spTree>
    <p:extLst>
      <p:ext uri="{BB962C8B-B14F-4D97-AF65-F5344CB8AC3E}">
        <p14:creationId xmlns:p14="http://schemas.microsoft.com/office/powerpoint/2010/main" val="56716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P0627.JPG"/>
          <p:cNvPicPr>
            <a:picLocks noChangeAspect="1"/>
          </p:cNvPicPr>
          <p:nvPr/>
        </p:nvPicPr>
        <p:blipFill>
          <a:blip r:embed="rId3" cstate="print"/>
          <a:stretch>
            <a:fillRect/>
          </a:stretch>
        </p:blipFill>
        <p:spPr>
          <a:xfrm>
            <a:off x="3829655" y="2960515"/>
            <a:ext cx="4560363" cy="3585195"/>
          </a:xfrm>
          <a:prstGeom prst="rect">
            <a:avLst/>
          </a:prstGeom>
          <a:ln w="19050">
            <a:solidFill>
              <a:schemeClr val="tx1"/>
            </a:solidFill>
          </a:ln>
        </p:spPr>
      </p:pic>
      <p:sp>
        <p:nvSpPr>
          <p:cNvPr id="3" name="TextBox 2"/>
          <p:cNvSpPr txBox="1"/>
          <p:nvPr/>
        </p:nvSpPr>
        <p:spPr>
          <a:xfrm>
            <a:off x="150725" y="1268136"/>
            <a:ext cx="3617404" cy="3139321"/>
          </a:xfrm>
          <a:prstGeom prst="rect">
            <a:avLst/>
          </a:prstGeom>
          <a:solidFill>
            <a:schemeClr val="accent6">
              <a:lumMod val="20000"/>
              <a:lumOff val="80000"/>
            </a:schemeClr>
          </a:solidFill>
          <a:ln w="19050">
            <a:solidFill>
              <a:schemeClr val="tx1"/>
            </a:solidFill>
          </a:ln>
        </p:spPr>
        <p:txBody>
          <a:bodyPr wrap="square" rtlCol="0">
            <a:spAutoFit/>
          </a:bodyPr>
          <a:lstStyle/>
          <a:p>
            <a:r>
              <a:rPr lang="en-US" sz="2200" dirty="0">
                <a:solidFill>
                  <a:prstClr val="black"/>
                </a:solidFill>
              </a:rPr>
              <a:t>High density Grazing 2-years</a:t>
            </a:r>
          </a:p>
          <a:p>
            <a:r>
              <a:rPr lang="en-US" sz="2200" dirty="0">
                <a:solidFill>
                  <a:prstClr val="black"/>
                </a:solidFill>
              </a:rPr>
              <a:t>West Side of Shelterbelt</a:t>
            </a:r>
          </a:p>
          <a:p>
            <a:pPr marL="342900" indent="-342900">
              <a:buFont typeface="Arial" panose="020B0604020202020204" pitchFamily="34" charset="0"/>
              <a:buChar char="•"/>
            </a:pPr>
            <a:r>
              <a:rPr lang="en-US" sz="2200" dirty="0">
                <a:solidFill>
                  <a:prstClr val="black"/>
                </a:solidFill>
              </a:rPr>
              <a:t>Total Biology – 6105 ng/g soil</a:t>
            </a:r>
          </a:p>
          <a:p>
            <a:pPr marL="342900" indent="-342900">
              <a:buFont typeface="Arial" panose="020B0604020202020204" pitchFamily="34" charset="0"/>
              <a:buChar char="•"/>
            </a:pPr>
            <a:r>
              <a:rPr lang="en-US" sz="2200" dirty="0" err="1">
                <a:solidFill>
                  <a:prstClr val="black"/>
                </a:solidFill>
              </a:rPr>
              <a:t>Actinomycetes</a:t>
            </a:r>
            <a:r>
              <a:rPr lang="en-US" sz="2200" dirty="0">
                <a:solidFill>
                  <a:prstClr val="black"/>
                </a:solidFill>
              </a:rPr>
              <a:t> – 213 ng/g soil</a:t>
            </a:r>
          </a:p>
          <a:p>
            <a:pPr marL="342900" indent="-342900">
              <a:buFont typeface="Arial" panose="020B0604020202020204" pitchFamily="34" charset="0"/>
              <a:buChar char="•"/>
            </a:pPr>
            <a:r>
              <a:rPr lang="en-US" sz="2200" dirty="0">
                <a:solidFill>
                  <a:prstClr val="black"/>
                </a:solidFill>
              </a:rPr>
              <a:t>Bacteria – 4417 ng/g soil</a:t>
            </a:r>
          </a:p>
          <a:p>
            <a:pPr marL="342900" indent="-342900">
              <a:buFont typeface="Arial" panose="020B0604020202020204" pitchFamily="34" charset="0"/>
              <a:buChar char="•"/>
            </a:pPr>
            <a:r>
              <a:rPr lang="en-US" sz="2200" dirty="0">
                <a:solidFill>
                  <a:prstClr val="black"/>
                </a:solidFill>
              </a:rPr>
              <a:t>Fungi – 786 ng/g soil</a:t>
            </a:r>
          </a:p>
          <a:p>
            <a:pPr marL="342900" indent="-342900">
              <a:buFont typeface="Arial" panose="020B0604020202020204" pitchFamily="34" charset="0"/>
              <a:buChar char="•"/>
            </a:pPr>
            <a:r>
              <a:rPr lang="en-US" sz="2200" dirty="0">
                <a:solidFill>
                  <a:prstClr val="black"/>
                </a:solidFill>
              </a:rPr>
              <a:t>Mycorrhiza – 230 ng/g soil </a:t>
            </a:r>
          </a:p>
        </p:txBody>
      </p:sp>
      <p:sp>
        <p:nvSpPr>
          <p:cNvPr id="4" name="TextBox 3"/>
          <p:cNvSpPr txBox="1"/>
          <p:nvPr/>
        </p:nvSpPr>
        <p:spPr>
          <a:xfrm>
            <a:off x="8451544" y="1286358"/>
            <a:ext cx="3617404" cy="3139321"/>
          </a:xfrm>
          <a:prstGeom prst="rect">
            <a:avLst/>
          </a:prstGeom>
          <a:solidFill>
            <a:schemeClr val="accent6">
              <a:lumMod val="20000"/>
              <a:lumOff val="80000"/>
            </a:schemeClr>
          </a:solidFill>
          <a:ln w="19050">
            <a:solidFill>
              <a:schemeClr val="tx1"/>
            </a:solidFill>
          </a:ln>
        </p:spPr>
        <p:txBody>
          <a:bodyPr wrap="square" rtlCol="0">
            <a:spAutoFit/>
          </a:bodyPr>
          <a:lstStyle/>
          <a:p>
            <a:r>
              <a:rPr lang="en-US" sz="2200" dirty="0">
                <a:solidFill>
                  <a:prstClr val="black"/>
                </a:solidFill>
              </a:rPr>
              <a:t>No high density Grazing</a:t>
            </a:r>
          </a:p>
          <a:p>
            <a:r>
              <a:rPr lang="en-US" sz="2200" dirty="0">
                <a:solidFill>
                  <a:prstClr val="black"/>
                </a:solidFill>
              </a:rPr>
              <a:t>East Side of Shelterbelt</a:t>
            </a:r>
          </a:p>
          <a:p>
            <a:pPr marL="342900" indent="-342900">
              <a:buFont typeface="Arial" panose="020B0604020202020204" pitchFamily="34" charset="0"/>
              <a:buChar char="•"/>
            </a:pPr>
            <a:r>
              <a:rPr lang="en-US" sz="2200" dirty="0">
                <a:solidFill>
                  <a:prstClr val="black"/>
                </a:solidFill>
              </a:rPr>
              <a:t>Total Biology – 4228 ng/g soil</a:t>
            </a:r>
          </a:p>
          <a:p>
            <a:pPr marL="342900" indent="-342900">
              <a:buFont typeface="Arial" panose="020B0604020202020204" pitchFamily="34" charset="0"/>
              <a:buChar char="•"/>
            </a:pPr>
            <a:r>
              <a:rPr lang="en-US" sz="2200" dirty="0" err="1">
                <a:solidFill>
                  <a:prstClr val="black"/>
                </a:solidFill>
              </a:rPr>
              <a:t>Actinomycetes</a:t>
            </a:r>
            <a:r>
              <a:rPr lang="en-US" sz="2200" dirty="0">
                <a:solidFill>
                  <a:prstClr val="black"/>
                </a:solidFill>
              </a:rPr>
              <a:t> – 418 ng/g soil</a:t>
            </a:r>
          </a:p>
          <a:p>
            <a:pPr marL="342900" indent="-342900">
              <a:buFont typeface="Arial" panose="020B0604020202020204" pitchFamily="34" charset="0"/>
              <a:buChar char="•"/>
            </a:pPr>
            <a:r>
              <a:rPr lang="en-US" sz="2200" dirty="0">
                <a:solidFill>
                  <a:prstClr val="black"/>
                </a:solidFill>
              </a:rPr>
              <a:t>Bacteria – 3349 ng/g soil</a:t>
            </a:r>
          </a:p>
          <a:p>
            <a:pPr marL="342900" indent="-342900">
              <a:buFont typeface="Arial" panose="020B0604020202020204" pitchFamily="34" charset="0"/>
              <a:buChar char="•"/>
            </a:pPr>
            <a:r>
              <a:rPr lang="en-US" sz="2200" dirty="0">
                <a:solidFill>
                  <a:prstClr val="black"/>
                </a:solidFill>
              </a:rPr>
              <a:t>Fungi – 386 ng/g soil</a:t>
            </a:r>
          </a:p>
          <a:p>
            <a:pPr marL="342900" indent="-342900">
              <a:buFont typeface="Arial" panose="020B0604020202020204" pitchFamily="34" charset="0"/>
              <a:buChar char="•"/>
            </a:pPr>
            <a:r>
              <a:rPr lang="en-US" sz="2200" dirty="0">
                <a:solidFill>
                  <a:prstClr val="black"/>
                </a:solidFill>
              </a:rPr>
              <a:t>Mycorrhiza – 145 ng/g soil</a:t>
            </a:r>
          </a:p>
        </p:txBody>
      </p:sp>
      <p:sp>
        <p:nvSpPr>
          <p:cNvPr id="5" name="TextBox 4"/>
          <p:cNvSpPr txBox="1"/>
          <p:nvPr/>
        </p:nvSpPr>
        <p:spPr>
          <a:xfrm>
            <a:off x="5064369" y="190918"/>
            <a:ext cx="6099350" cy="1077218"/>
          </a:xfrm>
          <a:prstGeom prst="rect">
            <a:avLst/>
          </a:prstGeom>
          <a:noFill/>
        </p:spPr>
        <p:txBody>
          <a:bodyPr wrap="square" rtlCol="0">
            <a:spAutoFit/>
          </a:bodyPr>
          <a:lstStyle/>
          <a:p>
            <a:r>
              <a:rPr lang="en-US" sz="3200" dirty="0"/>
              <a:t>North Dakota High Stock Density Impact on Soil Biology</a:t>
            </a:r>
          </a:p>
        </p:txBody>
      </p:sp>
    </p:spTree>
    <p:extLst>
      <p:ext uri="{BB962C8B-B14F-4D97-AF65-F5344CB8AC3E}">
        <p14:creationId xmlns:p14="http://schemas.microsoft.com/office/powerpoint/2010/main" val="13641285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xmlns="" id="{05DC457D-F287-4970-9B4F-CFAD5A7CC20D}"/>
              </a:ext>
            </a:extLst>
          </p:cNvPr>
          <p:cNvSpPr>
            <a:spLocks noGrp="1"/>
          </p:cNvSpPr>
          <p:nvPr>
            <p:ph type="title"/>
          </p:nvPr>
        </p:nvSpPr>
        <p:spPr/>
        <p:txBody>
          <a:bodyPr/>
          <a:lstStyle/>
          <a:p>
            <a:pPr>
              <a:defRPr/>
            </a:pPr>
            <a:endParaRPr lang="en-US" altLang="en-US">
              <a:solidFill>
                <a:schemeClr val="tx1">
                  <a:lumMod val="75000"/>
                  <a:lumOff val="25000"/>
                </a:schemeClr>
              </a:solidFill>
            </a:endParaRPr>
          </a:p>
        </p:txBody>
      </p:sp>
      <p:pic>
        <p:nvPicPr>
          <p:cNvPr id="44035" name="Picture 8">
            <a:extLst>
              <a:ext uri="{FF2B5EF4-FFF2-40B4-BE49-F238E27FC236}">
                <a16:creationId xmlns:a16="http://schemas.microsoft.com/office/drawing/2014/main" xmlns="" id="{E2F30786-57E3-476C-9B30-3F0A0C00211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667001" y="857250"/>
            <a:ext cx="6854825" cy="5143500"/>
          </a:xfrm>
        </p:spPr>
      </p:pic>
    </p:spTree>
    <p:extLst>
      <p:ext uri="{BB962C8B-B14F-4D97-AF65-F5344CB8AC3E}">
        <p14:creationId xmlns:p14="http://schemas.microsoft.com/office/powerpoint/2010/main" val="13421123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3" descr="Animals23.jpg"/>
          <p:cNvPicPr>
            <a:picLocks noChangeAspect="1"/>
          </p:cNvPicPr>
          <p:nvPr/>
        </p:nvPicPr>
        <p:blipFill rotWithShape="1">
          <a:blip r:embed="rId3" cstate="print">
            <a:extLst>
              <a:ext uri="{28A0092B-C50C-407E-A947-70E740481C1C}">
                <a14:useLocalDpi xmlns:a14="http://schemas.microsoft.com/office/drawing/2010/main" val="0"/>
              </a:ext>
            </a:extLst>
          </a:blip>
          <a:srcRect t="15835"/>
          <a:stretch/>
        </p:blipFill>
        <p:spPr bwMode="auto">
          <a:xfrm>
            <a:off x="5178700" y="968396"/>
            <a:ext cx="4793136" cy="302561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1747" name="Rectangle 3"/>
          <p:cNvSpPr>
            <a:spLocks noChangeArrowheads="1"/>
          </p:cNvSpPr>
          <p:nvPr/>
        </p:nvSpPr>
        <p:spPr bwMode="auto">
          <a:xfrm>
            <a:off x="4648200" y="6248400"/>
            <a:ext cx="2895600" cy="457200"/>
          </a:xfrm>
          <a:prstGeom prst="rect">
            <a:avLst/>
          </a:prstGeom>
          <a:noFill/>
          <a:ln w="12700">
            <a:noFill/>
            <a:miter lim="800000"/>
            <a:headEnd/>
            <a:tailEnd/>
          </a:ln>
        </p:spPr>
        <p:txBody>
          <a:bodyPr wrap="none" anchor="ctr"/>
          <a:lstStyle/>
          <a:p>
            <a:pPr>
              <a:defRPr/>
            </a:pPr>
            <a:endParaRPr lang="en-US" dirty="0">
              <a:solidFill>
                <a:prstClr val="white"/>
              </a:solidFill>
              <a:latin typeface="Arial" charset="0"/>
            </a:endParaRPr>
          </a:p>
        </p:txBody>
      </p:sp>
      <p:sp>
        <p:nvSpPr>
          <p:cNvPr id="31749" name="Text Box 19"/>
          <p:cNvSpPr txBox="1">
            <a:spLocks noChangeArrowheads="1"/>
          </p:cNvSpPr>
          <p:nvPr/>
        </p:nvSpPr>
        <p:spPr bwMode="auto">
          <a:xfrm>
            <a:off x="3351350" y="60022"/>
            <a:ext cx="9144000" cy="646331"/>
          </a:xfrm>
          <a:prstGeom prst="rect">
            <a:avLst/>
          </a:prstGeom>
          <a:noFill/>
          <a:ln w="12700">
            <a:noFill/>
            <a:miter lim="800000"/>
            <a:headEnd/>
            <a:tailEnd/>
          </a:ln>
        </p:spPr>
        <p:txBody>
          <a:bodyPr wrap="square">
            <a:spAutoFit/>
          </a:bodyPr>
          <a:lstStyle/>
          <a:p>
            <a:pPr algn="ctr">
              <a:defRPr/>
            </a:pPr>
            <a:r>
              <a:rPr lang="en-US" sz="3600" dirty="0">
                <a:latin typeface="+mj-lt"/>
              </a:rPr>
              <a:t>Impact of Manure and Urine recycling</a:t>
            </a:r>
          </a:p>
        </p:txBody>
      </p:sp>
      <p:pic>
        <p:nvPicPr>
          <p:cNvPr id="52230" name="Picture 20" descr="butner020201110450_422 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3376" y="3794272"/>
            <a:ext cx="3054699" cy="27432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2231" name="Picture 21" descr="DSCN599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5282" y="3637146"/>
            <a:ext cx="3819144" cy="2866631"/>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22"/>
          <p:cNvGrpSpPr>
            <a:grpSpLocks/>
          </p:cNvGrpSpPr>
          <p:nvPr/>
        </p:nvGrpSpPr>
        <p:grpSpPr bwMode="auto">
          <a:xfrm>
            <a:off x="439397" y="5846947"/>
            <a:ext cx="1600200" cy="533400"/>
            <a:chOff x="1652" y="2112"/>
            <a:chExt cx="1152" cy="421"/>
          </a:xfrm>
        </p:grpSpPr>
        <p:sp>
          <p:nvSpPr>
            <p:cNvPr id="31758" name="Rectangle 4"/>
            <p:cNvSpPr>
              <a:spLocks noChangeArrowheads="1"/>
            </p:cNvSpPr>
            <p:nvPr/>
          </p:nvSpPr>
          <p:spPr bwMode="auto">
            <a:xfrm>
              <a:off x="1652" y="2115"/>
              <a:ext cx="25" cy="30"/>
            </a:xfrm>
            <a:prstGeom prst="rect">
              <a:avLst/>
            </a:prstGeom>
            <a:solidFill>
              <a:srgbClr val="000040"/>
            </a:solidFill>
            <a:ln w="12700">
              <a:noFill/>
              <a:miter lim="800000"/>
              <a:headEnd/>
              <a:tailEnd/>
            </a:ln>
          </p:spPr>
          <p:txBody>
            <a:bodyPr wrap="none" anchor="ctr"/>
            <a:lstStyle/>
            <a:p>
              <a:pPr>
                <a:defRPr/>
              </a:pPr>
              <a:endParaRPr lang="en-US" dirty="0">
                <a:solidFill>
                  <a:prstClr val="white"/>
                </a:solidFill>
                <a:latin typeface="Arial" charset="0"/>
              </a:endParaRPr>
            </a:p>
          </p:txBody>
        </p:sp>
        <p:sp>
          <p:nvSpPr>
            <p:cNvPr id="31759" name="Freeform 8"/>
            <p:cNvSpPr>
              <a:spLocks/>
            </p:cNvSpPr>
            <p:nvPr/>
          </p:nvSpPr>
          <p:spPr bwMode="auto">
            <a:xfrm>
              <a:off x="1825" y="2112"/>
              <a:ext cx="979" cy="421"/>
            </a:xfrm>
            <a:custGeom>
              <a:avLst/>
              <a:gdLst>
                <a:gd name="T0" fmla="*/ 1052 w 957"/>
                <a:gd name="T1" fmla="*/ 329 h 362"/>
                <a:gd name="T2" fmla="*/ 1040 w 957"/>
                <a:gd name="T3" fmla="*/ 261 h 362"/>
                <a:gd name="T4" fmla="*/ 1010 w 957"/>
                <a:gd name="T5" fmla="*/ 201 h 362"/>
                <a:gd name="T6" fmla="*/ 962 w 957"/>
                <a:gd name="T7" fmla="*/ 144 h 362"/>
                <a:gd name="T8" fmla="*/ 897 w 957"/>
                <a:gd name="T9" fmla="*/ 94 h 362"/>
                <a:gd name="T10" fmla="*/ 819 w 957"/>
                <a:gd name="T11" fmla="*/ 56 h 362"/>
                <a:gd name="T12" fmla="*/ 730 w 957"/>
                <a:gd name="T13" fmla="*/ 26 h 362"/>
                <a:gd name="T14" fmla="*/ 631 w 957"/>
                <a:gd name="T15" fmla="*/ 3 h 362"/>
                <a:gd name="T16" fmla="*/ 525 w 957"/>
                <a:gd name="T17" fmla="*/ 0 h 362"/>
                <a:gd name="T18" fmla="*/ 419 w 957"/>
                <a:gd name="T19" fmla="*/ 3 h 362"/>
                <a:gd name="T20" fmla="*/ 321 w 957"/>
                <a:gd name="T21" fmla="*/ 26 h 362"/>
                <a:gd name="T22" fmla="*/ 231 w 957"/>
                <a:gd name="T23" fmla="*/ 56 h 362"/>
                <a:gd name="T24" fmla="*/ 154 w 957"/>
                <a:gd name="T25" fmla="*/ 94 h 362"/>
                <a:gd name="T26" fmla="*/ 90 w 957"/>
                <a:gd name="T27" fmla="*/ 144 h 362"/>
                <a:gd name="T28" fmla="*/ 42 w 957"/>
                <a:gd name="T29" fmla="*/ 201 h 362"/>
                <a:gd name="T30" fmla="*/ 10 w 957"/>
                <a:gd name="T31" fmla="*/ 261 h 362"/>
                <a:gd name="T32" fmla="*/ 0 w 957"/>
                <a:gd name="T33" fmla="*/ 329 h 362"/>
                <a:gd name="T34" fmla="*/ 10 w 957"/>
                <a:gd name="T35" fmla="*/ 395 h 362"/>
                <a:gd name="T36" fmla="*/ 42 w 957"/>
                <a:gd name="T37" fmla="*/ 457 h 362"/>
                <a:gd name="T38" fmla="*/ 90 w 957"/>
                <a:gd name="T39" fmla="*/ 514 h 362"/>
                <a:gd name="T40" fmla="*/ 154 w 957"/>
                <a:gd name="T41" fmla="*/ 563 h 362"/>
                <a:gd name="T42" fmla="*/ 231 w 957"/>
                <a:gd name="T43" fmla="*/ 602 h 362"/>
                <a:gd name="T44" fmla="*/ 321 w 957"/>
                <a:gd name="T45" fmla="*/ 633 h 362"/>
                <a:gd name="T46" fmla="*/ 419 w 957"/>
                <a:gd name="T47" fmla="*/ 654 h 362"/>
                <a:gd name="T48" fmla="*/ 525 w 957"/>
                <a:gd name="T49" fmla="*/ 661 h 362"/>
                <a:gd name="T50" fmla="*/ 631 w 957"/>
                <a:gd name="T51" fmla="*/ 654 h 362"/>
                <a:gd name="T52" fmla="*/ 730 w 957"/>
                <a:gd name="T53" fmla="*/ 633 h 362"/>
                <a:gd name="T54" fmla="*/ 819 w 957"/>
                <a:gd name="T55" fmla="*/ 602 h 362"/>
                <a:gd name="T56" fmla="*/ 897 w 957"/>
                <a:gd name="T57" fmla="*/ 563 h 362"/>
                <a:gd name="T58" fmla="*/ 962 w 957"/>
                <a:gd name="T59" fmla="*/ 514 h 362"/>
                <a:gd name="T60" fmla="*/ 1010 w 957"/>
                <a:gd name="T61" fmla="*/ 457 h 362"/>
                <a:gd name="T62" fmla="*/ 1040 w 957"/>
                <a:gd name="T63" fmla="*/ 395 h 362"/>
                <a:gd name="T64" fmla="*/ 1052 w 957"/>
                <a:gd name="T65" fmla="*/ 329 h 3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57"/>
                <a:gd name="T100" fmla="*/ 0 h 362"/>
                <a:gd name="T101" fmla="*/ 957 w 957"/>
                <a:gd name="T102" fmla="*/ 362 h 3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57" h="362">
                  <a:moveTo>
                    <a:pt x="956" y="180"/>
                  </a:moveTo>
                  <a:lnTo>
                    <a:pt x="946" y="143"/>
                  </a:lnTo>
                  <a:lnTo>
                    <a:pt x="918" y="110"/>
                  </a:lnTo>
                  <a:lnTo>
                    <a:pt x="874" y="79"/>
                  </a:lnTo>
                  <a:lnTo>
                    <a:pt x="815" y="52"/>
                  </a:lnTo>
                  <a:lnTo>
                    <a:pt x="745" y="30"/>
                  </a:lnTo>
                  <a:lnTo>
                    <a:pt x="664" y="14"/>
                  </a:lnTo>
                  <a:lnTo>
                    <a:pt x="574" y="3"/>
                  </a:lnTo>
                  <a:lnTo>
                    <a:pt x="478" y="0"/>
                  </a:lnTo>
                  <a:lnTo>
                    <a:pt x="381" y="3"/>
                  </a:lnTo>
                  <a:lnTo>
                    <a:pt x="292" y="14"/>
                  </a:lnTo>
                  <a:lnTo>
                    <a:pt x="211" y="30"/>
                  </a:lnTo>
                  <a:lnTo>
                    <a:pt x="140" y="52"/>
                  </a:lnTo>
                  <a:lnTo>
                    <a:pt x="82" y="79"/>
                  </a:lnTo>
                  <a:lnTo>
                    <a:pt x="38" y="110"/>
                  </a:lnTo>
                  <a:lnTo>
                    <a:pt x="10" y="143"/>
                  </a:lnTo>
                  <a:lnTo>
                    <a:pt x="0" y="180"/>
                  </a:lnTo>
                  <a:lnTo>
                    <a:pt x="10" y="216"/>
                  </a:lnTo>
                  <a:lnTo>
                    <a:pt x="38" y="250"/>
                  </a:lnTo>
                  <a:lnTo>
                    <a:pt x="82" y="281"/>
                  </a:lnTo>
                  <a:lnTo>
                    <a:pt x="140" y="308"/>
                  </a:lnTo>
                  <a:lnTo>
                    <a:pt x="211" y="329"/>
                  </a:lnTo>
                  <a:lnTo>
                    <a:pt x="292" y="346"/>
                  </a:lnTo>
                  <a:lnTo>
                    <a:pt x="381" y="357"/>
                  </a:lnTo>
                  <a:lnTo>
                    <a:pt x="478" y="361"/>
                  </a:lnTo>
                  <a:lnTo>
                    <a:pt x="574" y="357"/>
                  </a:lnTo>
                  <a:lnTo>
                    <a:pt x="664" y="346"/>
                  </a:lnTo>
                  <a:lnTo>
                    <a:pt x="745" y="329"/>
                  </a:lnTo>
                  <a:lnTo>
                    <a:pt x="815" y="308"/>
                  </a:lnTo>
                  <a:lnTo>
                    <a:pt x="874" y="281"/>
                  </a:lnTo>
                  <a:lnTo>
                    <a:pt x="918" y="250"/>
                  </a:lnTo>
                  <a:lnTo>
                    <a:pt x="946" y="216"/>
                  </a:lnTo>
                  <a:lnTo>
                    <a:pt x="956" y="180"/>
                  </a:lnTo>
                </a:path>
              </a:pathLst>
            </a:custGeom>
            <a:solidFill>
              <a:srgbClr val="FFFF00"/>
            </a:solidFill>
            <a:ln w="12700" cap="rnd">
              <a:solidFill>
                <a:srgbClr val="FF0000"/>
              </a:solidFill>
              <a:round/>
              <a:headEnd/>
              <a:tailEnd/>
            </a:ln>
          </p:spPr>
          <p:txBody>
            <a:bodyPr/>
            <a:lstStyle/>
            <a:p>
              <a:pPr>
                <a:defRPr/>
              </a:pPr>
              <a:endParaRPr lang="en-US" dirty="0">
                <a:solidFill>
                  <a:prstClr val="white"/>
                </a:solidFill>
                <a:latin typeface="Arial" charset="0"/>
              </a:endParaRPr>
            </a:p>
          </p:txBody>
        </p:sp>
        <p:sp>
          <p:nvSpPr>
            <p:cNvPr id="31760" name="Freeform 9"/>
            <p:cNvSpPr>
              <a:spLocks/>
            </p:cNvSpPr>
            <p:nvPr/>
          </p:nvSpPr>
          <p:spPr bwMode="auto">
            <a:xfrm>
              <a:off x="1998" y="2256"/>
              <a:ext cx="162" cy="140"/>
            </a:xfrm>
            <a:custGeom>
              <a:avLst/>
              <a:gdLst>
                <a:gd name="T0" fmla="*/ 44 w 158"/>
                <a:gd name="T1" fmla="*/ 131 h 121"/>
                <a:gd name="T2" fmla="*/ 44 w 158"/>
                <a:gd name="T3" fmla="*/ 144 h 121"/>
                <a:gd name="T4" fmla="*/ 45 w 158"/>
                <a:gd name="T5" fmla="*/ 154 h 121"/>
                <a:gd name="T6" fmla="*/ 47 w 158"/>
                <a:gd name="T7" fmla="*/ 161 h 121"/>
                <a:gd name="T8" fmla="*/ 50 w 158"/>
                <a:gd name="T9" fmla="*/ 165 h 121"/>
                <a:gd name="T10" fmla="*/ 53 w 158"/>
                <a:gd name="T11" fmla="*/ 171 h 121"/>
                <a:gd name="T12" fmla="*/ 58 w 158"/>
                <a:gd name="T13" fmla="*/ 178 h 121"/>
                <a:gd name="T14" fmla="*/ 66 w 158"/>
                <a:gd name="T15" fmla="*/ 181 h 121"/>
                <a:gd name="T16" fmla="*/ 73 w 158"/>
                <a:gd name="T17" fmla="*/ 182 h 121"/>
                <a:gd name="T18" fmla="*/ 80 w 158"/>
                <a:gd name="T19" fmla="*/ 184 h 121"/>
                <a:gd name="T20" fmla="*/ 88 w 158"/>
                <a:gd name="T21" fmla="*/ 184 h 121"/>
                <a:gd name="T22" fmla="*/ 94 w 158"/>
                <a:gd name="T23" fmla="*/ 184 h 121"/>
                <a:gd name="T24" fmla="*/ 102 w 158"/>
                <a:gd name="T25" fmla="*/ 182 h 121"/>
                <a:gd name="T26" fmla="*/ 111 w 158"/>
                <a:gd name="T27" fmla="*/ 182 h 121"/>
                <a:gd name="T28" fmla="*/ 116 w 158"/>
                <a:gd name="T29" fmla="*/ 178 h 121"/>
                <a:gd name="T30" fmla="*/ 122 w 158"/>
                <a:gd name="T31" fmla="*/ 171 h 121"/>
                <a:gd name="T32" fmla="*/ 125 w 158"/>
                <a:gd name="T33" fmla="*/ 168 h 121"/>
                <a:gd name="T34" fmla="*/ 128 w 158"/>
                <a:gd name="T35" fmla="*/ 161 h 121"/>
                <a:gd name="T36" fmla="*/ 129 w 158"/>
                <a:gd name="T37" fmla="*/ 154 h 121"/>
                <a:gd name="T38" fmla="*/ 129 w 158"/>
                <a:gd name="T39" fmla="*/ 141 h 121"/>
                <a:gd name="T40" fmla="*/ 130 w 158"/>
                <a:gd name="T41" fmla="*/ 122 h 121"/>
                <a:gd name="T42" fmla="*/ 173 w 158"/>
                <a:gd name="T43" fmla="*/ 118 h 121"/>
                <a:gd name="T44" fmla="*/ 173 w 158"/>
                <a:gd name="T45" fmla="*/ 133 h 121"/>
                <a:gd name="T46" fmla="*/ 172 w 158"/>
                <a:gd name="T47" fmla="*/ 147 h 121"/>
                <a:gd name="T48" fmla="*/ 172 w 158"/>
                <a:gd name="T49" fmla="*/ 163 h 121"/>
                <a:gd name="T50" fmla="*/ 170 w 158"/>
                <a:gd name="T51" fmla="*/ 170 h 121"/>
                <a:gd name="T52" fmla="*/ 168 w 158"/>
                <a:gd name="T53" fmla="*/ 175 h 121"/>
                <a:gd name="T54" fmla="*/ 165 w 158"/>
                <a:gd name="T55" fmla="*/ 184 h 121"/>
                <a:gd name="T56" fmla="*/ 162 w 158"/>
                <a:gd name="T57" fmla="*/ 190 h 121"/>
                <a:gd name="T58" fmla="*/ 160 w 158"/>
                <a:gd name="T59" fmla="*/ 198 h 121"/>
                <a:gd name="T60" fmla="*/ 156 w 158"/>
                <a:gd name="T61" fmla="*/ 200 h 121"/>
                <a:gd name="T62" fmla="*/ 149 w 158"/>
                <a:gd name="T63" fmla="*/ 204 h 121"/>
                <a:gd name="T64" fmla="*/ 139 w 158"/>
                <a:gd name="T65" fmla="*/ 211 h 121"/>
                <a:gd name="T66" fmla="*/ 131 w 158"/>
                <a:gd name="T67" fmla="*/ 214 h 121"/>
                <a:gd name="T68" fmla="*/ 124 w 158"/>
                <a:gd name="T69" fmla="*/ 219 h 121"/>
                <a:gd name="T70" fmla="*/ 116 w 158"/>
                <a:gd name="T71" fmla="*/ 220 h 121"/>
                <a:gd name="T72" fmla="*/ 105 w 158"/>
                <a:gd name="T73" fmla="*/ 221 h 121"/>
                <a:gd name="T74" fmla="*/ 92 w 158"/>
                <a:gd name="T75" fmla="*/ 221 h 121"/>
                <a:gd name="T76" fmla="*/ 82 w 158"/>
                <a:gd name="T77" fmla="*/ 221 h 121"/>
                <a:gd name="T78" fmla="*/ 72 w 158"/>
                <a:gd name="T79" fmla="*/ 221 h 121"/>
                <a:gd name="T80" fmla="*/ 59 w 158"/>
                <a:gd name="T81" fmla="*/ 220 h 121"/>
                <a:gd name="T82" fmla="*/ 52 w 158"/>
                <a:gd name="T83" fmla="*/ 219 h 121"/>
                <a:gd name="T84" fmla="*/ 45 w 158"/>
                <a:gd name="T85" fmla="*/ 214 h 121"/>
                <a:gd name="T86" fmla="*/ 39 w 158"/>
                <a:gd name="T87" fmla="*/ 212 h 121"/>
                <a:gd name="T88" fmla="*/ 32 w 158"/>
                <a:gd name="T89" fmla="*/ 207 h 121"/>
                <a:gd name="T90" fmla="*/ 28 w 158"/>
                <a:gd name="T91" fmla="*/ 204 h 121"/>
                <a:gd name="T92" fmla="*/ 18 w 158"/>
                <a:gd name="T93" fmla="*/ 200 h 121"/>
                <a:gd name="T94" fmla="*/ 13 w 158"/>
                <a:gd name="T95" fmla="*/ 192 h 121"/>
                <a:gd name="T96" fmla="*/ 9 w 158"/>
                <a:gd name="T97" fmla="*/ 188 h 121"/>
                <a:gd name="T98" fmla="*/ 6 w 158"/>
                <a:gd name="T99" fmla="*/ 179 h 121"/>
                <a:gd name="T100" fmla="*/ 4 w 158"/>
                <a:gd name="T101" fmla="*/ 171 h 121"/>
                <a:gd name="T102" fmla="*/ 2 w 158"/>
                <a:gd name="T103" fmla="*/ 161 h 121"/>
                <a:gd name="T104" fmla="*/ 1 w 158"/>
                <a:gd name="T105" fmla="*/ 146 h 121"/>
                <a:gd name="T106" fmla="*/ 0 w 158"/>
                <a:gd name="T107" fmla="*/ 131 h 121"/>
                <a:gd name="T108" fmla="*/ 0 w 158"/>
                <a:gd name="T109" fmla="*/ 118 h 12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8"/>
                <a:gd name="T166" fmla="*/ 0 h 121"/>
                <a:gd name="T167" fmla="*/ 158 w 158"/>
                <a:gd name="T168" fmla="*/ 121 h 12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8" h="121">
                  <a:moveTo>
                    <a:pt x="0" y="0"/>
                  </a:moveTo>
                  <a:lnTo>
                    <a:pt x="40" y="0"/>
                  </a:lnTo>
                  <a:lnTo>
                    <a:pt x="40" y="65"/>
                  </a:lnTo>
                  <a:lnTo>
                    <a:pt x="40" y="68"/>
                  </a:lnTo>
                  <a:lnTo>
                    <a:pt x="40" y="70"/>
                  </a:lnTo>
                  <a:lnTo>
                    <a:pt x="40" y="71"/>
                  </a:lnTo>
                  <a:lnTo>
                    <a:pt x="40" y="74"/>
                  </a:lnTo>
                  <a:lnTo>
                    <a:pt x="40" y="76"/>
                  </a:lnTo>
                  <a:lnTo>
                    <a:pt x="40" y="77"/>
                  </a:lnTo>
                  <a:lnTo>
                    <a:pt x="40" y="78"/>
                  </a:lnTo>
                  <a:lnTo>
                    <a:pt x="40" y="79"/>
                  </a:lnTo>
                  <a:lnTo>
                    <a:pt x="40" y="80"/>
                  </a:lnTo>
                  <a:lnTo>
                    <a:pt x="40" y="81"/>
                  </a:lnTo>
                  <a:lnTo>
                    <a:pt x="41" y="82"/>
                  </a:lnTo>
                  <a:lnTo>
                    <a:pt x="41" y="83"/>
                  </a:lnTo>
                  <a:lnTo>
                    <a:pt x="41" y="84"/>
                  </a:lnTo>
                  <a:lnTo>
                    <a:pt x="41" y="85"/>
                  </a:lnTo>
                  <a:lnTo>
                    <a:pt x="42" y="86"/>
                  </a:lnTo>
                  <a:lnTo>
                    <a:pt x="42" y="87"/>
                  </a:lnTo>
                  <a:lnTo>
                    <a:pt x="43" y="87"/>
                  </a:lnTo>
                  <a:lnTo>
                    <a:pt x="43" y="88"/>
                  </a:lnTo>
                  <a:lnTo>
                    <a:pt x="44" y="89"/>
                  </a:lnTo>
                  <a:lnTo>
                    <a:pt x="44" y="90"/>
                  </a:lnTo>
                  <a:lnTo>
                    <a:pt x="45" y="90"/>
                  </a:lnTo>
                  <a:lnTo>
                    <a:pt x="46" y="90"/>
                  </a:lnTo>
                  <a:lnTo>
                    <a:pt x="46" y="91"/>
                  </a:lnTo>
                  <a:lnTo>
                    <a:pt x="47" y="91"/>
                  </a:lnTo>
                  <a:lnTo>
                    <a:pt x="47" y="92"/>
                  </a:lnTo>
                  <a:lnTo>
                    <a:pt x="48" y="92"/>
                  </a:lnTo>
                  <a:lnTo>
                    <a:pt x="49" y="93"/>
                  </a:lnTo>
                  <a:lnTo>
                    <a:pt x="50" y="94"/>
                  </a:lnTo>
                  <a:lnTo>
                    <a:pt x="51" y="94"/>
                  </a:lnTo>
                  <a:lnTo>
                    <a:pt x="51" y="95"/>
                  </a:lnTo>
                  <a:lnTo>
                    <a:pt x="53" y="95"/>
                  </a:lnTo>
                  <a:lnTo>
                    <a:pt x="54" y="96"/>
                  </a:lnTo>
                  <a:lnTo>
                    <a:pt x="55" y="96"/>
                  </a:lnTo>
                  <a:lnTo>
                    <a:pt x="56" y="96"/>
                  </a:lnTo>
                  <a:lnTo>
                    <a:pt x="56" y="97"/>
                  </a:lnTo>
                  <a:lnTo>
                    <a:pt x="58" y="97"/>
                  </a:lnTo>
                  <a:lnTo>
                    <a:pt x="59" y="98"/>
                  </a:lnTo>
                  <a:lnTo>
                    <a:pt x="61" y="98"/>
                  </a:lnTo>
                  <a:lnTo>
                    <a:pt x="62" y="99"/>
                  </a:lnTo>
                  <a:lnTo>
                    <a:pt x="63" y="99"/>
                  </a:lnTo>
                  <a:lnTo>
                    <a:pt x="64" y="99"/>
                  </a:lnTo>
                  <a:lnTo>
                    <a:pt x="65" y="99"/>
                  </a:lnTo>
                  <a:lnTo>
                    <a:pt x="66" y="100"/>
                  </a:lnTo>
                  <a:lnTo>
                    <a:pt x="68" y="100"/>
                  </a:lnTo>
                  <a:lnTo>
                    <a:pt x="70" y="100"/>
                  </a:lnTo>
                  <a:lnTo>
                    <a:pt x="71" y="100"/>
                  </a:lnTo>
                  <a:lnTo>
                    <a:pt x="72" y="100"/>
                  </a:lnTo>
                  <a:lnTo>
                    <a:pt x="74" y="100"/>
                  </a:lnTo>
                  <a:lnTo>
                    <a:pt x="75" y="100"/>
                  </a:lnTo>
                  <a:lnTo>
                    <a:pt x="76" y="100"/>
                  </a:lnTo>
                  <a:lnTo>
                    <a:pt x="78" y="100"/>
                  </a:lnTo>
                  <a:lnTo>
                    <a:pt x="80" y="100"/>
                  </a:lnTo>
                  <a:lnTo>
                    <a:pt x="81" y="100"/>
                  </a:lnTo>
                  <a:lnTo>
                    <a:pt x="82" y="100"/>
                  </a:lnTo>
                  <a:lnTo>
                    <a:pt x="84" y="100"/>
                  </a:lnTo>
                  <a:lnTo>
                    <a:pt x="85" y="100"/>
                  </a:lnTo>
                  <a:lnTo>
                    <a:pt x="86" y="100"/>
                  </a:lnTo>
                  <a:lnTo>
                    <a:pt x="88" y="100"/>
                  </a:lnTo>
                  <a:lnTo>
                    <a:pt x="90" y="100"/>
                  </a:lnTo>
                  <a:lnTo>
                    <a:pt x="91" y="100"/>
                  </a:lnTo>
                  <a:lnTo>
                    <a:pt x="92" y="100"/>
                  </a:lnTo>
                  <a:lnTo>
                    <a:pt x="93" y="99"/>
                  </a:lnTo>
                  <a:lnTo>
                    <a:pt x="94" y="99"/>
                  </a:lnTo>
                  <a:lnTo>
                    <a:pt x="96" y="99"/>
                  </a:lnTo>
                  <a:lnTo>
                    <a:pt x="97" y="99"/>
                  </a:lnTo>
                  <a:lnTo>
                    <a:pt x="98" y="99"/>
                  </a:lnTo>
                  <a:lnTo>
                    <a:pt x="99" y="99"/>
                  </a:lnTo>
                  <a:lnTo>
                    <a:pt x="99" y="98"/>
                  </a:lnTo>
                  <a:lnTo>
                    <a:pt x="100" y="98"/>
                  </a:lnTo>
                  <a:lnTo>
                    <a:pt x="102" y="97"/>
                  </a:lnTo>
                  <a:lnTo>
                    <a:pt x="103" y="97"/>
                  </a:lnTo>
                  <a:lnTo>
                    <a:pt x="104" y="96"/>
                  </a:lnTo>
                  <a:lnTo>
                    <a:pt x="105" y="96"/>
                  </a:lnTo>
                  <a:lnTo>
                    <a:pt x="107" y="95"/>
                  </a:lnTo>
                  <a:lnTo>
                    <a:pt x="108" y="94"/>
                  </a:lnTo>
                  <a:lnTo>
                    <a:pt x="109" y="94"/>
                  </a:lnTo>
                  <a:lnTo>
                    <a:pt x="110" y="93"/>
                  </a:lnTo>
                  <a:lnTo>
                    <a:pt x="111" y="93"/>
                  </a:lnTo>
                  <a:lnTo>
                    <a:pt x="111" y="92"/>
                  </a:lnTo>
                  <a:lnTo>
                    <a:pt x="112" y="92"/>
                  </a:lnTo>
                  <a:lnTo>
                    <a:pt x="112" y="91"/>
                  </a:lnTo>
                  <a:lnTo>
                    <a:pt x="113" y="91"/>
                  </a:lnTo>
                  <a:lnTo>
                    <a:pt x="114" y="90"/>
                  </a:lnTo>
                  <a:lnTo>
                    <a:pt x="114" y="89"/>
                  </a:lnTo>
                  <a:lnTo>
                    <a:pt x="115" y="89"/>
                  </a:lnTo>
                  <a:lnTo>
                    <a:pt x="116" y="88"/>
                  </a:lnTo>
                  <a:lnTo>
                    <a:pt x="116" y="87"/>
                  </a:lnTo>
                  <a:lnTo>
                    <a:pt x="116" y="86"/>
                  </a:lnTo>
                  <a:lnTo>
                    <a:pt x="116" y="85"/>
                  </a:lnTo>
                  <a:lnTo>
                    <a:pt x="116" y="84"/>
                  </a:lnTo>
                  <a:lnTo>
                    <a:pt x="117" y="84"/>
                  </a:lnTo>
                  <a:lnTo>
                    <a:pt x="117" y="83"/>
                  </a:lnTo>
                  <a:lnTo>
                    <a:pt x="117" y="81"/>
                  </a:lnTo>
                  <a:lnTo>
                    <a:pt x="117" y="80"/>
                  </a:lnTo>
                  <a:lnTo>
                    <a:pt x="117" y="79"/>
                  </a:lnTo>
                  <a:lnTo>
                    <a:pt x="117" y="78"/>
                  </a:lnTo>
                  <a:lnTo>
                    <a:pt x="117" y="76"/>
                  </a:lnTo>
                  <a:lnTo>
                    <a:pt x="117" y="75"/>
                  </a:lnTo>
                  <a:lnTo>
                    <a:pt x="118" y="72"/>
                  </a:lnTo>
                  <a:lnTo>
                    <a:pt x="118" y="70"/>
                  </a:lnTo>
                  <a:lnTo>
                    <a:pt x="118" y="69"/>
                  </a:lnTo>
                  <a:lnTo>
                    <a:pt x="118" y="66"/>
                  </a:lnTo>
                  <a:lnTo>
                    <a:pt x="118" y="0"/>
                  </a:lnTo>
                  <a:lnTo>
                    <a:pt x="157" y="0"/>
                  </a:lnTo>
                  <a:lnTo>
                    <a:pt x="157" y="62"/>
                  </a:lnTo>
                  <a:lnTo>
                    <a:pt x="157" y="63"/>
                  </a:lnTo>
                  <a:lnTo>
                    <a:pt x="157" y="64"/>
                  </a:lnTo>
                  <a:lnTo>
                    <a:pt x="157" y="65"/>
                  </a:lnTo>
                  <a:lnTo>
                    <a:pt x="157" y="68"/>
                  </a:lnTo>
                  <a:lnTo>
                    <a:pt x="157" y="70"/>
                  </a:lnTo>
                  <a:lnTo>
                    <a:pt x="157" y="71"/>
                  </a:lnTo>
                  <a:lnTo>
                    <a:pt x="157" y="72"/>
                  </a:lnTo>
                  <a:lnTo>
                    <a:pt x="157" y="74"/>
                  </a:lnTo>
                  <a:lnTo>
                    <a:pt x="157" y="76"/>
                  </a:lnTo>
                  <a:lnTo>
                    <a:pt x="156" y="77"/>
                  </a:lnTo>
                  <a:lnTo>
                    <a:pt x="156" y="78"/>
                  </a:lnTo>
                  <a:lnTo>
                    <a:pt x="156" y="80"/>
                  </a:lnTo>
                  <a:lnTo>
                    <a:pt x="156" y="82"/>
                  </a:lnTo>
                  <a:lnTo>
                    <a:pt x="156" y="84"/>
                  </a:lnTo>
                  <a:lnTo>
                    <a:pt x="156" y="85"/>
                  </a:lnTo>
                  <a:lnTo>
                    <a:pt x="156" y="86"/>
                  </a:lnTo>
                  <a:lnTo>
                    <a:pt x="156" y="88"/>
                  </a:lnTo>
                  <a:lnTo>
                    <a:pt x="155" y="89"/>
                  </a:lnTo>
                  <a:lnTo>
                    <a:pt x="155" y="90"/>
                  </a:lnTo>
                  <a:lnTo>
                    <a:pt x="154" y="90"/>
                  </a:lnTo>
                  <a:lnTo>
                    <a:pt x="154" y="91"/>
                  </a:lnTo>
                  <a:lnTo>
                    <a:pt x="154" y="92"/>
                  </a:lnTo>
                  <a:lnTo>
                    <a:pt x="153" y="92"/>
                  </a:lnTo>
                  <a:lnTo>
                    <a:pt x="153" y="93"/>
                  </a:lnTo>
                  <a:lnTo>
                    <a:pt x="153" y="94"/>
                  </a:lnTo>
                  <a:lnTo>
                    <a:pt x="153" y="95"/>
                  </a:lnTo>
                  <a:lnTo>
                    <a:pt x="152" y="95"/>
                  </a:lnTo>
                  <a:lnTo>
                    <a:pt x="152" y="96"/>
                  </a:lnTo>
                  <a:lnTo>
                    <a:pt x="151" y="97"/>
                  </a:lnTo>
                  <a:lnTo>
                    <a:pt x="151" y="99"/>
                  </a:lnTo>
                  <a:lnTo>
                    <a:pt x="150" y="99"/>
                  </a:lnTo>
                  <a:lnTo>
                    <a:pt x="149" y="100"/>
                  </a:lnTo>
                  <a:lnTo>
                    <a:pt x="148" y="101"/>
                  </a:lnTo>
                  <a:lnTo>
                    <a:pt x="148" y="102"/>
                  </a:lnTo>
                  <a:lnTo>
                    <a:pt x="147" y="102"/>
                  </a:lnTo>
                  <a:lnTo>
                    <a:pt x="147" y="103"/>
                  </a:lnTo>
                  <a:lnTo>
                    <a:pt x="146" y="103"/>
                  </a:lnTo>
                  <a:lnTo>
                    <a:pt x="146" y="104"/>
                  </a:lnTo>
                  <a:lnTo>
                    <a:pt x="145" y="105"/>
                  </a:lnTo>
                  <a:lnTo>
                    <a:pt x="144" y="105"/>
                  </a:lnTo>
                  <a:lnTo>
                    <a:pt x="144" y="106"/>
                  </a:lnTo>
                  <a:lnTo>
                    <a:pt x="144" y="107"/>
                  </a:lnTo>
                  <a:lnTo>
                    <a:pt x="143" y="107"/>
                  </a:lnTo>
                  <a:lnTo>
                    <a:pt x="143" y="108"/>
                  </a:lnTo>
                  <a:lnTo>
                    <a:pt x="141" y="108"/>
                  </a:lnTo>
                  <a:lnTo>
                    <a:pt x="141" y="109"/>
                  </a:lnTo>
                  <a:lnTo>
                    <a:pt x="140" y="109"/>
                  </a:lnTo>
                  <a:lnTo>
                    <a:pt x="139" y="110"/>
                  </a:lnTo>
                  <a:lnTo>
                    <a:pt x="138" y="110"/>
                  </a:lnTo>
                  <a:lnTo>
                    <a:pt x="137" y="110"/>
                  </a:lnTo>
                  <a:lnTo>
                    <a:pt x="136" y="110"/>
                  </a:lnTo>
                  <a:lnTo>
                    <a:pt x="135" y="111"/>
                  </a:lnTo>
                  <a:lnTo>
                    <a:pt x="133" y="112"/>
                  </a:lnTo>
                  <a:lnTo>
                    <a:pt x="132" y="112"/>
                  </a:lnTo>
                  <a:lnTo>
                    <a:pt x="131" y="113"/>
                  </a:lnTo>
                  <a:lnTo>
                    <a:pt x="129" y="114"/>
                  </a:lnTo>
                  <a:lnTo>
                    <a:pt x="127" y="114"/>
                  </a:lnTo>
                  <a:lnTo>
                    <a:pt x="125" y="115"/>
                  </a:lnTo>
                  <a:lnTo>
                    <a:pt x="124" y="115"/>
                  </a:lnTo>
                  <a:lnTo>
                    <a:pt x="122" y="116"/>
                  </a:lnTo>
                  <a:lnTo>
                    <a:pt x="120" y="116"/>
                  </a:lnTo>
                  <a:lnTo>
                    <a:pt x="119" y="117"/>
                  </a:lnTo>
                  <a:lnTo>
                    <a:pt x="118" y="117"/>
                  </a:lnTo>
                  <a:lnTo>
                    <a:pt x="117" y="117"/>
                  </a:lnTo>
                  <a:lnTo>
                    <a:pt x="116" y="118"/>
                  </a:lnTo>
                  <a:lnTo>
                    <a:pt x="113" y="118"/>
                  </a:lnTo>
                  <a:lnTo>
                    <a:pt x="112" y="118"/>
                  </a:lnTo>
                  <a:lnTo>
                    <a:pt x="111" y="118"/>
                  </a:lnTo>
                  <a:lnTo>
                    <a:pt x="109" y="119"/>
                  </a:lnTo>
                  <a:lnTo>
                    <a:pt x="107" y="119"/>
                  </a:lnTo>
                  <a:lnTo>
                    <a:pt x="106" y="119"/>
                  </a:lnTo>
                  <a:lnTo>
                    <a:pt x="104" y="119"/>
                  </a:lnTo>
                  <a:lnTo>
                    <a:pt x="102" y="119"/>
                  </a:lnTo>
                  <a:lnTo>
                    <a:pt x="100" y="120"/>
                  </a:lnTo>
                  <a:lnTo>
                    <a:pt x="98" y="120"/>
                  </a:lnTo>
                  <a:lnTo>
                    <a:pt x="97" y="120"/>
                  </a:lnTo>
                  <a:lnTo>
                    <a:pt x="95" y="120"/>
                  </a:lnTo>
                  <a:lnTo>
                    <a:pt x="92" y="120"/>
                  </a:lnTo>
                  <a:lnTo>
                    <a:pt x="91" y="120"/>
                  </a:lnTo>
                  <a:lnTo>
                    <a:pt x="90" y="120"/>
                  </a:lnTo>
                  <a:lnTo>
                    <a:pt x="87" y="120"/>
                  </a:lnTo>
                  <a:lnTo>
                    <a:pt x="84" y="120"/>
                  </a:lnTo>
                  <a:lnTo>
                    <a:pt x="81" y="120"/>
                  </a:lnTo>
                  <a:lnTo>
                    <a:pt x="80" y="120"/>
                  </a:lnTo>
                  <a:lnTo>
                    <a:pt x="79" y="120"/>
                  </a:lnTo>
                  <a:lnTo>
                    <a:pt x="77" y="120"/>
                  </a:lnTo>
                  <a:lnTo>
                    <a:pt x="74" y="120"/>
                  </a:lnTo>
                  <a:lnTo>
                    <a:pt x="72" y="120"/>
                  </a:lnTo>
                  <a:lnTo>
                    <a:pt x="71" y="120"/>
                  </a:lnTo>
                  <a:lnTo>
                    <a:pt x="67" y="120"/>
                  </a:lnTo>
                  <a:lnTo>
                    <a:pt x="65" y="120"/>
                  </a:lnTo>
                  <a:lnTo>
                    <a:pt x="64" y="120"/>
                  </a:lnTo>
                  <a:lnTo>
                    <a:pt x="63" y="120"/>
                  </a:lnTo>
                  <a:lnTo>
                    <a:pt x="62" y="120"/>
                  </a:lnTo>
                  <a:lnTo>
                    <a:pt x="59" y="120"/>
                  </a:lnTo>
                  <a:lnTo>
                    <a:pt x="56" y="119"/>
                  </a:lnTo>
                  <a:lnTo>
                    <a:pt x="55" y="119"/>
                  </a:lnTo>
                  <a:lnTo>
                    <a:pt x="54" y="119"/>
                  </a:lnTo>
                  <a:lnTo>
                    <a:pt x="51" y="119"/>
                  </a:lnTo>
                  <a:lnTo>
                    <a:pt x="50" y="119"/>
                  </a:lnTo>
                  <a:lnTo>
                    <a:pt x="49" y="119"/>
                  </a:lnTo>
                  <a:lnTo>
                    <a:pt x="48" y="118"/>
                  </a:lnTo>
                  <a:lnTo>
                    <a:pt x="47" y="118"/>
                  </a:lnTo>
                  <a:lnTo>
                    <a:pt x="46" y="118"/>
                  </a:lnTo>
                  <a:lnTo>
                    <a:pt x="44" y="118"/>
                  </a:lnTo>
                  <a:lnTo>
                    <a:pt x="42" y="117"/>
                  </a:lnTo>
                  <a:lnTo>
                    <a:pt x="41" y="117"/>
                  </a:lnTo>
                  <a:lnTo>
                    <a:pt x="40" y="117"/>
                  </a:lnTo>
                  <a:lnTo>
                    <a:pt x="39" y="116"/>
                  </a:lnTo>
                  <a:lnTo>
                    <a:pt x="37" y="116"/>
                  </a:lnTo>
                  <a:lnTo>
                    <a:pt x="36" y="115"/>
                  </a:lnTo>
                  <a:lnTo>
                    <a:pt x="35" y="115"/>
                  </a:lnTo>
                  <a:lnTo>
                    <a:pt x="33" y="115"/>
                  </a:lnTo>
                  <a:lnTo>
                    <a:pt x="32" y="114"/>
                  </a:lnTo>
                  <a:lnTo>
                    <a:pt x="30" y="114"/>
                  </a:lnTo>
                  <a:lnTo>
                    <a:pt x="28" y="113"/>
                  </a:lnTo>
                  <a:lnTo>
                    <a:pt x="28" y="112"/>
                  </a:lnTo>
                  <a:lnTo>
                    <a:pt x="27" y="112"/>
                  </a:lnTo>
                  <a:lnTo>
                    <a:pt x="26" y="112"/>
                  </a:lnTo>
                  <a:lnTo>
                    <a:pt x="25" y="112"/>
                  </a:lnTo>
                  <a:lnTo>
                    <a:pt x="25" y="111"/>
                  </a:lnTo>
                  <a:lnTo>
                    <a:pt x="24" y="111"/>
                  </a:lnTo>
                  <a:lnTo>
                    <a:pt x="22" y="110"/>
                  </a:lnTo>
                  <a:lnTo>
                    <a:pt x="21" y="110"/>
                  </a:lnTo>
                  <a:lnTo>
                    <a:pt x="20" y="110"/>
                  </a:lnTo>
                  <a:lnTo>
                    <a:pt x="19" y="109"/>
                  </a:lnTo>
                  <a:lnTo>
                    <a:pt x="18" y="109"/>
                  </a:lnTo>
                  <a:lnTo>
                    <a:pt x="17" y="108"/>
                  </a:lnTo>
                  <a:lnTo>
                    <a:pt x="16" y="107"/>
                  </a:lnTo>
                  <a:lnTo>
                    <a:pt x="15" y="107"/>
                  </a:lnTo>
                  <a:lnTo>
                    <a:pt x="14" y="106"/>
                  </a:lnTo>
                  <a:lnTo>
                    <a:pt x="13" y="105"/>
                  </a:lnTo>
                  <a:lnTo>
                    <a:pt x="13" y="104"/>
                  </a:lnTo>
                  <a:lnTo>
                    <a:pt x="12" y="103"/>
                  </a:lnTo>
                  <a:lnTo>
                    <a:pt x="11" y="103"/>
                  </a:lnTo>
                  <a:lnTo>
                    <a:pt x="10" y="101"/>
                  </a:lnTo>
                  <a:lnTo>
                    <a:pt x="9" y="101"/>
                  </a:lnTo>
                  <a:lnTo>
                    <a:pt x="9" y="100"/>
                  </a:lnTo>
                  <a:lnTo>
                    <a:pt x="8" y="99"/>
                  </a:lnTo>
                  <a:lnTo>
                    <a:pt x="7" y="98"/>
                  </a:lnTo>
                  <a:lnTo>
                    <a:pt x="7" y="97"/>
                  </a:lnTo>
                  <a:lnTo>
                    <a:pt x="6" y="97"/>
                  </a:lnTo>
                  <a:lnTo>
                    <a:pt x="6" y="96"/>
                  </a:lnTo>
                  <a:lnTo>
                    <a:pt x="5" y="95"/>
                  </a:lnTo>
                  <a:lnTo>
                    <a:pt x="5" y="94"/>
                  </a:lnTo>
                  <a:lnTo>
                    <a:pt x="5" y="93"/>
                  </a:lnTo>
                  <a:lnTo>
                    <a:pt x="4" y="93"/>
                  </a:lnTo>
                  <a:lnTo>
                    <a:pt x="4" y="91"/>
                  </a:lnTo>
                  <a:lnTo>
                    <a:pt x="4" y="90"/>
                  </a:lnTo>
                  <a:lnTo>
                    <a:pt x="3" y="89"/>
                  </a:lnTo>
                  <a:lnTo>
                    <a:pt x="2" y="88"/>
                  </a:lnTo>
                  <a:lnTo>
                    <a:pt x="2" y="87"/>
                  </a:lnTo>
                  <a:lnTo>
                    <a:pt x="2" y="86"/>
                  </a:lnTo>
                  <a:lnTo>
                    <a:pt x="2" y="84"/>
                  </a:lnTo>
                  <a:lnTo>
                    <a:pt x="2" y="83"/>
                  </a:lnTo>
                  <a:lnTo>
                    <a:pt x="1" y="81"/>
                  </a:lnTo>
                  <a:lnTo>
                    <a:pt x="1" y="79"/>
                  </a:lnTo>
                  <a:lnTo>
                    <a:pt x="1" y="76"/>
                  </a:lnTo>
                  <a:lnTo>
                    <a:pt x="1" y="75"/>
                  </a:lnTo>
                  <a:lnTo>
                    <a:pt x="1" y="74"/>
                  </a:lnTo>
                  <a:lnTo>
                    <a:pt x="1" y="72"/>
                  </a:lnTo>
                  <a:lnTo>
                    <a:pt x="0" y="70"/>
                  </a:lnTo>
                  <a:lnTo>
                    <a:pt x="0" y="69"/>
                  </a:lnTo>
                  <a:lnTo>
                    <a:pt x="0" y="68"/>
                  </a:lnTo>
                  <a:lnTo>
                    <a:pt x="0" y="66"/>
                  </a:lnTo>
                  <a:lnTo>
                    <a:pt x="0" y="65"/>
                  </a:lnTo>
                  <a:lnTo>
                    <a:pt x="0" y="64"/>
                  </a:lnTo>
                  <a:lnTo>
                    <a:pt x="0" y="63"/>
                  </a:lnTo>
                  <a:lnTo>
                    <a:pt x="0" y="0"/>
                  </a:lnTo>
                </a:path>
              </a:pathLst>
            </a:custGeom>
            <a:solidFill>
              <a:srgbClr val="0000FF"/>
            </a:solidFill>
            <a:ln w="12700" cap="rnd">
              <a:noFill/>
              <a:round/>
              <a:headEnd/>
              <a:tailEnd/>
            </a:ln>
          </p:spPr>
          <p:txBody>
            <a:bodyPr/>
            <a:lstStyle/>
            <a:p>
              <a:pPr>
                <a:defRPr/>
              </a:pPr>
              <a:endParaRPr lang="en-US" dirty="0">
                <a:solidFill>
                  <a:prstClr val="white"/>
                </a:solidFill>
                <a:latin typeface="Arial" charset="0"/>
              </a:endParaRPr>
            </a:p>
          </p:txBody>
        </p:sp>
        <p:sp>
          <p:nvSpPr>
            <p:cNvPr id="31761" name="Freeform 10"/>
            <p:cNvSpPr>
              <a:spLocks/>
            </p:cNvSpPr>
            <p:nvPr/>
          </p:nvSpPr>
          <p:spPr bwMode="auto">
            <a:xfrm>
              <a:off x="2207" y="2294"/>
              <a:ext cx="94" cy="101"/>
            </a:xfrm>
            <a:custGeom>
              <a:avLst/>
              <a:gdLst>
                <a:gd name="T0" fmla="*/ 0 w 92"/>
                <a:gd name="T1" fmla="*/ 157 h 87"/>
                <a:gd name="T2" fmla="*/ 39 w 92"/>
                <a:gd name="T3" fmla="*/ 2 h 87"/>
                <a:gd name="T4" fmla="*/ 39 w 92"/>
                <a:gd name="T5" fmla="*/ 23 h 87"/>
                <a:gd name="T6" fmla="*/ 41 w 92"/>
                <a:gd name="T7" fmla="*/ 20 h 87"/>
                <a:gd name="T8" fmla="*/ 42 w 92"/>
                <a:gd name="T9" fmla="*/ 19 h 87"/>
                <a:gd name="T10" fmla="*/ 44 w 92"/>
                <a:gd name="T11" fmla="*/ 16 h 87"/>
                <a:gd name="T12" fmla="*/ 45 w 92"/>
                <a:gd name="T13" fmla="*/ 14 h 87"/>
                <a:gd name="T14" fmla="*/ 46 w 92"/>
                <a:gd name="T15" fmla="*/ 12 h 87"/>
                <a:gd name="T16" fmla="*/ 48 w 92"/>
                <a:gd name="T17" fmla="*/ 12 h 87"/>
                <a:gd name="T18" fmla="*/ 50 w 92"/>
                <a:gd name="T19" fmla="*/ 9 h 87"/>
                <a:gd name="T20" fmla="*/ 52 w 92"/>
                <a:gd name="T21" fmla="*/ 8 h 87"/>
                <a:gd name="T22" fmla="*/ 54 w 92"/>
                <a:gd name="T23" fmla="*/ 3 h 87"/>
                <a:gd name="T24" fmla="*/ 55 w 92"/>
                <a:gd name="T25" fmla="*/ 2 h 87"/>
                <a:gd name="T26" fmla="*/ 58 w 92"/>
                <a:gd name="T27" fmla="*/ 1 h 87"/>
                <a:gd name="T28" fmla="*/ 61 w 92"/>
                <a:gd name="T29" fmla="*/ 1 h 87"/>
                <a:gd name="T30" fmla="*/ 63 w 92"/>
                <a:gd name="T31" fmla="*/ 0 h 87"/>
                <a:gd name="T32" fmla="*/ 65 w 92"/>
                <a:gd name="T33" fmla="*/ 0 h 87"/>
                <a:gd name="T34" fmla="*/ 67 w 92"/>
                <a:gd name="T35" fmla="*/ 0 h 87"/>
                <a:gd name="T36" fmla="*/ 69 w 92"/>
                <a:gd name="T37" fmla="*/ 0 h 87"/>
                <a:gd name="T38" fmla="*/ 73 w 92"/>
                <a:gd name="T39" fmla="*/ 0 h 87"/>
                <a:gd name="T40" fmla="*/ 77 w 92"/>
                <a:gd name="T41" fmla="*/ 0 h 87"/>
                <a:gd name="T42" fmla="*/ 79 w 92"/>
                <a:gd name="T43" fmla="*/ 0 h 87"/>
                <a:gd name="T44" fmla="*/ 82 w 92"/>
                <a:gd name="T45" fmla="*/ 0 h 87"/>
                <a:gd name="T46" fmla="*/ 84 w 92"/>
                <a:gd name="T47" fmla="*/ 0 h 87"/>
                <a:gd name="T48" fmla="*/ 86 w 92"/>
                <a:gd name="T49" fmla="*/ 1 h 87"/>
                <a:gd name="T50" fmla="*/ 88 w 92"/>
                <a:gd name="T51" fmla="*/ 1 h 87"/>
                <a:gd name="T52" fmla="*/ 91 w 92"/>
                <a:gd name="T53" fmla="*/ 2 h 87"/>
                <a:gd name="T54" fmla="*/ 93 w 92"/>
                <a:gd name="T55" fmla="*/ 3 h 87"/>
                <a:gd name="T56" fmla="*/ 95 w 92"/>
                <a:gd name="T57" fmla="*/ 3 h 87"/>
                <a:gd name="T58" fmla="*/ 98 w 92"/>
                <a:gd name="T59" fmla="*/ 8 h 87"/>
                <a:gd name="T60" fmla="*/ 88 w 92"/>
                <a:gd name="T61" fmla="*/ 42 h 87"/>
                <a:gd name="T62" fmla="*/ 85 w 92"/>
                <a:gd name="T63" fmla="*/ 41 h 87"/>
                <a:gd name="T64" fmla="*/ 83 w 92"/>
                <a:gd name="T65" fmla="*/ 41 h 87"/>
                <a:gd name="T66" fmla="*/ 81 w 92"/>
                <a:gd name="T67" fmla="*/ 41 h 87"/>
                <a:gd name="T68" fmla="*/ 79 w 92"/>
                <a:gd name="T69" fmla="*/ 38 h 87"/>
                <a:gd name="T70" fmla="*/ 77 w 92"/>
                <a:gd name="T71" fmla="*/ 38 h 87"/>
                <a:gd name="T72" fmla="*/ 71 w 92"/>
                <a:gd name="T73" fmla="*/ 38 h 87"/>
                <a:gd name="T74" fmla="*/ 68 w 92"/>
                <a:gd name="T75" fmla="*/ 36 h 87"/>
                <a:gd name="T76" fmla="*/ 66 w 92"/>
                <a:gd name="T77" fmla="*/ 36 h 87"/>
                <a:gd name="T78" fmla="*/ 63 w 92"/>
                <a:gd name="T79" fmla="*/ 36 h 87"/>
                <a:gd name="T80" fmla="*/ 61 w 92"/>
                <a:gd name="T81" fmla="*/ 38 h 87"/>
                <a:gd name="T82" fmla="*/ 59 w 92"/>
                <a:gd name="T83" fmla="*/ 38 h 87"/>
                <a:gd name="T84" fmla="*/ 57 w 92"/>
                <a:gd name="T85" fmla="*/ 38 h 87"/>
                <a:gd name="T86" fmla="*/ 56 w 92"/>
                <a:gd name="T87" fmla="*/ 41 h 87"/>
                <a:gd name="T88" fmla="*/ 54 w 92"/>
                <a:gd name="T89" fmla="*/ 41 h 87"/>
                <a:gd name="T90" fmla="*/ 52 w 92"/>
                <a:gd name="T91" fmla="*/ 41 h 87"/>
                <a:gd name="T92" fmla="*/ 51 w 92"/>
                <a:gd name="T93" fmla="*/ 42 h 87"/>
                <a:gd name="T94" fmla="*/ 49 w 92"/>
                <a:gd name="T95" fmla="*/ 45 h 87"/>
                <a:gd name="T96" fmla="*/ 48 w 92"/>
                <a:gd name="T97" fmla="*/ 48 h 87"/>
                <a:gd name="T98" fmla="*/ 47 w 92"/>
                <a:gd name="T99" fmla="*/ 49 h 87"/>
                <a:gd name="T100" fmla="*/ 46 w 92"/>
                <a:gd name="T101" fmla="*/ 52 h 87"/>
                <a:gd name="T102" fmla="*/ 45 w 92"/>
                <a:gd name="T103" fmla="*/ 56 h 87"/>
                <a:gd name="T104" fmla="*/ 44 w 92"/>
                <a:gd name="T105" fmla="*/ 58 h 87"/>
                <a:gd name="T106" fmla="*/ 43 w 92"/>
                <a:gd name="T107" fmla="*/ 59 h 87"/>
                <a:gd name="T108" fmla="*/ 43 w 92"/>
                <a:gd name="T109" fmla="*/ 65 h 87"/>
                <a:gd name="T110" fmla="*/ 42 w 92"/>
                <a:gd name="T111" fmla="*/ 67 h 87"/>
                <a:gd name="T112" fmla="*/ 42 w 92"/>
                <a:gd name="T113" fmla="*/ 72 h 87"/>
                <a:gd name="T114" fmla="*/ 42 w 92"/>
                <a:gd name="T115" fmla="*/ 78 h 87"/>
                <a:gd name="T116" fmla="*/ 42 w 92"/>
                <a:gd name="T117" fmla="*/ 84 h 87"/>
                <a:gd name="T118" fmla="*/ 42 w 92"/>
                <a:gd name="T119" fmla="*/ 91 h 87"/>
                <a:gd name="T120" fmla="*/ 42 w 92"/>
                <a:gd name="T121" fmla="*/ 94 h 87"/>
                <a:gd name="T122" fmla="*/ 42 w 92"/>
                <a:gd name="T123" fmla="*/ 103 h 87"/>
                <a:gd name="T124" fmla="*/ 42 w 92"/>
                <a:gd name="T125" fmla="*/ 109 h 8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2"/>
                <a:gd name="T190" fmla="*/ 0 h 87"/>
                <a:gd name="T191" fmla="*/ 92 w 92"/>
                <a:gd name="T192" fmla="*/ 87 h 8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2" h="87">
                  <a:moveTo>
                    <a:pt x="38" y="86"/>
                  </a:moveTo>
                  <a:lnTo>
                    <a:pt x="0" y="86"/>
                  </a:lnTo>
                  <a:lnTo>
                    <a:pt x="0" y="2"/>
                  </a:lnTo>
                  <a:lnTo>
                    <a:pt x="35" y="2"/>
                  </a:lnTo>
                  <a:lnTo>
                    <a:pt x="35" y="14"/>
                  </a:lnTo>
                  <a:lnTo>
                    <a:pt x="35" y="13"/>
                  </a:lnTo>
                  <a:lnTo>
                    <a:pt x="36" y="13"/>
                  </a:lnTo>
                  <a:lnTo>
                    <a:pt x="37" y="11"/>
                  </a:lnTo>
                  <a:lnTo>
                    <a:pt x="38" y="11"/>
                  </a:lnTo>
                  <a:lnTo>
                    <a:pt x="38" y="10"/>
                  </a:lnTo>
                  <a:lnTo>
                    <a:pt x="39" y="9"/>
                  </a:lnTo>
                  <a:lnTo>
                    <a:pt x="40" y="9"/>
                  </a:lnTo>
                  <a:lnTo>
                    <a:pt x="40" y="8"/>
                  </a:lnTo>
                  <a:lnTo>
                    <a:pt x="41" y="8"/>
                  </a:lnTo>
                  <a:lnTo>
                    <a:pt x="41" y="7"/>
                  </a:lnTo>
                  <a:lnTo>
                    <a:pt x="42" y="7"/>
                  </a:lnTo>
                  <a:lnTo>
                    <a:pt x="43" y="7"/>
                  </a:lnTo>
                  <a:lnTo>
                    <a:pt x="44" y="7"/>
                  </a:lnTo>
                  <a:lnTo>
                    <a:pt x="45" y="6"/>
                  </a:lnTo>
                  <a:lnTo>
                    <a:pt x="46" y="5"/>
                  </a:lnTo>
                  <a:lnTo>
                    <a:pt x="47" y="4"/>
                  </a:lnTo>
                  <a:lnTo>
                    <a:pt x="48" y="4"/>
                  </a:lnTo>
                  <a:lnTo>
                    <a:pt x="49" y="3"/>
                  </a:lnTo>
                  <a:lnTo>
                    <a:pt x="50" y="3"/>
                  </a:lnTo>
                  <a:lnTo>
                    <a:pt x="51" y="3"/>
                  </a:lnTo>
                  <a:lnTo>
                    <a:pt x="51" y="2"/>
                  </a:lnTo>
                  <a:lnTo>
                    <a:pt x="53" y="2"/>
                  </a:lnTo>
                  <a:lnTo>
                    <a:pt x="54" y="1"/>
                  </a:lnTo>
                  <a:lnTo>
                    <a:pt x="56" y="1"/>
                  </a:lnTo>
                  <a:lnTo>
                    <a:pt x="57" y="1"/>
                  </a:lnTo>
                  <a:lnTo>
                    <a:pt x="58" y="0"/>
                  </a:lnTo>
                  <a:lnTo>
                    <a:pt x="59" y="0"/>
                  </a:lnTo>
                  <a:lnTo>
                    <a:pt x="60" y="0"/>
                  </a:lnTo>
                  <a:lnTo>
                    <a:pt x="61" y="0"/>
                  </a:lnTo>
                  <a:lnTo>
                    <a:pt x="62" y="0"/>
                  </a:lnTo>
                  <a:lnTo>
                    <a:pt x="63" y="0"/>
                  </a:lnTo>
                  <a:lnTo>
                    <a:pt x="64" y="0"/>
                  </a:lnTo>
                  <a:lnTo>
                    <a:pt x="65" y="0"/>
                  </a:lnTo>
                  <a:lnTo>
                    <a:pt x="66" y="0"/>
                  </a:lnTo>
                  <a:lnTo>
                    <a:pt x="67" y="0"/>
                  </a:lnTo>
                  <a:lnTo>
                    <a:pt x="68" y="0"/>
                  </a:lnTo>
                  <a:lnTo>
                    <a:pt x="69" y="0"/>
                  </a:lnTo>
                  <a:lnTo>
                    <a:pt x="70" y="0"/>
                  </a:lnTo>
                  <a:lnTo>
                    <a:pt x="71" y="0"/>
                  </a:lnTo>
                  <a:lnTo>
                    <a:pt x="72" y="0"/>
                  </a:lnTo>
                  <a:lnTo>
                    <a:pt x="74" y="0"/>
                  </a:lnTo>
                  <a:lnTo>
                    <a:pt x="75" y="0"/>
                  </a:lnTo>
                  <a:lnTo>
                    <a:pt x="76" y="0"/>
                  </a:lnTo>
                  <a:lnTo>
                    <a:pt x="77" y="0"/>
                  </a:lnTo>
                  <a:lnTo>
                    <a:pt x="78" y="1"/>
                  </a:lnTo>
                  <a:lnTo>
                    <a:pt x="79" y="1"/>
                  </a:lnTo>
                  <a:lnTo>
                    <a:pt x="80" y="1"/>
                  </a:lnTo>
                  <a:lnTo>
                    <a:pt x="82" y="2"/>
                  </a:lnTo>
                  <a:lnTo>
                    <a:pt x="83" y="2"/>
                  </a:lnTo>
                  <a:lnTo>
                    <a:pt x="84" y="2"/>
                  </a:lnTo>
                  <a:lnTo>
                    <a:pt x="85" y="3"/>
                  </a:lnTo>
                  <a:lnTo>
                    <a:pt x="86" y="3"/>
                  </a:lnTo>
                  <a:lnTo>
                    <a:pt x="87" y="3"/>
                  </a:lnTo>
                  <a:lnTo>
                    <a:pt x="89" y="4"/>
                  </a:lnTo>
                  <a:lnTo>
                    <a:pt x="90" y="4"/>
                  </a:lnTo>
                  <a:lnTo>
                    <a:pt x="91" y="4"/>
                  </a:lnTo>
                  <a:lnTo>
                    <a:pt x="80" y="23"/>
                  </a:lnTo>
                  <a:lnTo>
                    <a:pt x="78" y="22"/>
                  </a:lnTo>
                  <a:lnTo>
                    <a:pt x="77" y="22"/>
                  </a:lnTo>
                  <a:lnTo>
                    <a:pt x="76" y="22"/>
                  </a:lnTo>
                  <a:lnTo>
                    <a:pt x="75" y="22"/>
                  </a:lnTo>
                  <a:lnTo>
                    <a:pt x="74" y="22"/>
                  </a:lnTo>
                  <a:lnTo>
                    <a:pt x="73" y="22"/>
                  </a:lnTo>
                  <a:lnTo>
                    <a:pt x="72" y="22"/>
                  </a:lnTo>
                  <a:lnTo>
                    <a:pt x="71" y="21"/>
                  </a:lnTo>
                  <a:lnTo>
                    <a:pt x="70" y="21"/>
                  </a:lnTo>
                  <a:lnTo>
                    <a:pt x="69" y="21"/>
                  </a:lnTo>
                  <a:lnTo>
                    <a:pt x="68" y="21"/>
                  </a:lnTo>
                  <a:lnTo>
                    <a:pt x="66" y="21"/>
                  </a:lnTo>
                  <a:lnTo>
                    <a:pt x="65" y="20"/>
                  </a:lnTo>
                  <a:lnTo>
                    <a:pt x="64" y="20"/>
                  </a:lnTo>
                  <a:lnTo>
                    <a:pt x="63" y="20"/>
                  </a:lnTo>
                  <a:lnTo>
                    <a:pt x="62" y="20"/>
                  </a:lnTo>
                  <a:lnTo>
                    <a:pt x="60" y="20"/>
                  </a:lnTo>
                  <a:lnTo>
                    <a:pt x="59" y="20"/>
                  </a:lnTo>
                  <a:lnTo>
                    <a:pt x="58" y="20"/>
                  </a:lnTo>
                  <a:lnTo>
                    <a:pt x="57" y="21"/>
                  </a:lnTo>
                  <a:lnTo>
                    <a:pt x="56" y="21"/>
                  </a:lnTo>
                  <a:lnTo>
                    <a:pt x="55" y="21"/>
                  </a:lnTo>
                  <a:lnTo>
                    <a:pt x="54" y="21"/>
                  </a:lnTo>
                  <a:lnTo>
                    <a:pt x="53" y="21"/>
                  </a:lnTo>
                  <a:lnTo>
                    <a:pt x="53" y="22"/>
                  </a:lnTo>
                  <a:lnTo>
                    <a:pt x="52" y="22"/>
                  </a:lnTo>
                  <a:lnTo>
                    <a:pt x="51" y="22"/>
                  </a:lnTo>
                  <a:lnTo>
                    <a:pt x="50" y="22"/>
                  </a:lnTo>
                  <a:lnTo>
                    <a:pt x="49" y="22"/>
                  </a:lnTo>
                  <a:lnTo>
                    <a:pt x="48" y="22"/>
                  </a:lnTo>
                  <a:lnTo>
                    <a:pt x="48" y="23"/>
                  </a:lnTo>
                  <a:lnTo>
                    <a:pt x="47" y="23"/>
                  </a:lnTo>
                  <a:lnTo>
                    <a:pt x="46" y="24"/>
                  </a:lnTo>
                  <a:lnTo>
                    <a:pt x="45" y="25"/>
                  </a:lnTo>
                  <a:lnTo>
                    <a:pt x="44" y="25"/>
                  </a:lnTo>
                  <a:lnTo>
                    <a:pt x="44" y="26"/>
                  </a:lnTo>
                  <a:lnTo>
                    <a:pt x="43" y="26"/>
                  </a:lnTo>
                  <a:lnTo>
                    <a:pt x="43" y="27"/>
                  </a:lnTo>
                  <a:lnTo>
                    <a:pt x="42" y="28"/>
                  </a:lnTo>
                  <a:lnTo>
                    <a:pt x="42" y="29"/>
                  </a:lnTo>
                  <a:lnTo>
                    <a:pt x="41" y="29"/>
                  </a:lnTo>
                  <a:lnTo>
                    <a:pt x="41" y="30"/>
                  </a:lnTo>
                  <a:lnTo>
                    <a:pt x="40" y="31"/>
                  </a:lnTo>
                  <a:lnTo>
                    <a:pt x="40" y="32"/>
                  </a:lnTo>
                  <a:lnTo>
                    <a:pt x="40" y="33"/>
                  </a:lnTo>
                  <a:lnTo>
                    <a:pt x="39" y="33"/>
                  </a:lnTo>
                  <a:lnTo>
                    <a:pt x="39" y="34"/>
                  </a:lnTo>
                  <a:lnTo>
                    <a:pt x="39" y="35"/>
                  </a:lnTo>
                  <a:lnTo>
                    <a:pt x="38" y="36"/>
                  </a:lnTo>
                  <a:lnTo>
                    <a:pt x="38" y="37"/>
                  </a:lnTo>
                  <a:lnTo>
                    <a:pt x="38" y="38"/>
                  </a:lnTo>
                  <a:lnTo>
                    <a:pt x="38" y="40"/>
                  </a:lnTo>
                  <a:lnTo>
                    <a:pt x="38" y="42"/>
                  </a:lnTo>
                  <a:lnTo>
                    <a:pt x="38" y="43"/>
                  </a:lnTo>
                  <a:lnTo>
                    <a:pt x="38" y="44"/>
                  </a:lnTo>
                  <a:lnTo>
                    <a:pt x="38" y="46"/>
                  </a:lnTo>
                  <a:lnTo>
                    <a:pt x="38" y="48"/>
                  </a:lnTo>
                  <a:lnTo>
                    <a:pt x="38" y="50"/>
                  </a:lnTo>
                  <a:lnTo>
                    <a:pt x="38" y="51"/>
                  </a:lnTo>
                  <a:lnTo>
                    <a:pt x="38" y="52"/>
                  </a:lnTo>
                  <a:lnTo>
                    <a:pt x="38" y="55"/>
                  </a:lnTo>
                  <a:lnTo>
                    <a:pt x="38" y="57"/>
                  </a:lnTo>
                  <a:lnTo>
                    <a:pt x="38" y="59"/>
                  </a:lnTo>
                  <a:lnTo>
                    <a:pt x="38" y="60"/>
                  </a:lnTo>
                  <a:lnTo>
                    <a:pt x="38" y="86"/>
                  </a:lnTo>
                </a:path>
              </a:pathLst>
            </a:custGeom>
            <a:solidFill>
              <a:srgbClr val="0000FF"/>
            </a:solidFill>
            <a:ln w="12700" cap="rnd">
              <a:noFill/>
              <a:round/>
              <a:headEnd/>
              <a:tailEnd/>
            </a:ln>
          </p:spPr>
          <p:txBody>
            <a:bodyPr/>
            <a:lstStyle/>
            <a:p>
              <a:pPr>
                <a:defRPr/>
              </a:pPr>
              <a:endParaRPr lang="en-US" dirty="0">
                <a:solidFill>
                  <a:prstClr val="white"/>
                </a:solidFill>
                <a:latin typeface="Arial" charset="0"/>
              </a:endParaRPr>
            </a:p>
          </p:txBody>
        </p:sp>
        <p:sp>
          <p:nvSpPr>
            <p:cNvPr id="31762" name="Freeform 11"/>
            <p:cNvSpPr>
              <a:spLocks/>
            </p:cNvSpPr>
            <p:nvPr/>
          </p:nvSpPr>
          <p:spPr bwMode="auto">
            <a:xfrm>
              <a:off x="2322" y="2256"/>
              <a:ext cx="35" cy="139"/>
            </a:xfrm>
            <a:custGeom>
              <a:avLst/>
              <a:gdLst>
                <a:gd name="T0" fmla="*/ 0 w 34"/>
                <a:gd name="T1" fmla="*/ 40 h 119"/>
                <a:gd name="T2" fmla="*/ 0 w 34"/>
                <a:gd name="T3" fmla="*/ 0 h 119"/>
                <a:gd name="T4" fmla="*/ 37 w 34"/>
                <a:gd name="T5" fmla="*/ 0 h 119"/>
                <a:gd name="T6" fmla="*/ 37 w 34"/>
                <a:gd name="T7" fmla="*/ 40 h 119"/>
                <a:gd name="T8" fmla="*/ 0 w 34"/>
                <a:gd name="T9" fmla="*/ 40 h 119"/>
                <a:gd name="T10" fmla="*/ 0 w 34"/>
                <a:gd name="T11" fmla="*/ 220 h 119"/>
                <a:gd name="T12" fmla="*/ 0 w 34"/>
                <a:gd name="T13" fmla="*/ 58 h 119"/>
                <a:gd name="T14" fmla="*/ 37 w 34"/>
                <a:gd name="T15" fmla="*/ 58 h 119"/>
                <a:gd name="T16" fmla="*/ 37 w 34"/>
                <a:gd name="T17" fmla="*/ 220 h 119"/>
                <a:gd name="T18" fmla="*/ 0 w 34"/>
                <a:gd name="T19" fmla="*/ 220 h 119"/>
                <a:gd name="T20" fmla="*/ 0 w 34"/>
                <a:gd name="T21" fmla="*/ 40 h 1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
                <a:gd name="T34" fmla="*/ 0 h 119"/>
                <a:gd name="T35" fmla="*/ 34 w 34"/>
                <a:gd name="T36" fmla="*/ 119 h 1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 h="119">
                  <a:moveTo>
                    <a:pt x="0" y="21"/>
                  </a:moveTo>
                  <a:lnTo>
                    <a:pt x="0" y="0"/>
                  </a:lnTo>
                  <a:lnTo>
                    <a:pt x="33" y="0"/>
                  </a:lnTo>
                  <a:lnTo>
                    <a:pt x="33" y="21"/>
                  </a:lnTo>
                  <a:lnTo>
                    <a:pt x="0" y="21"/>
                  </a:lnTo>
                  <a:lnTo>
                    <a:pt x="0" y="118"/>
                  </a:lnTo>
                  <a:lnTo>
                    <a:pt x="0" y="32"/>
                  </a:lnTo>
                  <a:lnTo>
                    <a:pt x="33" y="32"/>
                  </a:lnTo>
                  <a:lnTo>
                    <a:pt x="33" y="118"/>
                  </a:lnTo>
                  <a:lnTo>
                    <a:pt x="0" y="118"/>
                  </a:lnTo>
                  <a:lnTo>
                    <a:pt x="0" y="21"/>
                  </a:lnTo>
                </a:path>
              </a:pathLst>
            </a:custGeom>
            <a:solidFill>
              <a:srgbClr val="0000FF"/>
            </a:solidFill>
            <a:ln w="12700" cap="rnd">
              <a:noFill/>
              <a:round/>
              <a:headEnd/>
              <a:tailEnd/>
            </a:ln>
          </p:spPr>
          <p:txBody>
            <a:bodyPr/>
            <a:lstStyle/>
            <a:p>
              <a:pPr>
                <a:defRPr/>
              </a:pPr>
              <a:endParaRPr lang="en-US" dirty="0">
                <a:solidFill>
                  <a:prstClr val="white"/>
                </a:solidFill>
                <a:latin typeface="Arial" charset="0"/>
              </a:endParaRPr>
            </a:p>
          </p:txBody>
        </p:sp>
        <p:sp>
          <p:nvSpPr>
            <p:cNvPr id="31763" name="Freeform 12"/>
            <p:cNvSpPr>
              <a:spLocks/>
            </p:cNvSpPr>
            <p:nvPr/>
          </p:nvSpPr>
          <p:spPr bwMode="auto">
            <a:xfrm>
              <a:off x="2404" y="2294"/>
              <a:ext cx="133" cy="101"/>
            </a:xfrm>
            <a:custGeom>
              <a:avLst/>
              <a:gdLst>
                <a:gd name="T0" fmla="*/ 100 w 130"/>
                <a:gd name="T1" fmla="*/ 78 h 87"/>
                <a:gd name="T2" fmla="*/ 100 w 130"/>
                <a:gd name="T3" fmla="*/ 72 h 87"/>
                <a:gd name="T4" fmla="*/ 99 w 130"/>
                <a:gd name="T5" fmla="*/ 66 h 87"/>
                <a:gd name="T6" fmla="*/ 99 w 130"/>
                <a:gd name="T7" fmla="*/ 58 h 87"/>
                <a:gd name="T8" fmla="*/ 99 w 130"/>
                <a:gd name="T9" fmla="*/ 52 h 87"/>
                <a:gd name="T10" fmla="*/ 98 w 130"/>
                <a:gd name="T11" fmla="*/ 48 h 87"/>
                <a:gd name="T12" fmla="*/ 96 w 130"/>
                <a:gd name="T13" fmla="*/ 44 h 87"/>
                <a:gd name="T14" fmla="*/ 94 w 130"/>
                <a:gd name="T15" fmla="*/ 41 h 87"/>
                <a:gd name="T16" fmla="*/ 91 w 130"/>
                <a:gd name="T17" fmla="*/ 36 h 87"/>
                <a:gd name="T18" fmla="*/ 88 w 130"/>
                <a:gd name="T19" fmla="*/ 35 h 87"/>
                <a:gd name="T20" fmla="*/ 84 w 130"/>
                <a:gd name="T21" fmla="*/ 33 h 87"/>
                <a:gd name="T22" fmla="*/ 82 w 130"/>
                <a:gd name="T23" fmla="*/ 31 h 87"/>
                <a:gd name="T24" fmla="*/ 79 w 130"/>
                <a:gd name="T25" fmla="*/ 31 h 87"/>
                <a:gd name="T26" fmla="*/ 75 w 130"/>
                <a:gd name="T27" fmla="*/ 31 h 87"/>
                <a:gd name="T28" fmla="*/ 71 w 130"/>
                <a:gd name="T29" fmla="*/ 31 h 87"/>
                <a:gd name="T30" fmla="*/ 65 w 130"/>
                <a:gd name="T31" fmla="*/ 33 h 87"/>
                <a:gd name="T32" fmla="*/ 62 w 130"/>
                <a:gd name="T33" fmla="*/ 33 h 87"/>
                <a:gd name="T34" fmla="*/ 59 w 130"/>
                <a:gd name="T35" fmla="*/ 35 h 87"/>
                <a:gd name="T36" fmla="*/ 56 w 130"/>
                <a:gd name="T37" fmla="*/ 36 h 87"/>
                <a:gd name="T38" fmla="*/ 53 w 130"/>
                <a:gd name="T39" fmla="*/ 38 h 87"/>
                <a:gd name="T40" fmla="*/ 51 w 130"/>
                <a:gd name="T41" fmla="*/ 41 h 87"/>
                <a:gd name="T42" fmla="*/ 48 w 130"/>
                <a:gd name="T43" fmla="*/ 44 h 87"/>
                <a:gd name="T44" fmla="*/ 45 w 130"/>
                <a:gd name="T45" fmla="*/ 49 h 87"/>
                <a:gd name="T46" fmla="*/ 44 w 130"/>
                <a:gd name="T47" fmla="*/ 52 h 87"/>
                <a:gd name="T48" fmla="*/ 43 w 130"/>
                <a:gd name="T49" fmla="*/ 58 h 87"/>
                <a:gd name="T50" fmla="*/ 43 w 130"/>
                <a:gd name="T51" fmla="*/ 65 h 87"/>
                <a:gd name="T52" fmla="*/ 41 w 130"/>
                <a:gd name="T53" fmla="*/ 68 h 87"/>
                <a:gd name="T54" fmla="*/ 41 w 130"/>
                <a:gd name="T55" fmla="*/ 77 h 87"/>
                <a:gd name="T56" fmla="*/ 41 w 130"/>
                <a:gd name="T57" fmla="*/ 84 h 87"/>
                <a:gd name="T58" fmla="*/ 41 w 130"/>
                <a:gd name="T59" fmla="*/ 157 h 87"/>
                <a:gd name="T60" fmla="*/ 39 w 130"/>
                <a:gd name="T61" fmla="*/ 2 h 87"/>
                <a:gd name="T62" fmla="*/ 41 w 130"/>
                <a:gd name="T63" fmla="*/ 22 h 87"/>
                <a:gd name="T64" fmla="*/ 44 w 130"/>
                <a:gd name="T65" fmla="*/ 20 h 87"/>
                <a:gd name="T66" fmla="*/ 46 w 130"/>
                <a:gd name="T67" fmla="*/ 16 h 87"/>
                <a:gd name="T68" fmla="*/ 50 w 130"/>
                <a:gd name="T69" fmla="*/ 12 h 87"/>
                <a:gd name="T70" fmla="*/ 55 w 130"/>
                <a:gd name="T71" fmla="*/ 10 h 87"/>
                <a:gd name="T72" fmla="*/ 57 w 130"/>
                <a:gd name="T73" fmla="*/ 8 h 87"/>
                <a:gd name="T74" fmla="*/ 60 w 130"/>
                <a:gd name="T75" fmla="*/ 3 h 87"/>
                <a:gd name="T76" fmla="*/ 64 w 130"/>
                <a:gd name="T77" fmla="*/ 2 h 87"/>
                <a:gd name="T78" fmla="*/ 69 w 130"/>
                <a:gd name="T79" fmla="*/ 2 h 87"/>
                <a:gd name="T80" fmla="*/ 75 w 130"/>
                <a:gd name="T81" fmla="*/ 1 h 87"/>
                <a:gd name="T82" fmla="*/ 79 w 130"/>
                <a:gd name="T83" fmla="*/ 0 h 87"/>
                <a:gd name="T84" fmla="*/ 83 w 130"/>
                <a:gd name="T85" fmla="*/ 0 h 87"/>
                <a:gd name="T86" fmla="*/ 87 w 130"/>
                <a:gd name="T87" fmla="*/ 0 h 87"/>
                <a:gd name="T88" fmla="*/ 92 w 130"/>
                <a:gd name="T89" fmla="*/ 0 h 87"/>
                <a:gd name="T90" fmla="*/ 97 w 130"/>
                <a:gd name="T91" fmla="*/ 0 h 87"/>
                <a:gd name="T92" fmla="*/ 102 w 130"/>
                <a:gd name="T93" fmla="*/ 0 h 87"/>
                <a:gd name="T94" fmla="*/ 105 w 130"/>
                <a:gd name="T95" fmla="*/ 1 h 87"/>
                <a:gd name="T96" fmla="*/ 108 w 130"/>
                <a:gd name="T97" fmla="*/ 2 h 87"/>
                <a:gd name="T98" fmla="*/ 113 w 130"/>
                <a:gd name="T99" fmla="*/ 3 h 87"/>
                <a:gd name="T100" fmla="*/ 119 w 130"/>
                <a:gd name="T101" fmla="*/ 8 h 87"/>
                <a:gd name="T102" fmla="*/ 123 w 130"/>
                <a:gd name="T103" fmla="*/ 9 h 87"/>
                <a:gd name="T104" fmla="*/ 126 w 130"/>
                <a:gd name="T105" fmla="*/ 10 h 87"/>
                <a:gd name="T106" fmla="*/ 129 w 130"/>
                <a:gd name="T107" fmla="*/ 12 h 87"/>
                <a:gd name="T108" fmla="*/ 131 w 130"/>
                <a:gd name="T109" fmla="*/ 16 h 87"/>
                <a:gd name="T110" fmla="*/ 133 w 130"/>
                <a:gd name="T111" fmla="*/ 20 h 87"/>
                <a:gd name="T112" fmla="*/ 135 w 130"/>
                <a:gd name="T113" fmla="*/ 23 h 87"/>
                <a:gd name="T114" fmla="*/ 138 w 130"/>
                <a:gd name="T115" fmla="*/ 30 h 87"/>
                <a:gd name="T116" fmla="*/ 139 w 130"/>
                <a:gd name="T117" fmla="*/ 35 h 87"/>
                <a:gd name="T118" fmla="*/ 140 w 130"/>
                <a:gd name="T119" fmla="*/ 41 h 87"/>
                <a:gd name="T120" fmla="*/ 141 w 130"/>
                <a:gd name="T121" fmla="*/ 45 h 87"/>
                <a:gd name="T122" fmla="*/ 141 w 130"/>
                <a:gd name="T123" fmla="*/ 52 h 87"/>
                <a:gd name="T124" fmla="*/ 141 w 130"/>
                <a:gd name="T125" fmla="*/ 60 h 8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0"/>
                <a:gd name="T190" fmla="*/ 0 h 87"/>
                <a:gd name="T191" fmla="*/ 130 w 130"/>
                <a:gd name="T192" fmla="*/ 87 h 8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0" h="87">
                  <a:moveTo>
                    <a:pt x="129" y="86"/>
                  </a:moveTo>
                  <a:lnTo>
                    <a:pt x="92" y="86"/>
                  </a:lnTo>
                  <a:lnTo>
                    <a:pt x="92" y="43"/>
                  </a:lnTo>
                  <a:lnTo>
                    <a:pt x="92" y="42"/>
                  </a:lnTo>
                  <a:lnTo>
                    <a:pt x="92" y="41"/>
                  </a:lnTo>
                  <a:lnTo>
                    <a:pt x="92" y="40"/>
                  </a:lnTo>
                  <a:lnTo>
                    <a:pt x="92" y="38"/>
                  </a:lnTo>
                  <a:lnTo>
                    <a:pt x="92" y="36"/>
                  </a:lnTo>
                  <a:lnTo>
                    <a:pt x="91" y="36"/>
                  </a:lnTo>
                  <a:lnTo>
                    <a:pt x="91" y="34"/>
                  </a:lnTo>
                  <a:lnTo>
                    <a:pt x="91" y="33"/>
                  </a:lnTo>
                  <a:lnTo>
                    <a:pt x="91" y="32"/>
                  </a:lnTo>
                  <a:lnTo>
                    <a:pt x="91" y="31"/>
                  </a:lnTo>
                  <a:lnTo>
                    <a:pt x="91" y="30"/>
                  </a:lnTo>
                  <a:lnTo>
                    <a:pt x="91" y="29"/>
                  </a:lnTo>
                  <a:lnTo>
                    <a:pt x="90" y="28"/>
                  </a:lnTo>
                  <a:lnTo>
                    <a:pt x="90" y="27"/>
                  </a:lnTo>
                  <a:lnTo>
                    <a:pt x="90" y="26"/>
                  </a:lnTo>
                  <a:lnTo>
                    <a:pt x="89" y="25"/>
                  </a:lnTo>
                  <a:lnTo>
                    <a:pt x="89" y="24"/>
                  </a:lnTo>
                  <a:lnTo>
                    <a:pt x="88" y="24"/>
                  </a:lnTo>
                  <a:lnTo>
                    <a:pt x="88" y="23"/>
                  </a:lnTo>
                  <a:lnTo>
                    <a:pt x="87" y="22"/>
                  </a:lnTo>
                  <a:lnTo>
                    <a:pt x="86" y="22"/>
                  </a:lnTo>
                  <a:lnTo>
                    <a:pt x="85" y="21"/>
                  </a:lnTo>
                  <a:lnTo>
                    <a:pt x="84" y="21"/>
                  </a:lnTo>
                  <a:lnTo>
                    <a:pt x="83" y="20"/>
                  </a:lnTo>
                  <a:lnTo>
                    <a:pt x="82" y="19"/>
                  </a:lnTo>
                  <a:lnTo>
                    <a:pt x="81" y="19"/>
                  </a:lnTo>
                  <a:lnTo>
                    <a:pt x="80" y="19"/>
                  </a:lnTo>
                  <a:lnTo>
                    <a:pt x="79" y="18"/>
                  </a:lnTo>
                  <a:lnTo>
                    <a:pt x="78" y="18"/>
                  </a:lnTo>
                  <a:lnTo>
                    <a:pt x="76" y="18"/>
                  </a:lnTo>
                  <a:lnTo>
                    <a:pt x="75" y="18"/>
                  </a:lnTo>
                  <a:lnTo>
                    <a:pt x="75" y="17"/>
                  </a:lnTo>
                  <a:lnTo>
                    <a:pt x="74" y="17"/>
                  </a:lnTo>
                  <a:lnTo>
                    <a:pt x="73" y="17"/>
                  </a:lnTo>
                  <a:lnTo>
                    <a:pt x="72" y="17"/>
                  </a:lnTo>
                  <a:lnTo>
                    <a:pt x="71" y="17"/>
                  </a:lnTo>
                  <a:lnTo>
                    <a:pt x="70" y="17"/>
                  </a:lnTo>
                  <a:lnTo>
                    <a:pt x="69" y="17"/>
                  </a:lnTo>
                  <a:lnTo>
                    <a:pt x="67" y="17"/>
                  </a:lnTo>
                  <a:lnTo>
                    <a:pt x="66" y="17"/>
                  </a:lnTo>
                  <a:lnTo>
                    <a:pt x="65" y="17"/>
                  </a:lnTo>
                  <a:lnTo>
                    <a:pt x="64" y="17"/>
                  </a:lnTo>
                  <a:lnTo>
                    <a:pt x="63" y="17"/>
                  </a:lnTo>
                  <a:lnTo>
                    <a:pt x="61" y="17"/>
                  </a:lnTo>
                  <a:lnTo>
                    <a:pt x="61" y="18"/>
                  </a:lnTo>
                  <a:lnTo>
                    <a:pt x="60" y="18"/>
                  </a:lnTo>
                  <a:lnTo>
                    <a:pt x="59" y="18"/>
                  </a:lnTo>
                  <a:lnTo>
                    <a:pt x="58" y="18"/>
                  </a:lnTo>
                  <a:lnTo>
                    <a:pt x="57" y="18"/>
                  </a:lnTo>
                  <a:lnTo>
                    <a:pt x="56" y="18"/>
                  </a:lnTo>
                  <a:lnTo>
                    <a:pt x="55" y="19"/>
                  </a:lnTo>
                  <a:lnTo>
                    <a:pt x="54" y="19"/>
                  </a:lnTo>
                  <a:lnTo>
                    <a:pt x="53" y="19"/>
                  </a:lnTo>
                  <a:lnTo>
                    <a:pt x="52" y="20"/>
                  </a:lnTo>
                  <a:lnTo>
                    <a:pt x="51" y="21"/>
                  </a:lnTo>
                  <a:lnTo>
                    <a:pt x="50" y="21"/>
                  </a:lnTo>
                  <a:lnTo>
                    <a:pt x="49" y="21"/>
                  </a:lnTo>
                  <a:lnTo>
                    <a:pt x="49" y="22"/>
                  </a:lnTo>
                  <a:lnTo>
                    <a:pt x="48" y="22"/>
                  </a:lnTo>
                  <a:lnTo>
                    <a:pt x="47" y="22"/>
                  </a:lnTo>
                  <a:lnTo>
                    <a:pt x="46" y="22"/>
                  </a:lnTo>
                  <a:lnTo>
                    <a:pt x="45" y="23"/>
                  </a:lnTo>
                  <a:lnTo>
                    <a:pt x="44" y="24"/>
                  </a:lnTo>
                  <a:lnTo>
                    <a:pt x="43" y="25"/>
                  </a:lnTo>
                  <a:lnTo>
                    <a:pt x="42" y="26"/>
                  </a:lnTo>
                  <a:lnTo>
                    <a:pt x="41" y="27"/>
                  </a:lnTo>
                  <a:lnTo>
                    <a:pt x="41" y="28"/>
                  </a:lnTo>
                  <a:lnTo>
                    <a:pt x="40" y="28"/>
                  </a:lnTo>
                  <a:lnTo>
                    <a:pt x="40" y="29"/>
                  </a:lnTo>
                  <a:lnTo>
                    <a:pt x="40" y="30"/>
                  </a:lnTo>
                  <a:lnTo>
                    <a:pt x="39" y="31"/>
                  </a:lnTo>
                  <a:lnTo>
                    <a:pt x="39" y="32"/>
                  </a:lnTo>
                  <a:lnTo>
                    <a:pt x="39" y="33"/>
                  </a:lnTo>
                  <a:lnTo>
                    <a:pt x="39" y="34"/>
                  </a:lnTo>
                  <a:lnTo>
                    <a:pt x="39" y="35"/>
                  </a:lnTo>
                  <a:lnTo>
                    <a:pt x="38" y="36"/>
                  </a:lnTo>
                  <a:lnTo>
                    <a:pt x="38" y="37"/>
                  </a:lnTo>
                  <a:lnTo>
                    <a:pt x="37" y="38"/>
                  </a:lnTo>
                  <a:lnTo>
                    <a:pt x="37" y="40"/>
                  </a:lnTo>
                  <a:lnTo>
                    <a:pt x="37" y="41"/>
                  </a:lnTo>
                  <a:lnTo>
                    <a:pt x="37" y="42"/>
                  </a:lnTo>
                  <a:lnTo>
                    <a:pt x="37" y="43"/>
                  </a:lnTo>
                  <a:lnTo>
                    <a:pt x="37" y="45"/>
                  </a:lnTo>
                  <a:lnTo>
                    <a:pt x="37" y="46"/>
                  </a:lnTo>
                  <a:lnTo>
                    <a:pt x="37" y="47"/>
                  </a:lnTo>
                  <a:lnTo>
                    <a:pt x="37" y="48"/>
                  </a:lnTo>
                  <a:lnTo>
                    <a:pt x="37" y="86"/>
                  </a:lnTo>
                  <a:lnTo>
                    <a:pt x="0" y="86"/>
                  </a:lnTo>
                  <a:lnTo>
                    <a:pt x="0" y="2"/>
                  </a:lnTo>
                  <a:lnTo>
                    <a:pt x="35" y="2"/>
                  </a:lnTo>
                  <a:lnTo>
                    <a:pt x="35" y="14"/>
                  </a:lnTo>
                  <a:lnTo>
                    <a:pt x="36" y="13"/>
                  </a:lnTo>
                  <a:lnTo>
                    <a:pt x="37" y="12"/>
                  </a:lnTo>
                  <a:lnTo>
                    <a:pt x="38" y="11"/>
                  </a:lnTo>
                  <a:lnTo>
                    <a:pt x="39" y="11"/>
                  </a:lnTo>
                  <a:lnTo>
                    <a:pt x="40" y="11"/>
                  </a:lnTo>
                  <a:lnTo>
                    <a:pt x="40" y="10"/>
                  </a:lnTo>
                  <a:lnTo>
                    <a:pt x="41" y="10"/>
                  </a:lnTo>
                  <a:lnTo>
                    <a:pt x="42" y="9"/>
                  </a:lnTo>
                  <a:lnTo>
                    <a:pt x="44" y="8"/>
                  </a:lnTo>
                  <a:lnTo>
                    <a:pt x="45" y="7"/>
                  </a:lnTo>
                  <a:lnTo>
                    <a:pt x="46" y="7"/>
                  </a:lnTo>
                  <a:lnTo>
                    <a:pt x="48" y="7"/>
                  </a:lnTo>
                  <a:lnTo>
                    <a:pt x="49" y="6"/>
                  </a:lnTo>
                  <a:lnTo>
                    <a:pt x="51" y="6"/>
                  </a:lnTo>
                  <a:lnTo>
                    <a:pt x="52" y="5"/>
                  </a:lnTo>
                  <a:lnTo>
                    <a:pt x="53" y="5"/>
                  </a:lnTo>
                  <a:lnTo>
                    <a:pt x="53" y="4"/>
                  </a:lnTo>
                  <a:lnTo>
                    <a:pt x="54" y="4"/>
                  </a:lnTo>
                  <a:lnTo>
                    <a:pt x="55" y="4"/>
                  </a:lnTo>
                  <a:lnTo>
                    <a:pt x="56" y="3"/>
                  </a:lnTo>
                  <a:lnTo>
                    <a:pt x="57" y="3"/>
                  </a:lnTo>
                  <a:lnTo>
                    <a:pt x="59" y="3"/>
                  </a:lnTo>
                  <a:lnTo>
                    <a:pt x="60" y="2"/>
                  </a:lnTo>
                  <a:lnTo>
                    <a:pt x="61" y="2"/>
                  </a:lnTo>
                  <a:lnTo>
                    <a:pt x="62" y="2"/>
                  </a:lnTo>
                  <a:lnTo>
                    <a:pt x="63" y="2"/>
                  </a:lnTo>
                  <a:lnTo>
                    <a:pt x="65" y="1"/>
                  </a:lnTo>
                  <a:lnTo>
                    <a:pt x="66" y="1"/>
                  </a:lnTo>
                  <a:lnTo>
                    <a:pt x="67" y="1"/>
                  </a:lnTo>
                  <a:lnTo>
                    <a:pt x="68" y="1"/>
                  </a:lnTo>
                  <a:lnTo>
                    <a:pt x="70" y="0"/>
                  </a:lnTo>
                  <a:lnTo>
                    <a:pt x="71" y="0"/>
                  </a:lnTo>
                  <a:lnTo>
                    <a:pt x="72" y="0"/>
                  </a:lnTo>
                  <a:lnTo>
                    <a:pt x="73" y="0"/>
                  </a:lnTo>
                  <a:lnTo>
                    <a:pt x="75" y="0"/>
                  </a:lnTo>
                  <a:lnTo>
                    <a:pt x="76" y="0"/>
                  </a:lnTo>
                  <a:lnTo>
                    <a:pt x="78" y="0"/>
                  </a:lnTo>
                  <a:lnTo>
                    <a:pt x="79" y="0"/>
                  </a:lnTo>
                  <a:lnTo>
                    <a:pt x="80" y="0"/>
                  </a:lnTo>
                  <a:lnTo>
                    <a:pt x="81" y="0"/>
                  </a:lnTo>
                  <a:lnTo>
                    <a:pt x="84" y="0"/>
                  </a:lnTo>
                  <a:lnTo>
                    <a:pt x="86" y="0"/>
                  </a:lnTo>
                  <a:lnTo>
                    <a:pt x="88" y="0"/>
                  </a:lnTo>
                  <a:lnTo>
                    <a:pt x="89" y="0"/>
                  </a:lnTo>
                  <a:lnTo>
                    <a:pt x="91" y="0"/>
                  </a:lnTo>
                  <a:lnTo>
                    <a:pt x="92" y="0"/>
                  </a:lnTo>
                  <a:lnTo>
                    <a:pt x="94" y="0"/>
                  </a:lnTo>
                  <a:lnTo>
                    <a:pt x="95" y="0"/>
                  </a:lnTo>
                  <a:lnTo>
                    <a:pt x="96" y="1"/>
                  </a:lnTo>
                  <a:lnTo>
                    <a:pt x="97" y="1"/>
                  </a:lnTo>
                  <a:lnTo>
                    <a:pt x="98" y="1"/>
                  </a:lnTo>
                  <a:lnTo>
                    <a:pt x="99" y="2"/>
                  </a:lnTo>
                  <a:lnTo>
                    <a:pt x="100" y="2"/>
                  </a:lnTo>
                  <a:lnTo>
                    <a:pt x="101" y="2"/>
                  </a:lnTo>
                  <a:lnTo>
                    <a:pt x="103" y="2"/>
                  </a:lnTo>
                  <a:lnTo>
                    <a:pt x="104" y="3"/>
                  </a:lnTo>
                  <a:lnTo>
                    <a:pt x="105" y="3"/>
                  </a:lnTo>
                  <a:lnTo>
                    <a:pt x="106" y="3"/>
                  </a:lnTo>
                  <a:lnTo>
                    <a:pt x="108" y="4"/>
                  </a:lnTo>
                  <a:lnTo>
                    <a:pt x="109" y="4"/>
                  </a:lnTo>
                  <a:lnTo>
                    <a:pt x="110" y="4"/>
                  </a:lnTo>
                  <a:lnTo>
                    <a:pt x="111" y="5"/>
                  </a:lnTo>
                  <a:lnTo>
                    <a:pt x="112" y="6"/>
                  </a:lnTo>
                  <a:lnTo>
                    <a:pt x="113" y="6"/>
                  </a:lnTo>
                  <a:lnTo>
                    <a:pt x="114" y="6"/>
                  </a:lnTo>
                  <a:lnTo>
                    <a:pt x="115" y="7"/>
                  </a:lnTo>
                  <a:lnTo>
                    <a:pt x="116" y="7"/>
                  </a:lnTo>
                  <a:lnTo>
                    <a:pt x="117" y="7"/>
                  </a:lnTo>
                  <a:lnTo>
                    <a:pt x="118" y="7"/>
                  </a:lnTo>
                  <a:lnTo>
                    <a:pt x="118" y="8"/>
                  </a:lnTo>
                  <a:lnTo>
                    <a:pt x="119" y="9"/>
                  </a:lnTo>
                  <a:lnTo>
                    <a:pt x="120" y="9"/>
                  </a:lnTo>
                  <a:lnTo>
                    <a:pt x="121" y="10"/>
                  </a:lnTo>
                  <a:lnTo>
                    <a:pt x="121" y="11"/>
                  </a:lnTo>
                  <a:lnTo>
                    <a:pt x="122" y="11"/>
                  </a:lnTo>
                  <a:lnTo>
                    <a:pt x="122" y="12"/>
                  </a:lnTo>
                  <a:lnTo>
                    <a:pt x="123" y="13"/>
                  </a:lnTo>
                  <a:lnTo>
                    <a:pt x="124" y="14"/>
                  </a:lnTo>
                  <a:lnTo>
                    <a:pt x="125" y="15"/>
                  </a:lnTo>
                  <a:lnTo>
                    <a:pt x="126" y="16"/>
                  </a:lnTo>
                  <a:lnTo>
                    <a:pt x="126" y="17"/>
                  </a:lnTo>
                  <a:lnTo>
                    <a:pt x="126" y="18"/>
                  </a:lnTo>
                  <a:lnTo>
                    <a:pt x="127" y="19"/>
                  </a:lnTo>
                  <a:lnTo>
                    <a:pt x="127" y="20"/>
                  </a:lnTo>
                  <a:lnTo>
                    <a:pt x="127" y="21"/>
                  </a:lnTo>
                  <a:lnTo>
                    <a:pt x="128" y="22"/>
                  </a:lnTo>
                  <a:lnTo>
                    <a:pt x="128" y="23"/>
                  </a:lnTo>
                  <a:lnTo>
                    <a:pt x="128" y="24"/>
                  </a:lnTo>
                  <a:lnTo>
                    <a:pt x="129" y="25"/>
                  </a:lnTo>
                  <a:lnTo>
                    <a:pt x="129" y="27"/>
                  </a:lnTo>
                  <a:lnTo>
                    <a:pt x="129" y="28"/>
                  </a:lnTo>
                  <a:lnTo>
                    <a:pt x="129" y="29"/>
                  </a:lnTo>
                  <a:lnTo>
                    <a:pt x="129" y="30"/>
                  </a:lnTo>
                  <a:lnTo>
                    <a:pt x="129" y="31"/>
                  </a:lnTo>
                  <a:lnTo>
                    <a:pt x="129" y="34"/>
                  </a:lnTo>
                  <a:lnTo>
                    <a:pt x="129" y="86"/>
                  </a:lnTo>
                </a:path>
              </a:pathLst>
            </a:custGeom>
            <a:solidFill>
              <a:srgbClr val="0000FF"/>
            </a:solidFill>
            <a:ln w="12700" cap="rnd">
              <a:noFill/>
              <a:round/>
              <a:headEnd/>
              <a:tailEnd/>
            </a:ln>
          </p:spPr>
          <p:txBody>
            <a:bodyPr/>
            <a:lstStyle/>
            <a:p>
              <a:pPr>
                <a:defRPr/>
              </a:pPr>
              <a:endParaRPr lang="en-US" dirty="0">
                <a:solidFill>
                  <a:prstClr val="white"/>
                </a:solidFill>
                <a:latin typeface="Arial" charset="0"/>
              </a:endParaRPr>
            </a:p>
          </p:txBody>
        </p:sp>
        <p:sp>
          <p:nvSpPr>
            <p:cNvPr id="31764" name="Freeform 13"/>
            <p:cNvSpPr>
              <a:spLocks/>
            </p:cNvSpPr>
            <p:nvPr/>
          </p:nvSpPr>
          <p:spPr bwMode="auto">
            <a:xfrm>
              <a:off x="2572" y="2294"/>
              <a:ext cx="136" cy="103"/>
            </a:xfrm>
            <a:custGeom>
              <a:avLst/>
              <a:gdLst>
                <a:gd name="T0" fmla="*/ 140 w 133"/>
                <a:gd name="T1" fmla="*/ 120 h 89"/>
                <a:gd name="T2" fmla="*/ 134 w 133"/>
                <a:gd name="T3" fmla="*/ 130 h 89"/>
                <a:gd name="T4" fmla="*/ 129 w 133"/>
                <a:gd name="T5" fmla="*/ 139 h 89"/>
                <a:gd name="T6" fmla="*/ 118 w 133"/>
                <a:gd name="T7" fmla="*/ 146 h 89"/>
                <a:gd name="T8" fmla="*/ 108 w 133"/>
                <a:gd name="T9" fmla="*/ 150 h 89"/>
                <a:gd name="T10" fmla="*/ 98 w 133"/>
                <a:gd name="T11" fmla="*/ 156 h 89"/>
                <a:gd name="T12" fmla="*/ 86 w 133"/>
                <a:gd name="T13" fmla="*/ 159 h 89"/>
                <a:gd name="T14" fmla="*/ 75 w 133"/>
                <a:gd name="T15" fmla="*/ 159 h 89"/>
                <a:gd name="T16" fmla="*/ 58 w 133"/>
                <a:gd name="T17" fmla="*/ 159 h 89"/>
                <a:gd name="T18" fmla="*/ 47 w 133"/>
                <a:gd name="T19" fmla="*/ 155 h 89"/>
                <a:gd name="T20" fmla="*/ 37 w 133"/>
                <a:gd name="T21" fmla="*/ 150 h 89"/>
                <a:gd name="T22" fmla="*/ 30 w 133"/>
                <a:gd name="T23" fmla="*/ 146 h 89"/>
                <a:gd name="T24" fmla="*/ 19 w 133"/>
                <a:gd name="T25" fmla="*/ 138 h 89"/>
                <a:gd name="T26" fmla="*/ 14 w 133"/>
                <a:gd name="T27" fmla="*/ 134 h 89"/>
                <a:gd name="T28" fmla="*/ 9 w 133"/>
                <a:gd name="T29" fmla="*/ 122 h 89"/>
                <a:gd name="T30" fmla="*/ 6 w 133"/>
                <a:gd name="T31" fmla="*/ 116 h 89"/>
                <a:gd name="T32" fmla="*/ 3 w 133"/>
                <a:gd name="T33" fmla="*/ 104 h 89"/>
                <a:gd name="T34" fmla="*/ 1 w 133"/>
                <a:gd name="T35" fmla="*/ 91 h 89"/>
                <a:gd name="T36" fmla="*/ 0 w 133"/>
                <a:gd name="T37" fmla="*/ 80 h 89"/>
                <a:gd name="T38" fmla="*/ 1 w 133"/>
                <a:gd name="T39" fmla="*/ 66 h 89"/>
                <a:gd name="T40" fmla="*/ 4 w 133"/>
                <a:gd name="T41" fmla="*/ 50 h 89"/>
                <a:gd name="T42" fmla="*/ 8 w 133"/>
                <a:gd name="T43" fmla="*/ 39 h 89"/>
                <a:gd name="T44" fmla="*/ 13 w 133"/>
                <a:gd name="T45" fmla="*/ 29 h 89"/>
                <a:gd name="T46" fmla="*/ 18 w 133"/>
                <a:gd name="T47" fmla="*/ 22 h 89"/>
                <a:gd name="T48" fmla="*/ 29 w 133"/>
                <a:gd name="T49" fmla="*/ 14 h 89"/>
                <a:gd name="T50" fmla="*/ 37 w 133"/>
                <a:gd name="T51" fmla="*/ 9 h 89"/>
                <a:gd name="T52" fmla="*/ 46 w 133"/>
                <a:gd name="T53" fmla="*/ 2 h 89"/>
                <a:gd name="T54" fmla="*/ 56 w 133"/>
                <a:gd name="T55" fmla="*/ 0 h 89"/>
                <a:gd name="T56" fmla="*/ 64 w 133"/>
                <a:gd name="T57" fmla="*/ 0 h 89"/>
                <a:gd name="T58" fmla="*/ 79 w 133"/>
                <a:gd name="T59" fmla="*/ 0 h 89"/>
                <a:gd name="T60" fmla="*/ 89 w 133"/>
                <a:gd name="T61" fmla="*/ 1 h 89"/>
                <a:gd name="T62" fmla="*/ 100 w 133"/>
                <a:gd name="T63" fmla="*/ 3 h 89"/>
                <a:gd name="T64" fmla="*/ 108 w 133"/>
                <a:gd name="T65" fmla="*/ 9 h 89"/>
                <a:gd name="T66" fmla="*/ 120 w 133"/>
                <a:gd name="T67" fmla="*/ 14 h 89"/>
                <a:gd name="T68" fmla="*/ 128 w 133"/>
                <a:gd name="T69" fmla="*/ 23 h 89"/>
                <a:gd name="T70" fmla="*/ 134 w 133"/>
                <a:gd name="T71" fmla="*/ 34 h 89"/>
                <a:gd name="T72" fmla="*/ 138 w 133"/>
                <a:gd name="T73" fmla="*/ 43 h 89"/>
                <a:gd name="T74" fmla="*/ 141 w 133"/>
                <a:gd name="T75" fmla="*/ 54 h 89"/>
                <a:gd name="T76" fmla="*/ 144 w 133"/>
                <a:gd name="T77" fmla="*/ 71 h 89"/>
                <a:gd name="T78" fmla="*/ 144 w 133"/>
                <a:gd name="T79" fmla="*/ 88 h 89"/>
                <a:gd name="T80" fmla="*/ 44 w 133"/>
                <a:gd name="T81" fmla="*/ 101 h 89"/>
                <a:gd name="T82" fmla="*/ 47 w 133"/>
                <a:gd name="T83" fmla="*/ 111 h 89"/>
                <a:gd name="T84" fmla="*/ 52 w 133"/>
                <a:gd name="T85" fmla="*/ 118 h 89"/>
                <a:gd name="T86" fmla="*/ 59 w 133"/>
                <a:gd name="T87" fmla="*/ 125 h 89"/>
                <a:gd name="T88" fmla="*/ 67 w 133"/>
                <a:gd name="T89" fmla="*/ 127 h 89"/>
                <a:gd name="T90" fmla="*/ 79 w 133"/>
                <a:gd name="T91" fmla="*/ 127 h 89"/>
                <a:gd name="T92" fmla="*/ 86 w 133"/>
                <a:gd name="T93" fmla="*/ 126 h 89"/>
                <a:gd name="T94" fmla="*/ 91 w 133"/>
                <a:gd name="T95" fmla="*/ 122 h 89"/>
                <a:gd name="T96" fmla="*/ 97 w 133"/>
                <a:gd name="T97" fmla="*/ 117 h 89"/>
                <a:gd name="T98" fmla="*/ 101 w 133"/>
                <a:gd name="T99" fmla="*/ 110 h 89"/>
                <a:gd name="T100" fmla="*/ 103 w 133"/>
                <a:gd name="T101" fmla="*/ 58 h 89"/>
                <a:gd name="T102" fmla="*/ 100 w 133"/>
                <a:gd name="T103" fmla="*/ 49 h 89"/>
                <a:gd name="T104" fmla="*/ 95 w 133"/>
                <a:gd name="T105" fmla="*/ 39 h 89"/>
                <a:gd name="T106" fmla="*/ 87 w 133"/>
                <a:gd name="T107" fmla="*/ 34 h 89"/>
                <a:gd name="T108" fmla="*/ 80 w 133"/>
                <a:gd name="T109" fmla="*/ 31 h 89"/>
                <a:gd name="T110" fmla="*/ 65 w 133"/>
                <a:gd name="T111" fmla="*/ 31 h 89"/>
                <a:gd name="T112" fmla="*/ 59 w 133"/>
                <a:gd name="T113" fmla="*/ 34 h 89"/>
                <a:gd name="T114" fmla="*/ 52 w 133"/>
                <a:gd name="T115" fmla="*/ 39 h 89"/>
                <a:gd name="T116" fmla="*/ 47 w 133"/>
                <a:gd name="T117" fmla="*/ 47 h 89"/>
                <a:gd name="T118" fmla="*/ 44 w 133"/>
                <a:gd name="T119" fmla="*/ 58 h 89"/>
                <a:gd name="T120" fmla="*/ 101 w 133"/>
                <a:gd name="T121" fmla="*/ 108 h 8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3"/>
                <a:gd name="T184" fmla="*/ 0 h 89"/>
                <a:gd name="T185" fmla="*/ 133 w 133"/>
                <a:gd name="T186" fmla="*/ 89 h 8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3" h="89">
                  <a:moveTo>
                    <a:pt x="93" y="60"/>
                  </a:moveTo>
                  <a:lnTo>
                    <a:pt x="130" y="64"/>
                  </a:lnTo>
                  <a:lnTo>
                    <a:pt x="130" y="65"/>
                  </a:lnTo>
                  <a:lnTo>
                    <a:pt x="129" y="65"/>
                  </a:lnTo>
                  <a:lnTo>
                    <a:pt x="129" y="66"/>
                  </a:lnTo>
                  <a:lnTo>
                    <a:pt x="128" y="66"/>
                  </a:lnTo>
                  <a:lnTo>
                    <a:pt x="128" y="67"/>
                  </a:lnTo>
                  <a:lnTo>
                    <a:pt x="127" y="68"/>
                  </a:lnTo>
                  <a:lnTo>
                    <a:pt x="126" y="69"/>
                  </a:lnTo>
                  <a:lnTo>
                    <a:pt x="125" y="70"/>
                  </a:lnTo>
                  <a:lnTo>
                    <a:pt x="125" y="71"/>
                  </a:lnTo>
                  <a:lnTo>
                    <a:pt x="124" y="71"/>
                  </a:lnTo>
                  <a:lnTo>
                    <a:pt x="123" y="72"/>
                  </a:lnTo>
                  <a:lnTo>
                    <a:pt x="122" y="73"/>
                  </a:lnTo>
                  <a:lnTo>
                    <a:pt x="121" y="74"/>
                  </a:lnTo>
                  <a:lnTo>
                    <a:pt x="121" y="75"/>
                  </a:lnTo>
                  <a:lnTo>
                    <a:pt x="120" y="76"/>
                  </a:lnTo>
                  <a:lnTo>
                    <a:pt x="119" y="76"/>
                  </a:lnTo>
                  <a:lnTo>
                    <a:pt x="119" y="77"/>
                  </a:lnTo>
                  <a:lnTo>
                    <a:pt x="117" y="77"/>
                  </a:lnTo>
                  <a:lnTo>
                    <a:pt x="117" y="78"/>
                  </a:lnTo>
                  <a:lnTo>
                    <a:pt x="116" y="79"/>
                  </a:lnTo>
                  <a:lnTo>
                    <a:pt x="115" y="79"/>
                  </a:lnTo>
                  <a:lnTo>
                    <a:pt x="114" y="79"/>
                  </a:lnTo>
                  <a:lnTo>
                    <a:pt x="113" y="80"/>
                  </a:lnTo>
                  <a:lnTo>
                    <a:pt x="111" y="81"/>
                  </a:lnTo>
                  <a:lnTo>
                    <a:pt x="110" y="81"/>
                  </a:lnTo>
                  <a:lnTo>
                    <a:pt x="108" y="81"/>
                  </a:lnTo>
                  <a:lnTo>
                    <a:pt x="108" y="82"/>
                  </a:lnTo>
                  <a:lnTo>
                    <a:pt x="107" y="82"/>
                  </a:lnTo>
                  <a:lnTo>
                    <a:pt x="106" y="83"/>
                  </a:lnTo>
                  <a:lnTo>
                    <a:pt x="103" y="83"/>
                  </a:lnTo>
                  <a:lnTo>
                    <a:pt x="102" y="84"/>
                  </a:lnTo>
                  <a:lnTo>
                    <a:pt x="101" y="84"/>
                  </a:lnTo>
                  <a:lnTo>
                    <a:pt x="100" y="84"/>
                  </a:lnTo>
                  <a:lnTo>
                    <a:pt x="99" y="85"/>
                  </a:lnTo>
                  <a:lnTo>
                    <a:pt x="97" y="85"/>
                  </a:lnTo>
                  <a:lnTo>
                    <a:pt x="96" y="86"/>
                  </a:lnTo>
                  <a:lnTo>
                    <a:pt x="95" y="86"/>
                  </a:lnTo>
                  <a:lnTo>
                    <a:pt x="93" y="86"/>
                  </a:lnTo>
                  <a:lnTo>
                    <a:pt x="92" y="87"/>
                  </a:lnTo>
                  <a:lnTo>
                    <a:pt x="90" y="87"/>
                  </a:lnTo>
                  <a:lnTo>
                    <a:pt x="88" y="87"/>
                  </a:lnTo>
                  <a:lnTo>
                    <a:pt x="87" y="87"/>
                  </a:lnTo>
                  <a:lnTo>
                    <a:pt x="85" y="87"/>
                  </a:lnTo>
                  <a:lnTo>
                    <a:pt x="84" y="88"/>
                  </a:lnTo>
                  <a:lnTo>
                    <a:pt x="82" y="88"/>
                  </a:lnTo>
                  <a:lnTo>
                    <a:pt x="80" y="88"/>
                  </a:lnTo>
                  <a:lnTo>
                    <a:pt x="78" y="88"/>
                  </a:lnTo>
                  <a:lnTo>
                    <a:pt x="77" y="88"/>
                  </a:lnTo>
                  <a:lnTo>
                    <a:pt x="75" y="88"/>
                  </a:lnTo>
                  <a:lnTo>
                    <a:pt x="73" y="88"/>
                  </a:lnTo>
                  <a:lnTo>
                    <a:pt x="72" y="88"/>
                  </a:lnTo>
                  <a:lnTo>
                    <a:pt x="69" y="88"/>
                  </a:lnTo>
                  <a:lnTo>
                    <a:pt x="68" y="88"/>
                  </a:lnTo>
                  <a:lnTo>
                    <a:pt x="67" y="88"/>
                  </a:lnTo>
                  <a:lnTo>
                    <a:pt x="64" y="88"/>
                  </a:lnTo>
                  <a:lnTo>
                    <a:pt x="62" y="88"/>
                  </a:lnTo>
                  <a:lnTo>
                    <a:pt x="61" y="88"/>
                  </a:lnTo>
                  <a:lnTo>
                    <a:pt x="60" y="88"/>
                  </a:lnTo>
                  <a:lnTo>
                    <a:pt x="57" y="88"/>
                  </a:lnTo>
                  <a:lnTo>
                    <a:pt x="55" y="88"/>
                  </a:lnTo>
                  <a:lnTo>
                    <a:pt x="54" y="88"/>
                  </a:lnTo>
                  <a:lnTo>
                    <a:pt x="52" y="87"/>
                  </a:lnTo>
                  <a:lnTo>
                    <a:pt x="50" y="87"/>
                  </a:lnTo>
                  <a:lnTo>
                    <a:pt x="49" y="87"/>
                  </a:lnTo>
                  <a:lnTo>
                    <a:pt x="48" y="87"/>
                  </a:lnTo>
                  <a:lnTo>
                    <a:pt x="46" y="87"/>
                  </a:lnTo>
                  <a:lnTo>
                    <a:pt x="44" y="86"/>
                  </a:lnTo>
                  <a:lnTo>
                    <a:pt x="43" y="86"/>
                  </a:lnTo>
                  <a:lnTo>
                    <a:pt x="42" y="86"/>
                  </a:lnTo>
                  <a:lnTo>
                    <a:pt x="40" y="86"/>
                  </a:lnTo>
                  <a:lnTo>
                    <a:pt x="38" y="85"/>
                  </a:lnTo>
                  <a:lnTo>
                    <a:pt x="37" y="85"/>
                  </a:lnTo>
                  <a:lnTo>
                    <a:pt x="36" y="84"/>
                  </a:lnTo>
                  <a:lnTo>
                    <a:pt x="35" y="84"/>
                  </a:lnTo>
                  <a:lnTo>
                    <a:pt x="33" y="84"/>
                  </a:lnTo>
                  <a:lnTo>
                    <a:pt x="33" y="83"/>
                  </a:lnTo>
                  <a:lnTo>
                    <a:pt x="32" y="83"/>
                  </a:lnTo>
                  <a:lnTo>
                    <a:pt x="30" y="82"/>
                  </a:lnTo>
                  <a:lnTo>
                    <a:pt x="29" y="82"/>
                  </a:lnTo>
                  <a:lnTo>
                    <a:pt x="28" y="82"/>
                  </a:lnTo>
                  <a:lnTo>
                    <a:pt x="28" y="81"/>
                  </a:lnTo>
                  <a:lnTo>
                    <a:pt x="26" y="81"/>
                  </a:lnTo>
                  <a:lnTo>
                    <a:pt x="24" y="81"/>
                  </a:lnTo>
                  <a:lnTo>
                    <a:pt x="24" y="80"/>
                  </a:lnTo>
                  <a:lnTo>
                    <a:pt x="23" y="80"/>
                  </a:lnTo>
                  <a:lnTo>
                    <a:pt x="21" y="79"/>
                  </a:lnTo>
                  <a:lnTo>
                    <a:pt x="20" y="79"/>
                  </a:lnTo>
                  <a:lnTo>
                    <a:pt x="20" y="78"/>
                  </a:lnTo>
                  <a:lnTo>
                    <a:pt x="19" y="77"/>
                  </a:lnTo>
                  <a:lnTo>
                    <a:pt x="17" y="77"/>
                  </a:lnTo>
                  <a:lnTo>
                    <a:pt x="17" y="76"/>
                  </a:lnTo>
                  <a:lnTo>
                    <a:pt x="16" y="76"/>
                  </a:lnTo>
                  <a:lnTo>
                    <a:pt x="16" y="75"/>
                  </a:lnTo>
                  <a:lnTo>
                    <a:pt x="15" y="75"/>
                  </a:lnTo>
                  <a:lnTo>
                    <a:pt x="14" y="75"/>
                  </a:lnTo>
                  <a:lnTo>
                    <a:pt x="14" y="74"/>
                  </a:lnTo>
                  <a:lnTo>
                    <a:pt x="13" y="73"/>
                  </a:lnTo>
                  <a:lnTo>
                    <a:pt x="12" y="72"/>
                  </a:lnTo>
                  <a:lnTo>
                    <a:pt x="11" y="72"/>
                  </a:lnTo>
                  <a:lnTo>
                    <a:pt x="11" y="71"/>
                  </a:lnTo>
                  <a:lnTo>
                    <a:pt x="11" y="70"/>
                  </a:lnTo>
                  <a:lnTo>
                    <a:pt x="10" y="69"/>
                  </a:lnTo>
                  <a:lnTo>
                    <a:pt x="9" y="68"/>
                  </a:lnTo>
                  <a:lnTo>
                    <a:pt x="9" y="67"/>
                  </a:lnTo>
                  <a:lnTo>
                    <a:pt x="8" y="67"/>
                  </a:lnTo>
                  <a:lnTo>
                    <a:pt x="8" y="66"/>
                  </a:lnTo>
                  <a:lnTo>
                    <a:pt x="7" y="66"/>
                  </a:lnTo>
                  <a:lnTo>
                    <a:pt x="6" y="66"/>
                  </a:lnTo>
                  <a:lnTo>
                    <a:pt x="6" y="65"/>
                  </a:lnTo>
                  <a:lnTo>
                    <a:pt x="6" y="64"/>
                  </a:lnTo>
                  <a:lnTo>
                    <a:pt x="5" y="64"/>
                  </a:lnTo>
                  <a:lnTo>
                    <a:pt x="5" y="63"/>
                  </a:lnTo>
                  <a:lnTo>
                    <a:pt x="4" y="62"/>
                  </a:lnTo>
                  <a:lnTo>
                    <a:pt x="4" y="61"/>
                  </a:lnTo>
                  <a:lnTo>
                    <a:pt x="4" y="60"/>
                  </a:lnTo>
                  <a:lnTo>
                    <a:pt x="3" y="59"/>
                  </a:lnTo>
                  <a:lnTo>
                    <a:pt x="3" y="58"/>
                  </a:lnTo>
                  <a:lnTo>
                    <a:pt x="2" y="57"/>
                  </a:lnTo>
                  <a:lnTo>
                    <a:pt x="2" y="56"/>
                  </a:lnTo>
                  <a:lnTo>
                    <a:pt x="2" y="55"/>
                  </a:lnTo>
                  <a:lnTo>
                    <a:pt x="1" y="54"/>
                  </a:lnTo>
                  <a:lnTo>
                    <a:pt x="1" y="53"/>
                  </a:lnTo>
                  <a:lnTo>
                    <a:pt x="1" y="52"/>
                  </a:lnTo>
                  <a:lnTo>
                    <a:pt x="1" y="51"/>
                  </a:lnTo>
                  <a:lnTo>
                    <a:pt x="1" y="50"/>
                  </a:lnTo>
                  <a:lnTo>
                    <a:pt x="1" y="49"/>
                  </a:lnTo>
                  <a:lnTo>
                    <a:pt x="0" y="49"/>
                  </a:lnTo>
                  <a:lnTo>
                    <a:pt x="0" y="48"/>
                  </a:lnTo>
                  <a:lnTo>
                    <a:pt x="0" y="47"/>
                  </a:lnTo>
                  <a:lnTo>
                    <a:pt x="0" y="46"/>
                  </a:lnTo>
                  <a:lnTo>
                    <a:pt x="0" y="45"/>
                  </a:lnTo>
                  <a:lnTo>
                    <a:pt x="0" y="44"/>
                  </a:lnTo>
                  <a:lnTo>
                    <a:pt x="0" y="42"/>
                  </a:lnTo>
                  <a:lnTo>
                    <a:pt x="0" y="41"/>
                  </a:lnTo>
                  <a:lnTo>
                    <a:pt x="1" y="39"/>
                  </a:lnTo>
                  <a:lnTo>
                    <a:pt x="1" y="38"/>
                  </a:lnTo>
                  <a:lnTo>
                    <a:pt x="1" y="37"/>
                  </a:lnTo>
                  <a:lnTo>
                    <a:pt x="1" y="36"/>
                  </a:lnTo>
                  <a:lnTo>
                    <a:pt x="1" y="35"/>
                  </a:lnTo>
                  <a:lnTo>
                    <a:pt x="2" y="34"/>
                  </a:lnTo>
                  <a:lnTo>
                    <a:pt x="2" y="33"/>
                  </a:lnTo>
                  <a:lnTo>
                    <a:pt x="2" y="31"/>
                  </a:lnTo>
                  <a:lnTo>
                    <a:pt x="3" y="30"/>
                  </a:lnTo>
                  <a:lnTo>
                    <a:pt x="4" y="29"/>
                  </a:lnTo>
                  <a:lnTo>
                    <a:pt x="4" y="28"/>
                  </a:lnTo>
                  <a:lnTo>
                    <a:pt x="5" y="27"/>
                  </a:lnTo>
                  <a:lnTo>
                    <a:pt x="5" y="26"/>
                  </a:lnTo>
                  <a:lnTo>
                    <a:pt x="5" y="25"/>
                  </a:lnTo>
                  <a:lnTo>
                    <a:pt x="6" y="25"/>
                  </a:lnTo>
                  <a:lnTo>
                    <a:pt x="6" y="24"/>
                  </a:lnTo>
                  <a:lnTo>
                    <a:pt x="7" y="22"/>
                  </a:lnTo>
                  <a:lnTo>
                    <a:pt x="8" y="22"/>
                  </a:lnTo>
                  <a:lnTo>
                    <a:pt x="9" y="22"/>
                  </a:lnTo>
                  <a:lnTo>
                    <a:pt x="9" y="21"/>
                  </a:lnTo>
                  <a:lnTo>
                    <a:pt x="10" y="19"/>
                  </a:lnTo>
                  <a:lnTo>
                    <a:pt x="11" y="18"/>
                  </a:lnTo>
                  <a:lnTo>
                    <a:pt x="12" y="17"/>
                  </a:lnTo>
                  <a:lnTo>
                    <a:pt x="12" y="16"/>
                  </a:lnTo>
                  <a:lnTo>
                    <a:pt x="13" y="16"/>
                  </a:lnTo>
                  <a:lnTo>
                    <a:pt x="14" y="15"/>
                  </a:lnTo>
                  <a:lnTo>
                    <a:pt x="14" y="14"/>
                  </a:lnTo>
                  <a:lnTo>
                    <a:pt x="15" y="14"/>
                  </a:lnTo>
                  <a:lnTo>
                    <a:pt x="16" y="13"/>
                  </a:lnTo>
                  <a:lnTo>
                    <a:pt x="17" y="13"/>
                  </a:lnTo>
                  <a:lnTo>
                    <a:pt x="17" y="12"/>
                  </a:lnTo>
                  <a:lnTo>
                    <a:pt x="18" y="12"/>
                  </a:lnTo>
                  <a:lnTo>
                    <a:pt x="18" y="11"/>
                  </a:lnTo>
                  <a:lnTo>
                    <a:pt x="20" y="11"/>
                  </a:lnTo>
                  <a:lnTo>
                    <a:pt x="21" y="10"/>
                  </a:lnTo>
                  <a:lnTo>
                    <a:pt x="22" y="9"/>
                  </a:lnTo>
                  <a:lnTo>
                    <a:pt x="23" y="9"/>
                  </a:lnTo>
                  <a:lnTo>
                    <a:pt x="24" y="9"/>
                  </a:lnTo>
                  <a:lnTo>
                    <a:pt x="25" y="8"/>
                  </a:lnTo>
                  <a:lnTo>
                    <a:pt x="26" y="7"/>
                  </a:lnTo>
                  <a:lnTo>
                    <a:pt x="27" y="7"/>
                  </a:lnTo>
                  <a:lnTo>
                    <a:pt x="28" y="7"/>
                  </a:lnTo>
                  <a:lnTo>
                    <a:pt x="29" y="7"/>
                  </a:lnTo>
                  <a:lnTo>
                    <a:pt x="30" y="6"/>
                  </a:lnTo>
                  <a:lnTo>
                    <a:pt x="32" y="6"/>
                  </a:lnTo>
                  <a:lnTo>
                    <a:pt x="33" y="5"/>
                  </a:lnTo>
                  <a:lnTo>
                    <a:pt x="35" y="4"/>
                  </a:lnTo>
                  <a:lnTo>
                    <a:pt x="36" y="4"/>
                  </a:lnTo>
                  <a:lnTo>
                    <a:pt x="38" y="3"/>
                  </a:lnTo>
                  <a:lnTo>
                    <a:pt x="39" y="3"/>
                  </a:lnTo>
                  <a:lnTo>
                    <a:pt x="41" y="3"/>
                  </a:lnTo>
                  <a:lnTo>
                    <a:pt x="41" y="2"/>
                  </a:lnTo>
                  <a:lnTo>
                    <a:pt x="42" y="2"/>
                  </a:lnTo>
                  <a:lnTo>
                    <a:pt x="44" y="2"/>
                  </a:lnTo>
                  <a:lnTo>
                    <a:pt x="45" y="2"/>
                  </a:lnTo>
                  <a:lnTo>
                    <a:pt x="47" y="1"/>
                  </a:lnTo>
                  <a:lnTo>
                    <a:pt x="48" y="1"/>
                  </a:lnTo>
                  <a:lnTo>
                    <a:pt x="49" y="1"/>
                  </a:lnTo>
                  <a:lnTo>
                    <a:pt x="50" y="1"/>
                  </a:lnTo>
                  <a:lnTo>
                    <a:pt x="52" y="0"/>
                  </a:lnTo>
                  <a:lnTo>
                    <a:pt x="53" y="0"/>
                  </a:lnTo>
                  <a:lnTo>
                    <a:pt x="54" y="0"/>
                  </a:lnTo>
                  <a:lnTo>
                    <a:pt x="55" y="0"/>
                  </a:lnTo>
                  <a:lnTo>
                    <a:pt x="56" y="0"/>
                  </a:lnTo>
                  <a:lnTo>
                    <a:pt x="58" y="0"/>
                  </a:lnTo>
                  <a:lnTo>
                    <a:pt x="59" y="0"/>
                  </a:lnTo>
                  <a:lnTo>
                    <a:pt x="60" y="0"/>
                  </a:lnTo>
                  <a:lnTo>
                    <a:pt x="61" y="0"/>
                  </a:lnTo>
                  <a:lnTo>
                    <a:pt x="63" y="0"/>
                  </a:lnTo>
                  <a:lnTo>
                    <a:pt x="64" y="0"/>
                  </a:lnTo>
                  <a:lnTo>
                    <a:pt x="65" y="0"/>
                  </a:lnTo>
                  <a:lnTo>
                    <a:pt x="67" y="0"/>
                  </a:lnTo>
                  <a:lnTo>
                    <a:pt x="69" y="0"/>
                  </a:lnTo>
                  <a:lnTo>
                    <a:pt x="71" y="0"/>
                  </a:lnTo>
                  <a:lnTo>
                    <a:pt x="72" y="0"/>
                  </a:lnTo>
                  <a:lnTo>
                    <a:pt x="73" y="0"/>
                  </a:lnTo>
                  <a:lnTo>
                    <a:pt x="75" y="0"/>
                  </a:lnTo>
                  <a:lnTo>
                    <a:pt x="77" y="0"/>
                  </a:lnTo>
                  <a:lnTo>
                    <a:pt x="78" y="0"/>
                  </a:lnTo>
                  <a:lnTo>
                    <a:pt x="80" y="0"/>
                  </a:lnTo>
                  <a:lnTo>
                    <a:pt x="81" y="1"/>
                  </a:lnTo>
                  <a:lnTo>
                    <a:pt x="83" y="1"/>
                  </a:lnTo>
                  <a:lnTo>
                    <a:pt x="84" y="1"/>
                  </a:lnTo>
                  <a:lnTo>
                    <a:pt x="85" y="1"/>
                  </a:lnTo>
                  <a:lnTo>
                    <a:pt x="87" y="2"/>
                  </a:lnTo>
                  <a:lnTo>
                    <a:pt x="89" y="2"/>
                  </a:lnTo>
                  <a:lnTo>
                    <a:pt x="90" y="2"/>
                  </a:lnTo>
                  <a:lnTo>
                    <a:pt x="92" y="3"/>
                  </a:lnTo>
                  <a:lnTo>
                    <a:pt x="93" y="3"/>
                  </a:lnTo>
                  <a:lnTo>
                    <a:pt x="95" y="3"/>
                  </a:lnTo>
                  <a:lnTo>
                    <a:pt x="96" y="4"/>
                  </a:lnTo>
                  <a:lnTo>
                    <a:pt x="97" y="4"/>
                  </a:lnTo>
                  <a:lnTo>
                    <a:pt x="99" y="4"/>
                  </a:lnTo>
                  <a:lnTo>
                    <a:pt x="99" y="5"/>
                  </a:lnTo>
                  <a:lnTo>
                    <a:pt x="100" y="5"/>
                  </a:lnTo>
                  <a:lnTo>
                    <a:pt x="100" y="6"/>
                  </a:lnTo>
                  <a:lnTo>
                    <a:pt x="102" y="6"/>
                  </a:lnTo>
                  <a:lnTo>
                    <a:pt x="103" y="7"/>
                  </a:lnTo>
                  <a:lnTo>
                    <a:pt x="105" y="7"/>
                  </a:lnTo>
                  <a:lnTo>
                    <a:pt x="106" y="7"/>
                  </a:lnTo>
                  <a:lnTo>
                    <a:pt x="108" y="7"/>
                  </a:lnTo>
                  <a:lnTo>
                    <a:pt x="109" y="8"/>
                  </a:lnTo>
                  <a:lnTo>
                    <a:pt x="110" y="9"/>
                  </a:lnTo>
                  <a:lnTo>
                    <a:pt x="111" y="10"/>
                  </a:lnTo>
                  <a:lnTo>
                    <a:pt x="112" y="10"/>
                  </a:lnTo>
                  <a:lnTo>
                    <a:pt x="113" y="10"/>
                  </a:lnTo>
                  <a:lnTo>
                    <a:pt x="114" y="11"/>
                  </a:lnTo>
                  <a:lnTo>
                    <a:pt x="115" y="12"/>
                  </a:lnTo>
                  <a:lnTo>
                    <a:pt x="116" y="13"/>
                  </a:lnTo>
                  <a:lnTo>
                    <a:pt x="117" y="14"/>
                  </a:lnTo>
                  <a:lnTo>
                    <a:pt x="118" y="14"/>
                  </a:lnTo>
                  <a:lnTo>
                    <a:pt x="119" y="15"/>
                  </a:lnTo>
                  <a:lnTo>
                    <a:pt x="120" y="15"/>
                  </a:lnTo>
                  <a:lnTo>
                    <a:pt x="121" y="17"/>
                  </a:lnTo>
                  <a:lnTo>
                    <a:pt x="121" y="18"/>
                  </a:lnTo>
                  <a:lnTo>
                    <a:pt x="122" y="19"/>
                  </a:lnTo>
                  <a:lnTo>
                    <a:pt x="123" y="19"/>
                  </a:lnTo>
                  <a:lnTo>
                    <a:pt x="123" y="21"/>
                  </a:lnTo>
                  <a:lnTo>
                    <a:pt x="124" y="21"/>
                  </a:lnTo>
                  <a:lnTo>
                    <a:pt x="124" y="22"/>
                  </a:lnTo>
                  <a:lnTo>
                    <a:pt x="125" y="22"/>
                  </a:lnTo>
                  <a:lnTo>
                    <a:pt x="126" y="23"/>
                  </a:lnTo>
                  <a:lnTo>
                    <a:pt x="126" y="24"/>
                  </a:lnTo>
                  <a:lnTo>
                    <a:pt x="127" y="25"/>
                  </a:lnTo>
                  <a:lnTo>
                    <a:pt x="127" y="26"/>
                  </a:lnTo>
                  <a:lnTo>
                    <a:pt x="128" y="27"/>
                  </a:lnTo>
                  <a:lnTo>
                    <a:pt x="128" y="28"/>
                  </a:lnTo>
                  <a:lnTo>
                    <a:pt x="128" y="29"/>
                  </a:lnTo>
                  <a:lnTo>
                    <a:pt x="129" y="29"/>
                  </a:lnTo>
                  <a:lnTo>
                    <a:pt x="129" y="30"/>
                  </a:lnTo>
                  <a:lnTo>
                    <a:pt x="130" y="32"/>
                  </a:lnTo>
                  <a:lnTo>
                    <a:pt x="130" y="33"/>
                  </a:lnTo>
                  <a:lnTo>
                    <a:pt x="131" y="35"/>
                  </a:lnTo>
                  <a:lnTo>
                    <a:pt x="131" y="36"/>
                  </a:lnTo>
                  <a:lnTo>
                    <a:pt x="131" y="37"/>
                  </a:lnTo>
                  <a:lnTo>
                    <a:pt x="132" y="38"/>
                  </a:lnTo>
                  <a:lnTo>
                    <a:pt x="132" y="40"/>
                  </a:lnTo>
                  <a:lnTo>
                    <a:pt x="132" y="41"/>
                  </a:lnTo>
                  <a:lnTo>
                    <a:pt x="132" y="42"/>
                  </a:lnTo>
                  <a:lnTo>
                    <a:pt x="132" y="44"/>
                  </a:lnTo>
                  <a:lnTo>
                    <a:pt x="132" y="45"/>
                  </a:lnTo>
                  <a:lnTo>
                    <a:pt x="132" y="46"/>
                  </a:lnTo>
                  <a:lnTo>
                    <a:pt x="132" y="48"/>
                  </a:lnTo>
                  <a:lnTo>
                    <a:pt x="132" y="49"/>
                  </a:lnTo>
                  <a:lnTo>
                    <a:pt x="132" y="51"/>
                  </a:lnTo>
                  <a:lnTo>
                    <a:pt x="39" y="51"/>
                  </a:lnTo>
                  <a:lnTo>
                    <a:pt x="39" y="52"/>
                  </a:lnTo>
                  <a:lnTo>
                    <a:pt x="39" y="54"/>
                  </a:lnTo>
                  <a:lnTo>
                    <a:pt x="39" y="55"/>
                  </a:lnTo>
                  <a:lnTo>
                    <a:pt x="40" y="55"/>
                  </a:lnTo>
                  <a:lnTo>
                    <a:pt x="40" y="56"/>
                  </a:lnTo>
                  <a:lnTo>
                    <a:pt x="40" y="57"/>
                  </a:lnTo>
                  <a:lnTo>
                    <a:pt x="41" y="58"/>
                  </a:lnTo>
                  <a:lnTo>
                    <a:pt x="41" y="59"/>
                  </a:lnTo>
                  <a:lnTo>
                    <a:pt x="41" y="60"/>
                  </a:lnTo>
                  <a:lnTo>
                    <a:pt x="42" y="60"/>
                  </a:lnTo>
                  <a:lnTo>
                    <a:pt x="43" y="61"/>
                  </a:lnTo>
                  <a:lnTo>
                    <a:pt x="43" y="62"/>
                  </a:lnTo>
                  <a:lnTo>
                    <a:pt x="44" y="62"/>
                  </a:lnTo>
                  <a:lnTo>
                    <a:pt x="44" y="63"/>
                  </a:lnTo>
                  <a:lnTo>
                    <a:pt x="44" y="64"/>
                  </a:lnTo>
                  <a:lnTo>
                    <a:pt x="45" y="64"/>
                  </a:lnTo>
                  <a:lnTo>
                    <a:pt x="46" y="65"/>
                  </a:lnTo>
                  <a:lnTo>
                    <a:pt x="47" y="66"/>
                  </a:lnTo>
                  <a:lnTo>
                    <a:pt x="48" y="66"/>
                  </a:lnTo>
                  <a:lnTo>
                    <a:pt x="49" y="66"/>
                  </a:lnTo>
                  <a:lnTo>
                    <a:pt x="50" y="67"/>
                  </a:lnTo>
                  <a:lnTo>
                    <a:pt x="51" y="67"/>
                  </a:lnTo>
                  <a:lnTo>
                    <a:pt x="52" y="67"/>
                  </a:lnTo>
                  <a:lnTo>
                    <a:pt x="53" y="68"/>
                  </a:lnTo>
                  <a:lnTo>
                    <a:pt x="54" y="68"/>
                  </a:lnTo>
                  <a:lnTo>
                    <a:pt x="55" y="69"/>
                  </a:lnTo>
                  <a:lnTo>
                    <a:pt x="56" y="69"/>
                  </a:lnTo>
                  <a:lnTo>
                    <a:pt x="57" y="70"/>
                  </a:lnTo>
                  <a:lnTo>
                    <a:pt x="58" y="70"/>
                  </a:lnTo>
                  <a:lnTo>
                    <a:pt x="59" y="70"/>
                  </a:lnTo>
                  <a:lnTo>
                    <a:pt x="60" y="71"/>
                  </a:lnTo>
                  <a:lnTo>
                    <a:pt x="61" y="71"/>
                  </a:lnTo>
                  <a:lnTo>
                    <a:pt x="63" y="71"/>
                  </a:lnTo>
                  <a:lnTo>
                    <a:pt x="64" y="71"/>
                  </a:lnTo>
                  <a:lnTo>
                    <a:pt x="66" y="71"/>
                  </a:lnTo>
                  <a:lnTo>
                    <a:pt x="67" y="71"/>
                  </a:lnTo>
                  <a:lnTo>
                    <a:pt x="68" y="71"/>
                  </a:lnTo>
                  <a:lnTo>
                    <a:pt x="69" y="71"/>
                  </a:lnTo>
                  <a:lnTo>
                    <a:pt x="70" y="71"/>
                  </a:lnTo>
                  <a:lnTo>
                    <a:pt x="71" y="71"/>
                  </a:lnTo>
                  <a:lnTo>
                    <a:pt x="72" y="71"/>
                  </a:lnTo>
                  <a:lnTo>
                    <a:pt x="73" y="71"/>
                  </a:lnTo>
                  <a:lnTo>
                    <a:pt x="74" y="71"/>
                  </a:lnTo>
                  <a:lnTo>
                    <a:pt x="75" y="71"/>
                  </a:lnTo>
                  <a:lnTo>
                    <a:pt x="76" y="71"/>
                  </a:lnTo>
                  <a:lnTo>
                    <a:pt x="77" y="71"/>
                  </a:lnTo>
                  <a:lnTo>
                    <a:pt x="78" y="70"/>
                  </a:lnTo>
                  <a:lnTo>
                    <a:pt x="79" y="70"/>
                  </a:lnTo>
                  <a:lnTo>
                    <a:pt x="80" y="70"/>
                  </a:lnTo>
                  <a:lnTo>
                    <a:pt x="80" y="69"/>
                  </a:lnTo>
                  <a:lnTo>
                    <a:pt x="81" y="69"/>
                  </a:lnTo>
                  <a:lnTo>
                    <a:pt x="82" y="69"/>
                  </a:lnTo>
                  <a:lnTo>
                    <a:pt x="83" y="69"/>
                  </a:lnTo>
                  <a:lnTo>
                    <a:pt x="83" y="68"/>
                  </a:lnTo>
                  <a:lnTo>
                    <a:pt x="84" y="68"/>
                  </a:lnTo>
                  <a:lnTo>
                    <a:pt x="85" y="68"/>
                  </a:lnTo>
                  <a:lnTo>
                    <a:pt x="86" y="67"/>
                  </a:lnTo>
                  <a:lnTo>
                    <a:pt x="87" y="67"/>
                  </a:lnTo>
                  <a:lnTo>
                    <a:pt x="87" y="66"/>
                  </a:lnTo>
                  <a:lnTo>
                    <a:pt x="88" y="66"/>
                  </a:lnTo>
                  <a:lnTo>
                    <a:pt x="89" y="65"/>
                  </a:lnTo>
                  <a:lnTo>
                    <a:pt x="90" y="65"/>
                  </a:lnTo>
                  <a:lnTo>
                    <a:pt x="90" y="64"/>
                  </a:lnTo>
                  <a:lnTo>
                    <a:pt x="91" y="64"/>
                  </a:lnTo>
                  <a:lnTo>
                    <a:pt x="91" y="63"/>
                  </a:lnTo>
                  <a:lnTo>
                    <a:pt x="92" y="62"/>
                  </a:lnTo>
                  <a:lnTo>
                    <a:pt x="92" y="61"/>
                  </a:lnTo>
                  <a:lnTo>
                    <a:pt x="93" y="61"/>
                  </a:lnTo>
                  <a:lnTo>
                    <a:pt x="93" y="60"/>
                  </a:lnTo>
                  <a:lnTo>
                    <a:pt x="96" y="37"/>
                  </a:lnTo>
                  <a:lnTo>
                    <a:pt x="96" y="36"/>
                  </a:lnTo>
                  <a:lnTo>
                    <a:pt x="95" y="35"/>
                  </a:lnTo>
                  <a:lnTo>
                    <a:pt x="95" y="34"/>
                  </a:lnTo>
                  <a:lnTo>
                    <a:pt x="95" y="33"/>
                  </a:lnTo>
                  <a:lnTo>
                    <a:pt x="95" y="32"/>
                  </a:lnTo>
                  <a:lnTo>
                    <a:pt x="95" y="31"/>
                  </a:lnTo>
                  <a:lnTo>
                    <a:pt x="94" y="30"/>
                  </a:lnTo>
                  <a:lnTo>
                    <a:pt x="94" y="29"/>
                  </a:lnTo>
                  <a:lnTo>
                    <a:pt x="93" y="29"/>
                  </a:lnTo>
                  <a:lnTo>
                    <a:pt x="93" y="28"/>
                  </a:lnTo>
                  <a:lnTo>
                    <a:pt x="93" y="27"/>
                  </a:lnTo>
                  <a:lnTo>
                    <a:pt x="92" y="27"/>
                  </a:lnTo>
                  <a:lnTo>
                    <a:pt x="92" y="26"/>
                  </a:lnTo>
                  <a:lnTo>
                    <a:pt x="91" y="25"/>
                  </a:lnTo>
                  <a:lnTo>
                    <a:pt x="91" y="24"/>
                  </a:lnTo>
                  <a:lnTo>
                    <a:pt x="90" y="24"/>
                  </a:lnTo>
                  <a:lnTo>
                    <a:pt x="89" y="23"/>
                  </a:lnTo>
                  <a:lnTo>
                    <a:pt x="88" y="22"/>
                  </a:lnTo>
                  <a:lnTo>
                    <a:pt x="87" y="22"/>
                  </a:lnTo>
                  <a:lnTo>
                    <a:pt x="86" y="22"/>
                  </a:lnTo>
                  <a:lnTo>
                    <a:pt x="85" y="21"/>
                  </a:lnTo>
                  <a:lnTo>
                    <a:pt x="84" y="21"/>
                  </a:lnTo>
                  <a:lnTo>
                    <a:pt x="83" y="20"/>
                  </a:lnTo>
                  <a:lnTo>
                    <a:pt x="81" y="19"/>
                  </a:lnTo>
                  <a:lnTo>
                    <a:pt x="80" y="19"/>
                  </a:lnTo>
                  <a:lnTo>
                    <a:pt x="79" y="19"/>
                  </a:lnTo>
                  <a:lnTo>
                    <a:pt x="78" y="18"/>
                  </a:lnTo>
                  <a:lnTo>
                    <a:pt x="77" y="18"/>
                  </a:lnTo>
                  <a:lnTo>
                    <a:pt x="76" y="18"/>
                  </a:lnTo>
                  <a:lnTo>
                    <a:pt x="75" y="17"/>
                  </a:lnTo>
                  <a:lnTo>
                    <a:pt x="74" y="17"/>
                  </a:lnTo>
                  <a:lnTo>
                    <a:pt x="73" y="17"/>
                  </a:lnTo>
                  <a:lnTo>
                    <a:pt x="72" y="17"/>
                  </a:lnTo>
                  <a:lnTo>
                    <a:pt x="71" y="17"/>
                  </a:lnTo>
                  <a:lnTo>
                    <a:pt x="69" y="17"/>
                  </a:lnTo>
                  <a:lnTo>
                    <a:pt x="68" y="17"/>
                  </a:lnTo>
                  <a:lnTo>
                    <a:pt x="66" y="17"/>
                  </a:lnTo>
                  <a:lnTo>
                    <a:pt x="64" y="17"/>
                  </a:lnTo>
                  <a:lnTo>
                    <a:pt x="63" y="17"/>
                  </a:lnTo>
                  <a:lnTo>
                    <a:pt x="61" y="17"/>
                  </a:lnTo>
                  <a:lnTo>
                    <a:pt x="60" y="18"/>
                  </a:lnTo>
                  <a:lnTo>
                    <a:pt x="59" y="18"/>
                  </a:lnTo>
                  <a:lnTo>
                    <a:pt x="58" y="18"/>
                  </a:lnTo>
                  <a:lnTo>
                    <a:pt x="57" y="18"/>
                  </a:lnTo>
                  <a:lnTo>
                    <a:pt x="56" y="18"/>
                  </a:lnTo>
                  <a:lnTo>
                    <a:pt x="55" y="18"/>
                  </a:lnTo>
                  <a:lnTo>
                    <a:pt x="55" y="19"/>
                  </a:lnTo>
                  <a:lnTo>
                    <a:pt x="54" y="19"/>
                  </a:lnTo>
                  <a:lnTo>
                    <a:pt x="53" y="20"/>
                  </a:lnTo>
                  <a:lnTo>
                    <a:pt x="52" y="20"/>
                  </a:lnTo>
                  <a:lnTo>
                    <a:pt x="51" y="21"/>
                  </a:lnTo>
                  <a:lnTo>
                    <a:pt x="49" y="21"/>
                  </a:lnTo>
                  <a:lnTo>
                    <a:pt x="49" y="22"/>
                  </a:lnTo>
                  <a:lnTo>
                    <a:pt x="48" y="22"/>
                  </a:lnTo>
                  <a:lnTo>
                    <a:pt x="47" y="22"/>
                  </a:lnTo>
                  <a:lnTo>
                    <a:pt x="45" y="23"/>
                  </a:lnTo>
                  <a:lnTo>
                    <a:pt x="45" y="24"/>
                  </a:lnTo>
                  <a:lnTo>
                    <a:pt x="44" y="24"/>
                  </a:lnTo>
                  <a:lnTo>
                    <a:pt x="44" y="25"/>
                  </a:lnTo>
                  <a:lnTo>
                    <a:pt x="43" y="25"/>
                  </a:lnTo>
                  <a:lnTo>
                    <a:pt x="43" y="26"/>
                  </a:lnTo>
                  <a:lnTo>
                    <a:pt x="42" y="27"/>
                  </a:lnTo>
                  <a:lnTo>
                    <a:pt x="42" y="28"/>
                  </a:lnTo>
                  <a:lnTo>
                    <a:pt x="41" y="28"/>
                  </a:lnTo>
                  <a:lnTo>
                    <a:pt x="41" y="29"/>
                  </a:lnTo>
                  <a:lnTo>
                    <a:pt x="40" y="30"/>
                  </a:lnTo>
                  <a:lnTo>
                    <a:pt x="40" y="31"/>
                  </a:lnTo>
                  <a:lnTo>
                    <a:pt x="40" y="32"/>
                  </a:lnTo>
                  <a:lnTo>
                    <a:pt x="40" y="33"/>
                  </a:lnTo>
                  <a:lnTo>
                    <a:pt x="40" y="34"/>
                  </a:lnTo>
                  <a:lnTo>
                    <a:pt x="39" y="35"/>
                  </a:lnTo>
                  <a:lnTo>
                    <a:pt x="39" y="36"/>
                  </a:lnTo>
                  <a:lnTo>
                    <a:pt x="39" y="37"/>
                  </a:lnTo>
                  <a:lnTo>
                    <a:pt x="96" y="37"/>
                  </a:lnTo>
                  <a:lnTo>
                    <a:pt x="93" y="60"/>
                  </a:lnTo>
                </a:path>
              </a:pathLst>
            </a:custGeom>
            <a:solidFill>
              <a:srgbClr val="0000FF"/>
            </a:solidFill>
            <a:ln w="12700" cap="rnd">
              <a:noFill/>
              <a:round/>
              <a:headEnd/>
              <a:tailEnd/>
            </a:ln>
          </p:spPr>
          <p:txBody>
            <a:bodyPr/>
            <a:lstStyle/>
            <a:p>
              <a:pPr>
                <a:defRPr/>
              </a:pPr>
              <a:endParaRPr lang="en-US" dirty="0">
                <a:solidFill>
                  <a:prstClr val="white"/>
                </a:solidFill>
                <a:latin typeface="Arial" charset="0"/>
              </a:endParaRPr>
            </a:p>
          </p:txBody>
        </p:sp>
      </p:grpSp>
      <p:grpSp>
        <p:nvGrpSpPr>
          <p:cNvPr id="3" name="Group 23"/>
          <p:cNvGrpSpPr>
            <a:grpSpLocks/>
          </p:cNvGrpSpPr>
          <p:nvPr/>
        </p:nvGrpSpPr>
        <p:grpSpPr bwMode="auto">
          <a:xfrm>
            <a:off x="8807461" y="5692188"/>
            <a:ext cx="1661516" cy="669925"/>
            <a:chOff x="3010" y="2348"/>
            <a:chExt cx="1111" cy="338"/>
          </a:xfrm>
        </p:grpSpPr>
        <p:sp>
          <p:nvSpPr>
            <p:cNvPr id="31754" name="Freeform 14"/>
            <p:cNvSpPr>
              <a:spLocks/>
            </p:cNvSpPr>
            <p:nvPr/>
          </p:nvSpPr>
          <p:spPr bwMode="auto">
            <a:xfrm>
              <a:off x="3010" y="2499"/>
              <a:ext cx="1070" cy="187"/>
            </a:xfrm>
            <a:custGeom>
              <a:avLst/>
              <a:gdLst>
                <a:gd name="T0" fmla="*/ 1151 w 1044"/>
                <a:gd name="T1" fmla="*/ 147 h 160"/>
                <a:gd name="T2" fmla="*/ 1139 w 1044"/>
                <a:gd name="T3" fmla="*/ 118 h 160"/>
                <a:gd name="T4" fmla="*/ 1106 w 1044"/>
                <a:gd name="T5" fmla="*/ 89 h 160"/>
                <a:gd name="T6" fmla="*/ 1053 w 1044"/>
                <a:gd name="T7" fmla="*/ 65 h 160"/>
                <a:gd name="T8" fmla="*/ 982 w 1044"/>
                <a:gd name="T9" fmla="*/ 43 h 160"/>
                <a:gd name="T10" fmla="*/ 897 w 1044"/>
                <a:gd name="T11" fmla="*/ 25 h 160"/>
                <a:gd name="T12" fmla="*/ 800 w 1044"/>
                <a:gd name="T13" fmla="*/ 11 h 160"/>
                <a:gd name="T14" fmla="*/ 692 w 1044"/>
                <a:gd name="T15" fmla="*/ 1 h 160"/>
                <a:gd name="T16" fmla="*/ 576 w 1044"/>
                <a:gd name="T17" fmla="*/ 0 h 160"/>
                <a:gd name="T18" fmla="*/ 460 w 1044"/>
                <a:gd name="T19" fmla="*/ 1 h 160"/>
                <a:gd name="T20" fmla="*/ 352 w 1044"/>
                <a:gd name="T21" fmla="*/ 11 h 160"/>
                <a:gd name="T22" fmla="*/ 254 w 1044"/>
                <a:gd name="T23" fmla="*/ 25 h 160"/>
                <a:gd name="T24" fmla="*/ 169 w 1044"/>
                <a:gd name="T25" fmla="*/ 43 h 160"/>
                <a:gd name="T26" fmla="*/ 97 w 1044"/>
                <a:gd name="T27" fmla="*/ 65 h 160"/>
                <a:gd name="T28" fmla="*/ 45 w 1044"/>
                <a:gd name="T29" fmla="*/ 89 h 160"/>
                <a:gd name="T30" fmla="*/ 11 w 1044"/>
                <a:gd name="T31" fmla="*/ 118 h 160"/>
                <a:gd name="T32" fmla="*/ 0 w 1044"/>
                <a:gd name="T33" fmla="*/ 147 h 160"/>
                <a:gd name="T34" fmla="*/ 11 w 1044"/>
                <a:gd name="T35" fmla="*/ 178 h 160"/>
                <a:gd name="T36" fmla="*/ 45 w 1044"/>
                <a:gd name="T37" fmla="*/ 206 h 160"/>
                <a:gd name="T38" fmla="*/ 97 w 1044"/>
                <a:gd name="T39" fmla="*/ 229 h 160"/>
                <a:gd name="T40" fmla="*/ 169 w 1044"/>
                <a:gd name="T41" fmla="*/ 252 h 160"/>
                <a:gd name="T42" fmla="*/ 254 w 1044"/>
                <a:gd name="T43" fmla="*/ 270 h 160"/>
                <a:gd name="T44" fmla="*/ 352 w 1044"/>
                <a:gd name="T45" fmla="*/ 284 h 160"/>
                <a:gd name="T46" fmla="*/ 460 w 1044"/>
                <a:gd name="T47" fmla="*/ 292 h 160"/>
                <a:gd name="T48" fmla="*/ 576 w 1044"/>
                <a:gd name="T49" fmla="*/ 297 h 160"/>
                <a:gd name="T50" fmla="*/ 692 w 1044"/>
                <a:gd name="T51" fmla="*/ 292 h 160"/>
                <a:gd name="T52" fmla="*/ 800 w 1044"/>
                <a:gd name="T53" fmla="*/ 284 h 160"/>
                <a:gd name="T54" fmla="*/ 897 w 1044"/>
                <a:gd name="T55" fmla="*/ 270 h 160"/>
                <a:gd name="T56" fmla="*/ 982 w 1044"/>
                <a:gd name="T57" fmla="*/ 252 h 160"/>
                <a:gd name="T58" fmla="*/ 1053 w 1044"/>
                <a:gd name="T59" fmla="*/ 229 h 160"/>
                <a:gd name="T60" fmla="*/ 1106 w 1044"/>
                <a:gd name="T61" fmla="*/ 206 h 160"/>
                <a:gd name="T62" fmla="*/ 1139 w 1044"/>
                <a:gd name="T63" fmla="*/ 178 h 160"/>
                <a:gd name="T64" fmla="*/ 1151 w 1044"/>
                <a:gd name="T65" fmla="*/ 147 h 1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4"/>
                <a:gd name="T100" fmla="*/ 0 h 160"/>
                <a:gd name="T101" fmla="*/ 1044 w 1044"/>
                <a:gd name="T102" fmla="*/ 160 h 1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4" h="160">
                  <a:moveTo>
                    <a:pt x="1043" y="79"/>
                  </a:moveTo>
                  <a:lnTo>
                    <a:pt x="1032" y="63"/>
                  </a:lnTo>
                  <a:lnTo>
                    <a:pt x="1002" y="48"/>
                  </a:lnTo>
                  <a:lnTo>
                    <a:pt x="954" y="35"/>
                  </a:lnTo>
                  <a:lnTo>
                    <a:pt x="890" y="23"/>
                  </a:lnTo>
                  <a:lnTo>
                    <a:pt x="813" y="13"/>
                  </a:lnTo>
                  <a:lnTo>
                    <a:pt x="725" y="6"/>
                  </a:lnTo>
                  <a:lnTo>
                    <a:pt x="627" y="1"/>
                  </a:lnTo>
                  <a:lnTo>
                    <a:pt x="522" y="0"/>
                  </a:lnTo>
                  <a:lnTo>
                    <a:pt x="417" y="1"/>
                  </a:lnTo>
                  <a:lnTo>
                    <a:pt x="319" y="6"/>
                  </a:lnTo>
                  <a:lnTo>
                    <a:pt x="230" y="13"/>
                  </a:lnTo>
                  <a:lnTo>
                    <a:pt x="153" y="23"/>
                  </a:lnTo>
                  <a:lnTo>
                    <a:pt x="89" y="35"/>
                  </a:lnTo>
                  <a:lnTo>
                    <a:pt x="41" y="48"/>
                  </a:lnTo>
                  <a:lnTo>
                    <a:pt x="11" y="63"/>
                  </a:lnTo>
                  <a:lnTo>
                    <a:pt x="0" y="79"/>
                  </a:lnTo>
                  <a:lnTo>
                    <a:pt x="11" y="95"/>
                  </a:lnTo>
                  <a:lnTo>
                    <a:pt x="41" y="110"/>
                  </a:lnTo>
                  <a:lnTo>
                    <a:pt x="89" y="123"/>
                  </a:lnTo>
                  <a:lnTo>
                    <a:pt x="153" y="135"/>
                  </a:lnTo>
                  <a:lnTo>
                    <a:pt x="230" y="145"/>
                  </a:lnTo>
                  <a:lnTo>
                    <a:pt x="319" y="152"/>
                  </a:lnTo>
                  <a:lnTo>
                    <a:pt x="417" y="157"/>
                  </a:lnTo>
                  <a:lnTo>
                    <a:pt x="522" y="159"/>
                  </a:lnTo>
                  <a:lnTo>
                    <a:pt x="627" y="157"/>
                  </a:lnTo>
                  <a:lnTo>
                    <a:pt x="725" y="152"/>
                  </a:lnTo>
                  <a:lnTo>
                    <a:pt x="813" y="145"/>
                  </a:lnTo>
                  <a:lnTo>
                    <a:pt x="890" y="135"/>
                  </a:lnTo>
                  <a:lnTo>
                    <a:pt x="954" y="123"/>
                  </a:lnTo>
                  <a:lnTo>
                    <a:pt x="1002" y="110"/>
                  </a:lnTo>
                  <a:lnTo>
                    <a:pt x="1032" y="95"/>
                  </a:lnTo>
                  <a:lnTo>
                    <a:pt x="1043" y="79"/>
                  </a:lnTo>
                </a:path>
              </a:pathLst>
            </a:custGeom>
            <a:solidFill>
              <a:srgbClr val="FFFF80"/>
            </a:solidFill>
            <a:ln w="12700" cap="rnd">
              <a:solidFill>
                <a:srgbClr val="FF0000"/>
              </a:solidFill>
              <a:round/>
              <a:headEnd/>
              <a:tailEnd/>
            </a:ln>
          </p:spPr>
          <p:txBody>
            <a:bodyPr/>
            <a:lstStyle/>
            <a:p>
              <a:pPr>
                <a:defRPr/>
              </a:pPr>
              <a:endParaRPr lang="en-US" dirty="0">
                <a:solidFill>
                  <a:prstClr val="white"/>
                </a:solidFill>
                <a:latin typeface="Arial" charset="0"/>
              </a:endParaRPr>
            </a:p>
          </p:txBody>
        </p:sp>
        <p:sp>
          <p:nvSpPr>
            <p:cNvPr id="31755" name="Freeform 15"/>
            <p:cNvSpPr>
              <a:spLocks/>
            </p:cNvSpPr>
            <p:nvPr/>
          </p:nvSpPr>
          <p:spPr bwMode="auto">
            <a:xfrm>
              <a:off x="3100" y="2398"/>
              <a:ext cx="980" cy="219"/>
            </a:xfrm>
            <a:custGeom>
              <a:avLst/>
              <a:gdLst>
                <a:gd name="T0" fmla="*/ 1052 w 957"/>
                <a:gd name="T1" fmla="*/ 174 h 188"/>
                <a:gd name="T2" fmla="*/ 1041 w 957"/>
                <a:gd name="T3" fmla="*/ 137 h 188"/>
                <a:gd name="T4" fmla="*/ 1011 w 957"/>
                <a:gd name="T5" fmla="*/ 105 h 188"/>
                <a:gd name="T6" fmla="*/ 962 w 957"/>
                <a:gd name="T7" fmla="*/ 76 h 188"/>
                <a:gd name="T8" fmla="*/ 898 w 957"/>
                <a:gd name="T9" fmla="*/ 49 h 188"/>
                <a:gd name="T10" fmla="*/ 819 w 957"/>
                <a:gd name="T11" fmla="*/ 30 h 188"/>
                <a:gd name="T12" fmla="*/ 730 w 957"/>
                <a:gd name="T13" fmla="*/ 12 h 188"/>
                <a:gd name="T14" fmla="*/ 631 w 957"/>
                <a:gd name="T15" fmla="*/ 2 h 188"/>
                <a:gd name="T16" fmla="*/ 525 w 957"/>
                <a:gd name="T17" fmla="*/ 0 h 188"/>
                <a:gd name="T18" fmla="*/ 420 w 957"/>
                <a:gd name="T19" fmla="*/ 2 h 188"/>
                <a:gd name="T20" fmla="*/ 321 w 957"/>
                <a:gd name="T21" fmla="*/ 12 h 188"/>
                <a:gd name="T22" fmla="*/ 231 w 957"/>
                <a:gd name="T23" fmla="*/ 30 h 188"/>
                <a:gd name="T24" fmla="*/ 154 w 957"/>
                <a:gd name="T25" fmla="*/ 49 h 188"/>
                <a:gd name="T26" fmla="*/ 90 w 957"/>
                <a:gd name="T27" fmla="*/ 76 h 188"/>
                <a:gd name="T28" fmla="*/ 42 w 957"/>
                <a:gd name="T29" fmla="*/ 105 h 188"/>
                <a:gd name="T30" fmla="*/ 10 w 957"/>
                <a:gd name="T31" fmla="*/ 137 h 188"/>
                <a:gd name="T32" fmla="*/ 0 w 957"/>
                <a:gd name="T33" fmla="*/ 174 h 188"/>
                <a:gd name="T34" fmla="*/ 10 w 957"/>
                <a:gd name="T35" fmla="*/ 205 h 188"/>
                <a:gd name="T36" fmla="*/ 42 w 957"/>
                <a:gd name="T37" fmla="*/ 239 h 188"/>
                <a:gd name="T38" fmla="*/ 90 w 957"/>
                <a:gd name="T39" fmla="*/ 269 h 188"/>
                <a:gd name="T40" fmla="*/ 154 w 957"/>
                <a:gd name="T41" fmla="*/ 295 h 188"/>
                <a:gd name="T42" fmla="*/ 231 w 957"/>
                <a:gd name="T43" fmla="*/ 315 h 188"/>
                <a:gd name="T44" fmla="*/ 321 w 957"/>
                <a:gd name="T45" fmla="*/ 332 h 188"/>
                <a:gd name="T46" fmla="*/ 420 w 957"/>
                <a:gd name="T47" fmla="*/ 342 h 188"/>
                <a:gd name="T48" fmla="*/ 525 w 957"/>
                <a:gd name="T49" fmla="*/ 345 h 188"/>
                <a:gd name="T50" fmla="*/ 631 w 957"/>
                <a:gd name="T51" fmla="*/ 342 h 188"/>
                <a:gd name="T52" fmla="*/ 730 w 957"/>
                <a:gd name="T53" fmla="*/ 332 h 188"/>
                <a:gd name="T54" fmla="*/ 819 w 957"/>
                <a:gd name="T55" fmla="*/ 315 h 188"/>
                <a:gd name="T56" fmla="*/ 898 w 957"/>
                <a:gd name="T57" fmla="*/ 295 h 188"/>
                <a:gd name="T58" fmla="*/ 962 w 957"/>
                <a:gd name="T59" fmla="*/ 269 h 188"/>
                <a:gd name="T60" fmla="*/ 1011 w 957"/>
                <a:gd name="T61" fmla="*/ 239 h 188"/>
                <a:gd name="T62" fmla="*/ 1041 w 957"/>
                <a:gd name="T63" fmla="*/ 205 h 188"/>
                <a:gd name="T64" fmla="*/ 1052 w 957"/>
                <a:gd name="T65" fmla="*/ 174 h 1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57"/>
                <a:gd name="T100" fmla="*/ 0 h 188"/>
                <a:gd name="T101" fmla="*/ 957 w 957"/>
                <a:gd name="T102" fmla="*/ 188 h 1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57" h="188">
                  <a:moveTo>
                    <a:pt x="956" y="94"/>
                  </a:moveTo>
                  <a:lnTo>
                    <a:pt x="947" y="75"/>
                  </a:lnTo>
                  <a:lnTo>
                    <a:pt x="919" y="57"/>
                  </a:lnTo>
                  <a:lnTo>
                    <a:pt x="874" y="41"/>
                  </a:lnTo>
                  <a:lnTo>
                    <a:pt x="816" y="27"/>
                  </a:lnTo>
                  <a:lnTo>
                    <a:pt x="745" y="16"/>
                  </a:lnTo>
                  <a:lnTo>
                    <a:pt x="664" y="7"/>
                  </a:lnTo>
                  <a:lnTo>
                    <a:pt x="574" y="2"/>
                  </a:lnTo>
                  <a:lnTo>
                    <a:pt x="478" y="0"/>
                  </a:lnTo>
                  <a:lnTo>
                    <a:pt x="382" y="2"/>
                  </a:lnTo>
                  <a:lnTo>
                    <a:pt x="292" y="7"/>
                  </a:lnTo>
                  <a:lnTo>
                    <a:pt x="211" y="16"/>
                  </a:lnTo>
                  <a:lnTo>
                    <a:pt x="140" y="27"/>
                  </a:lnTo>
                  <a:lnTo>
                    <a:pt x="82" y="41"/>
                  </a:lnTo>
                  <a:lnTo>
                    <a:pt x="38" y="57"/>
                  </a:lnTo>
                  <a:lnTo>
                    <a:pt x="10" y="75"/>
                  </a:lnTo>
                  <a:lnTo>
                    <a:pt x="0" y="94"/>
                  </a:lnTo>
                  <a:lnTo>
                    <a:pt x="10" y="112"/>
                  </a:lnTo>
                  <a:lnTo>
                    <a:pt x="38" y="130"/>
                  </a:lnTo>
                  <a:lnTo>
                    <a:pt x="82" y="146"/>
                  </a:lnTo>
                  <a:lnTo>
                    <a:pt x="140" y="160"/>
                  </a:lnTo>
                  <a:lnTo>
                    <a:pt x="211" y="171"/>
                  </a:lnTo>
                  <a:lnTo>
                    <a:pt x="292" y="180"/>
                  </a:lnTo>
                  <a:lnTo>
                    <a:pt x="382" y="185"/>
                  </a:lnTo>
                  <a:lnTo>
                    <a:pt x="478" y="187"/>
                  </a:lnTo>
                  <a:lnTo>
                    <a:pt x="574" y="185"/>
                  </a:lnTo>
                  <a:lnTo>
                    <a:pt x="664" y="180"/>
                  </a:lnTo>
                  <a:lnTo>
                    <a:pt x="745" y="171"/>
                  </a:lnTo>
                  <a:lnTo>
                    <a:pt x="816" y="160"/>
                  </a:lnTo>
                  <a:lnTo>
                    <a:pt x="874" y="146"/>
                  </a:lnTo>
                  <a:lnTo>
                    <a:pt x="919" y="130"/>
                  </a:lnTo>
                  <a:lnTo>
                    <a:pt x="947" y="112"/>
                  </a:lnTo>
                  <a:lnTo>
                    <a:pt x="956" y="94"/>
                  </a:lnTo>
                </a:path>
              </a:pathLst>
            </a:custGeom>
            <a:solidFill>
              <a:srgbClr val="FFFF80"/>
            </a:solidFill>
            <a:ln w="12700" cap="rnd">
              <a:solidFill>
                <a:srgbClr val="FF0000"/>
              </a:solidFill>
              <a:round/>
              <a:headEnd/>
              <a:tailEnd/>
            </a:ln>
          </p:spPr>
          <p:txBody>
            <a:bodyPr/>
            <a:lstStyle/>
            <a:p>
              <a:pPr>
                <a:defRPr/>
              </a:pPr>
              <a:endParaRPr lang="en-US" dirty="0">
                <a:solidFill>
                  <a:prstClr val="white"/>
                </a:solidFill>
                <a:latin typeface="Arial" charset="0"/>
              </a:endParaRPr>
            </a:p>
          </p:txBody>
        </p:sp>
        <p:sp>
          <p:nvSpPr>
            <p:cNvPr id="31756" name="Freeform 16"/>
            <p:cNvSpPr>
              <a:spLocks/>
            </p:cNvSpPr>
            <p:nvPr/>
          </p:nvSpPr>
          <p:spPr bwMode="auto">
            <a:xfrm>
              <a:off x="3218" y="2348"/>
              <a:ext cx="685" cy="219"/>
            </a:xfrm>
            <a:custGeom>
              <a:avLst/>
              <a:gdLst>
                <a:gd name="T0" fmla="*/ 737 w 668"/>
                <a:gd name="T1" fmla="*/ 171 h 188"/>
                <a:gd name="T2" fmla="*/ 730 w 668"/>
                <a:gd name="T3" fmla="*/ 205 h 188"/>
                <a:gd name="T4" fmla="*/ 708 w 668"/>
                <a:gd name="T5" fmla="*/ 239 h 188"/>
                <a:gd name="T6" fmla="*/ 675 w 668"/>
                <a:gd name="T7" fmla="*/ 269 h 188"/>
                <a:gd name="T8" fmla="*/ 629 w 668"/>
                <a:gd name="T9" fmla="*/ 294 h 188"/>
                <a:gd name="T10" fmla="*/ 575 w 668"/>
                <a:gd name="T11" fmla="*/ 315 h 188"/>
                <a:gd name="T12" fmla="*/ 512 w 668"/>
                <a:gd name="T13" fmla="*/ 330 h 188"/>
                <a:gd name="T14" fmla="*/ 442 w 668"/>
                <a:gd name="T15" fmla="*/ 342 h 188"/>
                <a:gd name="T16" fmla="*/ 368 w 668"/>
                <a:gd name="T17" fmla="*/ 345 h 188"/>
                <a:gd name="T18" fmla="*/ 294 w 668"/>
                <a:gd name="T19" fmla="*/ 342 h 188"/>
                <a:gd name="T20" fmla="*/ 224 w 668"/>
                <a:gd name="T21" fmla="*/ 330 h 188"/>
                <a:gd name="T22" fmla="*/ 163 w 668"/>
                <a:gd name="T23" fmla="*/ 315 h 188"/>
                <a:gd name="T24" fmla="*/ 109 w 668"/>
                <a:gd name="T25" fmla="*/ 294 h 188"/>
                <a:gd name="T26" fmla="*/ 63 w 668"/>
                <a:gd name="T27" fmla="*/ 269 h 188"/>
                <a:gd name="T28" fmla="*/ 30 w 668"/>
                <a:gd name="T29" fmla="*/ 239 h 188"/>
                <a:gd name="T30" fmla="*/ 7 w 668"/>
                <a:gd name="T31" fmla="*/ 205 h 188"/>
                <a:gd name="T32" fmla="*/ 0 w 668"/>
                <a:gd name="T33" fmla="*/ 171 h 188"/>
                <a:gd name="T34" fmla="*/ 7 w 668"/>
                <a:gd name="T35" fmla="*/ 137 h 188"/>
                <a:gd name="T36" fmla="*/ 30 w 668"/>
                <a:gd name="T37" fmla="*/ 105 h 188"/>
                <a:gd name="T38" fmla="*/ 63 w 668"/>
                <a:gd name="T39" fmla="*/ 76 h 188"/>
                <a:gd name="T40" fmla="*/ 109 w 668"/>
                <a:gd name="T41" fmla="*/ 49 h 188"/>
                <a:gd name="T42" fmla="*/ 163 w 668"/>
                <a:gd name="T43" fmla="*/ 30 h 188"/>
                <a:gd name="T44" fmla="*/ 224 w 668"/>
                <a:gd name="T45" fmla="*/ 12 h 188"/>
                <a:gd name="T46" fmla="*/ 294 w 668"/>
                <a:gd name="T47" fmla="*/ 2 h 188"/>
                <a:gd name="T48" fmla="*/ 368 w 668"/>
                <a:gd name="T49" fmla="*/ 0 h 188"/>
                <a:gd name="T50" fmla="*/ 442 w 668"/>
                <a:gd name="T51" fmla="*/ 2 h 188"/>
                <a:gd name="T52" fmla="*/ 512 w 668"/>
                <a:gd name="T53" fmla="*/ 12 h 188"/>
                <a:gd name="T54" fmla="*/ 575 w 668"/>
                <a:gd name="T55" fmla="*/ 30 h 188"/>
                <a:gd name="T56" fmla="*/ 629 w 668"/>
                <a:gd name="T57" fmla="*/ 49 h 188"/>
                <a:gd name="T58" fmla="*/ 675 w 668"/>
                <a:gd name="T59" fmla="*/ 76 h 188"/>
                <a:gd name="T60" fmla="*/ 708 w 668"/>
                <a:gd name="T61" fmla="*/ 105 h 188"/>
                <a:gd name="T62" fmla="*/ 730 w 668"/>
                <a:gd name="T63" fmla="*/ 137 h 188"/>
                <a:gd name="T64" fmla="*/ 737 w 668"/>
                <a:gd name="T65" fmla="*/ 171 h 1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68"/>
                <a:gd name="T100" fmla="*/ 0 h 188"/>
                <a:gd name="T101" fmla="*/ 668 w 668"/>
                <a:gd name="T102" fmla="*/ 188 h 1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68" h="188">
                  <a:moveTo>
                    <a:pt x="667" y="93"/>
                  </a:moveTo>
                  <a:lnTo>
                    <a:pt x="660" y="112"/>
                  </a:lnTo>
                  <a:lnTo>
                    <a:pt x="640" y="130"/>
                  </a:lnTo>
                  <a:lnTo>
                    <a:pt x="610" y="146"/>
                  </a:lnTo>
                  <a:lnTo>
                    <a:pt x="569" y="159"/>
                  </a:lnTo>
                  <a:lnTo>
                    <a:pt x="520" y="171"/>
                  </a:lnTo>
                  <a:lnTo>
                    <a:pt x="463" y="179"/>
                  </a:lnTo>
                  <a:lnTo>
                    <a:pt x="400" y="185"/>
                  </a:lnTo>
                  <a:lnTo>
                    <a:pt x="333" y="187"/>
                  </a:lnTo>
                  <a:lnTo>
                    <a:pt x="266" y="185"/>
                  </a:lnTo>
                  <a:lnTo>
                    <a:pt x="203" y="179"/>
                  </a:lnTo>
                  <a:lnTo>
                    <a:pt x="147" y="171"/>
                  </a:lnTo>
                  <a:lnTo>
                    <a:pt x="98" y="159"/>
                  </a:lnTo>
                  <a:lnTo>
                    <a:pt x="57" y="146"/>
                  </a:lnTo>
                  <a:lnTo>
                    <a:pt x="26" y="130"/>
                  </a:lnTo>
                  <a:lnTo>
                    <a:pt x="7" y="112"/>
                  </a:lnTo>
                  <a:lnTo>
                    <a:pt x="0" y="93"/>
                  </a:lnTo>
                  <a:lnTo>
                    <a:pt x="7" y="75"/>
                  </a:lnTo>
                  <a:lnTo>
                    <a:pt x="26" y="57"/>
                  </a:lnTo>
                  <a:lnTo>
                    <a:pt x="57" y="41"/>
                  </a:lnTo>
                  <a:lnTo>
                    <a:pt x="98" y="27"/>
                  </a:lnTo>
                  <a:lnTo>
                    <a:pt x="147" y="16"/>
                  </a:lnTo>
                  <a:lnTo>
                    <a:pt x="203" y="7"/>
                  </a:lnTo>
                  <a:lnTo>
                    <a:pt x="266" y="2"/>
                  </a:lnTo>
                  <a:lnTo>
                    <a:pt x="333" y="0"/>
                  </a:lnTo>
                  <a:lnTo>
                    <a:pt x="400" y="2"/>
                  </a:lnTo>
                  <a:lnTo>
                    <a:pt x="463" y="7"/>
                  </a:lnTo>
                  <a:lnTo>
                    <a:pt x="520" y="16"/>
                  </a:lnTo>
                  <a:lnTo>
                    <a:pt x="569" y="27"/>
                  </a:lnTo>
                  <a:lnTo>
                    <a:pt x="610" y="41"/>
                  </a:lnTo>
                  <a:lnTo>
                    <a:pt x="640" y="57"/>
                  </a:lnTo>
                  <a:lnTo>
                    <a:pt x="660" y="75"/>
                  </a:lnTo>
                  <a:lnTo>
                    <a:pt x="667" y="93"/>
                  </a:lnTo>
                </a:path>
              </a:pathLst>
            </a:custGeom>
            <a:solidFill>
              <a:srgbClr val="FFFF80"/>
            </a:solidFill>
            <a:ln w="12700" cap="rnd">
              <a:solidFill>
                <a:srgbClr val="FF0000"/>
              </a:solidFill>
              <a:round/>
              <a:headEnd/>
              <a:tailEnd/>
            </a:ln>
          </p:spPr>
          <p:txBody>
            <a:bodyPr/>
            <a:lstStyle/>
            <a:p>
              <a:pPr>
                <a:defRPr/>
              </a:pPr>
              <a:endParaRPr lang="en-US" dirty="0">
                <a:solidFill>
                  <a:prstClr val="white"/>
                </a:solidFill>
                <a:latin typeface="Arial" charset="0"/>
              </a:endParaRPr>
            </a:p>
          </p:txBody>
        </p:sp>
        <p:sp>
          <p:nvSpPr>
            <p:cNvPr id="31757" name="Rectangle 17"/>
            <p:cNvSpPr>
              <a:spLocks noChangeArrowheads="1"/>
            </p:cNvSpPr>
            <p:nvPr/>
          </p:nvSpPr>
          <p:spPr bwMode="auto">
            <a:xfrm>
              <a:off x="3143" y="2406"/>
              <a:ext cx="978" cy="263"/>
            </a:xfrm>
            <a:prstGeom prst="rect">
              <a:avLst/>
            </a:prstGeom>
            <a:noFill/>
            <a:ln w="12700">
              <a:noFill/>
              <a:miter lim="800000"/>
              <a:headEnd/>
              <a:tailEnd/>
            </a:ln>
          </p:spPr>
          <p:txBody>
            <a:bodyPr wrap="none" lIns="90488" tIns="44450" rIns="90488" bIns="44450">
              <a:spAutoFit/>
            </a:bodyPr>
            <a:lstStyle/>
            <a:p>
              <a:pPr>
                <a:defRPr/>
              </a:pPr>
              <a:r>
                <a:rPr lang="en-US" sz="2800" b="1" dirty="0">
                  <a:solidFill>
                    <a:srgbClr val="C0504D"/>
                  </a:solidFill>
                  <a:latin typeface="Arial" charset="0"/>
                </a:rPr>
                <a:t>Manure</a:t>
              </a:r>
            </a:p>
          </p:txBody>
        </p:sp>
      </p:grpSp>
      <p:pic>
        <p:nvPicPr>
          <p:cNvPr id="29" name="Picture 2" descr="C:\C_Data new\photos 2010\mt pasture jun 2\IMG_029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7781" r="37877" b="25758"/>
          <a:stretch/>
        </p:blipFill>
        <p:spPr bwMode="auto">
          <a:xfrm>
            <a:off x="492400" y="932882"/>
            <a:ext cx="4686300" cy="296203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748" name="Rectangle 6"/>
          <p:cNvSpPr>
            <a:spLocks noChangeArrowheads="1"/>
          </p:cNvSpPr>
          <p:nvPr/>
        </p:nvSpPr>
        <p:spPr bwMode="auto">
          <a:xfrm rot="21420000" flipH="1">
            <a:off x="4288134" y="3553758"/>
            <a:ext cx="3451459" cy="951543"/>
          </a:xfrm>
          <a:prstGeom prst="rect">
            <a:avLst/>
          </a:prstGeom>
          <a:solidFill>
            <a:srgbClr val="C0FEF9"/>
          </a:solidFill>
          <a:ln w="12700">
            <a:noFill/>
            <a:miter lim="800000"/>
            <a:headEnd/>
            <a:tailEnd/>
          </a:ln>
        </p:spPr>
        <p:txBody>
          <a:bodyPr wrap="none" lIns="90488" tIns="44450" rIns="90488" bIns="44450">
            <a:spAutoFit/>
          </a:bodyPr>
          <a:lstStyle/>
          <a:p>
            <a:pPr>
              <a:defRPr/>
            </a:pPr>
            <a:r>
              <a:rPr lang="en-US" sz="2800" b="1" dirty="0">
                <a:solidFill>
                  <a:srgbClr val="000066"/>
                </a:solidFill>
                <a:latin typeface="Arial" charset="0"/>
              </a:rPr>
              <a:t>90% N,P,K eaten is </a:t>
            </a:r>
          </a:p>
          <a:p>
            <a:pPr>
              <a:defRPr/>
            </a:pPr>
            <a:r>
              <a:rPr lang="en-US" sz="2800" b="1" dirty="0">
                <a:solidFill>
                  <a:srgbClr val="000066"/>
                </a:solidFill>
                <a:latin typeface="Arial" charset="0"/>
              </a:rPr>
              <a:t>returned to soil</a:t>
            </a:r>
          </a:p>
        </p:txBody>
      </p:sp>
      <p:sp>
        <p:nvSpPr>
          <p:cNvPr id="5" name="TextBox 4"/>
          <p:cNvSpPr txBox="1"/>
          <p:nvPr/>
        </p:nvSpPr>
        <p:spPr>
          <a:xfrm>
            <a:off x="4285081" y="5179980"/>
            <a:ext cx="3348994" cy="830997"/>
          </a:xfrm>
          <a:prstGeom prst="rect">
            <a:avLst/>
          </a:prstGeom>
          <a:solidFill>
            <a:schemeClr val="accent6">
              <a:lumMod val="40000"/>
              <a:lumOff val="60000"/>
            </a:schemeClr>
          </a:solidFill>
          <a:ln w="19050">
            <a:solidFill>
              <a:schemeClr val="tx1"/>
            </a:solidFill>
          </a:ln>
        </p:spPr>
        <p:txBody>
          <a:bodyPr wrap="none" rtlCol="0">
            <a:spAutoFit/>
          </a:bodyPr>
          <a:lstStyle/>
          <a:p>
            <a:r>
              <a:rPr lang="en-US" sz="2400" b="1" dirty="0">
                <a:solidFill>
                  <a:srgbClr val="FF0000"/>
                </a:solidFill>
              </a:rPr>
              <a:t>~75% of N and K in Urine</a:t>
            </a:r>
          </a:p>
          <a:p>
            <a:r>
              <a:rPr lang="en-US" sz="2400" b="1" dirty="0">
                <a:solidFill>
                  <a:srgbClr val="FF0000"/>
                </a:solidFill>
              </a:rPr>
              <a:t>~75% of P in Manure</a:t>
            </a:r>
          </a:p>
        </p:txBody>
      </p:sp>
    </p:spTree>
    <p:extLst>
      <p:ext uri="{BB962C8B-B14F-4D97-AF65-F5344CB8AC3E}">
        <p14:creationId xmlns:p14="http://schemas.microsoft.com/office/powerpoint/2010/main" val="2060338545"/>
      </p:ext>
    </p:extLst>
  </p:cSld>
  <p:clrMapOvr>
    <a:masterClrMapping/>
  </p:clrMapOvr>
  <p:transition>
    <p:random/>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madison co visit 029"/>
          <p:cNvPicPr>
            <a:picLocks noChangeAspect="1" noChangeArrowheads="1"/>
          </p:cNvPicPr>
          <p:nvPr/>
        </p:nvPicPr>
        <p:blipFill>
          <a:blip r:embed="rId3" cstate="print"/>
          <a:srcRect/>
          <a:stretch>
            <a:fillRect/>
          </a:stretch>
        </p:blipFill>
        <p:spPr bwMode="auto">
          <a:xfrm>
            <a:off x="2363881" y="724109"/>
            <a:ext cx="7463407" cy="5597555"/>
          </a:xfrm>
          <a:prstGeom prst="rect">
            <a:avLst/>
          </a:prstGeom>
          <a:noFill/>
          <a:ln w="19050">
            <a:solidFill>
              <a:schemeClr val="tx1"/>
            </a:solidFill>
          </a:ln>
        </p:spPr>
      </p:pic>
      <p:sp>
        <p:nvSpPr>
          <p:cNvPr id="92163" name="Text Box 3"/>
          <p:cNvSpPr txBox="1">
            <a:spLocks noChangeArrowheads="1"/>
          </p:cNvSpPr>
          <p:nvPr/>
        </p:nvSpPr>
        <p:spPr bwMode="auto">
          <a:xfrm flipH="1">
            <a:off x="-1974850" y="533403"/>
            <a:ext cx="911225" cy="6001643"/>
          </a:xfrm>
          <a:prstGeom prst="rect">
            <a:avLst/>
          </a:prstGeom>
          <a:solidFill>
            <a:schemeClr val="bg1"/>
          </a:solidFill>
          <a:ln w="9525">
            <a:noFill/>
            <a:miter lim="800000"/>
            <a:headEnd/>
            <a:tailEnd/>
          </a:ln>
          <a:effectLst/>
        </p:spPr>
        <p:txBody>
          <a:bodyPr>
            <a:spAutoFit/>
          </a:bodyPr>
          <a:lstStyle/>
          <a:p>
            <a:r>
              <a:rPr lang="en-US" sz="2400" b="1">
                <a:solidFill>
                  <a:prstClr val="white"/>
                </a:solidFill>
                <a:latin typeface="Arial" pitchFamily="34" charset="0"/>
              </a:rPr>
              <a:t>Note location of feeding area, weeks on end, relative to stream.</a:t>
            </a:r>
          </a:p>
        </p:txBody>
      </p:sp>
      <p:sp>
        <p:nvSpPr>
          <p:cNvPr id="92164" name="Freeform 4"/>
          <p:cNvSpPr>
            <a:spLocks/>
          </p:cNvSpPr>
          <p:nvPr/>
        </p:nvSpPr>
        <p:spPr bwMode="auto">
          <a:xfrm flipH="1">
            <a:off x="-4724398" y="4114800"/>
            <a:ext cx="3836987" cy="814388"/>
          </a:xfrm>
          <a:custGeom>
            <a:avLst/>
            <a:gdLst/>
            <a:ahLst/>
            <a:cxnLst>
              <a:cxn ang="0">
                <a:pos x="253" y="513"/>
              </a:cxn>
              <a:cxn ang="0">
                <a:pos x="221" y="244"/>
              </a:cxn>
              <a:cxn ang="0">
                <a:pos x="126" y="118"/>
              </a:cxn>
              <a:cxn ang="0">
                <a:pos x="79" y="71"/>
              </a:cxn>
              <a:cxn ang="0">
                <a:pos x="47" y="23"/>
              </a:cxn>
              <a:cxn ang="0">
                <a:pos x="24" y="16"/>
              </a:cxn>
              <a:cxn ang="0">
                <a:pos x="0" y="0"/>
              </a:cxn>
            </a:cxnLst>
            <a:rect l="0" t="0" r="r" b="b"/>
            <a:pathLst>
              <a:path w="280" h="513">
                <a:moveTo>
                  <a:pt x="253" y="513"/>
                </a:moveTo>
                <a:cubicBezTo>
                  <a:pt x="280" y="422"/>
                  <a:pt x="243" y="331"/>
                  <a:pt x="221" y="244"/>
                </a:cubicBezTo>
                <a:cubicBezTo>
                  <a:pt x="216" y="225"/>
                  <a:pt x="133" y="128"/>
                  <a:pt x="126" y="118"/>
                </a:cubicBezTo>
                <a:cubicBezTo>
                  <a:pt x="113" y="100"/>
                  <a:pt x="91" y="89"/>
                  <a:pt x="79" y="71"/>
                </a:cubicBezTo>
                <a:cubicBezTo>
                  <a:pt x="68" y="55"/>
                  <a:pt x="58" y="39"/>
                  <a:pt x="47" y="23"/>
                </a:cubicBezTo>
                <a:cubicBezTo>
                  <a:pt x="43" y="16"/>
                  <a:pt x="32" y="18"/>
                  <a:pt x="24" y="16"/>
                </a:cubicBezTo>
                <a:cubicBezTo>
                  <a:pt x="16" y="11"/>
                  <a:pt x="0" y="0"/>
                  <a:pt x="0" y="0"/>
                </a:cubicBezTo>
              </a:path>
            </a:pathLst>
          </a:custGeom>
          <a:noFill/>
          <a:ln w="57150" cmpd="sng">
            <a:solidFill>
              <a:schemeClr val="bg1"/>
            </a:solidFill>
            <a:round/>
            <a:headEnd type="triangle" w="med" len="med"/>
            <a:tailEnd type="none" w="med" len="med"/>
          </a:ln>
          <a:effectLst/>
        </p:spPr>
        <p:txBody>
          <a:bodyPr/>
          <a:lstStyle/>
          <a:p>
            <a:endParaRPr lang="en-US">
              <a:solidFill>
                <a:prstClr val="white"/>
              </a:solidFill>
            </a:endParaRPr>
          </a:p>
        </p:txBody>
      </p:sp>
      <p:sp>
        <p:nvSpPr>
          <p:cNvPr id="92165" name="Text Box 5"/>
          <p:cNvSpPr txBox="1">
            <a:spLocks noChangeArrowheads="1"/>
          </p:cNvSpPr>
          <p:nvPr/>
        </p:nvSpPr>
        <p:spPr bwMode="auto">
          <a:xfrm flipH="1">
            <a:off x="-1597025" y="2478088"/>
            <a:ext cx="457200" cy="1938992"/>
          </a:xfrm>
          <a:prstGeom prst="rect">
            <a:avLst/>
          </a:prstGeom>
          <a:solidFill>
            <a:schemeClr val="bg1"/>
          </a:solidFill>
          <a:ln w="9525">
            <a:noFill/>
            <a:miter lim="800000"/>
            <a:headEnd/>
            <a:tailEnd/>
          </a:ln>
          <a:effectLst/>
        </p:spPr>
        <p:txBody>
          <a:bodyPr>
            <a:spAutoFit/>
          </a:bodyPr>
          <a:lstStyle/>
          <a:p>
            <a:r>
              <a:rPr lang="en-US" sz="2400" b="1">
                <a:solidFill>
                  <a:prstClr val="white"/>
                </a:solidFill>
                <a:latin typeface="Arial" pitchFamily="34" charset="0"/>
              </a:rPr>
              <a:t>Stream</a:t>
            </a:r>
          </a:p>
        </p:txBody>
      </p:sp>
      <p:sp>
        <p:nvSpPr>
          <p:cNvPr id="92166" name="Text Box 6"/>
          <p:cNvSpPr txBox="1">
            <a:spLocks noChangeArrowheads="1"/>
          </p:cNvSpPr>
          <p:nvPr/>
        </p:nvSpPr>
        <p:spPr bwMode="auto">
          <a:xfrm>
            <a:off x="-1143000" y="3962403"/>
            <a:ext cx="228600" cy="4154984"/>
          </a:xfrm>
          <a:prstGeom prst="rect">
            <a:avLst/>
          </a:prstGeom>
          <a:solidFill>
            <a:schemeClr val="bg1"/>
          </a:solidFill>
          <a:ln w="9525">
            <a:noFill/>
            <a:miter lim="800000"/>
            <a:headEnd/>
            <a:tailEnd/>
          </a:ln>
          <a:effectLst/>
        </p:spPr>
        <p:txBody>
          <a:bodyPr>
            <a:spAutoFit/>
          </a:bodyPr>
          <a:lstStyle/>
          <a:p>
            <a:r>
              <a:rPr lang="en-US" sz="2400" b="1">
                <a:solidFill>
                  <a:prstClr val="white"/>
                </a:solidFill>
                <a:latin typeface="Arial" pitchFamily="34" charset="0"/>
              </a:rPr>
              <a:t>Lane to water</a:t>
            </a:r>
          </a:p>
        </p:txBody>
      </p:sp>
      <p:sp>
        <p:nvSpPr>
          <p:cNvPr id="92167" name="Freeform 7"/>
          <p:cNvSpPr>
            <a:spLocks/>
          </p:cNvSpPr>
          <p:nvPr/>
        </p:nvSpPr>
        <p:spPr bwMode="auto">
          <a:xfrm>
            <a:off x="-2590800" y="4648200"/>
            <a:ext cx="300037" cy="363538"/>
          </a:xfrm>
          <a:custGeom>
            <a:avLst/>
            <a:gdLst/>
            <a:ahLst/>
            <a:cxnLst>
              <a:cxn ang="0">
                <a:pos x="0" y="229"/>
              </a:cxn>
              <a:cxn ang="0">
                <a:pos x="158" y="110"/>
              </a:cxn>
              <a:cxn ang="0">
                <a:pos x="189" y="0"/>
              </a:cxn>
            </a:cxnLst>
            <a:rect l="0" t="0" r="r" b="b"/>
            <a:pathLst>
              <a:path w="189" h="229">
                <a:moveTo>
                  <a:pt x="0" y="229"/>
                </a:moveTo>
                <a:cubicBezTo>
                  <a:pt x="68" y="206"/>
                  <a:pt x="115" y="167"/>
                  <a:pt x="158" y="110"/>
                </a:cubicBezTo>
                <a:cubicBezTo>
                  <a:pt x="172" y="71"/>
                  <a:pt x="189" y="42"/>
                  <a:pt x="189" y="0"/>
                </a:cubicBezTo>
              </a:path>
            </a:pathLst>
          </a:custGeom>
          <a:solidFill>
            <a:schemeClr val="bg1"/>
          </a:solidFill>
          <a:ln w="76200" cmpd="sng">
            <a:solidFill>
              <a:schemeClr val="bg1"/>
            </a:solidFill>
            <a:round/>
            <a:headEnd type="none" w="med" len="med"/>
            <a:tailEnd type="triangle" w="med" len="med"/>
          </a:ln>
          <a:effectLst/>
        </p:spPr>
        <p:txBody>
          <a:bodyPr/>
          <a:lstStyle/>
          <a:p>
            <a:endParaRPr lang="en-US">
              <a:solidFill>
                <a:prstClr val="white"/>
              </a:solidFill>
            </a:endParaRPr>
          </a:p>
        </p:txBody>
      </p:sp>
      <p:sp>
        <p:nvSpPr>
          <p:cNvPr id="92169" name="WordArt 9"/>
          <p:cNvSpPr>
            <a:spLocks noChangeArrowheads="1" noChangeShapeType="1" noTextEdit="1"/>
          </p:cNvSpPr>
          <p:nvPr/>
        </p:nvSpPr>
        <p:spPr bwMode="auto">
          <a:xfrm>
            <a:off x="808030" y="904875"/>
            <a:ext cx="2657475" cy="619125"/>
          </a:xfrm>
          <a:prstGeom prst="rect">
            <a:avLst/>
          </a:prstGeom>
        </p:spPr>
        <p:txBody>
          <a:bodyPr wrap="none" fromWordArt="1">
            <a:prstTxWarp prst="textPlain">
              <a:avLst>
                <a:gd name="adj" fmla="val 50000"/>
              </a:avLst>
            </a:prstTxWarp>
          </a:bodyPr>
          <a:lstStyle/>
          <a:p>
            <a:r>
              <a:rPr lang="en-US" sz="4000" kern="10" dirty="0">
                <a:ln w="19050">
                  <a:solidFill>
                    <a:srgbClr val="99CCFF"/>
                  </a:solidFill>
                  <a:round/>
                  <a:headEnd/>
                  <a:tailEnd/>
                </a:ln>
                <a:solidFill>
                  <a:srgbClr val="0066CC"/>
                </a:solidFill>
                <a:effectLst>
                  <a:outerShdw dist="35921" dir="2700000" algn="ctr" rotWithShape="0">
                    <a:srgbClr val="990000"/>
                  </a:outerShdw>
                </a:effectLst>
                <a:latin typeface="Impact"/>
              </a:rPr>
              <a:t>400 lbs. P2O5</a:t>
            </a:r>
          </a:p>
        </p:txBody>
      </p:sp>
      <p:sp>
        <p:nvSpPr>
          <p:cNvPr id="92171" name="WordArt 11"/>
          <p:cNvSpPr>
            <a:spLocks noChangeArrowheads="1" noChangeShapeType="1" noTextEdit="1"/>
          </p:cNvSpPr>
          <p:nvPr/>
        </p:nvSpPr>
        <p:spPr bwMode="auto">
          <a:xfrm>
            <a:off x="8331836" y="876300"/>
            <a:ext cx="1819275" cy="571500"/>
          </a:xfrm>
          <a:prstGeom prst="rect">
            <a:avLst/>
          </a:prstGeom>
        </p:spPr>
        <p:txBody>
          <a:bodyPr wrap="none" fromWordArt="1">
            <a:prstTxWarp prst="textPlain">
              <a:avLst>
                <a:gd name="adj" fmla="val 50000"/>
              </a:avLst>
            </a:prstTxWarp>
          </a:bodyPr>
          <a:lstStyle/>
          <a:p>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rPr>
              <a:t>1100 lbs. N</a:t>
            </a:r>
          </a:p>
        </p:txBody>
      </p:sp>
      <p:sp>
        <p:nvSpPr>
          <p:cNvPr id="92174" name="Line 14"/>
          <p:cNvSpPr>
            <a:spLocks noChangeShapeType="1"/>
          </p:cNvSpPr>
          <p:nvPr/>
        </p:nvSpPr>
        <p:spPr bwMode="auto">
          <a:xfrm>
            <a:off x="2240867" y="1597688"/>
            <a:ext cx="2483533" cy="2974312"/>
          </a:xfrm>
          <a:prstGeom prst="line">
            <a:avLst/>
          </a:prstGeom>
          <a:noFill/>
          <a:ln w="31750">
            <a:solidFill>
              <a:srgbClr val="FF0000"/>
            </a:solidFill>
            <a:round/>
            <a:headEnd/>
            <a:tailEnd type="triangle" w="med" len="med"/>
          </a:ln>
          <a:effectLst/>
        </p:spPr>
        <p:txBody>
          <a:bodyPr/>
          <a:lstStyle/>
          <a:p>
            <a:endParaRPr lang="en-US">
              <a:solidFill>
                <a:prstClr val="white"/>
              </a:solidFill>
            </a:endParaRPr>
          </a:p>
        </p:txBody>
      </p:sp>
      <p:sp>
        <p:nvSpPr>
          <p:cNvPr id="92175" name="Line 15"/>
          <p:cNvSpPr>
            <a:spLocks noChangeShapeType="1"/>
          </p:cNvSpPr>
          <p:nvPr/>
        </p:nvSpPr>
        <p:spPr bwMode="auto">
          <a:xfrm flipH="1">
            <a:off x="5714999" y="1524000"/>
            <a:ext cx="3117501" cy="3200400"/>
          </a:xfrm>
          <a:prstGeom prst="line">
            <a:avLst/>
          </a:prstGeom>
          <a:noFill/>
          <a:ln w="31750">
            <a:solidFill>
              <a:srgbClr val="FF0000"/>
            </a:solidFill>
            <a:round/>
            <a:headEnd/>
            <a:tailEnd type="triangle" w="med" len="med"/>
          </a:ln>
          <a:effectLst/>
        </p:spPr>
        <p:txBody>
          <a:bodyPr/>
          <a:lstStyle/>
          <a:p>
            <a:endParaRPr lang="en-US">
              <a:solidFill>
                <a:prstClr val="white"/>
              </a:solidFill>
            </a:endParaRPr>
          </a:p>
        </p:txBody>
      </p:sp>
    </p:spTree>
    <p:extLst>
      <p:ext uri="{BB962C8B-B14F-4D97-AF65-F5344CB8AC3E}">
        <p14:creationId xmlns:p14="http://schemas.microsoft.com/office/powerpoint/2010/main" val="83691862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3387969" y="359229"/>
            <a:ext cx="8229600" cy="742950"/>
          </a:xfrm>
          <a:prstGeom prst="rect">
            <a:avLst/>
          </a:prstGeom>
          <a:noFill/>
          <a:ln w="9525">
            <a:noFill/>
            <a:miter lim="800000"/>
            <a:headEnd/>
            <a:tailEnd/>
          </a:ln>
          <a:effectLst/>
        </p:spPr>
        <p:txBody>
          <a:bodyPr lIns="92075" tIns="46038" rIns="92075" bIns="46038" anchorCtr="1"/>
          <a:lstStyle/>
          <a:p>
            <a:pPr algn="ctr">
              <a:defRPr/>
            </a:pPr>
            <a:r>
              <a:rPr lang="en-US" sz="4400" dirty="0">
                <a:latin typeface="+mj-lt"/>
              </a:rPr>
              <a:t>Manure Distribution</a:t>
            </a:r>
          </a:p>
        </p:txBody>
      </p:sp>
      <p:graphicFrame>
        <p:nvGraphicFramePr>
          <p:cNvPr id="44059" name="Group 27"/>
          <p:cNvGraphicFramePr>
            <a:graphicFrameLocks noGrp="1"/>
          </p:cNvGraphicFramePr>
          <p:nvPr>
            <p:extLst>
              <p:ext uri="{D42A27DB-BD31-4B8C-83A1-F6EECF244321}">
                <p14:modId xmlns:p14="http://schemas.microsoft.com/office/powerpoint/2010/main" val="910728625"/>
              </p:ext>
            </p:extLst>
          </p:nvPr>
        </p:nvGraphicFramePr>
        <p:xfrm>
          <a:off x="1971151" y="1463710"/>
          <a:ext cx="8229600" cy="4263912"/>
        </p:xfrm>
        <a:graphic>
          <a:graphicData uri="http://schemas.openxmlformats.org/drawingml/2006/table">
            <a:tbl>
              <a:tblPr>
                <a:tableStyleId>{16D9F66E-5EB9-4882-86FB-DCBF35E3C3E4}</a:tableStyleId>
              </a:tblPr>
              <a:tblGrid>
                <a:gridCol w="4114800">
                  <a:extLst>
                    <a:ext uri="{9D8B030D-6E8A-4147-A177-3AD203B41FA5}">
                      <a16:colId xmlns:a16="http://schemas.microsoft.com/office/drawing/2014/main" xmlns="" val="20000"/>
                    </a:ext>
                  </a:extLst>
                </a:gridCol>
                <a:gridCol w="4114800">
                  <a:extLst>
                    <a:ext uri="{9D8B030D-6E8A-4147-A177-3AD203B41FA5}">
                      <a16:colId xmlns:a16="http://schemas.microsoft.com/office/drawing/2014/main" xmlns="" val="20001"/>
                    </a:ext>
                  </a:extLst>
                </a:gridCol>
              </a:tblGrid>
              <a:tr h="727906">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u="none" strike="noStrike" cap="none" normalizeH="0" baseline="0" dirty="0">
                          <a:ln>
                            <a:noFill/>
                          </a:ln>
                          <a:effectLst/>
                        </a:rPr>
                        <a:t>Rotation Frequency</a:t>
                      </a:r>
                      <a:endParaRPr kumimoji="0" lang="en-US" sz="2800" b="0" i="0" u="none" strike="noStrike" cap="none" normalizeH="0" baseline="0" dirty="0">
                        <a:ln>
                          <a:noFill/>
                        </a:ln>
                        <a:solidFill>
                          <a:schemeClr val="tx1"/>
                        </a:solidFill>
                        <a:effectLst/>
                        <a:latin typeface="+mn-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u="none" strike="noStrike" cap="none" normalizeH="0" baseline="0">
                          <a:ln>
                            <a:noFill/>
                          </a:ln>
                          <a:effectLst/>
                        </a:rPr>
                        <a:t>Years to Get 1 Pile/sq. yard</a:t>
                      </a:r>
                      <a:endParaRPr kumimoji="0" lang="en-US" sz="2800" b="0" i="0" u="none" strike="noStrike" cap="none" normalizeH="0" baseline="0">
                        <a:ln>
                          <a:noFill/>
                        </a:ln>
                        <a:solidFill>
                          <a:schemeClr val="tx1"/>
                        </a:solidFill>
                        <a:effectLst/>
                        <a:latin typeface="+mn-lt"/>
                      </a:endParaRPr>
                    </a:p>
                  </a:txBody>
                  <a:tcPr anchor="ctr" horzOverflow="overflow"/>
                </a:tc>
                <a:extLst>
                  <a:ext uri="{0D108BD9-81ED-4DB2-BD59-A6C34878D82A}">
                    <a16:rowId xmlns:a16="http://schemas.microsoft.com/office/drawing/2014/main" xmlns="" val="10000"/>
                  </a:ext>
                </a:extLst>
              </a:tr>
              <a:tr h="682213">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u="none" strike="noStrike" cap="none" normalizeH="0" baseline="0" dirty="0">
                          <a:ln>
                            <a:noFill/>
                          </a:ln>
                          <a:effectLst/>
                        </a:rPr>
                        <a:t>Continuous</a:t>
                      </a:r>
                      <a:endParaRPr kumimoji="0" lang="en-US" sz="2800" b="0" i="0" u="none" strike="noStrike" cap="none" normalizeH="0" baseline="0" dirty="0">
                        <a:ln>
                          <a:noFill/>
                        </a:ln>
                        <a:solidFill>
                          <a:schemeClr val="tx1"/>
                        </a:solidFill>
                        <a:effectLst/>
                        <a:latin typeface="+mn-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u="none" strike="noStrike" cap="none" normalizeH="0" baseline="0">
                          <a:ln>
                            <a:noFill/>
                          </a:ln>
                          <a:effectLst/>
                        </a:rPr>
                        <a:t>27</a:t>
                      </a:r>
                      <a:endParaRPr kumimoji="0" lang="en-US" sz="2800" b="0" i="0" u="none" strike="noStrike" cap="none" normalizeH="0" baseline="0">
                        <a:ln>
                          <a:noFill/>
                        </a:ln>
                        <a:solidFill>
                          <a:schemeClr val="tx1"/>
                        </a:solidFill>
                        <a:effectLst/>
                        <a:latin typeface="+mn-lt"/>
                      </a:endParaRPr>
                    </a:p>
                  </a:txBody>
                  <a:tcPr anchor="ctr" horzOverflow="overflow"/>
                </a:tc>
                <a:extLst>
                  <a:ext uri="{0D108BD9-81ED-4DB2-BD59-A6C34878D82A}">
                    <a16:rowId xmlns:a16="http://schemas.microsoft.com/office/drawing/2014/main" xmlns="" val="10001"/>
                  </a:ext>
                </a:extLst>
              </a:tr>
              <a:tr h="532562">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u="none" strike="noStrike" cap="none" normalizeH="0" baseline="0" dirty="0">
                          <a:ln>
                            <a:noFill/>
                          </a:ln>
                          <a:effectLst/>
                        </a:rPr>
                        <a:t>14 day</a:t>
                      </a:r>
                      <a:endParaRPr kumimoji="0" lang="en-US" sz="2800" b="0" i="0" u="none" strike="noStrike" cap="none" normalizeH="0" baseline="0" dirty="0">
                        <a:ln>
                          <a:noFill/>
                        </a:ln>
                        <a:solidFill>
                          <a:schemeClr val="tx1"/>
                        </a:solidFill>
                        <a:effectLst/>
                        <a:latin typeface="+mn-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u="none" strike="noStrike" cap="none" normalizeH="0" baseline="0">
                          <a:ln>
                            <a:noFill/>
                          </a:ln>
                          <a:effectLst/>
                        </a:rPr>
                        <a:t>8</a:t>
                      </a:r>
                      <a:endParaRPr kumimoji="0" lang="en-US" sz="2800" b="0" i="0" u="none" strike="noStrike" cap="none" normalizeH="0" baseline="0">
                        <a:ln>
                          <a:noFill/>
                        </a:ln>
                        <a:solidFill>
                          <a:schemeClr val="tx1"/>
                        </a:solidFill>
                        <a:effectLst/>
                        <a:latin typeface="+mn-lt"/>
                      </a:endParaRPr>
                    </a:p>
                  </a:txBody>
                  <a:tcPr anchor="ctr" horzOverflow="overflow"/>
                </a:tc>
                <a:extLst>
                  <a:ext uri="{0D108BD9-81ED-4DB2-BD59-A6C34878D82A}">
                    <a16:rowId xmlns:a16="http://schemas.microsoft.com/office/drawing/2014/main" xmlns="" val="10002"/>
                  </a:ext>
                </a:extLst>
              </a:tr>
              <a:tr h="54974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u="none" strike="noStrike" cap="none" normalizeH="0" baseline="0" dirty="0">
                          <a:ln>
                            <a:noFill/>
                          </a:ln>
                          <a:effectLst/>
                        </a:rPr>
                        <a:t>4 day</a:t>
                      </a:r>
                      <a:endParaRPr kumimoji="0" lang="en-US" sz="2800" b="0" i="0" u="none" strike="noStrike" cap="none" normalizeH="0" baseline="0" dirty="0">
                        <a:ln>
                          <a:noFill/>
                        </a:ln>
                        <a:solidFill>
                          <a:schemeClr val="tx1"/>
                        </a:solidFill>
                        <a:effectLst/>
                        <a:latin typeface="+mn-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u="none" strike="noStrike" cap="none" normalizeH="0" baseline="0">
                          <a:ln>
                            <a:noFill/>
                          </a:ln>
                          <a:effectLst/>
                        </a:rPr>
                        <a:t>4 – 5</a:t>
                      </a:r>
                      <a:endParaRPr kumimoji="0" lang="en-US" sz="2800" b="0" i="0" u="none" strike="noStrike" cap="none" normalizeH="0" baseline="0">
                        <a:ln>
                          <a:noFill/>
                        </a:ln>
                        <a:solidFill>
                          <a:schemeClr val="tx1"/>
                        </a:solidFill>
                        <a:effectLst/>
                        <a:latin typeface="+mn-lt"/>
                      </a:endParaRPr>
                    </a:p>
                  </a:txBody>
                  <a:tcPr anchor="ctr" horzOverflow="overflow"/>
                </a:tc>
                <a:extLst>
                  <a:ext uri="{0D108BD9-81ED-4DB2-BD59-A6C34878D82A}">
                    <a16:rowId xmlns:a16="http://schemas.microsoft.com/office/drawing/2014/main" xmlns="" val="10003"/>
                  </a:ext>
                </a:extLst>
              </a:tr>
              <a:tr h="590497">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u="none" strike="noStrike" cap="none" normalizeH="0" baseline="0" dirty="0">
                          <a:ln>
                            <a:noFill/>
                          </a:ln>
                          <a:effectLst/>
                        </a:rPr>
                        <a:t>2 day</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u="none" strike="noStrike" cap="none" normalizeH="0" baseline="0" dirty="0">
                          <a:ln>
                            <a:noFill/>
                          </a:ln>
                          <a:effectLst/>
                        </a:rPr>
                        <a:t>2</a:t>
                      </a:r>
                    </a:p>
                  </a:txBody>
                  <a:tcPr anchor="ctr" horzOverflow="overflow"/>
                </a:tc>
                <a:extLst>
                  <a:ext uri="{0D108BD9-81ED-4DB2-BD59-A6C34878D82A}">
                    <a16:rowId xmlns:a16="http://schemas.microsoft.com/office/drawing/2014/main" xmlns="" val="10004"/>
                  </a:ext>
                </a:extLst>
              </a:tr>
              <a:tr h="590497">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u="none" strike="noStrike" cap="none" normalizeH="0" baseline="0" dirty="0">
                          <a:ln>
                            <a:noFill/>
                          </a:ln>
                          <a:effectLst/>
                        </a:rPr>
                        <a:t>1 day</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u="none" strike="noStrike" cap="none" normalizeH="0" baseline="0" dirty="0">
                          <a:ln>
                            <a:noFill/>
                          </a:ln>
                          <a:effectLst/>
                        </a:rPr>
                        <a:t>??</a:t>
                      </a:r>
                    </a:p>
                  </a:txBody>
                  <a:tcPr anchor="ctr" horzOverflow="overflow"/>
                </a:tc>
                <a:extLst>
                  <a:ext uri="{0D108BD9-81ED-4DB2-BD59-A6C34878D82A}">
                    <a16:rowId xmlns:a16="http://schemas.microsoft.com/office/drawing/2014/main" xmlns="" val="10005"/>
                  </a:ext>
                </a:extLst>
              </a:tr>
              <a:tr h="590497">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u="none" strike="noStrike" cap="none" normalizeH="0" baseline="0" dirty="0">
                          <a:ln>
                            <a:noFill/>
                          </a:ln>
                          <a:effectLst/>
                        </a:rPr>
                        <a:t>Twice/day</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u="none" strike="noStrike" cap="none" normalizeH="0" baseline="0" dirty="0">
                          <a:ln>
                            <a:noFill/>
                          </a:ln>
                          <a:effectLst/>
                        </a:rPr>
                        <a:t>???</a:t>
                      </a:r>
                    </a:p>
                  </a:txBody>
                  <a:tcPr anchor="ctr" horzOverflow="overflow"/>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93114899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descr="cows on broughs 022"/>
          <p:cNvPicPr>
            <a:picLocks noGrp="1" noChangeAspect="1" noChangeArrowheads="1"/>
          </p:cNvPicPr>
          <p:nvPr>
            <p:ph/>
          </p:nvPr>
        </p:nvPicPr>
        <p:blipFill>
          <a:blip r:embed="rId3" cstate="print"/>
          <a:stretch>
            <a:fillRect/>
          </a:stretch>
        </p:blipFill>
        <p:spPr>
          <a:xfrm>
            <a:off x="2433922" y="845727"/>
            <a:ext cx="7230369" cy="5422777"/>
          </a:xfrm>
          <a:noFill/>
          <a:ln w="19050">
            <a:solidFill>
              <a:schemeClr val="tx1"/>
            </a:solidFill>
          </a:ln>
        </p:spPr>
      </p:pic>
      <p:sp>
        <p:nvSpPr>
          <p:cNvPr id="2" name="TextBox 1"/>
          <p:cNvSpPr txBox="1"/>
          <p:nvPr/>
        </p:nvSpPr>
        <p:spPr>
          <a:xfrm>
            <a:off x="241161" y="3406529"/>
            <a:ext cx="1969477" cy="461665"/>
          </a:xfrm>
          <a:prstGeom prst="rect">
            <a:avLst/>
          </a:prstGeom>
          <a:solidFill>
            <a:schemeClr val="accent6">
              <a:lumMod val="20000"/>
              <a:lumOff val="80000"/>
            </a:schemeClr>
          </a:solidFill>
          <a:ln w="19050">
            <a:solidFill>
              <a:schemeClr val="tx1"/>
            </a:solidFill>
          </a:ln>
        </p:spPr>
        <p:txBody>
          <a:bodyPr wrap="square" rtlCol="0">
            <a:spAutoFit/>
          </a:bodyPr>
          <a:lstStyle/>
          <a:p>
            <a:pPr algn="ctr"/>
            <a:r>
              <a:rPr lang="en-US" sz="2400" dirty="0"/>
              <a:t>Manure Piles</a:t>
            </a:r>
          </a:p>
        </p:txBody>
      </p:sp>
      <p:cxnSp>
        <p:nvCxnSpPr>
          <p:cNvPr id="4" name="Straight Arrow Connector 3"/>
          <p:cNvCxnSpPr/>
          <p:nvPr/>
        </p:nvCxnSpPr>
        <p:spPr>
          <a:xfrm>
            <a:off x="2210638" y="3567164"/>
            <a:ext cx="2210637" cy="2009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2210637" y="3868194"/>
            <a:ext cx="2944166" cy="11262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210638" y="3717609"/>
            <a:ext cx="4501661" cy="10051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210638" y="2842283"/>
            <a:ext cx="2451797" cy="7148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210638" y="3687464"/>
            <a:ext cx="5868237" cy="4717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210637" y="3274993"/>
            <a:ext cx="4119825" cy="2219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771748" y="3378905"/>
            <a:ext cx="1969477" cy="461665"/>
          </a:xfrm>
          <a:prstGeom prst="rect">
            <a:avLst/>
          </a:prstGeom>
          <a:solidFill>
            <a:schemeClr val="accent6">
              <a:lumMod val="20000"/>
              <a:lumOff val="80000"/>
            </a:schemeClr>
          </a:solidFill>
          <a:ln w="19050">
            <a:solidFill>
              <a:schemeClr val="tx1"/>
            </a:solidFill>
          </a:ln>
        </p:spPr>
        <p:txBody>
          <a:bodyPr wrap="square" rtlCol="0">
            <a:spAutoFit/>
          </a:bodyPr>
          <a:lstStyle/>
          <a:p>
            <a:pPr algn="ctr"/>
            <a:r>
              <a:rPr lang="en-US" sz="2400" dirty="0"/>
              <a:t>Urine</a:t>
            </a:r>
          </a:p>
        </p:txBody>
      </p:sp>
      <p:cxnSp>
        <p:nvCxnSpPr>
          <p:cNvPr id="17" name="Straight Arrow Connector 16"/>
          <p:cNvCxnSpPr>
            <a:stCxn id="16" idx="1"/>
          </p:cNvCxnSpPr>
          <p:nvPr/>
        </p:nvCxnSpPr>
        <p:spPr>
          <a:xfrm flipH="1" flipV="1">
            <a:off x="7690064" y="3332851"/>
            <a:ext cx="2081684" cy="276887"/>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7345345" y="3616813"/>
            <a:ext cx="2475535" cy="171416"/>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5194161" y="3687464"/>
            <a:ext cx="4572837" cy="393993"/>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7218346" y="3795304"/>
            <a:ext cx="2602534" cy="1379676"/>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3802464" y="3777760"/>
            <a:ext cx="6018416" cy="1382207"/>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94057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BCFB7A-114C-40FD-9C8C-F75040786BB2}"/>
              </a:ext>
            </a:extLst>
          </p:cNvPr>
          <p:cNvSpPr>
            <a:spLocks noGrp="1"/>
          </p:cNvSpPr>
          <p:nvPr>
            <p:ph type="title"/>
          </p:nvPr>
        </p:nvSpPr>
        <p:spPr>
          <a:xfrm>
            <a:off x="2209800" y="592138"/>
            <a:ext cx="7886700" cy="995362"/>
          </a:xfrm>
        </p:spPr>
        <p:txBody>
          <a:bodyPr/>
          <a:lstStyle/>
          <a:p>
            <a:pPr>
              <a:defRPr/>
            </a:pPr>
            <a:r>
              <a:rPr lang="en-US" b="1" dirty="0">
                <a:solidFill>
                  <a:schemeClr val="accent2">
                    <a:lumMod val="50000"/>
                  </a:schemeClr>
                </a:solidFill>
              </a:rPr>
              <a:t>Safe Pasture</a:t>
            </a:r>
          </a:p>
        </p:txBody>
      </p:sp>
      <p:pic>
        <p:nvPicPr>
          <p:cNvPr id="48131" name="Content Placeholder 3">
            <a:extLst>
              <a:ext uri="{FF2B5EF4-FFF2-40B4-BE49-F238E27FC236}">
                <a16:creationId xmlns:a16="http://schemas.microsoft.com/office/drawing/2014/main" xmlns="" id="{7E197E29-513E-4C1F-8360-E70AF0FA161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975350" y="987426"/>
            <a:ext cx="4510088" cy="4759325"/>
          </a:xfrm>
        </p:spPr>
      </p:pic>
      <p:sp>
        <p:nvSpPr>
          <p:cNvPr id="48132" name="TextBox 4">
            <a:extLst>
              <a:ext uri="{FF2B5EF4-FFF2-40B4-BE49-F238E27FC236}">
                <a16:creationId xmlns:a16="http://schemas.microsoft.com/office/drawing/2014/main" xmlns="" id="{49CF88B8-16FF-457F-B9C5-B60C016B9EA3}"/>
              </a:ext>
            </a:extLst>
          </p:cNvPr>
          <p:cNvSpPr txBox="1">
            <a:spLocks noChangeArrowheads="1"/>
          </p:cNvSpPr>
          <p:nvPr/>
        </p:nvSpPr>
        <p:spPr bwMode="auto">
          <a:xfrm>
            <a:off x="2389188" y="1957388"/>
            <a:ext cx="3306762"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4313" indent="-21431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en-US" altLang="en-US" sz="1500">
                <a:latin typeface="Tahoma" panose="020B0604030504040204" pitchFamily="34" charset="0"/>
                <a:ea typeface="MS PGothic" panose="020B0600070205080204" pitchFamily="34" charset="-128"/>
              </a:rPr>
              <a:t>Hayed</a:t>
            </a:r>
          </a:p>
          <a:p>
            <a:pPr eaLnBrk="1" hangingPunct="1">
              <a:buFont typeface="Arial" panose="020B0604020202020204" pitchFamily="34" charset="0"/>
              <a:buChar char="•"/>
            </a:pPr>
            <a:r>
              <a:rPr lang="en-US" altLang="en-US" sz="1500">
                <a:latin typeface="Tahoma" panose="020B0604030504040204" pitchFamily="34" charset="0"/>
                <a:ea typeface="MS PGothic" panose="020B0600070205080204" pitchFamily="34" charset="-128"/>
              </a:rPr>
              <a:t>Silage</a:t>
            </a:r>
          </a:p>
          <a:p>
            <a:pPr eaLnBrk="1" hangingPunct="1">
              <a:buFont typeface="Arial" panose="020B0604020202020204" pitchFamily="34" charset="0"/>
              <a:buChar char="•"/>
            </a:pPr>
            <a:r>
              <a:rPr lang="en-US" altLang="en-US" sz="1500">
                <a:latin typeface="Tahoma" panose="020B0604030504040204" pitchFamily="34" charset="0"/>
                <a:ea typeface="MS PGothic" panose="020B0600070205080204" pitchFamily="34" charset="-128"/>
              </a:rPr>
              <a:t>Grazed with other stock for one season</a:t>
            </a:r>
          </a:p>
          <a:p>
            <a:pPr eaLnBrk="1" hangingPunct="1">
              <a:buFont typeface="Arial" panose="020B0604020202020204" pitchFamily="34" charset="0"/>
              <a:buChar char="•"/>
            </a:pPr>
            <a:r>
              <a:rPr lang="en-US" altLang="en-US" sz="1500">
                <a:latin typeface="Tahoma" panose="020B0604030504040204" pitchFamily="34" charset="0"/>
                <a:ea typeface="MS PGothic" panose="020B0600070205080204" pitchFamily="34" charset="-128"/>
              </a:rPr>
              <a:t>Grazed above 5”</a:t>
            </a:r>
          </a:p>
          <a:p>
            <a:pPr eaLnBrk="1" hangingPunct="1">
              <a:buFont typeface="Arial" panose="020B0604020202020204" pitchFamily="34" charset="0"/>
              <a:buChar char="•"/>
            </a:pPr>
            <a:r>
              <a:rPr lang="en-US" altLang="en-US" sz="1500">
                <a:latin typeface="Tahoma" panose="020B0604030504040204" pitchFamily="34" charset="0"/>
                <a:ea typeface="MS PGothic" panose="020B0600070205080204" pitchFamily="34" charset="-128"/>
              </a:rPr>
              <a:t>Tilled and planted</a:t>
            </a:r>
          </a:p>
        </p:txBody>
      </p:sp>
      <p:sp>
        <p:nvSpPr>
          <p:cNvPr id="48133" name="TextBox 5">
            <a:extLst>
              <a:ext uri="{FF2B5EF4-FFF2-40B4-BE49-F238E27FC236}">
                <a16:creationId xmlns:a16="http://schemas.microsoft.com/office/drawing/2014/main" xmlns="" id="{FC3B979A-62D6-4EC8-871C-2A4CA78BB88A}"/>
              </a:ext>
            </a:extLst>
          </p:cNvPr>
          <p:cNvSpPr txBox="1">
            <a:spLocks noChangeArrowheads="1"/>
          </p:cNvSpPr>
          <p:nvPr/>
        </p:nvSpPr>
        <p:spPr bwMode="auto">
          <a:xfrm>
            <a:off x="7205663" y="5778500"/>
            <a:ext cx="33591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a:latin typeface="Tahoma" panose="020B0604030504040204" pitchFamily="34" charset="0"/>
                <a:ea typeface="MS PGothic" panose="020B0600070205080204" pitchFamily="34" charset="-128"/>
              </a:rPr>
              <a:t>5 days to months before larvae become infective dependent on moisture and warmth</a:t>
            </a:r>
          </a:p>
        </p:txBody>
      </p:sp>
      <p:sp>
        <p:nvSpPr>
          <p:cNvPr id="48134" name="TextBox 6">
            <a:extLst>
              <a:ext uri="{FF2B5EF4-FFF2-40B4-BE49-F238E27FC236}">
                <a16:creationId xmlns:a16="http://schemas.microsoft.com/office/drawing/2014/main" xmlns="" id="{33C23B0F-38E8-4BC7-8647-855609F2D49F}"/>
              </a:ext>
            </a:extLst>
          </p:cNvPr>
          <p:cNvSpPr txBox="1">
            <a:spLocks noChangeArrowheads="1"/>
          </p:cNvSpPr>
          <p:nvPr/>
        </p:nvSpPr>
        <p:spPr bwMode="auto">
          <a:xfrm>
            <a:off x="7421563" y="1997076"/>
            <a:ext cx="33845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a:latin typeface="Tahoma" panose="020B0604030504040204" pitchFamily="34" charset="0"/>
                <a:ea typeface="MS PGothic" panose="020B0600070205080204" pitchFamily="34" charset="-128"/>
              </a:rPr>
              <a:t>14 days from ingestion before Haemonchus contortus sheds infected eggs.. For Ostertagia and Trichostrongylus it’s 21 days. </a:t>
            </a:r>
          </a:p>
        </p:txBody>
      </p:sp>
      <p:cxnSp>
        <p:nvCxnSpPr>
          <p:cNvPr id="9" name="Straight Connector 8">
            <a:extLst>
              <a:ext uri="{FF2B5EF4-FFF2-40B4-BE49-F238E27FC236}">
                <a16:creationId xmlns:a16="http://schemas.microsoft.com/office/drawing/2014/main" xmlns="" id="{CA8E0915-A6F3-4617-A0D5-11B2F87344FB}"/>
              </a:ext>
            </a:extLst>
          </p:cNvPr>
          <p:cNvCxnSpPr/>
          <p:nvPr/>
        </p:nvCxnSpPr>
        <p:spPr>
          <a:xfrm>
            <a:off x="4616450" y="4110038"/>
            <a:ext cx="2768600"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
        <p:nvSpPr>
          <p:cNvPr id="48136" name="TextBox 9">
            <a:extLst>
              <a:ext uri="{FF2B5EF4-FFF2-40B4-BE49-F238E27FC236}">
                <a16:creationId xmlns:a16="http://schemas.microsoft.com/office/drawing/2014/main" xmlns="" id="{FEA4C7F8-A5FB-4C52-966E-501291B3F4F8}"/>
              </a:ext>
            </a:extLst>
          </p:cNvPr>
          <p:cNvSpPr txBox="1">
            <a:spLocks noChangeArrowheads="1"/>
          </p:cNvSpPr>
          <p:nvPr/>
        </p:nvSpPr>
        <p:spPr bwMode="auto">
          <a:xfrm>
            <a:off x="7377114" y="3962401"/>
            <a:ext cx="150812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a:latin typeface="Tahoma" panose="020B0604030504040204" pitchFamily="34" charset="0"/>
                <a:ea typeface="MS PGothic" panose="020B0600070205080204" pitchFamily="34" charset="-128"/>
              </a:rPr>
              <a:t>Most infective larvae in the bottom 5” of grass</a:t>
            </a:r>
          </a:p>
        </p:txBody>
      </p:sp>
      <p:pic>
        <p:nvPicPr>
          <p:cNvPr id="48137" name="Picture 3">
            <a:extLst>
              <a:ext uri="{FF2B5EF4-FFF2-40B4-BE49-F238E27FC236}">
                <a16:creationId xmlns:a16="http://schemas.microsoft.com/office/drawing/2014/main" xmlns="" id="{DAAAEB15-0280-4794-9473-B3453E5452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530600"/>
            <a:ext cx="4268788"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789191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479512" y="62950"/>
            <a:ext cx="5076092" cy="1325563"/>
          </a:xfrm>
        </p:spPr>
        <p:txBody>
          <a:bodyPr/>
          <a:lstStyle/>
          <a:p>
            <a:pPr algn="ctr" eaLnBrk="1" hangingPunct="1"/>
            <a:r>
              <a:rPr lang="en-US" dirty="0"/>
              <a:t>Dung Beetles</a:t>
            </a:r>
          </a:p>
        </p:txBody>
      </p:sp>
      <p:pic>
        <p:nvPicPr>
          <p:cNvPr id="52228" name="Picture 4" descr="all camera 1-25-2011 408.jpg"/>
          <p:cNvPicPr>
            <a:picLocks noChangeAspect="1"/>
          </p:cNvPicPr>
          <p:nvPr/>
        </p:nvPicPr>
        <p:blipFill>
          <a:blip r:embed="rId3" cstate="print"/>
          <a:srcRect/>
          <a:stretch>
            <a:fillRect/>
          </a:stretch>
        </p:blipFill>
        <p:spPr bwMode="auto">
          <a:xfrm>
            <a:off x="4488264" y="1057579"/>
            <a:ext cx="7268308" cy="5451231"/>
          </a:xfrm>
          <a:prstGeom prst="rect">
            <a:avLst/>
          </a:prstGeom>
          <a:noFill/>
          <a:ln w="19050">
            <a:solidFill>
              <a:schemeClr val="tx1"/>
            </a:solidFill>
            <a:miter lim="800000"/>
            <a:headEnd/>
            <a:tailEnd/>
          </a:ln>
        </p:spPr>
      </p:pic>
      <p:pic>
        <p:nvPicPr>
          <p:cNvPr id="7" name="Picture 6" descr="all camera 1-25-2011 409.jpg"/>
          <p:cNvPicPr>
            <a:picLocks noChangeAspect="1"/>
          </p:cNvPicPr>
          <p:nvPr/>
        </p:nvPicPr>
        <p:blipFill rotWithShape="1">
          <a:blip r:embed="rId4" cstate="print"/>
          <a:srcRect l="17236" t="14578" r="21282" b="12192"/>
          <a:stretch/>
        </p:blipFill>
        <p:spPr bwMode="auto">
          <a:xfrm>
            <a:off x="376813" y="777477"/>
            <a:ext cx="6415873" cy="5731333"/>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35109265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ata\Exposé\Printemps 2001\Cydectine\IMAGE7.JPG"/>
          <p:cNvPicPr>
            <a:picLocks noChangeAspect="1" noChangeArrowheads="1"/>
          </p:cNvPicPr>
          <p:nvPr/>
        </p:nvPicPr>
        <p:blipFill>
          <a:blip r:embed="rId3" cstate="print"/>
          <a:srcRect/>
          <a:stretch>
            <a:fillRect/>
          </a:stretch>
        </p:blipFill>
        <p:spPr bwMode="auto">
          <a:xfrm>
            <a:off x="874206" y="720968"/>
            <a:ext cx="7673591" cy="5755193"/>
          </a:xfrm>
          <a:prstGeom prst="rect">
            <a:avLst/>
          </a:prstGeom>
          <a:noFill/>
          <a:ln w="19050">
            <a:solidFill>
              <a:schemeClr val="tx1"/>
            </a:solidFill>
          </a:ln>
        </p:spPr>
      </p:pic>
      <p:sp>
        <p:nvSpPr>
          <p:cNvPr id="5" name="TextBox 4"/>
          <p:cNvSpPr txBox="1"/>
          <p:nvPr/>
        </p:nvSpPr>
        <p:spPr>
          <a:xfrm>
            <a:off x="8943033" y="1738366"/>
            <a:ext cx="2823587" cy="3046988"/>
          </a:xfrm>
          <a:prstGeom prst="rect">
            <a:avLst/>
          </a:prstGeom>
          <a:solidFill>
            <a:schemeClr val="accent6">
              <a:lumMod val="20000"/>
              <a:lumOff val="80000"/>
            </a:schemeClr>
          </a:solidFill>
          <a:ln w="19050">
            <a:solidFill>
              <a:schemeClr val="tx1"/>
            </a:solidFill>
          </a:ln>
        </p:spPr>
        <p:txBody>
          <a:bodyPr wrap="square" rtlCol="0">
            <a:spAutoFit/>
          </a:bodyPr>
          <a:lstStyle/>
          <a:p>
            <a:r>
              <a:rPr lang="en-US" sz="3200" dirty="0"/>
              <a:t>Types of Dung Beetles</a:t>
            </a:r>
          </a:p>
          <a:p>
            <a:pPr marL="285750" indent="-285750">
              <a:buFont typeface="Arial" panose="020B0604020202020204" pitchFamily="34" charset="0"/>
              <a:buChar char="•"/>
            </a:pPr>
            <a:r>
              <a:rPr lang="en-US" sz="3200" dirty="0"/>
              <a:t>Manure Dwellers</a:t>
            </a:r>
          </a:p>
          <a:p>
            <a:pPr marL="285750" indent="-285750">
              <a:buFont typeface="Arial" panose="020B0604020202020204" pitchFamily="34" charset="0"/>
              <a:buChar char="•"/>
            </a:pPr>
            <a:r>
              <a:rPr lang="en-US" sz="3200" dirty="0" err="1"/>
              <a:t>Tunnelers</a:t>
            </a:r>
            <a:endParaRPr lang="en-US" sz="3200" dirty="0"/>
          </a:p>
          <a:p>
            <a:pPr marL="285750" indent="-285750">
              <a:buFont typeface="Arial" panose="020B0604020202020204" pitchFamily="34" charset="0"/>
              <a:buChar char="•"/>
            </a:pPr>
            <a:r>
              <a:rPr lang="en-US" sz="3200" dirty="0"/>
              <a:t>Tumblers</a:t>
            </a:r>
          </a:p>
        </p:txBody>
      </p:sp>
    </p:spTree>
    <p:extLst>
      <p:ext uri="{BB962C8B-B14F-4D97-AF65-F5344CB8AC3E}">
        <p14:creationId xmlns:p14="http://schemas.microsoft.com/office/powerpoint/2010/main" val="1809414260"/>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a:extLst>
              <a:ext uri="{FF2B5EF4-FFF2-40B4-BE49-F238E27FC236}">
                <a16:creationId xmlns:a16="http://schemas.microsoft.com/office/drawing/2014/main" xmlns="" id="{B7C68915-9031-4CB4-942C-7A5E68F9E7CA}"/>
              </a:ext>
            </a:extLst>
          </p:cNvPr>
          <p:cNvSpPr>
            <a:spLocks noChangeArrowheads="1"/>
          </p:cNvSpPr>
          <p:nvPr/>
        </p:nvSpPr>
        <p:spPr bwMode="auto">
          <a:xfrm>
            <a:off x="2667000" y="1752600"/>
            <a:ext cx="8001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80000"/>
              </a:lnSpc>
              <a:spcBef>
                <a:spcPct val="20000"/>
              </a:spcBef>
              <a:buClr>
                <a:schemeClr val="folHlink"/>
              </a:buClr>
              <a:buSzPct val="60000"/>
              <a:buFont typeface="Wingdings" panose="05000000000000000000" pitchFamily="2" charset="2"/>
              <a:buNone/>
            </a:pPr>
            <a:r>
              <a:rPr lang="en-US" altLang="en-US" sz="1600" b="1" dirty="0"/>
              <a:t>Above ground</a:t>
            </a:r>
          </a:p>
          <a:p>
            <a:pPr lvl="1" eaLnBrk="1" hangingPunct="1">
              <a:lnSpc>
                <a:spcPct val="80000"/>
              </a:lnSpc>
              <a:spcBef>
                <a:spcPct val="20000"/>
              </a:spcBef>
              <a:buClr>
                <a:schemeClr val="hlink"/>
              </a:buClr>
              <a:buSzPct val="55000"/>
              <a:buFont typeface="Wingdings" panose="05000000000000000000" pitchFamily="2" charset="2"/>
              <a:buChar char="n"/>
            </a:pPr>
            <a:r>
              <a:rPr lang="en-US" altLang="en-US" sz="1400" dirty="0"/>
              <a:t>1200 Dairy cow</a:t>
            </a:r>
            <a:r>
              <a:rPr lang="en-US" altLang="en-US" sz="1400" baseline="30000" dirty="0"/>
              <a:t>1</a:t>
            </a:r>
            <a:r>
              <a:rPr lang="en-US" altLang="en-US" sz="1400" b="1" dirty="0"/>
              <a:t> </a:t>
            </a:r>
            <a:r>
              <a:rPr lang="en-US" altLang="en-US" sz="1400" b="1" u="sng" dirty="0"/>
              <a:t>or </a:t>
            </a:r>
            <a:r>
              <a:rPr lang="en-US" altLang="en-US" sz="1400" dirty="0"/>
              <a:t>	  587</a:t>
            </a:r>
          </a:p>
          <a:p>
            <a:pPr lvl="1" eaLnBrk="1" hangingPunct="1">
              <a:lnSpc>
                <a:spcPct val="80000"/>
              </a:lnSpc>
              <a:spcBef>
                <a:spcPct val="20000"/>
              </a:spcBef>
              <a:buClr>
                <a:schemeClr val="hlink"/>
              </a:buClr>
              <a:buSzPct val="55000"/>
              <a:buFont typeface="Wingdings" panose="05000000000000000000" pitchFamily="2" charset="2"/>
              <a:buChar char="n"/>
            </a:pPr>
            <a:r>
              <a:rPr lang="en-US" altLang="en-US" sz="1400" dirty="0"/>
              <a:t>1200 Beef cow</a:t>
            </a:r>
            <a:r>
              <a:rPr lang="en-US" altLang="en-US" sz="1400" baseline="30000" dirty="0"/>
              <a:t>2 	  </a:t>
            </a:r>
            <a:r>
              <a:rPr lang="en-US" altLang="en-US" sz="1400" dirty="0"/>
              <a:t>450</a:t>
            </a:r>
          </a:p>
          <a:p>
            <a:pPr lvl="1" eaLnBrk="1" hangingPunct="1">
              <a:lnSpc>
                <a:spcPct val="80000"/>
              </a:lnSpc>
              <a:spcBef>
                <a:spcPct val="20000"/>
              </a:spcBef>
              <a:buClr>
                <a:schemeClr val="hlink"/>
              </a:buClr>
              <a:buSzPct val="55000"/>
              <a:buFont typeface="Wingdings" panose="05000000000000000000" pitchFamily="2" charset="2"/>
              <a:buChar char="n"/>
            </a:pPr>
            <a:r>
              <a:rPr lang="en-US" altLang="en-US" sz="1400" u="sng" dirty="0"/>
              <a:t>Pasture</a:t>
            </a:r>
            <a:r>
              <a:rPr lang="en-US" altLang="en-US" sz="1400" u="sng" baseline="30000" dirty="0"/>
              <a:t>3				</a:t>
            </a:r>
            <a:r>
              <a:rPr lang="en-US" altLang="en-US" sz="1400" u="sng" dirty="0"/>
              <a:t>2500</a:t>
            </a:r>
          </a:p>
          <a:p>
            <a:pPr lvl="1" eaLnBrk="1" hangingPunct="1">
              <a:lnSpc>
                <a:spcPct val="80000"/>
              </a:lnSpc>
              <a:spcBef>
                <a:spcPct val="20000"/>
              </a:spcBef>
              <a:buClr>
                <a:schemeClr val="hlink"/>
              </a:buClr>
              <a:buSzPct val="55000"/>
              <a:buFont typeface="Wingdings" panose="05000000000000000000" pitchFamily="2" charset="2"/>
              <a:buNone/>
            </a:pPr>
            <a:r>
              <a:rPr lang="en-US" altLang="en-US" sz="1400" dirty="0"/>
              <a:t>	Total	                      		3,018</a:t>
            </a:r>
          </a:p>
          <a:p>
            <a:pPr eaLnBrk="1" hangingPunct="1">
              <a:lnSpc>
                <a:spcPct val="80000"/>
              </a:lnSpc>
              <a:spcBef>
                <a:spcPct val="20000"/>
              </a:spcBef>
              <a:buClr>
                <a:schemeClr val="folHlink"/>
              </a:buClr>
              <a:buSzPct val="60000"/>
              <a:buFont typeface="Wingdings" panose="05000000000000000000" pitchFamily="2" charset="2"/>
              <a:buNone/>
            </a:pPr>
            <a:r>
              <a:rPr lang="en-US" altLang="en-US" sz="1600" b="1" dirty="0"/>
              <a:t>Below ground</a:t>
            </a:r>
          </a:p>
          <a:p>
            <a:pPr lvl="1" eaLnBrk="1" hangingPunct="1">
              <a:lnSpc>
                <a:spcPct val="80000"/>
              </a:lnSpc>
              <a:spcBef>
                <a:spcPct val="20000"/>
              </a:spcBef>
              <a:buClr>
                <a:schemeClr val="hlink"/>
              </a:buClr>
              <a:buSzPct val="55000"/>
              <a:buFont typeface="Wingdings" panose="05000000000000000000" pitchFamily="2" charset="2"/>
              <a:buChar char="n"/>
            </a:pPr>
            <a:r>
              <a:rPr lang="en-US" altLang="en-US" sz="1400" dirty="0"/>
              <a:t>Pasture roots</a:t>
            </a:r>
            <a:r>
              <a:rPr lang="en-US" altLang="en-US" sz="1400" baseline="30000" dirty="0"/>
              <a:t>4 	                          </a:t>
            </a:r>
            <a:r>
              <a:rPr lang="en-US" altLang="en-US" sz="1400" dirty="0"/>
              <a:t>2500</a:t>
            </a:r>
          </a:p>
          <a:p>
            <a:pPr lvl="1" eaLnBrk="1" hangingPunct="1">
              <a:lnSpc>
                <a:spcPct val="80000"/>
              </a:lnSpc>
              <a:spcBef>
                <a:spcPct val="20000"/>
              </a:spcBef>
              <a:buClr>
                <a:schemeClr val="hlink"/>
              </a:buClr>
              <a:buSzPct val="55000"/>
              <a:buFont typeface="Wingdings" panose="05000000000000000000" pitchFamily="2" charset="2"/>
              <a:buChar char="n"/>
            </a:pPr>
            <a:r>
              <a:rPr lang="en-US" altLang="en-US" sz="1400" dirty="0"/>
              <a:t>Bacteria	 		 2052</a:t>
            </a:r>
          </a:p>
          <a:p>
            <a:pPr lvl="1" eaLnBrk="1" hangingPunct="1">
              <a:lnSpc>
                <a:spcPct val="80000"/>
              </a:lnSpc>
              <a:spcBef>
                <a:spcPct val="20000"/>
              </a:spcBef>
              <a:buClr>
                <a:schemeClr val="hlink"/>
              </a:buClr>
              <a:buSzPct val="55000"/>
              <a:buFont typeface="Wingdings" panose="05000000000000000000" pitchFamily="2" charset="2"/>
              <a:buChar char="n"/>
            </a:pPr>
            <a:r>
              <a:rPr lang="en-US" altLang="en-US" sz="1400" dirty="0" err="1"/>
              <a:t>Actinomycetes</a:t>
            </a:r>
            <a:r>
              <a:rPr lang="en-US" altLang="en-US" sz="1400" dirty="0"/>
              <a:t> 		 2052</a:t>
            </a:r>
          </a:p>
          <a:p>
            <a:pPr lvl="1" eaLnBrk="1" hangingPunct="1">
              <a:lnSpc>
                <a:spcPct val="80000"/>
              </a:lnSpc>
              <a:spcBef>
                <a:spcPct val="20000"/>
              </a:spcBef>
              <a:buClr>
                <a:schemeClr val="hlink"/>
              </a:buClr>
              <a:buSzPct val="55000"/>
              <a:buFont typeface="Wingdings" panose="05000000000000000000" pitchFamily="2" charset="2"/>
              <a:buChar char="n"/>
            </a:pPr>
            <a:r>
              <a:rPr lang="en-US" altLang="en-US" sz="1400" dirty="0"/>
              <a:t>Fungi 			</a:t>
            </a:r>
            <a:r>
              <a:rPr lang="en-US" altLang="en-US" sz="1400" b="1" dirty="0">
                <a:solidFill>
                  <a:srgbClr val="FF0000"/>
                </a:solidFill>
              </a:rPr>
              <a:t>6244</a:t>
            </a:r>
          </a:p>
          <a:p>
            <a:pPr lvl="1" eaLnBrk="1" hangingPunct="1">
              <a:lnSpc>
                <a:spcPct val="80000"/>
              </a:lnSpc>
              <a:spcBef>
                <a:spcPct val="20000"/>
              </a:spcBef>
              <a:buClr>
                <a:schemeClr val="hlink"/>
              </a:buClr>
              <a:buSzPct val="55000"/>
              <a:buFont typeface="Wingdings" panose="05000000000000000000" pitchFamily="2" charset="2"/>
              <a:buChar char="n"/>
            </a:pPr>
            <a:r>
              <a:rPr lang="en-US" altLang="en-US" sz="1400" dirty="0"/>
              <a:t>Algae			   219</a:t>
            </a:r>
          </a:p>
          <a:p>
            <a:pPr lvl="1" eaLnBrk="1" hangingPunct="1">
              <a:lnSpc>
                <a:spcPct val="80000"/>
              </a:lnSpc>
              <a:spcBef>
                <a:spcPct val="20000"/>
              </a:spcBef>
              <a:buClr>
                <a:schemeClr val="hlink"/>
              </a:buClr>
              <a:buSzPct val="55000"/>
              <a:buFont typeface="Wingdings" panose="05000000000000000000" pitchFamily="2" charset="2"/>
              <a:buChar char="n"/>
            </a:pPr>
            <a:r>
              <a:rPr lang="en-US" altLang="en-US" sz="1400" dirty="0"/>
              <a:t>Protozoa		   	     80</a:t>
            </a:r>
          </a:p>
          <a:p>
            <a:pPr lvl="1" eaLnBrk="1" hangingPunct="1">
              <a:lnSpc>
                <a:spcPct val="80000"/>
              </a:lnSpc>
              <a:spcBef>
                <a:spcPct val="20000"/>
              </a:spcBef>
              <a:buClr>
                <a:schemeClr val="hlink"/>
              </a:buClr>
              <a:buSzPct val="55000"/>
              <a:buFont typeface="Wingdings" panose="05000000000000000000" pitchFamily="2" charset="2"/>
              <a:buChar char="n"/>
            </a:pPr>
            <a:r>
              <a:rPr lang="en-US" altLang="en-US" sz="1400" dirty="0"/>
              <a:t>Nematodes		   	     62</a:t>
            </a:r>
          </a:p>
          <a:p>
            <a:pPr lvl="1" eaLnBrk="1" hangingPunct="1">
              <a:lnSpc>
                <a:spcPct val="80000"/>
              </a:lnSpc>
              <a:spcBef>
                <a:spcPct val="20000"/>
              </a:spcBef>
              <a:buClr>
                <a:schemeClr val="hlink"/>
              </a:buClr>
              <a:buSzPct val="55000"/>
              <a:buFont typeface="Wingdings" panose="05000000000000000000" pitchFamily="2" charset="2"/>
              <a:buChar char="n"/>
            </a:pPr>
            <a:r>
              <a:rPr lang="en-US" altLang="en-US" sz="1400" dirty="0"/>
              <a:t>Mites		   	     65</a:t>
            </a:r>
          </a:p>
          <a:p>
            <a:pPr lvl="1" eaLnBrk="1" hangingPunct="1">
              <a:lnSpc>
                <a:spcPct val="80000"/>
              </a:lnSpc>
              <a:spcBef>
                <a:spcPct val="20000"/>
              </a:spcBef>
              <a:buClr>
                <a:schemeClr val="hlink"/>
              </a:buClr>
              <a:buSzPct val="55000"/>
              <a:buFont typeface="Wingdings" panose="05000000000000000000" pitchFamily="2" charset="2"/>
              <a:buChar char="n"/>
            </a:pPr>
            <a:r>
              <a:rPr lang="en-US" altLang="en-US" sz="1400" dirty="0" err="1"/>
              <a:t>Collembola</a:t>
            </a:r>
            <a:r>
              <a:rPr lang="en-US" altLang="en-US" sz="1400" dirty="0"/>
              <a:t>		   	     65</a:t>
            </a:r>
          </a:p>
          <a:p>
            <a:pPr lvl="1" eaLnBrk="1" hangingPunct="1">
              <a:lnSpc>
                <a:spcPct val="80000"/>
              </a:lnSpc>
              <a:spcBef>
                <a:spcPct val="20000"/>
              </a:spcBef>
              <a:buClr>
                <a:schemeClr val="hlink"/>
              </a:buClr>
              <a:buSzPct val="55000"/>
              <a:buFont typeface="Wingdings" panose="05000000000000000000" pitchFamily="2" charset="2"/>
              <a:buChar char="n"/>
            </a:pPr>
            <a:r>
              <a:rPr lang="en-US" altLang="en-US" sz="1400" dirty="0"/>
              <a:t>Earthworms		 	   624</a:t>
            </a:r>
          </a:p>
          <a:p>
            <a:pPr lvl="1" eaLnBrk="1" hangingPunct="1">
              <a:lnSpc>
                <a:spcPct val="80000"/>
              </a:lnSpc>
              <a:spcBef>
                <a:spcPct val="20000"/>
              </a:spcBef>
              <a:buClr>
                <a:schemeClr val="hlink"/>
              </a:buClr>
              <a:buSzPct val="55000"/>
              <a:buFont typeface="Wingdings" panose="05000000000000000000" pitchFamily="2" charset="2"/>
              <a:buChar char="n"/>
            </a:pPr>
            <a:r>
              <a:rPr lang="en-US" altLang="en-US" sz="1400" u="sng" dirty="0"/>
              <a:t>Other fauna		  	     40</a:t>
            </a:r>
          </a:p>
          <a:p>
            <a:pPr lvl="1" eaLnBrk="1" hangingPunct="1">
              <a:lnSpc>
                <a:spcPct val="80000"/>
              </a:lnSpc>
              <a:spcBef>
                <a:spcPct val="20000"/>
              </a:spcBef>
              <a:buClr>
                <a:schemeClr val="hlink"/>
              </a:buClr>
              <a:buSzPct val="55000"/>
              <a:buFont typeface="Wingdings" panose="05000000000000000000" pitchFamily="2" charset="2"/>
              <a:buNone/>
            </a:pPr>
            <a:r>
              <a:rPr lang="en-US" altLang="en-US" sz="1400" dirty="0"/>
              <a:t>	Total	                   	      </a:t>
            </a:r>
            <a:r>
              <a:rPr lang="en-US" altLang="en-US" sz="1400" dirty="0" smtClean="0"/>
              <a:t>              14,003</a:t>
            </a:r>
            <a:endParaRPr lang="en-US" altLang="en-US" sz="1400" dirty="0"/>
          </a:p>
          <a:p>
            <a:pPr lvl="2" eaLnBrk="1" hangingPunct="1">
              <a:lnSpc>
                <a:spcPct val="80000"/>
              </a:lnSpc>
              <a:spcBef>
                <a:spcPct val="20000"/>
              </a:spcBef>
              <a:buClr>
                <a:schemeClr val="folHlink"/>
              </a:buClr>
              <a:buSzPct val="50000"/>
              <a:buFont typeface="Wingdings" panose="05000000000000000000" pitchFamily="2" charset="2"/>
              <a:buChar char="n"/>
            </a:pPr>
            <a:endParaRPr lang="en-US" altLang="en-US" sz="1200" dirty="0"/>
          </a:p>
          <a:p>
            <a:pPr eaLnBrk="1" hangingPunct="1">
              <a:lnSpc>
                <a:spcPct val="80000"/>
              </a:lnSpc>
              <a:spcBef>
                <a:spcPct val="20000"/>
              </a:spcBef>
              <a:buClr>
                <a:schemeClr val="folHlink"/>
              </a:buClr>
              <a:buSzPct val="60000"/>
              <a:buFont typeface="Wingdings" panose="05000000000000000000" pitchFamily="2" charset="2"/>
              <a:buNone/>
            </a:pPr>
            <a:r>
              <a:rPr lang="en-US" altLang="en-US" sz="1000" dirty="0"/>
              <a:t>Adapted in part from Brady and Weil 2002.</a:t>
            </a:r>
          </a:p>
          <a:p>
            <a:pPr eaLnBrk="1" hangingPunct="1">
              <a:lnSpc>
                <a:spcPct val="80000"/>
              </a:lnSpc>
              <a:spcBef>
                <a:spcPct val="20000"/>
              </a:spcBef>
              <a:buClr>
                <a:schemeClr val="folHlink"/>
              </a:buClr>
              <a:buSzPct val="60000"/>
              <a:buFont typeface="Wingdings" panose="05000000000000000000" pitchFamily="2" charset="2"/>
              <a:buNone/>
            </a:pPr>
            <a:r>
              <a:rPr lang="en-US" altLang="en-US" sz="1000" dirty="0"/>
              <a:t>1. Cow producing 40 </a:t>
            </a:r>
            <a:r>
              <a:rPr lang="en-US" altLang="en-US" sz="1000" dirty="0" err="1"/>
              <a:t>lbs</a:t>
            </a:r>
            <a:r>
              <a:rPr lang="en-US" altLang="en-US" sz="1000" dirty="0"/>
              <a:t> milk/day 180 days/acre, 50% of forage</a:t>
            </a:r>
          </a:p>
          <a:p>
            <a:pPr eaLnBrk="1" hangingPunct="1">
              <a:lnSpc>
                <a:spcPct val="80000"/>
              </a:lnSpc>
              <a:spcBef>
                <a:spcPct val="20000"/>
              </a:spcBef>
              <a:buClr>
                <a:schemeClr val="folHlink"/>
              </a:buClr>
              <a:buSzPct val="60000"/>
              <a:buFont typeface="Wingdings" panose="05000000000000000000" pitchFamily="2" charset="2"/>
              <a:buNone/>
            </a:pPr>
            <a:r>
              <a:rPr lang="en-US" altLang="en-US" sz="1000" dirty="0"/>
              <a:t>standing crop consumed, 5 rotations/year.</a:t>
            </a:r>
          </a:p>
          <a:p>
            <a:pPr eaLnBrk="1" hangingPunct="1">
              <a:lnSpc>
                <a:spcPct val="80000"/>
              </a:lnSpc>
              <a:spcBef>
                <a:spcPct val="20000"/>
              </a:spcBef>
              <a:buClr>
                <a:schemeClr val="folHlink"/>
              </a:buClr>
              <a:buSzPct val="60000"/>
              <a:buFont typeface="Wingdings" panose="05000000000000000000" pitchFamily="2" charset="2"/>
              <a:buNone/>
            </a:pPr>
            <a:r>
              <a:rPr lang="en-US" altLang="en-US" sz="1000" dirty="0"/>
              <a:t>2. Cow weaning 600 </a:t>
            </a:r>
            <a:r>
              <a:rPr lang="en-US" altLang="en-US" sz="1000" dirty="0" err="1"/>
              <a:t>lb</a:t>
            </a:r>
            <a:r>
              <a:rPr lang="en-US" altLang="en-US" sz="1000" dirty="0"/>
              <a:t> calf 3 acres/year.</a:t>
            </a:r>
          </a:p>
          <a:p>
            <a:pPr eaLnBrk="1" hangingPunct="1">
              <a:lnSpc>
                <a:spcPct val="80000"/>
              </a:lnSpc>
              <a:spcBef>
                <a:spcPct val="20000"/>
              </a:spcBef>
              <a:buClr>
                <a:schemeClr val="folHlink"/>
              </a:buClr>
              <a:buSzPct val="60000"/>
              <a:buFont typeface="Wingdings" panose="05000000000000000000" pitchFamily="2" charset="2"/>
              <a:buNone/>
            </a:pPr>
            <a:r>
              <a:rPr lang="en-US" altLang="en-US" sz="1000" dirty="0"/>
              <a:t>3. Cool-season grass-clover pasture, 10 inches tall at grazing.</a:t>
            </a:r>
          </a:p>
          <a:p>
            <a:pPr eaLnBrk="1" hangingPunct="1">
              <a:lnSpc>
                <a:spcPct val="80000"/>
              </a:lnSpc>
              <a:spcBef>
                <a:spcPct val="20000"/>
              </a:spcBef>
              <a:buClr>
                <a:schemeClr val="folHlink"/>
              </a:buClr>
              <a:buSzPct val="60000"/>
              <a:buFont typeface="Wingdings" panose="05000000000000000000" pitchFamily="2" charset="2"/>
              <a:buNone/>
            </a:pPr>
            <a:r>
              <a:rPr lang="en-US" altLang="en-US" sz="1000" dirty="0"/>
              <a:t>4. Roots equal top growth at grazing.</a:t>
            </a:r>
          </a:p>
        </p:txBody>
      </p:sp>
      <p:sp>
        <p:nvSpPr>
          <p:cNvPr id="39939" name="Rectangle 5">
            <a:extLst>
              <a:ext uri="{FF2B5EF4-FFF2-40B4-BE49-F238E27FC236}">
                <a16:creationId xmlns:a16="http://schemas.microsoft.com/office/drawing/2014/main" xmlns="" id="{E6A98769-D29D-41C6-A941-CF00350F9A3E}"/>
              </a:ext>
            </a:extLst>
          </p:cNvPr>
          <p:cNvSpPr>
            <a:spLocks noGrp="1" noChangeArrowheads="1"/>
          </p:cNvSpPr>
          <p:nvPr>
            <p:ph type="title"/>
          </p:nvPr>
        </p:nvSpPr>
        <p:spPr>
          <a:xfrm>
            <a:off x="0" y="513431"/>
            <a:ext cx="12191999" cy="1455738"/>
          </a:xfrm>
        </p:spPr>
        <p:txBody>
          <a:bodyPr>
            <a:normAutofit/>
          </a:bodyPr>
          <a:lstStyle/>
          <a:p>
            <a:pPr>
              <a:defRPr/>
            </a:pPr>
            <a:r>
              <a:rPr lang="en-US" sz="24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Biological:</a:t>
            </a:r>
            <a:br>
              <a:rPr lang="en-US" sz="24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24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Biomass of organisms above ground </a:t>
            </a:r>
            <a:r>
              <a:rPr lang="en-US" sz="24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and </a:t>
            </a:r>
            <a:r>
              <a:rPr lang="en-US" sz="24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below ground within the pasture soil. </a:t>
            </a:r>
            <a:r>
              <a:rPr lang="en-US" sz="28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en-US" sz="28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28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24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Organisms </a:t>
            </a:r>
            <a:r>
              <a:rPr lang="en-US" sz="24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Standing crop biomass lbs/a</a:t>
            </a:r>
          </a:p>
        </p:txBody>
      </p:sp>
      <p:sp>
        <p:nvSpPr>
          <p:cNvPr id="21508" name="TextBox 3">
            <a:extLst>
              <a:ext uri="{FF2B5EF4-FFF2-40B4-BE49-F238E27FC236}">
                <a16:creationId xmlns:a16="http://schemas.microsoft.com/office/drawing/2014/main" xmlns="" id="{517D79E2-48A9-4D29-8977-5C870D0B70E8}"/>
              </a:ext>
            </a:extLst>
          </p:cNvPr>
          <p:cNvSpPr txBox="1">
            <a:spLocks noChangeArrowheads="1"/>
          </p:cNvSpPr>
          <p:nvPr/>
        </p:nvSpPr>
        <p:spPr bwMode="auto">
          <a:xfrm>
            <a:off x="5943600" y="1981201"/>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400"/>
              <a:t>(518 avg wt @2.67 ac/cow)</a:t>
            </a:r>
          </a:p>
        </p:txBody>
      </p:sp>
      <p:pic>
        <p:nvPicPr>
          <p:cNvPr id="21509" name="Picture 4">
            <a:extLst>
              <a:ext uri="{FF2B5EF4-FFF2-40B4-BE49-F238E27FC236}">
                <a16:creationId xmlns:a16="http://schemas.microsoft.com/office/drawing/2014/main" xmlns="" id="{4D1F0983-F443-4E23-A998-3DF7F79596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4800600"/>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Box 1">
            <a:extLst>
              <a:ext uri="{FF2B5EF4-FFF2-40B4-BE49-F238E27FC236}">
                <a16:creationId xmlns:a16="http://schemas.microsoft.com/office/drawing/2014/main" xmlns="" id="{30A1566A-4034-4258-BB46-BCB405FECD43}"/>
              </a:ext>
            </a:extLst>
          </p:cNvPr>
          <p:cNvSpPr txBox="1">
            <a:spLocks noChangeArrowheads="1"/>
          </p:cNvSpPr>
          <p:nvPr/>
        </p:nvSpPr>
        <p:spPr bwMode="auto">
          <a:xfrm>
            <a:off x="9906000" y="0"/>
            <a:ext cx="7620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Tree>
    <p:extLst>
      <p:ext uri="{BB962C8B-B14F-4D97-AF65-F5344CB8AC3E}">
        <p14:creationId xmlns:p14="http://schemas.microsoft.com/office/powerpoint/2010/main" val="44817124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09800" y="457298"/>
            <a:ext cx="7772400" cy="1470025"/>
          </a:xfrm>
        </p:spPr>
        <p:txBody>
          <a:bodyPr/>
          <a:lstStyle/>
          <a:p>
            <a:r>
              <a:rPr lang="en-US"/>
              <a:t>Chicken on wheels</a:t>
            </a:r>
          </a:p>
        </p:txBody>
      </p:sp>
    </p:spTree>
    <p:extLst>
      <p:ext uri="{BB962C8B-B14F-4D97-AF65-F5344CB8AC3E}">
        <p14:creationId xmlns:p14="http://schemas.microsoft.com/office/powerpoint/2010/main" val="10600000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xmlns="" id="{3A6EF61B-6D1E-4B19-B3A4-B1C0CE14A0A6}"/>
              </a:ext>
            </a:extLst>
          </p:cNvPr>
          <p:cNvSpPr>
            <a:spLocks noGrp="1"/>
          </p:cNvSpPr>
          <p:nvPr>
            <p:ph type="title"/>
          </p:nvPr>
        </p:nvSpPr>
        <p:spPr/>
        <p:txBody>
          <a:bodyPr/>
          <a:lstStyle/>
          <a:p>
            <a:pPr>
              <a:defRPr/>
            </a:pPr>
            <a:endParaRPr lang="en-US" altLang="en-US">
              <a:solidFill>
                <a:schemeClr val="tx1">
                  <a:lumMod val="75000"/>
                  <a:lumOff val="25000"/>
                </a:schemeClr>
              </a:solidFill>
            </a:endParaRPr>
          </a:p>
        </p:txBody>
      </p:sp>
      <p:pic>
        <p:nvPicPr>
          <p:cNvPr id="46083" name="Picture 6">
            <a:extLst>
              <a:ext uri="{FF2B5EF4-FFF2-40B4-BE49-F238E27FC236}">
                <a16:creationId xmlns:a16="http://schemas.microsoft.com/office/drawing/2014/main" xmlns="" id="{48112B6F-EF9E-4BD5-8161-46D91C5214C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1" y="1393826"/>
            <a:ext cx="5788025" cy="4354513"/>
          </a:xfrm>
        </p:spPr>
      </p:pic>
      <p:pic>
        <p:nvPicPr>
          <p:cNvPr id="46084" name="Picture 7">
            <a:extLst>
              <a:ext uri="{FF2B5EF4-FFF2-40B4-BE49-F238E27FC236}">
                <a16:creationId xmlns:a16="http://schemas.microsoft.com/office/drawing/2014/main" xmlns="" id="{24DD1EFF-EF2D-478A-8058-CD084FB6AB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4238" y="1382714"/>
            <a:ext cx="5835650"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96106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endParaRPr lang="en-US" altLang="en-US"/>
          </a:p>
        </p:txBody>
      </p:sp>
      <p:sp>
        <p:nvSpPr>
          <p:cNvPr id="89091" name="Content Placeholder 2"/>
          <p:cNvSpPr>
            <a:spLocks noGrp="1"/>
          </p:cNvSpPr>
          <p:nvPr>
            <p:ph idx="1"/>
          </p:nvPr>
        </p:nvSpPr>
        <p:spPr/>
        <p:txBody>
          <a:bodyPr/>
          <a:lstStyle/>
          <a:p>
            <a:endParaRPr lang="en-US" altLang="en-US"/>
          </a:p>
        </p:txBody>
      </p:sp>
      <p:pic>
        <p:nvPicPr>
          <p:cNvPr id="890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44000" cy="681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964798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9.6"/>
</p:tagLst>
</file>

<file path=ppt/theme/theme1.xml><?xml version="1.0" encoding="utf-8"?>
<a:theme xmlns:a="http://schemas.openxmlformats.org/drawingml/2006/main" name="PPT template white background">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AE799F50F392B42BD867D6CA6374FFF" ma:contentTypeVersion="1" ma:contentTypeDescription="Create a new document." ma:contentTypeScope="" ma:versionID="7b87912fdfb3825609035a9849687e9e">
  <xsd:schema xmlns:xsd="http://www.w3.org/2001/XMLSchema" xmlns:xs="http://www.w3.org/2001/XMLSchema" xmlns:p="http://schemas.microsoft.com/office/2006/metadata/properties" targetNamespace="http://schemas.microsoft.com/office/2006/metadata/properties" ma:root="true" ma:fieldsID="65be23c65578221b5c50fdc20cf0be9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9B3296-D8B7-4703-88C3-B04A96F5E575}">
  <ds:schemaRefs>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schemas.microsoft.com/office/2006/documentManagement/types"/>
    <ds:schemaRef ds:uri="http://www.w3.org/XML/1998/namespace"/>
    <ds:schemaRef ds:uri="http://purl.org/dc/dcmitype/"/>
    <ds:schemaRef ds:uri="http://purl.org/dc/elements/1.1/"/>
  </ds:schemaRefs>
</ds:datastoreItem>
</file>

<file path=customXml/itemProps2.xml><?xml version="1.0" encoding="utf-8"?>
<ds:datastoreItem xmlns:ds="http://schemas.openxmlformats.org/officeDocument/2006/customXml" ds:itemID="{48F0A5C7-0EC6-4D13-AAF9-42B7CBE8B8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574C4D6C-88A9-4E53-8D51-46E1C97A14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PPT template white background</Template>
  <TotalTime>5181</TotalTime>
  <Words>7717</Words>
  <Application>Microsoft Office PowerPoint</Application>
  <PresentationFormat>Widescreen</PresentationFormat>
  <Paragraphs>866</Paragraphs>
  <Slides>78</Slides>
  <Notes>76</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4</vt:i4>
      </vt:variant>
      <vt:variant>
        <vt:lpstr>Slide Titles</vt:lpstr>
      </vt:variant>
      <vt:variant>
        <vt:i4>78</vt:i4>
      </vt:variant>
    </vt:vector>
  </HeadingPairs>
  <TitlesOfParts>
    <vt:vector size="94" baseType="lpstr">
      <vt:lpstr>MS PGothic</vt:lpstr>
      <vt:lpstr>MS PGothic</vt:lpstr>
      <vt:lpstr>Arial</vt:lpstr>
      <vt:lpstr>Book Antiqua</vt:lpstr>
      <vt:lpstr>Calibri</vt:lpstr>
      <vt:lpstr>Calibri Light</vt:lpstr>
      <vt:lpstr>Impact</vt:lpstr>
      <vt:lpstr>Tahoma</vt:lpstr>
      <vt:lpstr>Times New Roman</vt:lpstr>
      <vt:lpstr>Verdana</vt:lpstr>
      <vt:lpstr>Wingdings</vt:lpstr>
      <vt:lpstr>PPT template white background</vt:lpstr>
      <vt:lpstr>Photo Editor Photo</vt:lpstr>
      <vt:lpstr>Slide</vt:lpstr>
      <vt:lpstr>Document</vt:lpstr>
      <vt:lpstr>Bitmap Image</vt:lpstr>
      <vt:lpstr>Grazing Management to Improve Soil Health Greg Brann and Mike Hubbs, TACD</vt:lpstr>
      <vt:lpstr>Goal:</vt:lpstr>
      <vt:lpstr>Does Grazing impact soil health?</vt:lpstr>
      <vt:lpstr>PowerPoint Presentation</vt:lpstr>
      <vt:lpstr>Adaptive Grazing for Healthy Soil</vt:lpstr>
      <vt:lpstr>Orchardgrass Cutting Height Study by the University of Kentucky Ray Smith and Associates</vt:lpstr>
      <vt:lpstr>PowerPoint Presentation</vt:lpstr>
      <vt:lpstr>PowerPoint Presentation</vt:lpstr>
      <vt:lpstr>PowerPoint Presentation</vt:lpstr>
      <vt:lpstr>PowerPoint Presentation</vt:lpstr>
      <vt:lpstr>  Day 1 (24 hours after clipping) 1” Continuous    3.5” Rotational</vt:lpstr>
      <vt:lpstr>   Day 2   1” Continuous    3.5” Rotational </vt:lpstr>
      <vt:lpstr>   Day 3   1” Continuous    3.5” Rotational </vt:lpstr>
      <vt:lpstr>  Day 4   1” Continuous    3.5” Rotational </vt:lpstr>
      <vt:lpstr>  Day 5   1” Continuous    3.5” Rotational </vt:lpstr>
      <vt:lpstr>  Day 6   1” Continuous    3.5” Rotational </vt:lpstr>
      <vt:lpstr>Effect of post-grazing residual on pasture daily growth rate  (MU-FSRC)</vt:lpstr>
      <vt:lpstr>PowerPoint Presentation</vt:lpstr>
      <vt:lpstr>PowerPoint Presentation</vt:lpstr>
      <vt:lpstr>Ergovaline levels- Varying Heights and Dates University of Kentucky Most tall fescue is infected with a fungal endophyte, Neotyphodium coenophialum toxic to animals. This endophyte could produce ergot-like alkaloids such as Ergovaline resulting in:  *Poor daily gains  *Low conception rates  *Poor offspring survival  *Elevated body temperatures  *Loss of blood flow to the extremities, causing "fescue foot" and other symptoms</vt:lpstr>
      <vt:lpstr>PowerPoint Presentation</vt:lpstr>
      <vt:lpstr>PowerPoint Presentation</vt:lpstr>
      <vt:lpstr>High performance per animal and per acre</vt:lpstr>
      <vt:lpstr>Lower Stocking Rate for Profit Every Year</vt:lpstr>
      <vt:lpstr>PowerPoint Presentation</vt:lpstr>
      <vt:lpstr>PowerPoint Presentation</vt:lpstr>
      <vt:lpstr>PowerPoint Presentation</vt:lpstr>
      <vt:lpstr>Manure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Slow Nutrient Cycle</vt:lpstr>
      <vt:lpstr>PowerPoint Presentation</vt:lpstr>
      <vt:lpstr>Soil Health Principles </vt:lpstr>
      <vt:lpstr>Rest Periods allow for taller more mature forage</vt:lpstr>
      <vt:lpstr>2011 Drought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Effects of Grazing Animals  on Plants and Soils</vt:lpstr>
      <vt:lpstr>Where are some of the best soils in the United States?</vt:lpstr>
      <vt:lpstr> High Density Grazing</vt:lpstr>
      <vt:lpstr>PowerPoint Presentation</vt:lpstr>
      <vt:lpstr>High Density Grazing</vt:lpstr>
      <vt:lpstr>High Density Grazing</vt:lpstr>
      <vt:lpstr>Ultra High Density Grazing</vt:lpstr>
      <vt:lpstr>Building Soil Health</vt:lpstr>
      <vt:lpstr>South Dakota Ranch</vt:lpstr>
      <vt:lpstr>PowerPoint Presentation</vt:lpstr>
      <vt:lpstr>PowerPoint Presentation</vt:lpstr>
      <vt:lpstr>PowerPoint Presentation</vt:lpstr>
      <vt:lpstr>PowerPoint Presentation</vt:lpstr>
      <vt:lpstr>PowerPoint Presentation</vt:lpstr>
      <vt:lpstr>PowerPoint Presentation</vt:lpstr>
      <vt:lpstr>Safe Pasture</vt:lpstr>
      <vt:lpstr>Dung Beetles</vt:lpstr>
      <vt:lpstr>PowerPoint Presentation</vt:lpstr>
      <vt:lpstr>Biological: Biomass of organisms above ground and below ground within the pasture soil.     Organisms Standing crop biomass lbs/a</vt:lpstr>
      <vt:lpstr>Chicken on wheels</vt:lpstr>
    </vt:vector>
  </TitlesOfParts>
  <Company>USDA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Woodruff, Steve - NRCS, Greensboro, NC</dc:creator>
  <cp:lastModifiedBy>Anonymous</cp:lastModifiedBy>
  <cp:revision>237</cp:revision>
  <dcterms:created xsi:type="dcterms:W3CDTF">2016-12-09T14:19:10Z</dcterms:created>
  <dcterms:modified xsi:type="dcterms:W3CDTF">2020-03-13T16:25:19Z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0x010100CAE799F50F392B42BD867D6CA6374FFF</vt:lpwstr>
  </property>
</Properties>
</file>