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7" r:id="rId2"/>
    <p:sldId id="341" r:id="rId3"/>
    <p:sldId id="342" r:id="rId4"/>
    <p:sldId id="288" r:id="rId5"/>
    <p:sldId id="318" r:id="rId6"/>
    <p:sldId id="320" r:id="rId7"/>
    <p:sldId id="338" r:id="rId8"/>
    <p:sldId id="339" r:id="rId9"/>
    <p:sldId id="340" r:id="rId10"/>
    <p:sldId id="359" r:id="rId11"/>
    <p:sldId id="329" r:id="rId12"/>
    <p:sldId id="327" r:id="rId13"/>
    <p:sldId id="360" r:id="rId14"/>
    <p:sldId id="334" r:id="rId15"/>
    <p:sldId id="358" r:id="rId16"/>
    <p:sldId id="361" r:id="rId17"/>
    <p:sldId id="362" r:id="rId18"/>
    <p:sldId id="352" r:id="rId19"/>
    <p:sldId id="356" r:id="rId20"/>
    <p:sldId id="357" r:id="rId21"/>
    <p:sldId id="34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mith, Kristen Lynn - smith4kl" initials="SKL-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5" d="100"/>
          <a:sy n="175" d="100"/>
        </p:scale>
        <p:origin x="428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A3F11-A596-4859-B8BF-98F80FB67E7E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2A90C3-AEAF-4E2C-951B-349902B46903}">
      <dgm:prSet phldrT="[Text]"/>
      <dgm:spPr/>
      <dgm:t>
        <a:bodyPr/>
        <a:lstStyle/>
        <a:p>
          <a:pPr algn="ctr"/>
          <a:r>
            <a:rPr lang="en-US" dirty="0" smtClean="0"/>
            <a:t>1) State Intended Outcomes 	</a:t>
          </a:r>
          <a:endParaRPr lang="en-US" dirty="0"/>
        </a:p>
      </dgm:t>
    </dgm:pt>
    <dgm:pt modelId="{5308AA53-9A10-4952-AE5C-56CC99523336}" type="parTrans" cxnId="{99EF63DC-EE9D-40DF-AE61-F545F9FBECAD}">
      <dgm:prSet/>
      <dgm:spPr/>
      <dgm:t>
        <a:bodyPr/>
        <a:lstStyle/>
        <a:p>
          <a:endParaRPr lang="en-US"/>
        </a:p>
      </dgm:t>
    </dgm:pt>
    <dgm:pt modelId="{44426D9C-DC9D-4980-92D6-D29C6AA19EC9}" type="sibTrans" cxnId="{99EF63DC-EE9D-40DF-AE61-F545F9FBECAD}">
      <dgm:prSet/>
      <dgm:spPr/>
      <dgm:t>
        <a:bodyPr/>
        <a:lstStyle/>
        <a:p>
          <a:endParaRPr lang="en-US"/>
        </a:p>
      </dgm:t>
    </dgm:pt>
    <dgm:pt modelId="{31D16322-2BD9-4045-A87D-BF0D75C4C27D}">
      <dgm:prSet phldrT="[Text]"/>
      <dgm:spPr/>
      <dgm:t>
        <a:bodyPr/>
        <a:lstStyle/>
        <a:p>
          <a:r>
            <a:rPr lang="en-US" dirty="0" smtClean="0"/>
            <a:t>2) Map to Actions</a:t>
          </a:r>
          <a:endParaRPr lang="en-US" dirty="0"/>
        </a:p>
      </dgm:t>
    </dgm:pt>
    <dgm:pt modelId="{C0DF714C-9E69-4888-952D-15C4B3875C33}" type="parTrans" cxnId="{C6907B7C-4692-46F0-97CC-1C275D0DD3BC}">
      <dgm:prSet/>
      <dgm:spPr/>
      <dgm:t>
        <a:bodyPr/>
        <a:lstStyle/>
        <a:p>
          <a:endParaRPr lang="en-US"/>
        </a:p>
      </dgm:t>
    </dgm:pt>
    <dgm:pt modelId="{1D436595-1D0D-4D6D-98D7-041971C7A986}" type="sibTrans" cxnId="{C6907B7C-4692-46F0-97CC-1C275D0DD3BC}">
      <dgm:prSet/>
      <dgm:spPr/>
      <dgm:t>
        <a:bodyPr/>
        <a:lstStyle/>
        <a:p>
          <a:endParaRPr lang="en-US"/>
        </a:p>
      </dgm:t>
    </dgm:pt>
    <dgm:pt modelId="{4A845190-FC83-47F6-AB98-6A4AE727D1E0}">
      <dgm:prSet phldrT="[Text]"/>
      <dgm:spPr/>
      <dgm:t>
        <a:bodyPr/>
        <a:lstStyle/>
        <a:p>
          <a:r>
            <a:rPr lang="en-US" dirty="0" smtClean="0"/>
            <a:t>3) Select Methods</a:t>
          </a:r>
          <a:endParaRPr lang="en-US" dirty="0"/>
        </a:p>
      </dgm:t>
    </dgm:pt>
    <dgm:pt modelId="{6FD24FB6-8187-4998-977E-97BC3BC46F4F}" type="parTrans" cxnId="{D9FC3C44-FD4C-480F-BB2B-1CBC281CCA9A}">
      <dgm:prSet/>
      <dgm:spPr/>
      <dgm:t>
        <a:bodyPr/>
        <a:lstStyle/>
        <a:p>
          <a:endParaRPr lang="en-US"/>
        </a:p>
      </dgm:t>
    </dgm:pt>
    <dgm:pt modelId="{FD9E335A-A4AF-4544-9BB5-53DE10D38C7F}" type="sibTrans" cxnId="{D9FC3C44-FD4C-480F-BB2B-1CBC281CCA9A}">
      <dgm:prSet/>
      <dgm:spPr/>
      <dgm:t>
        <a:bodyPr/>
        <a:lstStyle/>
        <a:p>
          <a:endParaRPr lang="en-US"/>
        </a:p>
      </dgm:t>
    </dgm:pt>
    <dgm:pt modelId="{71FA7B67-95C7-41C1-BAAD-36EFBE401167}">
      <dgm:prSet phldrT="[Text]"/>
      <dgm:spPr/>
      <dgm:t>
        <a:bodyPr/>
        <a:lstStyle/>
        <a:p>
          <a:r>
            <a:rPr lang="en-US" dirty="0" smtClean="0"/>
            <a:t>4) Analyze and Interpret Results</a:t>
          </a:r>
          <a:endParaRPr lang="en-US" dirty="0"/>
        </a:p>
      </dgm:t>
    </dgm:pt>
    <dgm:pt modelId="{6132C40A-CD6C-4EAF-BE31-7B8C1267A0D9}" type="sibTrans" cxnId="{CA8E54E2-0E26-4A07-828B-6DA34912EBC3}">
      <dgm:prSet/>
      <dgm:spPr/>
      <dgm:t>
        <a:bodyPr/>
        <a:lstStyle/>
        <a:p>
          <a:endParaRPr lang="en-US"/>
        </a:p>
      </dgm:t>
    </dgm:pt>
    <dgm:pt modelId="{E1445FB5-084C-4FE2-8751-88EF463AA260}" type="parTrans" cxnId="{CA8E54E2-0E26-4A07-828B-6DA34912EBC3}">
      <dgm:prSet/>
      <dgm:spPr/>
      <dgm:t>
        <a:bodyPr/>
        <a:lstStyle/>
        <a:p>
          <a:endParaRPr lang="en-US"/>
        </a:p>
      </dgm:t>
    </dgm:pt>
    <dgm:pt modelId="{36BC43A2-4FF9-4FC6-A203-390B94F61D9C}">
      <dgm:prSet phldrT="[Text]"/>
      <dgm:spPr/>
      <dgm:t>
        <a:bodyPr/>
        <a:lstStyle/>
        <a:p>
          <a:r>
            <a:rPr lang="en-US" dirty="0" smtClean="0"/>
            <a:t>6) Use Results for Improvement</a:t>
          </a:r>
          <a:endParaRPr lang="en-US" dirty="0"/>
        </a:p>
      </dgm:t>
    </dgm:pt>
    <dgm:pt modelId="{52ED7BCA-C738-46D9-89DD-BDDF32D91746}" type="sibTrans" cxnId="{CCE9539D-4363-4192-A85B-C275951DCE93}">
      <dgm:prSet/>
      <dgm:spPr/>
      <dgm:t>
        <a:bodyPr/>
        <a:lstStyle/>
        <a:p>
          <a:endParaRPr lang="en-US"/>
        </a:p>
      </dgm:t>
    </dgm:pt>
    <dgm:pt modelId="{03F99812-C944-4AFD-AF87-314AC8136D00}" type="parTrans" cxnId="{CCE9539D-4363-4192-A85B-C275951DCE93}">
      <dgm:prSet/>
      <dgm:spPr/>
      <dgm:t>
        <a:bodyPr/>
        <a:lstStyle/>
        <a:p>
          <a:endParaRPr lang="en-US"/>
        </a:p>
      </dgm:t>
    </dgm:pt>
    <dgm:pt modelId="{D76D1099-96E5-4A74-B6AB-F7C0FD3BFF3F}">
      <dgm:prSet phldrT="[Text]"/>
      <dgm:spPr/>
      <dgm:t>
        <a:bodyPr/>
        <a:lstStyle/>
        <a:p>
          <a:r>
            <a:rPr lang="en-US" dirty="0" smtClean="0"/>
            <a:t>5) Report to Stakeholders</a:t>
          </a:r>
          <a:endParaRPr lang="en-US" dirty="0"/>
        </a:p>
      </dgm:t>
    </dgm:pt>
    <dgm:pt modelId="{52B44F77-944D-4386-A1DE-ED027B5970E7}" type="parTrans" cxnId="{C1F216AA-4EC8-4490-8DCA-62230A1492C3}">
      <dgm:prSet/>
      <dgm:spPr/>
      <dgm:t>
        <a:bodyPr/>
        <a:lstStyle/>
        <a:p>
          <a:endParaRPr lang="en-US"/>
        </a:p>
      </dgm:t>
    </dgm:pt>
    <dgm:pt modelId="{985689CC-0978-4B7D-83E6-F74BC6FEEEA6}" type="sibTrans" cxnId="{C1F216AA-4EC8-4490-8DCA-62230A1492C3}">
      <dgm:prSet/>
      <dgm:spPr/>
      <dgm:t>
        <a:bodyPr/>
        <a:lstStyle/>
        <a:p>
          <a:endParaRPr lang="en-US"/>
        </a:p>
      </dgm:t>
    </dgm:pt>
    <dgm:pt modelId="{8D7F0164-CD5D-4CB5-9F1A-7862537DAD34}" type="pres">
      <dgm:prSet presAssocID="{CB1A3F11-A596-4859-B8BF-98F80FB67E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849DD2-248E-4CEF-B8AA-29EB99E370A1}" type="pres">
      <dgm:prSet presAssocID="{CB1A3F11-A596-4859-B8BF-98F80FB67E7E}" presName="cycle" presStyleCnt="0"/>
      <dgm:spPr/>
      <dgm:t>
        <a:bodyPr/>
        <a:lstStyle/>
        <a:p>
          <a:endParaRPr lang="en-US"/>
        </a:p>
      </dgm:t>
    </dgm:pt>
    <dgm:pt modelId="{FF895FAE-1BA0-48E8-BC28-1A440A345E80}" type="pres">
      <dgm:prSet presAssocID="{CF2A90C3-AEAF-4E2C-951B-349902B46903}" presName="nodeFirstNode" presStyleLbl="node1" presStyleIdx="0" presStyleCnt="6" custScaleX="108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C9711-CA95-4905-8D18-9E8FB7E0F401}" type="pres">
      <dgm:prSet presAssocID="{44426D9C-DC9D-4980-92D6-D29C6AA19EC9}" presName="sibTransFirstNode" presStyleLbl="bgShp" presStyleIdx="0" presStyleCnt="1" custLinFactNeighborX="-653" custLinFactNeighborY="923"/>
      <dgm:spPr/>
      <dgm:t>
        <a:bodyPr/>
        <a:lstStyle/>
        <a:p>
          <a:endParaRPr lang="en-US"/>
        </a:p>
      </dgm:t>
    </dgm:pt>
    <dgm:pt modelId="{CE8BBA64-B58D-4626-82D8-E5C21567F305}" type="pres">
      <dgm:prSet presAssocID="{31D16322-2BD9-4045-A87D-BF0D75C4C27D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5D350-7D2B-4A97-884F-E669291C4939}" type="pres">
      <dgm:prSet presAssocID="{4A845190-FC83-47F6-AB98-6A4AE727D1E0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87CF4-FA72-48C4-9EDD-5B58D1A1C43E}" type="pres">
      <dgm:prSet presAssocID="{71FA7B67-95C7-41C1-BAAD-36EFBE401167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F1BDE-1866-4E8F-99B0-4BC6FFE270C8}" type="pres">
      <dgm:prSet presAssocID="{D76D1099-96E5-4A74-B6AB-F7C0FD3BFF3F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38162-82BB-4E69-BFEE-87940945585F}" type="pres">
      <dgm:prSet presAssocID="{36BC43A2-4FF9-4FC6-A203-390B94F61D9C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E74A47-EBE7-448D-95C6-D4DC844DF33E}" type="presOf" srcId="{D76D1099-96E5-4A74-B6AB-F7C0FD3BFF3F}" destId="{1E0F1BDE-1866-4E8F-99B0-4BC6FFE270C8}" srcOrd="0" destOrd="0" presId="urn:microsoft.com/office/officeart/2005/8/layout/cycle3"/>
    <dgm:cxn modelId="{654406FD-20E4-451F-B7F0-5F9C2CEAE1C8}" type="presOf" srcId="{71FA7B67-95C7-41C1-BAAD-36EFBE401167}" destId="{40987CF4-FA72-48C4-9EDD-5B58D1A1C43E}" srcOrd="0" destOrd="0" presId="urn:microsoft.com/office/officeart/2005/8/layout/cycle3"/>
    <dgm:cxn modelId="{99EF63DC-EE9D-40DF-AE61-F545F9FBECAD}" srcId="{CB1A3F11-A596-4859-B8BF-98F80FB67E7E}" destId="{CF2A90C3-AEAF-4E2C-951B-349902B46903}" srcOrd="0" destOrd="0" parTransId="{5308AA53-9A10-4952-AE5C-56CC99523336}" sibTransId="{44426D9C-DC9D-4980-92D6-D29C6AA19EC9}"/>
    <dgm:cxn modelId="{B9CCD97F-57B6-4981-872C-057250772248}" type="presOf" srcId="{4A845190-FC83-47F6-AB98-6A4AE727D1E0}" destId="{EF75D350-7D2B-4A97-884F-E669291C4939}" srcOrd="0" destOrd="0" presId="urn:microsoft.com/office/officeart/2005/8/layout/cycle3"/>
    <dgm:cxn modelId="{67108D9E-D86A-4BC8-A6FB-7209D2581586}" type="presOf" srcId="{36BC43A2-4FF9-4FC6-A203-390B94F61D9C}" destId="{3D538162-82BB-4E69-BFEE-87940945585F}" srcOrd="0" destOrd="0" presId="urn:microsoft.com/office/officeart/2005/8/layout/cycle3"/>
    <dgm:cxn modelId="{CCE9539D-4363-4192-A85B-C275951DCE93}" srcId="{CB1A3F11-A596-4859-B8BF-98F80FB67E7E}" destId="{36BC43A2-4FF9-4FC6-A203-390B94F61D9C}" srcOrd="5" destOrd="0" parTransId="{03F99812-C944-4AFD-AF87-314AC8136D00}" sibTransId="{52ED7BCA-C738-46D9-89DD-BDDF32D91746}"/>
    <dgm:cxn modelId="{C1F216AA-4EC8-4490-8DCA-62230A1492C3}" srcId="{CB1A3F11-A596-4859-B8BF-98F80FB67E7E}" destId="{D76D1099-96E5-4A74-B6AB-F7C0FD3BFF3F}" srcOrd="4" destOrd="0" parTransId="{52B44F77-944D-4386-A1DE-ED027B5970E7}" sibTransId="{985689CC-0978-4B7D-83E6-F74BC6FEEEA6}"/>
    <dgm:cxn modelId="{9AA59FBE-93F9-4151-95B9-69A152559672}" type="presOf" srcId="{CF2A90C3-AEAF-4E2C-951B-349902B46903}" destId="{FF895FAE-1BA0-48E8-BC28-1A440A345E80}" srcOrd="0" destOrd="0" presId="urn:microsoft.com/office/officeart/2005/8/layout/cycle3"/>
    <dgm:cxn modelId="{C6907B7C-4692-46F0-97CC-1C275D0DD3BC}" srcId="{CB1A3F11-A596-4859-B8BF-98F80FB67E7E}" destId="{31D16322-2BD9-4045-A87D-BF0D75C4C27D}" srcOrd="1" destOrd="0" parTransId="{C0DF714C-9E69-4888-952D-15C4B3875C33}" sibTransId="{1D436595-1D0D-4D6D-98D7-041971C7A986}"/>
    <dgm:cxn modelId="{6171BB55-96FC-4F82-BB11-095FB4C316D0}" type="presOf" srcId="{31D16322-2BD9-4045-A87D-BF0D75C4C27D}" destId="{CE8BBA64-B58D-4626-82D8-E5C21567F305}" srcOrd="0" destOrd="0" presId="urn:microsoft.com/office/officeart/2005/8/layout/cycle3"/>
    <dgm:cxn modelId="{56765018-54A1-4F2A-8D99-363148AA0068}" type="presOf" srcId="{44426D9C-DC9D-4980-92D6-D29C6AA19EC9}" destId="{7AAC9711-CA95-4905-8D18-9E8FB7E0F401}" srcOrd="0" destOrd="0" presId="urn:microsoft.com/office/officeart/2005/8/layout/cycle3"/>
    <dgm:cxn modelId="{0919DE41-6368-48B2-A7E0-502ED91090D3}" type="presOf" srcId="{CB1A3F11-A596-4859-B8BF-98F80FB67E7E}" destId="{8D7F0164-CD5D-4CB5-9F1A-7862537DAD34}" srcOrd="0" destOrd="0" presId="urn:microsoft.com/office/officeart/2005/8/layout/cycle3"/>
    <dgm:cxn modelId="{D9FC3C44-FD4C-480F-BB2B-1CBC281CCA9A}" srcId="{CB1A3F11-A596-4859-B8BF-98F80FB67E7E}" destId="{4A845190-FC83-47F6-AB98-6A4AE727D1E0}" srcOrd="2" destOrd="0" parTransId="{6FD24FB6-8187-4998-977E-97BC3BC46F4F}" sibTransId="{FD9E335A-A4AF-4544-9BB5-53DE10D38C7F}"/>
    <dgm:cxn modelId="{CA8E54E2-0E26-4A07-828B-6DA34912EBC3}" srcId="{CB1A3F11-A596-4859-B8BF-98F80FB67E7E}" destId="{71FA7B67-95C7-41C1-BAAD-36EFBE401167}" srcOrd="3" destOrd="0" parTransId="{E1445FB5-084C-4FE2-8751-88EF463AA260}" sibTransId="{6132C40A-CD6C-4EAF-BE31-7B8C1267A0D9}"/>
    <dgm:cxn modelId="{CDA334B7-CAB3-424B-BE6F-A611267ED77D}" type="presParOf" srcId="{8D7F0164-CD5D-4CB5-9F1A-7862537DAD34}" destId="{53849DD2-248E-4CEF-B8AA-29EB99E370A1}" srcOrd="0" destOrd="0" presId="urn:microsoft.com/office/officeart/2005/8/layout/cycle3"/>
    <dgm:cxn modelId="{E19E4048-750C-4383-8510-143EDD5BD90A}" type="presParOf" srcId="{53849DD2-248E-4CEF-B8AA-29EB99E370A1}" destId="{FF895FAE-1BA0-48E8-BC28-1A440A345E80}" srcOrd="0" destOrd="0" presId="urn:microsoft.com/office/officeart/2005/8/layout/cycle3"/>
    <dgm:cxn modelId="{0063C781-131B-47A5-8207-313147AA76C4}" type="presParOf" srcId="{53849DD2-248E-4CEF-B8AA-29EB99E370A1}" destId="{7AAC9711-CA95-4905-8D18-9E8FB7E0F401}" srcOrd="1" destOrd="0" presId="urn:microsoft.com/office/officeart/2005/8/layout/cycle3"/>
    <dgm:cxn modelId="{4408B35B-3DC2-4178-97D5-197A9B34A95E}" type="presParOf" srcId="{53849DD2-248E-4CEF-B8AA-29EB99E370A1}" destId="{CE8BBA64-B58D-4626-82D8-E5C21567F305}" srcOrd="2" destOrd="0" presId="urn:microsoft.com/office/officeart/2005/8/layout/cycle3"/>
    <dgm:cxn modelId="{2FA725A6-6161-4D42-908E-6427909FDF8C}" type="presParOf" srcId="{53849DD2-248E-4CEF-B8AA-29EB99E370A1}" destId="{EF75D350-7D2B-4A97-884F-E669291C4939}" srcOrd="3" destOrd="0" presId="urn:microsoft.com/office/officeart/2005/8/layout/cycle3"/>
    <dgm:cxn modelId="{EC44A0BC-B272-4FCB-8FBB-B1DCD99FC688}" type="presParOf" srcId="{53849DD2-248E-4CEF-B8AA-29EB99E370A1}" destId="{40987CF4-FA72-48C4-9EDD-5B58D1A1C43E}" srcOrd="4" destOrd="0" presId="urn:microsoft.com/office/officeart/2005/8/layout/cycle3"/>
    <dgm:cxn modelId="{769EB997-C93C-46D1-B0A7-3856C5649C20}" type="presParOf" srcId="{53849DD2-248E-4CEF-B8AA-29EB99E370A1}" destId="{1E0F1BDE-1866-4E8F-99B0-4BC6FFE270C8}" srcOrd="5" destOrd="0" presId="urn:microsoft.com/office/officeart/2005/8/layout/cycle3"/>
    <dgm:cxn modelId="{580D641E-6679-4604-BBDF-595B24FD36B6}" type="presParOf" srcId="{53849DD2-248E-4CEF-B8AA-29EB99E370A1}" destId="{3D538162-82BB-4E69-BFEE-87940945585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C9711-CA95-4905-8D18-9E8FB7E0F401}">
      <dsp:nvSpPr>
        <dsp:cNvPr id="0" name=""/>
        <dsp:cNvSpPr/>
      </dsp:nvSpPr>
      <dsp:spPr>
        <a:xfrm>
          <a:off x="2057414" y="328"/>
          <a:ext cx="4061725" cy="4061725"/>
        </a:xfrm>
        <a:prstGeom prst="circularArrow">
          <a:avLst>
            <a:gd name="adj1" fmla="val 5274"/>
            <a:gd name="adj2" fmla="val 312630"/>
            <a:gd name="adj3" fmla="val 14075687"/>
            <a:gd name="adj4" fmla="val 17216796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95FAE-1BA0-48E8-BC28-1A440A345E80}">
      <dsp:nvSpPr>
        <dsp:cNvPr id="0" name=""/>
        <dsp:cNvSpPr/>
      </dsp:nvSpPr>
      <dsp:spPr>
        <a:xfrm>
          <a:off x="3276599" y="860"/>
          <a:ext cx="1676400" cy="771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1) State Intended Outcomes 	</a:t>
          </a:r>
          <a:endParaRPr lang="en-US" sz="1500" kern="1200" dirty="0"/>
        </a:p>
      </dsp:txBody>
      <dsp:txXfrm>
        <a:off x="3314262" y="38523"/>
        <a:ext cx="1601074" cy="696198"/>
      </dsp:txXfrm>
    </dsp:sp>
    <dsp:sp modelId="{CE8BBA64-B58D-4626-82D8-E5C21567F305}">
      <dsp:nvSpPr>
        <dsp:cNvPr id="0" name=""/>
        <dsp:cNvSpPr/>
      </dsp:nvSpPr>
      <dsp:spPr>
        <a:xfrm>
          <a:off x="4770275" y="824739"/>
          <a:ext cx="1543049" cy="771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2) Map to Actions</a:t>
          </a:r>
          <a:endParaRPr lang="en-US" sz="1500" kern="1200" dirty="0"/>
        </a:p>
      </dsp:txBody>
      <dsp:txXfrm>
        <a:off x="4807938" y="862402"/>
        <a:ext cx="1467723" cy="696198"/>
      </dsp:txXfrm>
    </dsp:sp>
    <dsp:sp modelId="{EF75D350-7D2B-4A97-884F-E669291C4939}">
      <dsp:nvSpPr>
        <dsp:cNvPr id="0" name=""/>
        <dsp:cNvSpPr/>
      </dsp:nvSpPr>
      <dsp:spPr>
        <a:xfrm>
          <a:off x="4770275" y="2472498"/>
          <a:ext cx="1543049" cy="771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3) Select Methods</a:t>
          </a:r>
          <a:endParaRPr lang="en-US" sz="1500" kern="1200" dirty="0"/>
        </a:p>
      </dsp:txBody>
      <dsp:txXfrm>
        <a:off x="4807938" y="2510161"/>
        <a:ext cx="1467723" cy="696198"/>
      </dsp:txXfrm>
    </dsp:sp>
    <dsp:sp modelId="{40987CF4-FA72-48C4-9EDD-5B58D1A1C43E}">
      <dsp:nvSpPr>
        <dsp:cNvPr id="0" name=""/>
        <dsp:cNvSpPr/>
      </dsp:nvSpPr>
      <dsp:spPr>
        <a:xfrm>
          <a:off x="3343275" y="3296377"/>
          <a:ext cx="1543049" cy="771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4) Analyze and Interpret Results</a:t>
          </a:r>
          <a:endParaRPr lang="en-US" sz="1500" kern="1200" dirty="0"/>
        </a:p>
      </dsp:txBody>
      <dsp:txXfrm>
        <a:off x="3380938" y="3334040"/>
        <a:ext cx="1467723" cy="696198"/>
      </dsp:txXfrm>
    </dsp:sp>
    <dsp:sp modelId="{1E0F1BDE-1866-4E8F-99B0-4BC6FFE270C8}">
      <dsp:nvSpPr>
        <dsp:cNvPr id="0" name=""/>
        <dsp:cNvSpPr/>
      </dsp:nvSpPr>
      <dsp:spPr>
        <a:xfrm>
          <a:off x="1916274" y="2472498"/>
          <a:ext cx="1543049" cy="771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5) Report to Stakeholders</a:t>
          </a:r>
          <a:endParaRPr lang="en-US" sz="1500" kern="1200" dirty="0"/>
        </a:p>
      </dsp:txBody>
      <dsp:txXfrm>
        <a:off x="1953937" y="2510161"/>
        <a:ext cx="1467723" cy="696198"/>
      </dsp:txXfrm>
    </dsp:sp>
    <dsp:sp modelId="{3D538162-82BB-4E69-BFEE-87940945585F}">
      <dsp:nvSpPr>
        <dsp:cNvPr id="0" name=""/>
        <dsp:cNvSpPr/>
      </dsp:nvSpPr>
      <dsp:spPr>
        <a:xfrm>
          <a:off x="1916274" y="824739"/>
          <a:ext cx="1543049" cy="7715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6) Use Results for Improvement</a:t>
          </a:r>
          <a:endParaRPr lang="en-US" sz="1500" kern="1200" dirty="0"/>
        </a:p>
      </dsp:txBody>
      <dsp:txXfrm>
        <a:off x="1953937" y="862402"/>
        <a:ext cx="1467723" cy="696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13821-37A8-45C9-93D2-8F61892990C6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AB8B-65CC-4CC2-BAC4-B1F7EACD7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98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5CBB9-B654-4D75-B604-47A9F39A4C5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7795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8AB8B-65CC-4CC2-BAC4-B1F7EACD77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8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013450" y="5980113"/>
            <a:ext cx="21529675" cy="16146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950299" y="23026463"/>
            <a:ext cx="7602389" cy="1883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4831" tIns="92391" rIns="184831" bIns="92391" anchor="t" anchorCtr="0">
            <a:noAutofit/>
          </a:bodyPr>
          <a:lstStyle/>
          <a:p>
            <a:pPr marL="0" indent="0">
              <a:buClr>
                <a:schemeClr val="dk1"/>
              </a:buClr>
            </a:pPr>
            <a:r>
              <a:rPr lang="en-US"/>
              <a:t>KFH (20 minutes, 95 min total) Overview of the six steps for improvement.</a:t>
            </a:r>
            <a:endParaRPr/>
          </a:p>
          <a:p>
            <a:pPr marL="0" indent="0">
              <a:buClr>
                <a:schemeClr val="dk1"/>
              </a:buClr>
            </a:pPr>
            <a:endParaRPr/>
          </a:p>
          <a:p>
            <a:pPr marL="0" indent="0"/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16</a:t>
            </a:fld>
            <a:endParaRPr lang="en-US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997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about Relationships and Trust</a:t>
            </a:r>
          </a:p>
          <a:p>
            <a:pPr lvl="1"/>
            <a:r>
              <a:rPr lang="en-US" dirty="0" smtClean="0"/>
              <a:t>Improvement mindset, not defensiveness</a:t>
            </a:r>
          </a:p>
          <a:p>
            <a:pPr lvl="1"/>
            <a:r>
              <a:rPr lang="en-US" dirty="0" smtClean="0"/>
              <a:t>Cohesiveness of faculty</a:t>
            </a:r>
          </a:p>
          <a:p>
            <a:pPr lvl="1"/>
            <a:r>
              <a:rPr lang="en-US" dirty="0" smtClean="0"/>
              <a:t>Ability to work on a common project</a:t>
            </a:r>
          </a:p>
          <a:p>
            <a:r>
              <a:rPr lang="en-US" dirty="0" smtClean="0"/>
              <a:t>Leadership within the program</a:t>
            </a:r>
          </a:p>
          <a:p>
            <a:pPr lvl="1"/>
            <a:r>
              <a:rPr lang="en-US" dirty="0" smtClean="0"/>
              <a:t>Champions of improvement effort</a:t>
            </a:r>
          </a:p>
          <a:p>
            <a:pPr lvl="1"/>
            <a:r>
              <a:rPr lang="en-US" dirty="0" smtClean="0"/>
              <a:t>Dept. head must be supportive</a:t>
            </a:r>
          </a:p>
          <a:p>
            <a:pPr lvl="1"/>
            <a:r>
              <a:rPr lang="en-US" dirty="0" smtClean="0"/>
              <a:t>Good project management</a:t>
            </a:r>
          </a:p>
          <a:p>
            <a:r>
              <a:rPr lang="en-US" dirty="0" smtClean="0"/>
              <a:t>Clarity of vision and development of faculty</a:t>
            </a:r>
          </a:p>
          <a:p>
            <a:pPr lvl="1"/>
            <a:r>
              <a:rPr lang="en-US" dirty="0" smtClean="0"/>
              <a:t>What EXACTLY is it that faculty want to improve</a:t>
            </a:r>
          </a:p>
          <a:p>
            <a:pPr lvl="1"/>
            <a:r>
              <a:rPr lang="en-US" dirty="0" smtClean="0"/>
              <a:t>Do faculty currently have expertise to teach this area? If not, how do we help develop those skills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98AB8B-65CC-4CC2-BAC4-B1F7EACD77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9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I may have this slide come up between each step mentioned,</a:t>
            </a:r>
            <a:r>
              <a:rPr lang="en-US" b="1" baseline="0" dirty="0" smtClean="0">
                <a:solidFill>
                  <a:srgbClr val="FFFF00"/>
                </a:solidFill>
              </a:rPr>
              <a:t> with the appropriate step maximized.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D0B32-EA04-4514-8F8F-411D9851F7B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7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C1254FC-E957-4F13-94C0-4743297B4E1A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E76B-1304-442F-A8D9-7F6CCD7F4E57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95BF5-E8FA-442D-B8EA-937340D07324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A24-0B3F-457E-86F9-8A83D9274B8F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A9747-DAFE-4CAA-8E90-18AA353716B7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0EBB-0C45-4BBD-A442-F3C8D0E43433}" type="datetime1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F50B-4621-4C89-A30E-7D8CD142FBCE}" type="datetime1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D147-8721-46C7-82D8-2346282454A0}" type="datetime1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30EB-842B-4E75-9544-3B0728ECEBDC}" type="datetime1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703C228-4054-4BBB-98BC-0A3D12F12809}" type="datetime1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8B73723-F025-4A1E-A4C0-AC950EE75135}" type="datetime1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DC1FAD-79E2-4A32-A1B4-22BE50258291}" type="datetime1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B71E88B-15BD-4E3D-B860-52475184CF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ingoutcomesassessment.org/documents/Occasional_Paper_23.pdf" TargetMode="External"/><Relationship Id="rId2" Type="http://schemas.openxmlformats.org/officeDocument/2006/relationships/hyperlink" Target="mailto:fulchekh@jm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pajournal.com/return-of-the-pig-standards-for-learning-improveme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981200" y="3352800"/>
            <a:ext cx="5410200" cy="1096963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Integrating Assessment and Improvement for Administrative Units</a:t>
            </a: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Presentation for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Tennessee State University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2/18/2022</a:t>
            </a:r>
            <a:endParaRPr lang="ru-RU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4572000"/>
            <a:ext cx="4038600" cy="1066800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Keston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Fulcher, PhD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James Madison University</a:t>
            </a:r>
          </a:p>
          <a:p>
            <a:endParaRPr lang="ru-RU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65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or 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65% of entering students at XYZ university will graduate in six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or 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assessment director will meet with all unit coordinators on campus.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or 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maintenance crew will </a:t>
            </a:r>
            <a:r>
              <a:rPr lang="en-US" dirty="0" smtClean="0"/>
              <a:t>mow </a:t>
            </a:r>
            <a:r>
              <a:rPr lang="en-US" dirty="0" smtClean="0"/>
              <a:t>the </a:t>
            </a:r>
            <a:r>
              <a:rPr lang="en-US" dirty="0" smtClean="0"/>
              <a:t>lawn.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an OUTCOME you want your unit to achieve….</a:t>
            </a:r>
          </a:p>
          <a:p>
            <a:r>
              <a:rPr lang="en-US" dirty="0" smtClean="0"/>
              <a:t>List one or more ACTIONS your office would need to take to achieve the outcome.</a:t>
            </a:r>
          </a:p>
          <a:p>
            <a:r>
              <a:rPr lang="en-US" dirty="0" smtClean="0"/>
              <a:t>Let’s do this in chat (you’ve got 5 minutes)</a:t>
            </a:r>
          </a:p>
          <a:p>
            <a:pPr lvl="1"/>
            <a:r>
              <a:rPr lang="en-US" dirty="0" smtClean="0"/>
              <a:t>OUTCOME: </a:t>
            </a:r>
          </a:p>
          <a:p>
            <a:pPr lvl="1"/>
            <a:r>
              <a:rPr lang="en-US" dirty="0" smtClean="0"/>
              <a:t>ACTIONS: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Business Parlance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1372" y="2865748"/>
            <a:ext cx="6196405" cy="3603812"/>
          </a:xfrm>
        </p:spPr>
        <p:txBody>
          <a:bodyPr/>
          <a:lstStyle/>
          <a:p>
            <a:r>
              <a:rPr lang="en-US" dirty="0" smtClean="0"/>
              <a:t>Outcomes = LAG measures</a:t>
            </a:r>
          </a:p>
          <a:p>
            <a:r>
              <a:rPr lang="en-US" dirty="0" smtClean="0"/>
              <a:t>Actions = LEAD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On </a:t>
            </a:r>
            <a:r>
              <a:rPr lang="en-US" sz="5400" dirty="0" smtClean="0"/>
              <a:t>Improvement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2286000"/>
            <a:ext cx="257780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 flipH="1">
            <a:off x="4069285" y="3661107"/>
            <a:ext cx="3435499" cy="16002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Pig Never Fattened Because It was Weighed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628650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4400"/>
            </a:pPr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/>
          </a:bodyPr>
          <a:lstStyle/>
          <a:p>
            <a:pPr marL="171450" indent="-381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rm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 sz="975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16</a:t>
            </a:fld>
            <a:endParaRPr sz="975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" name="Google Shape;20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0668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33600" y="1066800"/>
            <a:ext cx="4495800" cy="11596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 Process</a:t>
            </a:r>
          </a:p>
          <a:p>
            <a:pPr algn="ctr"/>
            <a:r>
              <a:rPr lang="en-US" dirty="0" smtClean="0"/>
              <a:t>Fulcher &amp; Prendergast (2021)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Collective Will to 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would need to be on board to make a major unit-level initiative be successful?</a:t>
            </a:r>
          </a:p>
          <a:p>
            <a:r>
              <a:rPr lang="en-US" dirty="0" smtClean="0"/>
              <a:t>Write your </a:t>
            </a:r>
          </a:p>
          <a:p>
            <a:pPr lvl="1"/>
            <a:r>
              <a:rPr lang="en-US" dirty="0" smtClean="0"/>
              <a:t>Unit</a:t>
            </a:r>
          </a:p>
          <a:p>
            <a:pPr lvl="1"/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Who needs to be on board!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Considerations of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It’s about relationships and trust</a:t>
            </a:r>
            <a:endParaRPr lang="en-US" dirty="0"/>
          </a:p>
          <a:p>
            <a:r>
              <a:rPr lang="en-US" dirty="0" smtClean="0"/>
              <a:t>Leadership within the unit</a:t>
            </a:r>
          </a:p>
          <a:p>
            <a:r>
              <a:rPr lang="en-US" dirty="0" smtClean="0"/>
              <a:t>Clarity of shared vision regarding improvement</a:t>
            </a:r>
          </a:p>
          <a:p>
            <a:r>
              <a:rPr lang="en-US" dirty="0" smtClean="0"/>
              <a:t>Tight relationship between actions and outcomes</a:t>
            </a:r>
          </a:p>
          <a:p>
            <a:r>
              <a:rPr lang="en-US" dirty="0" smtClean="0"/>
              <a:t>Development of staff</a:t>
            </a:r>
          </a:p>
          <a:p>
            <a:r>
              <a:rPr lang="en-US" dirty="0" smtClean="0"/>
              <a:t>Assessment built around (pre and post) actions</a:t>
            </a:r>
          </a:p>
          <a:p>
            <a:r>
              <a:rPr lang="en-US" dirty="0" smtClean="0"/>
              <a:t>Contextual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Outcomes </a:t>
            </a:r>
            <a:r>
              <a:rPr lang="en-US" dirty="0"/>
              <a:t>for Participants</a:t>
            </a:r>
          </a:p>
          <a:p>
            <a:pPr lvl="1"/>
            <a:r>
              <a:rPr lang="en-US" dirty="0"/>
              <a:t>Contrast outcomes and actions in an assessment framework</a:t>
            </a:r>
          </a:p>
          <a:p>
            <a:pPr lvl="1"/>
            <a:r>
              <a:rPr lang="en-US" dirty="0" smtClean="0"/>
              <a:t>Discuss </a:t>
            </a:r>
            <a:r>
              <a:rPr lang="en-US" dirty="0"/>
              <a:t>the fundamentals of identifying problems, collecting baseline data, systematically addressing the issues, and then re-assessing to determine success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Assessment is a bureaucratic exercise that has little bearing to our work.</a:t>
            </a:r>
          </a:p>
          <a:p>
            <a:pPr marL="0" indent="0" algn="ctr">
              <a:buNone/>
            </a:pPr>
            <a:r>
              <a:rPr lang="en-US" sz="3200" dirty="0" smtClean="0"/>
              <a:t>OR…</a:t>
            </a:r>
          </a:p>
          <a:p>
            <a:r>
              <a:rPr lang="en-US" dirty="0" smtClean="0"/>
              <a:t>Assessment is a process that compellingly tells our story: The goals we’ve set; the strategies we’ve used to accomplish them; how we’ve affected our students and institution; how we’ve learned from our failures; how we’ve celebrated our successes.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4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fulchekh@jmu.edu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/>
              <a:t>First Pig Paper: </a:t>
            </a:r>
            <a:r>
              <a:rPr lang="en-US" sz="1350" dirty="0">
                <a:hlinkClick r:id="rId3"/>
              </a:rPr>
              <a:t>http://learningoutcomesassessment.org/documents/Occasional_Paper_23.pdf</a:t>
            </a:r>
            <a:r>
              <a:rPr lang="en-US" sz="1350" dirty="0"/>
              <a:t> </a:t>
            </a:r>
          </a:p>
          <a:p>
            <a:pPr lvl="1"/>
            <a:r>
              <a:rPr lang="en-US" dirty="0"/>
              <a:t>Second Pig Paper: </a:t>
            </a:r>
            <a:r>
              <a:rPr lang="en-US" sz="1200" dirty="0">
                <a:hlinkClick r:id="rId4"/>
              </a:rPr>
              <a:t>http://www.rpajournal.com/return-of-the-pig-standards-for-learning-improvement/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Assessment Cycle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3340"/>
              </p:ext>
            </p:extLst>
          </p:nvPr>
        </p:nvGraphicFramePr>
        <p:xfrm>
          <a:off x="457200" y="2057400"/>
          <a:ext cx="82296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E69E3-9CBD-4044-B7E5-98B6932ED19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about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Damon Dash Story….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 vs. Academic Program </a:t>
            </a:r>
            <a:r>
              <a:rPr lang="en-US" dirty="0" err="1" smtClean="0"/>
              <a:t>Asmt</a:t>
            </a:r>
            <a:endParaRPr lang="en-US" dirty="0"/>
          </a:p>
          <a:p>
            <a:r>
              <a:rPr lang="en-US" dirty="0" smtClean="0"/>
              <a:t>Outcomes for Participants</a:t>
            </a:r>
          </a:p>
          <a:p>
            <a:pPr lvl="1"/>
            <a:r>
              <a:rPr lang="en-US" dirty="0" smtClean="0"/>
              <a:t>Contrast outcomes and actions in an assessment framework</a:t>
            </a:r>
          </a:p>
          <a:p>
            <a:pPr lvl="1"/>
            <a:r>
              <a:rPr lang="en-US" dirty="0" smtClean="0"/>
              <a:t>Discuss </a:t>
            </a:r>
            <a:r>
              <a:rPr lang="en-US" dirty="0" smtClean="0"/>
              <a:t>the fundamentals of </a:t>
            </a:r>
            <a:r>
              <a:rPr lang="en-US" dirty="0" smtClean="0"/>
              <a:t>connecting assessment with improvement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 vs. Academic </a:t>
            </a:r>
            <a:r>
              <a:rPr lang="en-US" dirty="0" err="1" smtClean="0"/>
              <a:t>Asmt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Academic Units: Focus typically on student learning outcomes</a:t>
            </a:r>
          </a:p>
          <a:p>
            <a:r>
              <a:rPr lang="en-US" dirty="0" smtClean="0"/>
              <a:t>Administrative Units: Focus typically on effectiveness/efficiency (more on this later)</a:t>
            </a:r>
          </a:p>
          <a:p>
            <a:r>
              <a:rPr lang="en-US" dirty="0" smtClean="0"/>
              <a:t>Administrative Units: Much more diverse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vs.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(Intended) Outcome: A desired IMPACT of your office’s efforts</a:t>
            </a:r>
          </a:p>
          <a:p>
            <a:r>
              <a:rPr lang="en-US" dirty="0" smtClean="0"/>
              <a:t>Action: What you do to achieve outcome </a:t>
            </a:r>
          </a:p>
          <a:p>
            <a:r>
              <a:rPr lang="en-US" dirty="0" smtClean="0"/>
              <a:t>The two are often confused. However, sometimes the distinction is not clear cut.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134654"/>
            <a:ext cx="2743200" cy="3602736"/>
          </a:xfrm>
        </p:spPr>
        <p:txBody>
          <a:bodyPr/>
          <a:lstStyle/>
          <a:p>
            <a:r>
              <a:rPr lang="en-US" dirty="0" smtClean="0"/>
              <a:t>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pills every four </a:t>
            </a:r>
            <a:r>
              <a:rPr lang="en-US" dirty="0" smtClean="0"/>
              <a:t>hours for three days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2119313"/>
            <a:ext cx="2987040" cy="3605212"/>
          </a:xfrm>
        </p:spPr>
        <p:txBody>
          <a:bodyPr/>
          <a:lstStyle/>
          <a:p>
            <a:r>
              <a:rPr lang="en-US" dirty="0" smtClean="0"/>
              <a:t>Intended Outcome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temperature will drop from 101 to 98.6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352800" y="3200400"/>
            <a:ext cx="1916014" cy="909365"/>
          </a:xfrm>
          <a:prstGeom prst="rightArrow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Cause - Effect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4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134654"/>
            <a:ext cx="2743200" cy="36027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I will </a:t>
            </a:r>
            <a:endParaRPr lang="en-US" dirty="0" smtClean="0"/>
          </a:p>
          <a:p>
            <a:pPr marL="457200" indent="-457200">
              <a:buAutoNum type="alphaUcParenBoth"/>
            </a:pPr>
            <a:r>
              <a:rPr lang="en-US" dirty="0" smtClean="0"/>
              <a:t>exercise </a:t>
            </a:r>
            <a:r>
              <a:rPr lang="en-US" dirty="0"/>
              <a:t>30 minutes four days a week and </a:t>
            </a:r>
            <a:endParaRPr lang="en-US" dirty="0" smtClean="0"/>
          </a:p>
          <a:p>
            <a:pPr marL="457200" indent="-457200">
              <a:buAutoNum type="alphaUcParenBoth"/>
            </a:pPr>
            <a:r>
              <a:rPr lang="en-US" dirty="0" smtClean="0"/>
              <a:t>eat </a:t>
            </a:r>
            <a:r>
              <a:rPr lang="en-US" dirty="0"/>
              <a:t>approximately 2000 calories a </a:t>
            </a:r>
            <a:r>
              <a:rPr lang="en-US" dirty="0" smtClean="0"/>
              <a:t>day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2119313"/>
            <a:ext cx="2987040" cy="3605212"/>
          </a:xfrm>
        </p:spPr>
        <p:txBody>
          <a:bodyPr/>
          <a:lstStyle/>
          <a:p>
            <a:r>
              <a:rPr lang="en-US" dirty="0" smtClean="0"/>
              <a:t>Intended Outcome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will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lose </a:t>
            </a:r>
            <a:r>
              <a:rPr lang="en-US" dirty="0"/>
              <a:t>20 pounds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352800" y="3200400"/>
            <a:ext cx="1916014" cy="909365"/>
          </a:xfrm>
          <a:prstGeom prst="rightArrow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Cause - Effect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752600"/>
            <a:ext cx="2743200" cy="36027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Realtors will attend summer retreat on better sales </a:t>
            </a:r>
            <a:r>
              <a:rPr lang="en-US" dirty="0" smtClean="0"/>
              <a:t>tactics.</a:t>
            </a:r>
          </a:p>
          <a:p>
            <a:r>
              <a:rPr lang="en-US" dirty="0" smtClean="0"/>
              <a:t>Realtors</a:t>
            </a:r>
            <a:r>
              <a:rPr lang="en-US" dirty="0"/>
              <a:t>, on average, will show 50 houses per year.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marketing office will advertise via Google, the weekly real estate digest, etc.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876800" y="1752600"/>
            <a:ext cx="2987040" cy="3605212"/>
          </a:xfrm>
        </p:spPr>
        <p:txBody>
          <a:bodyPr/>
          <a:lstStyle/>
          <a:p>
            <a:r>
              <a:rPr lang="en-US" dirty="0" smtClean="0"/>
              <a:t>Intended Outcome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real estate office will sell 10 million dollars worth of homes in </a:t>
            </a:r>
            <a:r>
              <a:rPr lang="en-US" dirty="0" smtClean="0"/>
              <a:t>2022 </a:t>
            </a:r>
            <a:r>
              <a:rPr lang="en-US" dirty="0"/>
              <a:t>(2 million more than </a:t>
            </a:r>
            <a:r>
              <a:rPr lang="en-US" dirty="0" smtClean="0"/>
              <a:t>2021)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352800" y="3200400"/>
            <a:ext cx="1916014" cy="909365"/>
          </a:xfrm>
          <a:prstGeom prst="rightArrow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Cause - Effect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E88B-15BD-4E3D-B860-52475184CF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2163</TotalTime>
  <Words>726</Words>
  <Application>Microsoft Office PowerPoint</Application>
  <PresentationFormat>On-screen Show (4:3)</PresentationFormat>
  <Paragraphs>138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Brush Script MT</vt:lpstr>
      <vt:lpstr>Calibri</vt:lpstr>
      <vt:lpstr>Constantia</vt:lpstr>
      <vt:lpstr>Franklin Gothic Book</vt:lpstr>
      <vt:lpstr>Rage Italic</vt:lpstr>
      <vt:lpstr>Pushpin</vt:lpstr>
      <vt:lpstr>Integrating Assessment and Improvement for Administrative Units  A Presentation for Tennessee State University 2/18/2022</vt:lpstr>
      <vt:lpstr>What is Assessment?</vt:lpstr>
      <vt:lpstr>A Note about Improvement</vt:lpstr>
      <vt:lpstr>Overview</vt:lpstr>
      <vt:lpstr>Admin vs. Academic Asmt</vt:lpstr>
      <vt:lpstr>Outcome vs. Action</vt:lpstr>
      <vt:lpstr>Example 1</vt:lpstr>
      <vt:lpstr>Example 2</vt:lpstr>
      <vt:lpstr>Example 3</vt:lpstr>
      <vt:lpstr>Outcome or Action?</vt:lpstr>
      <vt:lpstr>Outcome or Action?</vt:lpstr>
      <vt:lpstr>Outcome or Action?</vt:lpstr>
      <vt:lpstr>Let’s Practice…</vt:lpstr>
      <vt:lpstr>In Business Parlance</vt:lpstr>
      <vt:lpstr>On Improvement</vt:lpstr>
      <vt:lpstr>PowerPoint Presentation</vt:lpstr>
      <vt:lpstr>Collective Will to Improve</vt:lpstr>
      <vt:lpstr>Fundamental Considerations of Improvement</vt:lpstr>
      <vt:lpstr>Summary and Questions</vt:lpstr>
      <vt:lpstr>PowerPoint Presentation</vt:lpstr>
      <vt:lpstr> The Assessment Cycle</vt:lpstr>
    </vt:vector>
  </TitlesOfParts>
  <Company>James Madison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Results for Improvement  A Presentation for TNCC 10/3/2014</dc:title>
  <dc:creator>Fulcher, Keston - fulchekh</dc:creator>
  <cp:lastModifiedBy>Fulcher, Keston - fulchekh</cp:lastModifiedBy>
  <cp:revision>76</cp:revision>
  <dcterms:created xsi:type="dcterms:W3CDTF">2014-10-02T03:18:53Z</dcterms:created>
  <dcterms:modified xsi:type="dcterms:W3CDTF">2022-02-18T15:19:07Z</dcterms:modified>
</cp:coreProperties>
</file>