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1362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75" d="100"/>
          <a:sy n="175" d="100"/>
        </p:scale>
        <p:origin x="3096" y="138"/>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2"/>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2"/>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1"/>
            <a:ext cx="5608320" cy="3660459"/>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1:notes"/>
          <p:cNvSpPr txBox="1">
            <a:spLocks noGrp="1"/>
          </p:cNvSpPr>
          <p:nvPr>
            <p:ph type="body" idx="1"/>
          </p:nvPr>
        </p:nvSpPr>
        <p:spPr>
          <a:xfrm>
            <a:off x="701040" y="4473891"/>
            <a:ext cx="5608320" cy="3660459"/>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KHF</a:t>
            </a:r>
            <a:endParaRPr/>
          </a:p>
          <a:p>
            <a:pPr marL="0" lvl="0" indent="0" algn="l" rtl="0">
              <a:lnSpc>
                <a:spcPct val="115000"/>
              </a:lnSpc>
              <a:spcBef>
                <a:spcPts val="1200"/>
              </a:spcBef>
              <a:spcAft>
                <a:spcPts val="1200"/>
              </a:spcAft>
              <a:buSzPts val="1100"/>
              <a:buNone/>
            </a:pPr>
            <a:r>
              <a:rPr lang="en-US" sz="1100">
                <a:latin typeface="Arial"/>
                <a:ea typeface="Arial"/>
                <a:cs typeface="Arial"/>
                <a:sym typeface="Arial"/>
              </a:rPr>
              <a:t>(5 minutes) Hook, story of when first presenter’s profession was insulted and he had no comeback.</a:t>
            </a:r>
            <a:endParaRPr/>
          </a:p>
        </p:txBody>
      </p:sp>
      <p:sp>
        <p:nvSpPr>
          <p:cNvPr id="63" name="Google Shape;63;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7:notes"/>
          <p:cNvSpPr txBox="1">
            <a:spLocks noGrp="1"/>
          </p:cNvSpPr>
          <p:nvPr>
            <p:ph type="body" idx="1"/>
          </p:nvPr>
        </p:nvSpPr>
        <p:spPr>
          <a:xfrm>
            <a:off x="701040" y="4473891"/>
            <a:ext cx="5608320" cy="3660459"/>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solidFill>
                  <a:srgbClr val="1F497D"/>
                </a:solidFill>
                <a:latin typeface="Arial"/>
                <a:ea typeface="Arial"/>
                <a:cs typeface="Arial"/>
                <a:sym typeface="Arial"/>
              </a:rPr>
              <a:t>CP (15 minutes, 65 min total) Change vs Improvement and the Simple Model for Learning Improvement. </a:t>
            </a:r>
            <a:endParaRPr sz="1100">
              <a:solidFill>
                <a:srgbClr val="1F497D"/>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sz="1100">
              <a:solidFill>
                <a:srgbClr val="1F497D"/>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solidFill>
                  <a:srgbClr val="1F497D"/>
                </a:solidFill>
                <a:latin typeface="Arial"/>
                <a:ea typeface="Arial"/>
                <a:cs typeface="Arial"/>
                <a:sym typeface="Arial"/>
              </a:rPr>
              <a:t>·</a:t>
            </a:r>
            <a:r>
              <a:rPr lang="en-US" sz="700">
                <a:solidFill>
                  <a:srgbClr val="1F497D"/>
                </a:solidFill>
                <a:latin typeface="Times New Roman"/>
                <a:ea typeface="Times New Roman"/>
                <a:cs typeface="Times New Roman"/>
                <a:sym typeface="Times New Roman"/>
              </a:rPr>
              <a:t>         </a:t>
            </a:r>
            <a:r>
              <a:rPr lang="en-US" sz="1100">
                <a:solidFill>
                  <a:srgbClr val="1F497D"/>
                </a:solidFill>
                <a:latin typeface="Arial"/>
                <a:ea typeface="Arial"/>
                <a:cs typeface="Arial"/>
                <a:sym typeface="Arial"/>
              </a:rPr>
              <a:t>As a first step, programs needed to measure student learning. Prior to implementing any changes to their programs, it was crucial to measure students’ knowledge, skills, and abilities upon graduating from the program as it originally stood. Doing so would provide us with a benchmark, a level to which we could compare later measurements.</a:t>
            </a:r>
            <a:endParaRPr sz="1100">
              <a:solidFill>
                <a:srgbClr val="1F497D"/>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solidFill>
                  <a:srgbClr val="1F497D"/>
                </a:solidFill>
                <a:latin typeface="Arial"/>
                <a:ea typeface="Arial"/>
                <a:cs typeface="Arial"/>
                <a:sym typeface="Arial"/>
              </a:rPr>
              <a:t>·</a:t>
            </a:r>
            <a:r>
              <a:rPr lang="en-US" sz="700">
                <a:solidFill>
                  <a:srgbClr val="1F497D"/>
                </a:solidFill>
                <a:latin typeface="Times New Roman"/>
                <a:ea typeface="Times New Roman"/>
                <a:cs typeface="Times New Roman"/>
                <a:sym typeface="Times New Roman"/>
              </a:rPr>
              <a:t>         </a:t>
            </a:r>
            <a:r>
              <a:rPr lang="en-US" sz="1100">
                <a:solidFill>
                  <a:srgbClr val="1F497D"/>
                </a:solidFill>
                <a:latin typeface="Arial"/>
                <a:ea typeface="Arial"/>
                <a:cs typeface="Arial"/>
                <a:sym typeface="Arial"/>
              </a:rPr>
              <a:t>The second—and most important step—involved implementing theoretically and empirically informed changes to curricular and pedagogical strategies. In other words, we had to change the ways and the things that students were learning. Importantly, this step couldn’t be left up to a few intrepid faculty who happened to be excited about the project. Instead, we needed to make sure that these changes were implemented program-wide. If we wanted to see </a:t>
            </a:r>
            <a:r>
              <a:rPr lang="en-US" sz="1100" i="1">
                <a:solidFill>
                  <a:srgbClr val="1F497D"/>
                </a:solidFill>
                <a:latin typeface="Arial"/>
                <a:ea typeface="Arial"/>
                <a:cs typeface="Arial"/>
                <a:sym typeface="Arial"/>
              </a:rPr>
              <a:t>program-level </a:t>
            </a:r>
            <a:r>
              <a:rPr lang="en-US" sz="1100">
                <a:solidFill>
                  <a:srgbClr val="1F497D"/>
                </a:solidFill>
                <a:latin typeface="Arial"/>
                <a:ea typeface="Arial"/>
                <a:cs typeface="Arial"/>
                <a:sym typeface="Arial"/>
              </a:rPr>
              <a:t>learning improvement, we’d need to implement program-wide changes to the learning process. This step was crucial because it required us to break out of the traditional faculty development paradigm in which individual faculty seek assistance in refining or remodeling individual courses. This is great, and we want to continue to encourage these efforts among faculty! But we also envision improvements occurring for </a:t>
            </a:r>
            <a:r>
              <a:rPr lang="en-US" sz="1100" i="1">
                <a:solidFill>
                  <a:srgbClr val="1F497D"/>
                </a:solidFill>
                <a:latin typeface="Arial"/>
                <a:ea typeface="Arial"/>
                <a:cs typeface="Arial"/>
                <a:sym typeface="Arial"/>
              </a:rPr>
              <a:t>all </a:t>
            </a:r>
            <a:r>
              <a:rPr lang="en-US" sz="1100">
                <a:solidFill>
                  <a:srgbClr val="1F497D"/>
                </a:solidFill>
                <a:latin typeface="Arial"/>
                <a:ea typeface="Arial"/>
                <a:cs typeface="Arial"/>
                <a:sym typeface="Arial"/>
              </a:rPr>
              <a:t>students, not just those lucky enough to end up in the classes of high-achieving faculty members.</a:t>
            </a:r>
            <a:endParaRPr sz="1100">
              <a:solidFill>
                <a:srgbClr val="1F497D"/>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solidFill>
                  <a:srgbClr val="1F497D"/>
                </a:solidFill>
                <a:latin typeface="Arial"/>
                <a:ea typeface="Arial"/>
                <a:cs typeface="Arial"/>
                <a:sym typeface="Arial"/>
              </a:rPr>
              <a:t>·</a:t>
            </a:r>
            <a:r>
              <a:rPr lang="en-US" sz="700">
                <a:solidFill>
                  <a:srgbClr val="1F497D"/>
                </a:solidFill>
                <a:latin typeface="Times New Roman"/>
                <a:ea typeface="Times New Roman"/>
                <a:cs typeface="Times New Roman"/>
                <a:sym typeface="Times New Roman"/>
              </a:rPr>
              <a:t>         </a:t>
            </a:r>
            <a:r>
              <a:rPr lang="en-US" sz="1100">
                <a:solidFill>
                  <a:srgbClr val="1F497D"/>
                </a:solidFill>
                <a:latin typeface="Arial"/>
                <a:ea typeface="Arial"/>
                <a:cs typeface="Arial"/>
                <a:sym typeface="Arial"/>
              </a:rPr>
              <a:t>The final step is to re-assess the program after a new cohort of students have had a chance to experience the new interventions, or curriculum, or teaching strategy. Importantly, data should be collected as similarly as they were in the first measurement occasion. This information allows us to compare students who experienced the new program to students who experienced the old program. If we’ve improved student learning, then the students experiencing the new program should perform better than the students who experienced the old program. Anyone in this Zoom room with some measurement and/or assessment chops knows that I’m oversimplifying a bit here, but the point is that we need to compare what we see in the new program to our baseline so that we can determine whether or not improvement has actually occurred.</a:t>
            </a:r>
            <a:endParaRPr sz="1100">
              <a:solidFill>
                <a:srgbClr val="1F497D"/>
              </a:solidFill>
              <a:latin typeface="Arial"/>
              <a:ea typeface="Arial"/>
              <a:cs typeface="Arial"/>
              <a:sym typeface="Arial"/>
            </a:endParaRPr>
          </a:p>
          <a:p>
            <a:pPr marL="0" lvl="0" indent="0" algn="l" rtl="0">
              <a:lnSpc>
                <a:spcPct val="115000"/>
              </a:lnSpc>
              <a:spcBef>
                <a:spcPts val="1200"/>
              </a:spcBef>
              <a:spcAft>
                <a:spcPts val="0"/>
              </a:spcAft>
              <a:buSzPts val="1100"/>
              <a:buNone/>
            </a:pPr>
            <a:r>
              <a:rPr lang="en-US" sz="1100">
                <a:solidFill>
                  <a:srgbClr val="1F497D"/>
                </a:solidFill>
                <a:latin typeface="Arial"/>
                <a:ea typeface="Arial"/>
                <a:cs typeface="Arial"/>
                <a:sym typeface="Arial"/>
              </a:rPr>
              <a:t>·</a:t>
            </a:r>
            <a:r>
              <a:rPr lang="en-US" sz="700">
                <a:solidFill>
                  <a:srgbClr val="1F497D"/>
                </a:solidFill>
                <a:latin typeface="Times New Roman"/>
                <a:ea typeface="Times New Roman"/>
                <a:cs typeface="Times New Roman"/>
                <a:sym typeface="Times New Roman"/>
              </a:rPr>
              <a:t>         </a:t>
            </a:r>
            <a:r>
              <a:rPr lang="en-US" sz="1100">
                <a:solidFill>
                  <a:srgbClr val="1F497D"/>
                </a:solidFill>
                <a:latin typeface="Arial"/>
                <a:ea typeface="Arial"/>
                <a:cs typeface="Arial"/>
                <a:sym typeface="Arial"/>
              </a:rPr>
              <a:t>We call this three-step process the simple model for learning improvement: assess, intervene, re-assess. </a:t>
            </a:r>
            <a:endParaRPr sz="1100">
              <a:solidFill>
                <a:srgbClr val="1F497D"/>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solidFill>
                  <a:srgbClr val="1F497D"/>
                </a:solidFill>
                <a:latin typeface="Arial"/>
                <a:ea typeface="Arial"/>
                <a:cs typeface="Arial"/>
                <a:sym typeface="Arial"/>
              </a:rPr>
              <a:t>Now, let’s look at an example. </a:t>
            </a:r>
            <a:endParaRPr sz="1100">
              <a:solidFill>
                <a:srgbClr val="1F497D"/>
              </a:solidFill>
              <a:latin typeface="Arial"/>
              <a:ea typeface="Arial"/>
              <a:cs typeface="Arial"/>
              <a:sym typeface="Arial"/>
            </a:endParaRPr>
          </a:p>
          <a:p>
            <a:pPr marL="0" lvl="0" indent="0" algn="l" rtl="0">
              <a:spcBef>
                <a:spcPts val="1200"/>
              </a:spcBef>
              <a:spcAft>
                <a:spcPts val="0"/>
              </a:spcAft>
              <a:buNone/>
            </a:pPr>
            <a:endParaRPr/>
          </a:p>
        </p:txBody>
      </p:sp>
      <p:sp>
        <p:nvSpPr>
          <p:cNvPr id="143" name="Google Shape;143;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8:notes"/>
          <p:cNvSpPr txBox="1">
            <a:spLocks noGrp="1"/>
          </p:cNvSpPr>
          <p:nvPr>
            <p:ph type="body" idx="1"/>
          </p:nvPr>
        </p:nvSpPr>
        <p:spPr>
          <a:xfrm>
            <a:off x="701040" y="4473891"/>
            <a:ext cx="5608320" cy="3660459"/>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solidFill>
                  <a:srgbClr val="1F497D"/>
                </a:solidFill>
                <a:latin typeface="Arial"/>
                <a:ea typeface="Arial"/>
                <a:cs typeface="Arial"/>
                <a:sym typeface="Arial"/>
              </a:rPr>
              <a:t>CP (15 minutes, 65 min total) Change vs Improvement and the Simple Model for Learning Improvement. </a:t>
            </a:r>
            <a:endParaRPr sz="1100">
              <a:solidFill>
                <a:srgbClr val="1F497D"/>
              </a:solidFill>
              <a:latin typeface="Arial"/>
              <a:ea typeface="Arial"/>
              <a:cs typeface="Arial"/>
              <a:sym typeface="Arial"/>
            </a:endParaRPr>
          </a:p>
          <a:p>
            <a:pPr marL="0" lvl="0" indent="0" algn="l" rtl="0">
              <a:spcBef>
                <a:spcPts val="1200"/>
              </a:spcBef>
              <a:spcAft>
                <a:spcPts val="0"/>
              </a:spcAft>
              <a:buNone/>
            </a:pPr>
            <a:endParaRPr/>
          </a:p>
        </p:txBody>
      </p:sp>
      <p:sp>
        <p:nvSpPr>
          <p:cNvPr id="155" name="Google Shape;155;p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9:notes"/>
          <p:cNvSpPr txBox="1">
            <a:spLocks noGrp="1"/>
          </p:cNvSpPr>
          <p:nvPr>
            <p:ph type="body" idx="1"/>
          </p:nvPr>
        </p:nvSpPr>
        <p:spPr>
          <a:xfrm>
            <a:off x="701040" y="4473891"/>
            <a:ext cx="5608320" cy="3660459"/>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solidFill>
                  <a:srgbClr val="1F497D"/>
                </a:solidFill>
                <a:latin typeface="Arial"/>
                <a:ea typeface="Arial"/>
                <a:cs typeface="Arial"/>
                <a:sym typeface="Arial"/>
              </a:rPr>
              <a:t>CP (15 minutes, 65 min total) Change vs Improvement and the Simple Model for Learning Improvement. </a:t>
            </a:r>
            <a:endParaRPr sz="1100">
              <a:solidFill>
                <a:srgbClr val="1F497D"/>
              </a:solidFill>
              <a:latin typeface="Arial"/>
              <a:ea typeface="Arial"/>
              <a:cs typeface="Arial"/>
              <a:sym typeface="Arial"/>
            </a:endParaRPr>
          </a:p>
          <a:p>
            <a:pPr marL="0" lvl="0" indent="0" algn="l" rtl="0">
              <a:spcBef>
                <a:spcPts val="1200"/>
              </a:spcBef>
              <a:spcAft>
                <a:spcPts val="0"/>
              </a:spcAft>
              <a:buClr>
                <a:schemeClr val="dk1"/>
              </a:buClr>
              <a:buFont typeface="Arial"/>
              <a:buNone/>
            </a:pPr>
            <a:endParaRPr sz="1100">
              <a:solidFill>
                <a:srgbClr val="1F497D"/>
              </a:solidFill>
            </a:endParaRPr>
          </a:p>
          <a:p>
            <a:pPr marL="0" lvl="0" indent="0" algn="l" rtl="0">
              <a:spcBef>
                <a:spcPts val="0"/>
              </a:spcBef>
              <a:spcAft>
                <a:spcPts val="0"/>
              </a:spcAft>
              <a:buClr>
                <a:schemeClr val="dk1"/>
              </a:buClr>
              <a:buFont typeface="Arial"/>
              <a:buNone/>
            </a:pPr>
            <a:endParaRPr sz="1100">
              <a:solidFill>
                <a:srgbClr val="1F497D"/>
              </a:solidFill>
            </a:endParaRPr>
          </a:p>
          <a:p>
            <a:pPr marL="0" lvl="0" indent="0" algn="l" rtl="0">
              <a:spcBef>
                <a:spcPts val="0"/>
              </a:spcBef>
              <a:spcAft>
                <a:spcPts val="0"/>
              </a:spcAft>
              <a:buClr>
                <a:schemeClr val="dk1"/>
              </a:buClr>
              <a:buFont typeface="Arial"/>
              <a:buNone/>
            </a:pPr>
            <a:r>
              <a:rPr lang="en-US" sz="1100">
                <a:solidFill>
                  <a:srgbClr val="1F497D"/>
                </a:solidFill>
              </a:rPr>
              <a:t>Of course, this is much more complicated in practice than it is in that snappy little phrase. Once we start getting into the nuts and bolts of managing a learning improvement initiative, things get a little bit more complicated. Now, Keston is going to provide a brief overview of the six-step process we describe in our book. </a:t>
            </a:r>
            <a:endParaRPr b="1"/>
          </a:p>
        </p:txBody>
      </p:sp>
      <p:sp>
        <p:nvSpPr>
          <p:cNvPr id="177" name="Google Shape;177;p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1:notes"/>
          <p:cNvSpPr txBox="1">
            <a:spLocks noGrp="1"/>
          </p:cNvSpPr>
          <p:nvPr>
            <p:ph type="body" idx="1"/>
          </p:nvPr>
        </p:nvSpPr>
        <p:spPr>
          <a:xfrm>
            <a:off x="701040" y="4473891"/>
            <a:ext cx="5608320" cy="3660459"/>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KFH (20 minutes, 95 min total) Overview of the six steps for improvement.</a:t>
            </a:r>
            <a:endParaRPr/>
          </a:p>
          <a:p>
            <a:pPr marL="0" lvl="0" indent="0" algn="l" rtl="0">
              <a:spcBef>
                <a:spcPts val="0"/>
              </a:spcBef>
              <a:spcAft>
                <a:spcPts val="0"/>
              </a:spcAft>
              <a:buNone/>
            </a:pPr>
            <a:endParaRPr/>
          </a:p>
        </p:txBody>
      </p:sp>
      <p:sp>
        <p:nvSpPr>
          <p:cNvPr id="185" name="Google Shape;185;p1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3:notes"/>
          <p:cNvSpPr txBox="1">
            <a:spLocks noGrp="1"/>
          </p:cNvSpPr>
          <p:nvPr>
            <p:ph type="body" idx="1"/>
          </p:nvPr>
        </p:nvSpPr>
        <p:spPr>
          <a:xfrm>
            <a:off x="701040" y="4473891"/>
            <a:ext cx="5608320" cy="3660459"/>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Font typeface="Arial"/>
              <a:buNone/>
            </a:pPr>
            <a:r>
              <a:rPr lang="en-US"/>
              <a:t>KFH (20 minutes, 95 min total) Overview of the six steps for improvement.</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None/>
            </a:pPr>
            <a:endParaRPr/>
          </a:p>
        </p:txBody>
      </p:sp>
      <p:sp>
        <p:nvSpPr>
          <p:cNvPr id="192" name="Google Shape;192;p1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4:notes"/>
          <p:cNvSpPr txBox="1">
            <a:spLocks noGrp="1"/>
          </p:cNvSpPr>
          <p:nvPr>
            <p:ph type="body" idx="1"/>
          </p:nvPr>
        </p:nvSpPr>
        <p:spPr>
          <a:xfrm>
            <a:off x="701040" y="4473891"/>
            <a:ext cx="5608320" cy="3660459"/>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Font typeface="Arial"/>
              <a:buNone/>
            </a:pPr>
            <a:r>
              <a:rPr lang="en-US"/>
              <a:t>KFH (20 minutes, 95 min total) Overview of the six steps for improvement.</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None/>
            </a:pPr>
            <a:endParaRPr/>
          </a:p>
        </p:txBody>
      </p:sp>
      <p:sp>
        <p:nvSpPr>
          <p:cNvPr id="201" name="Google Shape;201;p1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5:notes"/>
          <p:cNvSpPr txBox="1">
            <a:spLocks noGrp="1"/>
          </p:cNvSpPr>
          <p:nvPr>
            <p:ph type="body" idx="1"/>
          </p:nvPr>
        </p:nvSpPr>
        <p:spPr>
          <a:xfrm>
            <a:off x="701040" y="4473891"/>
            <a:ext cx="5608320" cy="3660459"/>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KFH (20 minutes, 95 min total) Overview of the six steps for improvement.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10" name="Google Shape;210;p1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6:notes"/>
          <p:cNvSpPr txBox="1">
            <a:spLocks noGrp="1"/>
          </p:cNvSpPr>
          <p:nvPr>
            <p:ph type="body" idx="1"/>
          </p:nvPr>
        </p:nvSpPr>
        <p:spPr>
          <a:xfrm>
            <a:off x="701040" y="4473891"/>
            <a:ext cx="5608320" cy="3660459"/>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a:t>KFH (20 minutes, 95 min total) Overview of the six steps for improvement.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220" name="Google Shape;220;p1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7:notes"/>
          <p:cNvSpPr txBox="1">
            <a:spLocks noGrp="1"/>
          </p:cNvSpPr>
          <p:nvPr>
            <p:ph type="body" idx="1"/>
          </p:nvPr>
        </p:nvSpPr>
        <p:spPr>
          <a:xfrm>
            <a:off x="701040" y="4473891"/>
            <a:ext cx="5608320" cy="3660459"/>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a:t>KFH (20 minutes, 95 min total) Overview of the six steps for improvement.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229" name="Google Shape;229;p1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8:notes"/>
          <p:cNvSpPr txBox="1">
            <a:spLocks noGrp="1"/>
          </p:cNvSpPr>
          <p:nvPr>
            <p:ph type="body" idx="1"/>
          </p:nvPr>
        </p:nvSpPr>
        <p:spPr>
          <a:xfrm>
            <a:off x="701040" y="4473891"/>
            <a:ext cx="5608320" cy="3660459"/>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a:t>KFH (20 minutes, 95 min total) Overview of the six steps for improvement.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238" name="Google Shape;238;p1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fb0dc2d5fe_0_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fb0dc2d5fe_0_4:notes"/>
          <p:cNvSpPr txBox="1">
            <a:spLocks noGrp="1"/>
          </p:cNvSpPr>
          <p:nvPr>
            <p:ph type="body" idx="1"/>
          </p:nvPr>
        </p:nvSpPr>
        <p:spPr>
          <a:xfrm>
            <a:off x="701040" y="4473891"/>
            <a:ext cx="5608200" cy="3660600"/>
          </a:xfrm>
          <a:prstGeom prst="rect">
            <a:avLst/>
          </a:prstGeom>
        </p:spPr>
        <p:txBody>
          <a:bodyPr spcFirstLastPara="1" wrap="square" lIns="93175" tIns="46575" rIns="93175" bIns="46575" anchor="t" anchorCtr="0">
            <a:noAutofit/>
          </a:bodyPr>
          <a:lstStyle/>
          <a:p>
            <a:pPr marL="0" lvl="0" indent="0" algn="l" rtl="0">
              <a:lnSpc>
                <a:spcPct val="115000"/>
              </a:lnSpc>
              <a:spcBef>
                <a:spcPts val="1200"/>
              </a:spcBef>
              <a:spcAft>
                <a:spcPts val="1200"/>
              </a:spcAft>
              <a:buNone/>
            </a:pPr>
            <a:r>
              <a:rPr lang="en-US"/>
              <a:t>CP (15 minutes , 20min total) Overview and chat introduction</a:t>
            </a:r>
            <a:endParaRPr/>
          </a:p>
        </p:txBody>
      </p:sp>
      <p:sp>
        <p:nvSpPr>
          <p:cNvPr id="72" name="Google Shape;72;gfb0dc2d5fe_0_4: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9:notes"/>
          <p:cNvSpPr txBox="1">
            <a:spLocks noGrp="1"/>
          </p:cNvSpPr>
          <p:nvPr>
            <p:ph type="body" idx="1"/>
          </p:nvPr>
        </p:nvSpPr>
        <p:spPr>
          <a:xfrm>
            <a:off x="701040" y="4473891"/>
            <a:ext cx="5608320" cy="3660459"/>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a:t>KFH (20 minutes, 95 min total) Overview of the six steps for improvement.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247" name="Google Shape;247;p1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20:notes"/>
          <p:cNvSpPr txBox="1">
            <a:spLocks noGrp="1"/>
          </p:cNvSpPr>
          <p:nvPr>
            <p:ph type="body" idx="1"/>
          </p:nvPr>
        </p:nvSpPr>
        <p:spPr>
          <a:xfrm>
            <a:off x="701040" y="4473891"/>
            <a:ext cx="5608320" cy="3660459"/>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a:t>KFH (20 minutes, 95 min total) Overview of the six steps for improvement.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256" name="Google Shape;256;p2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21:notes"/>
          <p:cNvSpPr txBox="1">
            <a:spLocks noGrp="1"/>
          </p:cNvSpPr>
          <p:nvPr>
            <p:ph type="body" idx="1"/>
          </p:nvPr>
        </p:nvSpPr>
        <p:spPr>
          <a:xfrm>
            <a:off x="701040" y="4473891"/>
            <a:ext cx="5608320" cy="3660459"/>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a:t>KFH (20 minutes, 95 min total) Overview of the six steps for improvement.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265" name="Google Shape;265;p2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22:notes"/>
          <p:cNvSpPr txBox="1">
            <a:spLocks noGrp="1"/>
          </p:cNvSpPr>
          <p:nvPr>
            <p:ph type="body" idx="1"/>
          </p:nvPr>
        </p:nvSpPr>
        <p:spPr>
          <a:xfrm>
            <a:off x="701040" y="4473891"/>
            <a:ext cx="5608320" cy="3660459"/>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a:t>KFH (20 minutes, 95 min total) Overview of the six steps for improvement.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275" name="Google Shape;275;p2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23:notes"/>
          <p:cNvSpPr txBox="1">
            <a:spLocks noGrp="1"/>
          </p:cNvSpPr>
          <p:nvPr>
            <p:ph type="body" idx="1"/>
          </p:nvPr>
        </p:nvSpPr>
        <p:spPr>
          <a:xfrm>
            <a:off x="701040" y="4473891"/>
            <a:ext cx="5608320" cy="3660459"/>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a:t>KFH (20 minutes, 95 min total) Overview of the six steps for improvement.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284" name="Google Shape;284;p2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24:notes"/>
          <p:cNvSpPr txBox="1">
            <a:spLocks noGrp="1"/>
          </p:cNvSpPr>
          <p:nvPr>
            <p:ph type="body" idx="1"/>
          </p:nvPr>
        </p:nvSpPr>
        <p:spPr>
          <a:xfrm>
            <a:off x="701040" y="4473891"/>
            <a:ext cx="5608320" cy="3660459"/>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a:t>KFH (20 minutes, 95 min total) Overview of the six steps for improvement.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294" name="Google Shape;294;p2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25:notes"/>
          <p:cNvSpPr txBox="1">
            <a:spLocks noGrp="1"/>
          </p:cNvSpPr>
          <p:nvPr>
            <p:ph type="body" idx="1"/>
          </p:nvPr>
        </p:nvSpPr>
        <p:spPr>
          <a:xfrm>
            <a:off x="701040" y="4473891"/>
            <a:ext cx="5608320" cy="3660459"/>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a:t>KFH (20 minutes, 95 min total) Overview of the six steps for improvement.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303" name="Google Shape;303;p2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04a6c90771_0_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104a6c90771_0_14:notes"/>
          <p:cNvSpPr txBox="1">
            <a:spLocks noGrp="1"/>
          </p:cNvSpPr>
          <p:nvPr>
            <p:ph type="body" idx="1"/>
          </p:nvPr>
        </p:nvSpPr>
        <p:spPr>
          <a:xfrm>
            <a:off x="701040" y="4473891"/>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KHF</a:t>
            </a:r>
            <a:endParaRPr/>
          </a:p>
          <a:p>
            <a:pPr marL="0" lvl="0" indent="0" algn="l" rtl="0">
              <a:spcBef>
                <a:spcPts val="0"/>
              </a:spcBef>
              <a:spcAft>
                <a:spcPts val="0"/>
              </a:spcAft>
              <a:buNone/>
            </a:pPr>
            <a:endParaRPr/>
          </a:p>
          <a:p>
            <a:pPr marL="0" lvl="0" indent="0" algn="l" rtl="0">
              <a:spcBef>
                <a:spcPts val="0"/>
              </a:spcBef>
              <a:spcAft>
                <a:spcPts val="0"/>
              </a:spcAft>
              <a:buNone/>
            </a:pPr>
            <a:r>
              <a:rPr lang="en-US"/>
              <a:t>For each of these breakout sessions, have a worksheet and put on the conference page. also include the visual so they have a list of the six steps</a:t>
            </a:r>
            <a:endParaRPr/>
          </a:p>
        </p:txBody>
      </p:sp>
      <p:sp>
        <p:nvSpPr>
          <p:cNvPr id="326" name="Google Shape;326;g104a6c90771_0_14: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04a6c90771_0_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104a6c90771_0_21:notes"/>
          <p:cNvSpPr txBox="1">
            <a:spLocks noGrp="1"/>
          </p:cNvSpPr>
          <p:nvPr>
            <p:ph type="body" idx="1"/>
          </p:nvPr>
        </p:nvSpPr>
        <p:spPr>
          <a:xfrm>
            <a:off x="701040" y="4473891"/>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both: </a:t>
            </a:r>
            <a:r>
              <a:rPr lang="en-US" sz="1100" b="1">
                <a:latin typeface="Arial"/>
                <a:ea typeface="Arial"/>
                <a:cs typeface="Arial"/>
                <a:sym typeface="Arial"/>
              </a:rPr>
              <a:t>Model this and then also break it down for a few minutes. 10 minute to model, 5 to break down. My example: intro stats techniques in the psych program. My responses will be the “ideal” responses: something clearly defined, a clear set of places in the curriculum where this will be implemented, and a collective will to improve. </a:t>
            </a:r>
            <a:endParaRPr sz="1100" b="1">
              <a:latin typeface="Arial"/>
              <a:ea typeface="Arial"/>
              <a:cs typeface="Arial"/>
              <a:sym typeface="Arial"/>
            </a:endParaRPr>
          </a:p>
          <a:p>
            <a:pPr marL="0" lvl="0" indent="0" algn="l" rtl="0">
              <a:spcBef>
                <a:spcPts val="0"/>
              </a:spcBef>
              <a:spcAft>
                <a:spcPts val="0"/>
              </a:spcAft>
              <a:buNone/>
            </a:pPr>
            <a:endParaRPr/>
          </a:p>
        </p:txBody>
      </p:sp>
      <p:sp>
        <p:nvSpPr>
          <p:cNvPr id="334" name="Google Shape;334;g104a6c90771_0_21: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04a6c90771_0_3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104a6c90771_0_33:notes"/>
          <p:cNvSpPr txBox="1">
            <a:spLocks noGrp="1"/>
          </p:cNvSpPr>
          <p:nvPr>
            <p:ph type="body" idx="1"/>
          </p:nvPr>
        </p:nvSpPr>
        <p:spPr>
          <a:xfrm>
            <a:off x="701040" y="4473891"/>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41" name="Google Shape;341;g104a6c90771_0_33: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0272108473_0_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0272108473_0_2:notes"/>
          <p:cNvSpPr txBox="1">
            <a:spLocks noGrp="1"/>
          </p:cNvSpPr>
          <p:nvPr>
            <p:ph type="body" idx="1"/>
          </p:nvPr>
        </p:nvSpPr>
        <p:spPr>
          <a:xfrm>
            <a:off x="701040" y="4473891"/>
            <a:ext cx="5608200" cy="3660600"/>
          </a:xfrm>
          <a:prstGeom prst="rect">
            <a:avLst/>
          </a:prstGeom>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CP (15 minutes , 20min total) Overview and chat introduction</a:t>
            </a:r>
            <a:endParaRPr/>
          </a:p>
          <a:p>
            <a:pPr marL="0" lvl="0" indent="0" algn="l" rtl="0">
              <a:lnSpc>
                <a:spcPct val="115000"/>
              </a:lnSpc>
              <a:spcBef>
                <a:spcPts val="1200"/>
              </a:spcBef>
              <a:spcAft>
                <a:spcPts val="1200"/>
              </a:spcAft>
              <a:buNone/>
            </a:pPr>
            <a:endParaRPr/>
          </a:p>
        </p:txBody>
      </p:sp>
      <p:sp>
        <p:nvSpPr>
          <p:cNvPr id="80" name="Google Shape;80;g10272108473_0_2: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f58199dd58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f58199dd58_0_0:notes"/>
          <p:cNvSpPr txBox="1">
            <a:spLocks noGrp="1"/>
          </p:cNvSpPr>
          <p:nvPr>
            <p:ph type="body" idx="1"/>
          </p:nvPr>
        </p:nvSpPr>
        <p:spPr>
          <a:xfrm>
            <a:off x="701040" y="4473891"/>
            <a:ext cx="5608200" cy="3660600"/>
          </a:xfrm>
          <a:prstGeom prst="rect">
            <a:avLst/>
          </a:prstGeom>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solidFill>
                  <a:srgbClr val="1F497D"/>
                </a:solidFill>
                <a:latin typeface="Arial"/>
                <a:ea typeface="Arial"/>
                <a:cs typeface="Arial"/>
                <a:sym typeface="Arial"/>
              </a:rPr>
              <a:t>COP &amp; KHF</a:t>
            </a:r>
            <a:endParaRPr sz="1100">
              <a:solidFill>
                <a:srgbClr val="1F497D"/>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solidFill>
                  <a:srgbClr val="1F497D"/>
                </a:solidFill>
                <a:latin typeface="Arial"/>
                <a:ea typeface="Arial"/>
                <a:cs typeface="Arial"/>
                <a:sym typeface="Arial"/>
              </a:rPr>
              <a:t>·</a:t>
            </a:r>
            <a:r>
              <a:rPr lang="en-US" sz="700">
                <a:solidFill>
                  <a:srgbClr val="1F497D"/>
                </a:solidFill>
                <a:latin typeface="Times New Roman"/>
                <a:ea typeface="Times New Roman"/>
                <a:cs typeface="Times New Roman"/>
                <a:sym typeface="Times New Roman"/>
              </a:rPr>
              <a:t>         </a:t>
            </a:r>
            <a:r>
              <a:rPr lang="en-US" sz="1100">
                <a:solidFill>
                  <a:srgbClr val="1F497D"/>
                </a:solidFill>
                <a:latin typeface="Arial"/>
                <a:ea typeface="Arial"/>
                <a:cs typeface="Arial"/>
                <a:sym typeface="Arial"/>
              </a:rPr>
              <a:t>Let’s go back to that idea of interventions. Obviously, when we say that we’re choosing or designing interventions, we’re talking about finding a strategy that will work for our chosen objective, that’ll work for our students, and that’ll work for our faculty. We’re operating within real-world constraints for things like time and energy and available time in our courses. So what I want you to do now is think back on times that you’ve seen programmatic or institutional initiatives where the interventions were not well-designed. Maybe they were too ambitious—trying to fit too much into not enough time, or without enough support—or maybe they weren’t ambitious enough (so, perhaps they had lofty goals but could only devote a 50-minute course session to improving something like analytical writing skills). If you’re comfortable doing so, go ahead and add a brief summary of that experience to the chat box. What happened? What do you think the problem was? </a:t>
            </a:r>
            <a:endParaRPr sz="1100">
              <a:solidFill>
                <a:srgbClr val="1F497D"/>
              </a:solidFill>
              <a:latin typeface="Arial"/>
              <a:ea typeface="Arial"/>
              <a:cs typeface="Arial"/>
              <a:sym typeface="Arial"/>
            </a:endParaRPr>
          </a:p>
          <a:p>
            <a:pPr marL="0" lvl="0" indent="0" algn="l" rtl="0">
              <a:spcBef>
                <a:spcPts val="1200"/>
              </a:spcBef>
              <a:spcAft>
                <a:spcPts val="0"/>
              </a:spcAft>
              <a:buNone/>
            </a:pPr>
            <a:endParaRPr/>
          </a:p>
        </p:txBody>
      </p:sp>
      <p:sp>
        <p:nvSpPr>
          <p:cNvPr id="349" name="Google Shape;349;gf58199dd58_0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f58199dd58_0_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f58199dd58_0_7:notes"/>
          <p:cNvSpPr txBox="1">
            <a:spLocks noGrp="1"/>
          </p:cNvSpPr>
          <p:nvPr>
            <p:ph type="body" idx="1"/>
          </p:nvPr>
        </p:nvSpPr>
        <p:spPr>
          <a:xfrm>
            <a:off x="701040" y="4473891"/>
            <a:ext cx="5608200" cy="3660600"/>
          </a:xfrm>
          <a:prstGeom prst="rect">
            <a:avLst/>
          </a:prstGeom>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lt1"/>
              </a:buClr>
              <a:buSzPts val="1100"/>
              <a:buFont typeface="Arial"/>
              <a:buNone/>
            </a:pPr>
            <a:r>
              <a:rPr lang="en-US" sz="1100">
                <a:solidFill>
                  <a:srgbClr val="1F497D"/>
                </a:solidFill>
                <a:latin typeface="Arial"/>
                <a:ea typeface="Arial"/>
                <a:cs typeface="Arial"/>
                <a:sym typeface="Arial"/>
              </a:rPr>
              <a:t>COP &amp; KHF</a:t>
            </a:r>
            <a:endParaRPr sz="1100">
              <a:solidFill>
                <a:srgbClr val="1F497D"/>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solidFill>
                  <a:srgbClr val="1F497D"/>
                </a:solidFill>
                <a:latin typeface="Arial"/>
                <a:ea typeface="Arial"/>
                <a:cs typeface="Arial"/>
                <a:sym typeface="Arial"/>
              </a:rPr>
              <a:t>·</a:t>
            </a:r>
            <a:r>
              <a:rPr lang="en-US" sz="700">
                <a:solidFill>
                  <a:srgbClr val="1F497D"/>
                </a:solidFill>
                <a:latin typeface="Times New Roman"/>
                <a:ea typeface="Times New Roman"/>
                <a:cs typeface="Times New Roman"/>
                <a:sym typeface="Times New Roman"/>
              </a:rPr>
              <a:t>         </a:t>
            </a:r>
            <a:r>
              <a:rPr lang="en-US" sz="1100">
                <a:solidFill>
                  <a:srgbClr val="1F497D"/>
                </a:solidFill>
                <a:latin typeface="Arial"/>
                <a:ea typeface="Arial"/>
                <a:cs typeface="Arial"/>
                <a:sym typeface="Arial"/>
              </a:rPr>
              <a:t>Choose one area to improve. Make it ambitious, but consider whether or not it’s reasonable that you can expect that area to be improved in the amount of time you have. If you’re working across a major program, it’s going to be more amenable to ambitious improvement efforts than if you’re working on a section of gen ed.</a:t>
            </a:r>
            <a:endParaRPr sz="1100">
              <a:solidFill>
                <a:srgbClr val="1F497D"/>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solidFill>
                  <a:srgbClr val="1F497D"/>
                </a:solidFill>
                <a:latin typeface="Arial"/>
                <a:ea typeface="Arial"/>
                <a:cs typeface="Arial"/>
                <a:sym typeface="Arial"/>
              </a:rPr>
              <a:t>·</a:t>
            </a:r>
            <a:r>
              <a:rPr lang="en-US" sz="700">
                <a:solidFill>
                  <a:srgbClr val="1F497D"/>
                </a:solidFill>
                <a:latin typeface="Times New Roman"/>
                <a:ea typeface="Times New Roman"/>
                <a:cs typeface="Times New Roman"/>
                <a:sym typeface="Times New Roman"/>
              </a:rPr>
              <a:t>         </a:t>
            </a:r>
            <a:r>
              <a:rPr lang="en-US" sz="1100">
                <a:solidFill>
                  <a:srgbClr val="1F497D"/>
                </a:solidFill>
                <a:latin typeface="Arial"/>
                <a:ea typeface="Arial"/>
                <a:cs typeface="Arial"/>
                <a:sym typeface="Arial"/>
              </a:rPr>
              <a:t>The literature is there to guide you. Knowing what other people have done successfully (or unsuccessfully) can help you determine the appropriate level of ambition for the objectives you’re trying to improve. Particularly if you’re working in a domain that has a rich tradition of SoTL.</a:t>
            </a:r>
            <a:endParaRPr sz="1100">
              <a:solidFill>
                <a:srgbClr val="1F497D"/>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solidFill>
                  <a:srgbClr val="1F497D"/>
                </a:solidFill>
                <a:latin typeface="Arial"/>
                <a:ea typeface="Arial"/>
                <a:cs typeface="Arial"/>
                <a:sym typeface="Arial"/>
              </a:rPr>
              <a:t>·</a:t>
            </a:r>
            <a:r>
              <a:rPr lang="en-US" sz="700">
                <a:solidFill>
                  <a:srgbClr val="1F497D"/>
                </a:solidFill>
                <a:latin typeface="Times New Roman"/>
                <a:ea typeface="Times New Roman"/>
                <a:cs typeface="Times New Roman"/>
                <a:sym typeface="Times New Roman"/>
              </a:rPr>
              <a:t>         </a:t>
            </a:r>
            <a:r>
              <a:rPr lang="en-US" sz="1100">
                <a:solidFill>
                  <a:srgbClr val="1F497D"/>
                </a:solidFill>
                <a:latin typeface="Arial"/>
                <a:ea typeface="Arial"/>
                <a:cs typeface="Arial"/>
                <a:sym typeface="Arial"/>
              </a:rPr>
              <a:t>Partnerships matter, both with centers for teaching excellence (if you have them) and the progams you’re looking to work with. If we want to achieve program-level improvement, then we can’t usually rely on one or two go-getters. We need to build relationships with lots of people in the program. This might mean starting with the programs that you already know well, where a larger proportion of faculty have participated in assessment workshops, etc. </a:t>
            </a:r>
            <a:endParaRPr sz="1100">
              <a:solidFill>
                <a:srgbClr val="1F497D"/>
              </a:solidFill>
              <a:latin typeface="Arial"/>
              <a:ea typeface="Arial"/>
              <a:cs typeface="Arial"/>
              <a:sym typeface="Arial"/>
            </a:endParaRPr>
          </a:p>
          <a:p>
            <a:pPr marL="0" lvl="0" indent="0" algn="l" rtl="0">
              <a:spcBef>
                <a:spcPts val="1200"/>
              </a:spcBef>
              <a:spcAft>
                <a:spcPts val="0"/>
              </a:spcAft>
              <a:buNone/>
            </a:pPr>
            <a:endParaRPr/>
          </a:p>
        </p:txBody>
      </p:sp>
      <p:sp>
        <p:nvSpPr>
          <p:cNvPr id="357" name="Google Shape;357;gf58199dd58_0_7: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f1aae7037b_1_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gf1aae7037b_1_11:notes"/>
          <p:cNvSpPr txBox="1">
            <a:spLocks noGrp="1"/>
          </p:cNvSpPr>
          <p:nvPr>
            <p:ph type="body" idx="1"/>
          </p:nvPr>
        </p:nvSpPr>
        <p:spPr>
          <a:xfrm>
            <a:off x="701040" y="4473891"/>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Partnerships and will to improve</a:t>
            </a:r>
            <a:endParaRPr/>
          </a:p>
          <a:p>
            <a:pPr marL="0" lvl="0" indent="0" algn="l" rtl="0">
              <a:spcBef>
                <a:spcPts val="0"/>
              </a:spcBef>
              <a:spcAft>
                <a:spcPts val="0"/>
              </a:spcAft>
              <a:buNone/>
            </a:pPr>
            <a:endParaRPr/>
          </a:p>
          <a:p>
            <a:pPr marL="0" lvl="0" indent="0" algn="l" rtl="0">
              <a:spcBef>
                <a:spcPts val="0"/>
              </a:spcBef>
              <a:spcAft>
                <a:spcPts val="0"/>
              </a:spcAft>
              <a:buNone/>
            </a:pPr>
            <a:r>
              <a:rPr lang="en-US"/>
              <a:t>Buy our book</a:t>
            </a:r>
            <a:endParaRPr/>
          </a:p>
        </p:txBody>
      </p:sp>
      <p:sp>
        <p:nvSpPr>
          <p:cNvPr id="365" name="Google Shape;365;gf1aae7037b_1_1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27:notes"/>
          <p:cNvSpPr txBox="1">
            <a:spLocks noGrp="1"/>
          </p:cNvSpPr>
          <p:nvPr>
            <p:ph type="body" idx="1"/>
          </p:nvPr>
        </p:nvSpPr>
        <p:spPr>
          <a:xfrm>
            <a:off x="701040" y="4473891"/>
            <a:ext cx="5608320" cy="3660459"/>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KF</a:t>
            </a:r>
            <a:endParaRPr/>
          </a:p>
        </p:txBody>
      </p:sp>
      <p:sp>
        <p:nvSpPr>
          <p:cNvPr id="372" name="Google Shape;372;p2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f58199dd58_0_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f58199dd58_0_14:notes"/>
          <p:cNvSpPr txBox="1">
            <a:spLocks noGrp="1"/>
          </p:cNvSpPr>
          <p:nvPr>
            <p:ph type="body" idx="1"/>
          </p:nvPr>
        </p:nvSpPr>
        <p:spPr>
          <a:xfrm>
            <a:off x="701040" y="4473891"/>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83" name="Google Shape;383;gf58199dd58_0_14: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30:notes"/>
          <p:cNvSpPr txBox="1">
            <a:spLocks noGrp="1"/>
          </p:cNvSpPr>
          <p:nvPr>
            <p:ph type="body" idx="1"/>
          </p:nvPr>
        </p:nvSpPr>
        <p:spPr>
          <a:xfrm>
            <a:off x="701040" y="4473891"/>
            <a:ext cx="5608320" cy="3660459"/>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90" name="Google Shape;390;p3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31:notes"/>
          <p:cNvSpPr txBox="1">
            <a:spLocks noGrp="1"/>
          </p:cNvSpPr>
          <p:nvPr>
            <p:ph type="body" idx="1"/>
          </p:nvPr>
        </p:nvSpPr>
        <p:spPr>
          <a:xfrm>
            <a:off x="701040" y="4473891"/>
            <a:ext cx="5608320" cy="3660459"/>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98" name="Google Shape;398;p3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f58199dd58_0_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f58199dd58_0_21:notes"/>
          <p:cNvSpPr txBox="1">
            <a:spLocks noGrp="1"/>
          </p:cNvSpPr>
          <p:nvPr>
            <p:ph type="body" idx="1"/>
          </p:nvPr>
        </p:nvSpPr>
        <p:spPr>
          <a:xfrm>
            <a:off x="701040" y="4473891"/>
            <a:ext cx="5608200" cy="3660600"/>
          </a:xfrm>
          <a:prstGeom prst="rect">
            <a:avLst/>
          </a:prstGeom>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solidFill>
                  <a:srgbClr val="1F497D"/>
                </a:solidFill>
                <a:latin typeface="Arial"/>
                <a:ea typeface="Arial"/>
                <a:cs typeface="Arial"/>
                <a:sym typeface="Arial"/>
              </a:rPr>
              <a:t>CP (30 minutes, 50 min total) Current state of affairs (i.e., lack of examples of demonstrable learning improvement in higher education, calls for evidence) b. Think. Pair. Share. Why is learning improvement so rare? INTERACTIVE</a:t>
            </a:r>
            <a:endParaRPr sz="1100">
              <a:solidFill>
                <a:srgbClr val="1F497D"/>
              </a:solidFill>
              <a:latin typeface="Arial"/>
              <a:ea typeface="Arial"/>
              <a:cs typeface="Arial"/>
              <a:sym typeface="Arial"/>
            </a:endParaRPr>
          </a:p>
          <a:p>
            <a:pPr marL="0" lvl="0" indent="0" algn="l" rtl="0">
              <a:lnSpc>
                <a:spcPct val="115000"/>
              </a:lnSpc>
              <a:spcBef>
                <a:spcPts val="1200"/>
              </a:spcBef>
              <a:spcAft>
                <a:spcPts val="1200"/>
              </a:spcAft>
              <a:buClr>
                <a:schemeClr val="dk1"/>
              </a:buClr>
              <a:buSzPts val="1100"/>
              <a:buFont typeface="Arial"/>
              <a:buNone/>
            </a:pPr>
            <a:r>
              <a:rPr lang="en-US" sz="1100">
                <a:solidFill>
                  <a:srgbClr val="1F497D"/>
                </a:solidFill>
                <a:latin typeface="Arial"/>
                <a:ea typeface="Arial"/>
                <a:cs typeface="Arial"/>
                <a:sym typeface="Arial"/>
              </a:rPr>
              <a:t>·</a:t>
            </a:r>
            <a:r>
              <a:rPr lang="en-US" sz="700">
                <a:solidFill>
                  <a:srgbClr val="1F497D"/>
                </a:solidFill>
                <a:latin typeface="Times New Roman"/>
                <a:ea typeface="Times New Roman"/>
                <a:cs typeface="Times New Roman"/>
                <a:sym typeface="Times New Roman"/>
              </a:rPr>
              <a:t>         </a:t>
            </a:r>
            <a:r>
              <a:rPr lang="en-US" sz="1100">
                <a:solidFill>
                  <a:srgbClr val="1F497D"/>
                </a:solidFill>
                <a:latin typeface="Arial"/>
                <a:ea typeface="Arial"/>
                <a:cs typeface="Arial"/>
                <a:sym typeface="Arial"/>
              </a:rPr>
              <a:t>For a long time, the field of academic assessment has implicitly (or explicitly) assumed that having access to the right kinds of high-quality data—and developing assessment literacy among higher ed folks—would result in improved student learning. The chain of thought goes better information leads to better pedagogical strategies leads to better (and more) student learning</a:t>
            </a:r>
            <a:endParaRPr/>
          </a:p>
        </p:txBody>
      </p:sp>
      <p:sp>
        <p:nvSpPr>
          <p:cNvPr id="87" name="Google Shape;87;gf58199dd58_0_21: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701040" y="4473891"/>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solidFill>
                  <a:srgbClr val="1F497D"/>
                </a:solidFill>
                <a:latin typeface="Arial"/>
                <a:ea typeface="Arial"/>
                <a:cs typeface="Arial"/>
                <a:sym typeface="Arial"/>
              </a:rPr>
              <a:t>CP (30 minutes, 50 min total) Current state of affairs (i.e., lack of examples of demonstrable learning improvement in higher education, calls for evidence) b. Think. Pair. Share. Why is learning improvement so rare? INTERACTIVE</a:t>
            </a:r>
            <a:endParaRPr sz="1100">
              <a:solidFill>
                <a:srgbClr val="1F497D"/>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sz="700">
              <a:solidFill>
                <a:srgbClr val="1F497D"/>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sz="700">
                <a:solidFill>
                  <a:srgbClr val="1F497D"/>
                </a:solidFill>
                <a:latin typeface="Times New Roman"/>
                <a:ea typeface="Times New Roman"/>
                <a:cs typeface="Times New Roman"/>
                <a:sym typeface="Times New Roman"/>
              </a:rPr>
              <a:t> </a:t>
            </a:r>
            <a:r>
              <a:rPr lang="en-US" sz="1100">
                <a:solidFill>
                  <a:srgbClr val="1F497D"/>
                </a:solidFill>
                <a:latin typeface="Arial"/>
                <a:ea typeface="Arial"/>
                <a:cs typeface="Arial"/>
                <a:sym typeface="Arial"/>
              </a:rPr>
              <a:t>About a decade ago, Trudy Banta and colleagues set out to find examples of assessment that demonstrated improved student learning. 146 assessment reports were submitted as profiles of best practice from universities around the country. How many do you think actually showed improvement? </a:t>
            </a:r>
            <a:endParaRPr sz="1100">
              <a:solidFill>
                <a:srgbClr val="1F497D"/>
              </a:solidFill>
              <a:latin typeface="Arial"/>
              <a:ea typeface="Arial"/>
              <a:cs typeface="Arial"/>
              <a:sym typeface="Arial"/>
            </a:endParaRPr>
          </a:p>
          <a:p>
            <a:pPr marL="0" lvl="0" indent="0" algn="l" rtl="0">
              <a:spcBef>
                <a:spcPts val="1200"/>
              </a:spcBef>
              <a:spcAft>
                <a:spcPts val="0"/>
              </a:spcAft>
              <a:buNone/>
            </a:pPr>
            <a:endParaRPr/>
          </a:p>
        </p:txBody>
      </p:sp>
      <p:sp>
        <p:nvSpPr>
          <p:cNvPr id="100" name="Google Shape;100;p2: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3:notes"/>
          <p:cNvSpPr txBox="1">
            <a:spLocks noGrp="1"/>
          </p:cNvSpPr>
          <p:nvPr>
            <p:ph type="body" idx="1"/>
          </p:nvPr>
        </p:nvSpPr>
        <p:spPr>
          <a:xfrm>
            <a:off x="701040" y="4473891"/>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lt1"/>
              </a:buClr>
              <a:buSzPts val="1100"/>
              <a:buFont typeface="Arial"/>
              <a:buNone/>
            </a:pPr>
            <a:r>
              <a:rPr lang="en-US" sz="1100">
                <a:solidFill>
                  <a:srgbClr val="1F497D"/>
                </a:solidFill>
                <a:latin typeface="Arial"/>
                <a:ea typeface="Arial"/>
                <a:cs typeface="Arial"/>
                <a:sym typeface="Arial"/>
              </a:rPr>
              <a:t>CP (30 minutes, 50 min total) Current state of affairs (i.e., lack of examples of demonstrable learning improvement in higher education, calls for evidence) b. Think. Pair. Share. Why is learning improvement so rare? INTERACTIVE</a:t>
            </a:r>
            <a:endParaRPr sz="1100">
              <a:solidFill>
                <a:srgbClr val="1F497D"/>
              </a:solidFill>
              <a:latin typeface="Arial"/>
              <a:ea typeface="Arial"/>
              <a:cs typeface="Arial"/>
              <a:sym typeface="Arial"/>
            </a:endParaRPr>
          </a:p>
          <a:p>
            <a:pPr marL="0" lvl="0" indent="0" algn="l" rtl="0">
              <a:spcBef>
                <a:spcPts val="1200"/>
              </a:spcBef>
              <a:spcAft>
                <a:spcPts val="0"/>
              </a:spcAft>
              <a:buNone/>
            </a:pPr>
            <a:endParaRPr sz="1100">
              <a:solidFill>
                <a:srgbClr val="1F497D"/>
              </a:solidFill>
              <a:latin typeface="Arial"/>
              <a:ea typeface="Arial"/>
              <a:cs typeface="Arial"/>
              <a:sym typeface="Arial"/>
            </a:endParaRPr>
          </a:p>
          <a:p>
            <a:pPr marL="0" lvl="0" indent="0" algn="l" rtl="0">
              <a:spcBef>
                <a:spcPts val="0"/>
              </a:spcBef>
              <a:spcAft>
                <a:spcPts val="0"/>
              </a:spcAft>
              <a:buNone/>
            </a:pPr>
            <a:r>
              <a:rPr lang="en-US" sz="1100">
                <a:solidFill>
                  <a:srgbClr val="1F497D"/>
                </a:solidFill>
                <a:latin typeface="Arial"/>
                <a:ea typeface="Arial"/>
                <a:cs typeface="Arial"/>
                <a:sym typeface="Arial"/>
              </a:rPr>
              <a:t>Only 9. Just 6 percent of the reports actually demonstrated that student learning had improved. This throws a wrench into our logic model. </a:t>
            </a:r>
            <a:endParaRPr sz="1100">
              <a:solidFill>
                <a:srgbClr val="1F497D"/>
              </a:solidFill>
              <a:latin typeface="Arial"/>
              <a:ea typeface="Arial"/>
              <a:cs typeface="Arial"/>
              <a:sym typeface="Arial"/>
            </a:endParaRPr>
          </a:p>
          <a:p>
            <a:pPr marL="0" lvl="0" indent="0" algn="l" rtl="0">
              <a:spcBef>
                <a:spcPts val="0"/>
              </a:spcBef>
              <a:spcAft>
                <a:spcPts val="0"/>
              </a:spcAft>
              <a:buNone/>
            </a:pPr>
            <a:endParaRPr/>
          </a:p>
        </p:txBody>
      </p:sp>
      <p:sp>
        <p:nvSpPr>
          <p:cNvPr id="108" name="Google Shape;108;p3: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4:notes"/>
          <p:cNvSpPr txBox="1">
            <a:spLocks noGrp="1"/>
          </p:cNvSpPr>
          <p:nvPr>
            <p:ph type="body" idx="1"/>
          </p:nvPr>
        </p:nvSpPr>
        <p:spPr>
          <a:xfrm>
            <a:off x="701040" y="4473891"/>
            <a:ext cx="5608320" cy="3660459"/>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r>
              <a:rPr lang="en-US" sz="1100">
                <a:solidFill>
                  <a:srgbClr val="1F497D"/>
                </a:solidFill>
                <a:latin typeface="Arial"/>
                <a:ea typeface="Arial"/>
                <a:cs typeface="Arial"/>
                <a:sym typeface="Arial"/>
              </a:rPr>
              <a:t>CP (30 minutes, 50 min total) Current state of affairs (i.e., lack of examples of demonstrable learning improvement in higher education, calls for evidence) b. Think. Pair. Share. Why is learning improvement so rare? INTERACTIVE</a:t>
            </a:r>
            <a:endParaRPr sz="1100">
              <a:solidFill>
                <a:srgbClr val="1F497D"/>
              </a:solidFill>
              <a:latin typeface="Arial"/>
              <a:ea typeface="Arial"/>
              <a:cs typeface="Arial"/>
              <a:sym typeface="Arial"/>
            </a:endParaRPr>
          </a:p>
          <a:p>
            <a:pPr marL="0" lvl="0" indent="0" algn="l" rtl="0">
              <a:lnSpc>
                <a:spcPct val="115000"/>
              </a:lnSpc>
              <a:spcBef>
                <a:spcPts val="1200"/>
              </a:spcBef>
              <a:spcAft>
                <a:spcPts val="0"/>
              </a:spcAft>
              <a:buNone/>
            </a:pPr>
            <a:endParaRPr sz="1100">
              <a:solidFill>
                <a:srgbClr val="1F497D"/>
              </a:solidFill>
              <a:latin typeface="Arial"/>
              <a:ea typeface="Arial"/>
              <a:cs typeface="Arial"/>
              <a:sym typeface="Arial"/>
            </a:endParaRPr>
          </a:p>
          <a:p>
            <a:pPr marL="457200" lvl="0" indent="-298450" algn="l" rtl="0">
              <a:spcBef>
                <a:spcPts val="1200"/>
              </a:spcBef>
              <a:spcAft>
                <a:spcPts val="0"/>
              </a:spcAft>
              <a:buClr>
                <a:srgbClr val="1F497D"/>
              </a:buClr>
              <a:buSzPts val="1100"/>
              <a:buChar char="●"/>
            </a:pPr>
            <a:r>
              <a:rPr lang="en-US" sz="1100">
                <a:solidFill>
                  <a:srgbClr val="1F497D"/>
                </a:solidFill>
                <a:latin typeface="Times New Roman"/>
                <a:ea typeface="Times New Roman"/>
                <a:cs typeface="Times New Roman"/>
                <a:sym typeface="Times New Roman"/>
              </a:rPr>
              <a:t>It turns out that most colleges and universities are using multiple measures to assess student learning outcomes, but they’re not closing the loop, or using the information they’re gathering to intentionally change policy and practice. And beyond that, universities are struggling to identify ways in which assessment is helping them make changes that actually improve student learning.</a:t>
            </a:r>
            <a:endParaRPr sz="1100">
              <a:solidFill>
                <a:srgbClr val="1F497D"/>
              </a:solidFill>
              <a:latin typeface="Times New Roman"/>
              <a:ea typeface="Times New Roman"/>
              <a:cs typeface="Times New Roman"/>
              <a:sym typeface="Times New Roman"/>
            </a:endParaRPr>
          </a:p>
          <a:p>
            <a:pPr marL="457200" lvl="0" indent="-317500" algn="l" rtl="0">
              <a:spcBef>
                <a:spcPts val="0"/>
              </a:spcBef>
              <a:spcAft>
                <a:spcPts val="0"/>
              </a:spcAft>
              <a:buClr>
                <a:srgbClr val="1F497D"/>
              </a:buClr>
              <a:buSzPts val="1400"/>
              <a:buChar char="●"/>
            </a:pPr>
            <a:r>
              <a:rPr lang="en-US" sz="1100">
                <a:solidFill>
                  <a:srgbClr val="1F497D"/>
                </a:solidFill>
                <a:latin typeface="Arial"/>
                <a:ea typeface="Arial"/>
                <a:cs typeface="Arial"/>
                <a:sym typeface="Arial"/>
              </a:rPr>
              <a:t>That’s a problem. We’re investing more now in assessment than we ever have, and we’ve reached a point where it’s clear that assessment isn’t a fad that will go away in another decade. But we don’t have the things to show for it—evidence of improved student learning—that we’d hoped we would have</a:t>
            </a:r>
            <a:endParaRPr sz="1100">
              <a:solidFill>
                <a:srgbClr val="1F497D"/>
              </a:solidFill>
              <a:latin typeface="Arial"/>
              <a:ea typeface="Arial"/>
              <a:cs typeface="Arial"/>
              <a:sym typeface="Arial"/>
            </a:endParaRPr>
          </a:p>
          <a:p>
            <a:pPr marL="457200" lvl="0" indent="0" algn="l" rtl="0">
              <a:lnSpc>
                <a:spcPct val="115000"/>
              </a:lnSpc>
              <a:spcBef>
                <a:spcPts val="1200"/>
              </a:spcBef>
              <a:spcAft>
                <a:spcPts val="1200"/>
              </a:spcAft>
              <a:buNone/>
            </a:pPr>
            <a:endParaRPr sz="1100"/>
          </a:p>
        </p:txBody>
      </p:sp>
      <p:sp>
        <p:nvSpPr>
          <p:cNvPr id="116" name="Google Shape;116;p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f15a72473d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f15a72473d_0_0:notes"/>
          <p:cNvSpPr txBox="1">
            <a:spLocks noGrp="1"/>
          </p:cNvSpPr>
          <p:nvPr>
            <p:ph type="body" idx="1"/>
          </p:nvPr>
        </p:nvSpPr>
        <p:spPr>
          <a:xfrm>
            <a:off x="701040" y="4473891"/>
            <a:ext cx="5608200" cy="3660600"/>
          </a:xfrm>
          <a:prstGeom prst="rect">
            <a:avLst/>
          </a:prstGeom>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r>
              <a:rPr lang="en-US" sz="1100">
                <a:solidFill>
                  <a:srgbClr val="1F497D"/>
                </a:solidFill>
                <a:latin typeface="Arial"/>
                <a:ea typeface="Arial"/>
                <a:cs typeface="Arial"/>
                <a:sym typeface="Arial"/>
              </a:rPr>
              <a:t>CP (15 minutes, 65 min total) Change vs Improvement and the Simple Model for Learning Improvement. </a:t>
            </a:r>
            <a:endParaRPr sz="1100">
              <a:solidFill>
                <a:srgbClr val="1F497D"/>
              </a:solidFill>
              <a:latin typeface="Arial"/>
              <a:ea typeface="Arial"/>
              <a:cs typeface="Arial"/>
              <a:sym typeface="Arial"/>
            </a:endParaRPr>
          </a:p>
          <a:p>
            <a:pPr marL="0" lvl="0" indent="0" algn="l" rtl="0">
              <a:lnSpc>
                <a:spcPct val="115000"/>
              </a:lnSpc>
              <a:spcBef>
                <a:spcPts val="1200"/>
              </a:spcBef>
              <a:spcAft>
                <a:spcPts val="0"/>
              </a:spcAft>
              <a:buNone/>
            </a:pPr>
            <a:endParaRPr sz="1100">
              <a:solidFill>
                <a:srgbClr val="1F497D"/>
              </a:solidFill>
              <a:latin typeface="Arial"/>
              <a:ea typeface="Arial"/>
              <a:cs typeface="Arial"/>
              <a:sym typeface="Arial"/>
            </a:endParaRPr>
          </a:p>
          <a:p>
            <a:pPr marL="457200" lvl="0" indent="-298450" algn="l" rtl="0">
              <a:lnSpc>
                <a:spcPct val="115000"/>
              </a:lnSpc>
              <a:spcBef>
                <a:spcPts val="1200"/>
              </a:spcBef>
              <a:spcAft>
                <a:spcPts val="0"/>
              </a:spcAft>
              <a:buClr>
                <a:srgbClr val="1F497D"/>
              </a:buClr>
              <a:buSzPts val="1100"/>
              <a:buChar char="●"/>
            </a:pPr>
            <a:r>
              <a:rPr lang="en-US" sz="1100">
                <a:solidFill>
                  <a:srgbClr val="1F497D"/>
                </a:solidFill>
                <a:latin typeface="Arial"/>
                <a:ea typeface="Arial"/>
                <a:cs typeface="Arial"/>
                <a:sym typeface="Arial"/>
              </a:rPr>
              <a:t>So the problem clearly isn’t access to high-quality data: even when we have that, we aren’t seeing improved learning follow</a:t>
            </a:r>
            <a:endParaRPr sz="1100">
              <a:solidFill>
                <a:srgbClr val="1F497D"/>
              </a:solidFill>
              <a:latin typeface="Arial"/>
              <a:ea typeface="Arial"/>
              <a:cs typeface="Arial"/>
              <a:sym typeface="Arial"/>
            </a:endParaRPr>
          </a:p>
          <a:p>
            <a:pPr marL="457200" lvl="0" indent="-298450" algn="l" rtl="0">
              <a:lnSpc>
                <a:spcPct val="115000"/>
              </a:lnSpc>
              <a:spcBef>
                <a:spcPts val="0"/>
              </a:spcBef>
              <a:spcAft>
                <a:spcPts val="0"/>
              </a:spcAft>
              <a:buClr>
                <a:srgbClr val="1F497D"/>
              </a:buClr>
              <a:buSzPts val="1100"/>
              <a:buChar char="●"/>
            </a:pPr>
            <a:r>
              <a:rPr lang="en-US" sz="1100">
                <a:solidFill>
                  <a:srgbClr val="1F497D"/>
                </a:solidFill>
                <a:latin typeface="Arial"/>
                <a:ea typeface="Arial"/>
                <a:cs typeface="Arial"/>
                <a:sym typeface="Arial"/>
              </a:rPr>
              <a:t>At JMU, we started thinking a lot more about this problem. We have a robust assessment program here, and we wanted to figure out how that program could contribute to improved student learning. For the better part of the last decade, finding new strategies to improve student learning has been a central focus for our campus Center for Assessment and Research Studies (where we both work)</a:t>
            </a:r>
            <a:endParaRPr sz="1100">
              <a:solidFill>
                <a:srgbClr val="1F497D"/>
              </a:solidFill>
              <a:latin typeface="Arial"/>
              <a:ea typeface="Arial"/>
              <a:cs typeface="Arial"/>
              <a:sym typeface="Arial"/>
            </a:endParaRPr>
          </a:p>
          <a:p>
            <a:pPr marL="457200" lvl="0" indent="-298450" algn="l" rtl="0">
              <a:lnSpc>
                <a:spcPct val="115000"/>
              </a:lnSpc>
              <a:spcBef>
                <a:spcPts val="0"/>
              </a:spcBef>
              <a:spcAft>
                <a:spcPts val="0"/>
              </a:spcAft>
              <a:buClr>
                <a:srgbClr val="1F497D"/>
              </a:buClr>
              <a:buSzPts val="1100"/>
              <a:buChar char="●"/>
            </a:pPr>
            <a:r>
              <a:rPr lang="en-US" sz="1100">
                <a:solidFill>
                  <a:srgbClr val="1F497D"/>
                </a:solidFill>
                <a:latin typeface="Arial"/>
                <a:ea typeface="Arial"/>
                <a:cs typeface="Arial"/>
                <a:sym typeface="Arial"/>
              </a:rPr>
              <a:t>Eventually, we realized that the way we had been approaching the problem put assessment as the central component. How could assessment be better used? Be better informed? Be better understood by stakeholders? Doing this prevented us from seeing the larger learning system at work. Of course student learning wouldn’t improve just because assessment quality improved. Assessment measures learning, but it doesn’t—on its own—cause learning. Teaching does.</a:t>
            </a:r>
            <a:endParaRPr sz="1100">
              <a:solidFill>
                <a:srgbClr val="1F497D"/>
              </a:solidFill>
              <a:latin typeface="Arial"/>
              <a:ea typeface="Arial"/>
              <a:cs typeface="Arial"/>
              <a:sym typeface="Arial"/>
            </a:endParaRPr>
          </a:p>
          <a:p>
            <a:pPr marL="457200" lvl="0" indent="-298450" algn="l" rtl="0">
              <a:lnSpc>
                <a:spcPct val="115000"/>
              </a:lnSpc>
              <a:spcBef>
                <a:spcPts val="0"/>
              </a:spcBef>
              <a:spcAft>
                <a:spcPts val="0"/>
              </a:spcAft>
              <a:buClr>
                <a:srgbClr val="1F497D"/>
              </a:buClr>
              <a:buSzPts val="1100"/>
              <a:buChar char="●"/>
            </a:pPr>
            <a:r>
              <a:rPr lang="en-US" sz="1100">
                <a:solidFill>
                  <a:srgbClr val="1F497D"/>
                </a:solidFill>
                <a:latin typeface="Arial"/>
                <a:ea typeface="Arial"/>
                <a:cs typeface="Arial"/>
                <a:sym typeface="Arial"/>
              </a:rPr>
              <a:t>So, the question shifted: how could we better integrate the components of higher education in order to document and demonstrably improve student learning? We began to strengthen our partnership with our campus center for faculty innovation. We began talking to programs about how, exactly, they wanted to see their students improve. And we worked to develop a paradigm that would help guide programs through the process of learning improvement. </a:t>
            </a:r>
            <a:endParaRPr sz="1100">
              <a:solidFill>
                <a:srgbClr val="1F497D"/>
              </a:solidFill>
              <a:latin typeface="Arial"/>
              <a:ea typeface="Arial"/>
              <a:cs typeface="Arial"/>
              <a:sym typeface="Arial"/>
            </a:endParaRPr>
          </a:p>
          <a:p>
            <a:pPr marL="0" lvl="0" indent="0" algn="l" rtl="0">
              <a:spcBef>
                <a:spcPts val="1200"/>
              </a:spcBef>
              <a:spcAft>
                <a:spcPts val="0"/>
              </a:spcAft>
              <a:buNone/>
            </a:pPr>
            <a:endParaRPr/>
          </a:p>
        </p:txBody>
      </p:sp>
      <p:sp>
        <p:nvSpPr>
          <p:cNvPr id="124" name="Google Shape;124;gf15a72473d_0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03cbd94f43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03cbd94f43_0_0:notes"/>
          <p:cNvSpPr txBox="1">
            <a:spLocks noGrp="1"/>
          </p:cNvSpPr>
          <p:nvPr>
            <p:ph type="body" idx="1"/>
          </p:nvPr>
        </p:nvSpPr>
        <p:spPr>
          <a:xfrm>
            <a:off x="701040" y="4473891"/>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6" name="Google Shape;136;g103cbd94f43_0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5" name="Google Shape;15;p2"/>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0" name="Google Shape;50;p11"/>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51" name="Google Shape;51;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56" name="Google Shape;56;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lt1"/>
              </a:buClr>
              <a:buSzPts val="1800"/>
              <a:buChar char="●"/>
              <a:defRPr/>
            </a:lvl1pPr>
            <a:lvl2pPr marL="914400" lvl="1" indent="-342900" algn="l" rtl="0">
              <a:lnSpc>
                <a:spcPct val="90000"/>
              </a:lnSpc>
              <a:spcBef>
                <a:spcPts val="1600"/>
              </a:spcBef>
              <a:spcAft>
                <a:spcPts val="0"/>
              </a:spcAft>
              <a:buClr>
                <a:schemeClr val="lt1"/>
              </a:buClr>
              <a:buSzPts val="1800"/>
              <a:buChar char="○"/>
              <a:defRPr/>
            </a:lvl2pPr>
            <a:lvl3pPr marL="1371600" lvl="2" indent="-342900" algn="l" rtl="0">
              <a:lnSpc>
                <a:spcPct val="90000"/>
              </a:lnSpc>
              <a:spcBef>
                <a:spcPts val="1600"/>
              </a:spcBef>
              <a:spcAft>
                <a:spcPts val="0"/>
              </a:spcAft>
              <a:buClr>
                <a:schemeClr val="lt1"/>
              </a:buClr>
              <a:buSzPts val="1800"/>
              <a:buChar char="■"/>
              <a:defRPr/>
            </a:lvl3pPr>
            <a:lvl4pPr marL="1828800" lvl="3" indent="-342900" algn="l" rtl="0">
              <a:lnSpc>
                <a:spcPct val="90000"/>
              </a:lnSpc>
              <a:spcBef>
                <a:spcPts val="1600"/>
              </a:spcBef>
              <a:spcAft>
                <a:spcPts val="0"/>
              </a:spcAft>
              <a:buClr>
                <a:schemeClr val="lt1"/>
              </a:buClr>
              <a:buSzPts val="1800"/>
              <a:buChar char="●"/>
              <a:defRPr/>
            </a:lvl4pPr>
            <a:lvl5pPr marL="2286000" lvl="4" indent="-342900" algn="l" rtl="0">
              <a:lnSpc>
                <a:spcPct val="90000"/>
              </a:lnSpc>
              <a:spcBef>
                <a:spcPts val="1600"/>
              </a:spcBef>
              <a:spcAft>
                <a:spcPts val="0"/>
              </a:spcAft>
              <a:buClr>
                <a:schemeClr val="lt1"/>
              </a:buClr>
              <a:buSzPts val="1800"/>
              <a:buChar char="○"/>
              <a:defRPr/>
            </a:lvl5pPr>
            <a:lvl6pPr marL="2743200" lvl="5" indent="-342900" algn="l" rtl="0">
              <a:lnSpc>
                <a:spcPct val="90000"/>
              </a:lnSpc>
              <a:spcBef>
                <a:spcPts val="1600"/>
              </a:spcBef>
              <a:spcAft>
                <a:spcPts val="0"/>
              </a:spcAft>
              <a:buClr>
                <a:schemeClr val="lt1"/>
              </a:buClr>
              <a:buSzPts val="1800"/>
              <a:buChar char="■"/>
              <a:defRPr/>
            </a:lvl6pPr>
            <a:lvl7pPr marL="3200400" lvl="6" indent="-342900" algn="l" rtl="0">
              <a:lnSpc>
                <a:spcPct val="90000"/>
              </a:lnSpc>
              <a:spcBef>
                <a:spcPts val="1600"/>
              </a:spcBef>
              <a:spcAft>
                <a:spcPts val="0"/>
              </a:spcAft>
              <a:buClr>
                <a:schemeClr val="lt1"/>
              </a:buClr>
              <a:buSzPts val="1800"/>
              <a:buChar char="●"/>
              <a:defRPr/>
            </a:lvl7pPr>
            <a:lvl8pPr marL="3657600" lvl="7" indent="-342900" algn="l" rtl="0">
              <a:lnSpc>
                <a:spcPct val="90000"/>
              </a:lnSpc>
              <a:spcBef>
                <a:spcPts val="1600"/>
              </a:spcBef>
              <a:spcAft>
                <a:spcPts val="0"/>
              </a:spcAft>
              <a:buClr>
                <a:schemeClr val="lt1"/>
              </a:buClr>
              <a:buSzPts val="1800"/>
              <a:buChar char="○"/>
              <a:defRPr/>
            </a:lvl8pPr>
            <a:lvl9pPr marL="4114800" lvl="8" indent="-342900" algn="l" rtl="0">
              <a:lnSpc>
                <a:spcPct val="90000"/>
              </a:lnSpc>
              <a:spcBef>
                <a:spcPts val="1600"/>
              </a:spcBef>
              <a:spcAft>
                <a:spcPts val="1600"/>
              </a:spcAft>
              <a:buClr>
                <a:schemeClr val="lt1"/>
              </a:buClr>
              <a:buSzPts val="1800"/>
              <a:buChar char="■"/>
              <a:defRPr/>
            </a:lvl9pPr>
          </a:lstStyle>
          <a:p>
            <a:endParaRPr/>
          </a:p>
        </p:txBody>
      </p:sp>
      <p:sp>
        <p:nvSpPr>
          <p:cNvPr id="57" name="Google Shape;57;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 name="Google Shape;58;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Google Shape;59;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p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3" name="Google Shape;23;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6" name="Google Shape;26;p5"/>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7" name="Google Shape;27;p5"/>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8" name="Google Shape;28;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31" name="Google Shape;31;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4" name="Google Shape;34;p7"/>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5" name="Google Shape;35;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8" name="Google Shape;38;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6096000" y="33"/>
            <a:ext cx="6096000" cy="685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2" name="Google Shape;42;p9"/>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3" name="Google Shape;43;p9"/>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Clr>
                <a:schemeClr val="dk1"/>
              </a:buClr>
              <a:buSzPts val="2400"/>
              <a:buChar char="●"/>
              <a:defRPr>
                <a:solidFill>
                  <a:schemeClr val="dk1"/>
                </a:solidFill>
              </a:defRPr>
            </a:lvl1pPr>
            <a:lvl2pPr marL="914400" lvl="1" indent="-349250">
              <a:spcBef>
                <a:spcPts val="0"/>
              </a:spcBef>
              <a:spcAft>
                <a:spcPts val="0"/>
              </a:spcAft>
              <a:buClr>
                <a:schemeClr val="dk1"/>
              </a:buClr>
              <a:buSzPts val="1900"/>
              <a:buChar char="○"/>
              <a:defRPr>
                <a:solidFill>
                  <a:schemeClr val="dk1"/>
                </a:solidFill>
              </a:defRPr>
            </a:lvl2pPr>
            <a:lvl3pPr marL="1371600" lvl="2" indent="-349250">
              <a:spcBef>
                <a:spcPts val="0"/>
              </a:spcBef>
              <a:spcAft>
                <a:spcPts val="0"/>
              </a:spcAft>
              <a:buClr>
                <a:schemeClr val="dk1"/>
              </a:buClr>
              <a:buSzPts val="1900"/>
              <a:buChar char="■"/>
              <a:defRPr>
                <a:solidFill>
                  <a:schemeClr val="dk1"/>
                </a:solidFill>
              </a:defRPr>
            </a:lvl3pPr>
            <a:lvl4pPr marL="1828800" lvl="3" indent="-349250">
              <a:spcBef>
                <a:spcPts val="0"/>
              </a:spcBef>
              <a:spcAft>
                <a:spcPts val="0"/>
              </a:spcAft>
              <a:buClr>
                <a:schemeClr val="dk1"/>
              </a:buClr>
              <a:buSzPts val="1900"/>
              <a:buChar char="●"/>
              <a:defRPr>
                <a:solidFill>
                  <a:schemeClr val="dk1"/>
                </a:solidFill>
              </a:defRPr>
            </a:lvl4pPr>
            <a:lvl5pPr marL="2286000" lvl="4" indent="-349250">
              <a:spcBef>
                <a:spcPts val="0"/>
              </a:spcBef>
              <a:spcAft>
                <a:spcPts val="0"/>
              </a:spcAft>
              <a:buClr>
                <a:schemeClr val="dk1"/>
              </a:buClr>
              <a:buSzPts val="1900"/>
              <a:buChar char="○"/>
              <a:defRPr>
                <a:solidFill>
                  <a:schemeClr val="dk1"/>
                </a:solidFill>
              </a:defRPr>
            </a:lvl5pPr>
            <a:lvl6pPr marL="2743200" lvl="5" indent="-349250">
              <a:spcBef>
                <a:spcPts val="0"/>
              </a:spcBef>
              <a:spcAft>
                <a:spcPts val="0"/>
              </a:spcAft>
              <a:buClr>
                <a:schemeClr val="dk1"/>
              </a:buClr>
              <a:buSzPts val="1900"/>
              <a:buChar char="■"/>
              <a:defRPr>
                <a:solidFill>
                  <a:schemeClr val="dk1"/>
                </a:solidFill>
              </a:defRPr>
            </a:lvl6pPr>
            <a:lvl7pPr marL="3200400" lvl="6" indent="-349250">
              <a:spcBef>
                <a:spcPts val="0"/>
              </a:spcBef>
              <a:spcAft>
                <a:spcPts val="0"/>
              </a:spcAft>
              <a:buClr>
                <a:schemeClr val="dk1"/>
              </a:buClr>
              <a:buSzPts val="1900"/>
              <a:buChar char="●"/>
              <a:defRPr>
                <a:solidFill>
                  <a:schemeClr val="dk1"/>
                </a:solidFill>
              </a:defRPr>
            </a:lvl7pPr>
            <a:lvl8pPr marL="3657600" lvl="7" indent="-349250">
              <a:spcBef>
                <a:spcPts val="0"/>
              </a:spcBef>
              <a:spcAft>
                <a:spcPts val="0"/>
              </a:spcAft>
              <a:buClr>
                <a:schemeClr val="dk1"/>
              </a:buClr>
              <a:buSzPts val="1900"/>
              <a:buChar char="○"/>
              <a:defRPr>
                <a:solidFill>
                  <a:schemeClr val="dk1"/>
                </a:solidFill>
              </a:defRPr>
            </a:lvl8pPr>
            <a:lvl9pPr marL="4114800" lvl="8" indent="-349250">
              <a:spcBef>
                <a:spcPts val="0"/>
              </a:spcBef>
              <a:spcAft>
                <a:spcPts val="0"/>
              </a:spcAft>
              <a:buClr>
                <a:schemeClr val="dk1"/>
              </a:buClr>
              <a:buSzPts val="1900"/>
              <a:buChar char="■"/>
              <a:defRPr>
                <a:solidFill>
                  <a:schemeClr val="dk1"/>
                </a:solidFill>
              </a:defRPr>
            </a:lvl9pPr>
          </a:lstStyle>
          <a:p>
            <a:endParaRPr/>
          </a:p>
        </p:txBody>
      </p:sp>
      <p:sp>
        <p:nvSpPr>
          <p:cNvPr id="44" name="Google Shape;44;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47" name="Google Shape;47;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11" name="Google Shape;11;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lt2"/>
              </a:buClr>
              <a:buSzPts val="2400"/>
              <a:buChar char="●"/>
              <a:defRPr sz="2400">
                <a:solidFill>
                  <a:schemeClr val="lt2"/>
                </a:solidFill>
              </a:defRPr>
            </a:lvl1pPr>
            <a:lvl2pPr marL="914400" lvl="1" indent="-349250">
              <a:lnSpc>
                <a:spcPct val="115000"/>
              </a:lnSpc>
              <a:spcBef>
                <a:spcPts val="0"/>
              </a:spcBef>
              <a:spcAft>
                <a:spcPts val="0"/>
              </a:spcAft>
              <a:buClr>
                <a:schemeClr val="lt2"/>
              </a:buClr>
              <a:buSzPts val="1900"/>
              <a:buChar char="○"/>
              <a:defRPr sz="1900">
                <a:solidFill>
                  <a:schemeClr val="lt2"/>
                </a:solidFill>
              </a:defRPr>
            </a:lvl2pPr>
            <a:lvl3pPr marL="1371600" lvl="2" indent="-349250">
              <a:lnSpc>
                <a:spcPct val="115000"/>
              </a:lnSpc>
              <a:spcBef>
                <a:spcPts val="0"/>
              </a:spcBef>
              <a:spcAft>
                <a:spcPts val="0"/>
              </a:spcAft>
              <a:buClr>
                <a:schemeClr val="lt2"/>
              </a:buClr>
              <a:buSzPts val="1900"/>
              <a:buChar char="■"/>
              <a:defRPr sz="1900">
                <a:solidFill>
                  <a:schemeClr val="lt2"/>
                </a:solidFill>
              </a:defRPr>
            </a:lvl3pPr>
            <a:lvl4pPr marL="1828800" lvl="3" indent="-349250">
              <a:lnSpc>
                <a:spcPct val="115000"/>
              </a:lnSpc>
              <a:spcBef>
                <a:spcPts val="0"/>
              </a:spcBef>
              <a:spcAft>
                <a:spcPts val="0"/>
              </a:spcAft>
              <a:buClr>
                <a:schemeClr val="lt2"/>
              </a:buClr>
              <a:buSzPts val="1900"/>
              <a:buChar char="●"/>
              <a:defRPr sz="1900">
                <a:solidFill>
                  <a:schemeClr val="lt2"/>
                </a:solidFill>
              </a:defRPr>
            </a:lvl4pPr>
            <a:lvl5pPr marL="2286000" lvl="4" indent="-349250">
              <a:lnSpc>
                <a:spcPct val="115000"/>
              </a:lnSpc>
              <a:spcBef>
                <a:spcPts val="0"/>
              </a:spcBef>
              <a:spcAft>
                <a:spcPts val="0"/>
              </a:spcAft>
              <a:buClr>
                <a:schemeClr val="lt2"/>
              </a:buClr>
              <a:buSzPts val="1900"/>
              <a:buChar char="○"/>
              <a:defRPr sz="1900">
                <a:solidFill>
                  <a:schemeClr val="lt2"/>
                </a:solidFill>
              </a:defRPr>
            </a:lvl5pPr>
            <a:lvl6pPr marL="2743200" lvl="5" indent="-349250">
              <a:lnSpc>
                <a:spcPct val="115000"/>
              </a:lnSpc>
              <a:spcBef>
                <a:spcPts val="0"/>
              </a:spcBef>
              <a:spcAft>
                <a:spcPts val="0"/>
              </a:spcAft>
              <a:buClr>
                <a:schemeClr val="lt2"/>
              </a:buClr>
              <a:buSzPts val="1900"/>
              <a:buChar char="■"/>
              <a:defRPr sz="1900">
                <a:solidFill>
                  <a:schemeClr val="lt2"/>
                </a:solidFill>
              </a:defRPr>
            </a:lvl6pPr>
            <a:lvl7pPr marL="3200400" lvl="6" indent="-349250">
              <a:lnSpc>
                <a:spcPct val="115000"/>
              </a:lnSpc>
              <a:spcBef>
                <a:spcPts val="0"/>
              </a:spcBef>
              <a:spcAft>
                <a:spcPts val="0"/>
              </a:spcAft>
              <a:buClr>
                <a:schemeClr val="lt2"/>
              </a:buClr>
              <a:buSzPts val="1900"/>
              <a:buChar char="●"/>
              <a:defRPr sz="1900">
                <a:solidFill>
                  <a:schemeClr val="lt2"/>
                </a:solidFill>
              </a:defRPr>
            </a:lvl7pPr>
            <a:lvl8pPr marL="3657600" lvl="7" indent="-349250">
              <a:lnSpc>
                <a:spcPct val="115000"/>
              </a:lnSpc>
              <a:spcBef>
                <a:spcPts val="0"/>
              </a:spcBef>
              <a:spcAft>
                <a:spcPts val="0"/>
              </a:spcAft>
              <a:buClr>
                <a:schemeClr val="lt2"/>
              </a:buClr>
              <a:buSzPts val="1900"/>
              <a:buChar char="○"/>
              <a:defRPr sz="1900">
                <a:solidFill>
                  <a:schemeClr val="lt2"/>
                </a:solidFill>
              </a:defRPr>
            </a:lvl8pPr>
            <a:lvl9pPr marL="4114800" lvl="8" indent="-349250">
              <a:lnSpc>
                <a:spcPct val="115000"/>
              </a:lnSpc>
              <a:spcBef>
                <a:spcPts val="0"/>
              </a:spcBef>
              <a:spcAft>
                <a:spcPts val="0"/>
              </a:spcAft>
              <a:buClr>
                <a:schemeClr val="lt2"/>
              </a:buClr>
              <a:buSzPts val="1900"/>
              <a:buChar char="■"/>
              <a:defRPr sz="1900">
                <a:solidFill>
                  <a:schemeClr val="lt2"/>
                </a:solidFill>
              </a:defRPr>
            </a:lvl9pPr>
          </a:lstStyle>
          <a:p>
            <a:endParaRPr/>
          </a:p>
        </p:txBody>
      </p:sp>
      <p:sp>
        <p:nvSpPr>
          <p:cNvPr id="12" name="Google Shape;12;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lt2"/>
                </a:solidFill>
              </a:defRPr>
            </a:lvl1pPr>
            <a:lvl2pPr lvl="1" algn="r">
              <a:buNone/>
              <a:defRPr sz="1300">
                <a:solidFill>
                  <a:schemeClr val="lt2"/>
                </a:solidFill>
              </a:defRPr>
            </a:lvl2pPr>
            <a:lvl3pPr lvl="2" algn="r">
              <a:buNone/>
              <a:defRPr sz="1300">
                <a:solidFill>
                  <a:schemeClr val="lt2"/>
                </a:solidFill>
              </a:defRPr>
            </a:lvl3pPr>
            <a:lvl4pPr lvl="3" algn="r">
              <a:buNone/>
              <a:defRPr sz="1300">
                <a:solidFill>
                  <a:schemeClr val="lt2"/>
                </a:solidFill>
              </a:defRPr>
            </a:lvl4pPr>
            <a:lvl5pPr lvl="4" algn="r">
              <a:buNone/>
              <a:defRPr sz="1300">
                <a:solidFill>
                  <a:schemeClr val="lt2"/>
                </a:solidFill>
              </a:defRPr>
            </a:lvl5pPr>
            <a:lvl6pPr lvl="5" algn="r">
              <a:buNone/>
              <a:defRPr sz="1300">
                <a:solidFill>
                  <a:schemeClr val="lt2"/>
                </a:solidFill>
              </a:defRPr>
            </a:lvl6pPr>
            <a:lvl7pPr lvl="6" algn="r">
              <a:buNone/>
              <a:defRPr sz="1300">
                <a:solidFill>
                  <a:schemeClr val="lt2"/>
                </a:solidFill>
              </a:defRPr>
            </a:lvl7pPr>
            <a:lvl8pPr lvl="7" algn="r">
              <a:buNone/>
              <a:defRPr sz="1300">
                <a:solidFill>
                  <a:schemeClr val="lt2"/>
                </a:solidFill>
              </a:defRPr>
            </a:lvl8pPr>
            <a:lvl9pPr lvl="8" algn="r">
              <a:buNone/>
              <a:defRPr sz="1300">
                <a:solidFill>
                  <a:schemeClr val="lt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ctrTitle"/>
          </p:nvPr>
        </p:nvSpPr>
        <p:spPr>
          <a:xfrm>
            <a:off x="415604" y="992775"/>
            <a:ext cx="6769500" cy="27369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960"/>
              <a:buFont typeface="Calibri"/>
              <a:buNone/>
            </a:pPr>
            <a:r>
              <a:rPr lang="en-US" sz="4850"/>
              <a:t>Six Questions to Guide Your Learning Improvement Process </a:t>
            </a:r>
            <a:endParaRPr sz="10070"/>
          </a:p>
        </p:txBody>
      </p:sp>
      <p:sp>
        <p:nvSpPr>
          <p:cNvPr id="66" name="Google Shape;66;p14"/>
          <p:cNvSpPr txBox="1">
            <a:spLocks noGrp="1"/>
          </p:cNvSpPr>
          <p:nvPr>
            <p:ph type="subTitle" idx="1"/>
          </p:nvPr>
        </p:nvSpPr>
        <p:spPr>
          <a:xfrm>
            <a:off x="415600" y="3778825"/>
            <a:ext cx="6769500" cy="1056900"/>
          </a:xfrm>
          <a:prstGeom prst="rect">
            <a:avLst/>
          </a:prstGeom>
          <a:noFill/>
          <a:ln>
            <a:noFill/>
          </a:ln>
        </p:spPr>
        <p:txBody>
          <a:bodyPr spcFirstLastPara="1" wrap="square" lIns="91425" tIns="45700" rIns="91425" bIns="45700" anchor="t" anchorCtr="0">
            <a:noAutofit/>
          </a:bodyPr>
          <a:lstStyle/>
          <a:p>
            <a:pPr marL="0" lvl="0" indent="0" algn="ctr" rtl="0">
              <a:lnSpc>
                <a:spcPct val="70000"/>
              </a:lnSpc>
              <a:spcBef>
                <a:spcPts val="0"/>
              </a:spcBef>
              <a:spcAft>
                <a:spcPts val="0"/>
              </a:spcAft>
              <a:buClr>
                <a:schemeClr val="lt1"/>
              </a:buClr>
              <a:buSzPts val="910"/>
              <a:buNone/>
            </a:pPr>
            <a:r>
              <a:rPr lang="en-US" sz="2902">
                <a:solidFill>
                  <a:schemeClr val="accent2"/>
                </a:solidFill>
              </a:rPr>
              <a:t>Keston H. Fulcher</a:t>
            </a:r>
            <a:endParaRPr sz="2902">
              <a:solidFill>
                <a:schemeClr val="accent2"/>
              </a:solidFill>
            </a:endParaRPr>
          </a:p>
          <a:p>
            <a:pPr marL="0" lvl="0" indent="0" algn="ctr" rtl="0">
              <a:lnSpc>
                <a:spcPct val="70000"/>
              </a:lnSpc>
              <a:spcBef>
                <a:spcPts val="1000"/>
              </a:spcBef>
              <a:spcAft>
                <a:spcPts val="0"/>
              </a:spcAft>
              <a:buClr>
                <a:schemeClr val="lt1"/>
              </a:buClr>
              <a:buSzPts val="910"/>
              <a:buNone/>
            </a:pPr>
            <a:r>
              <a:rPr lang="en-US" sz="2902">
                <a:solidFill>
                  <a:schemeClr val="accent2"/>
                </a:solidFill>
              </a:rPr>
              <a:t>Assist from Caroline O. Prendergast</a:t>
            </a:r>
            <a:endParaRPr sz="2902">
              <a:solidFill>
                <a:schemeClr val="accent2"/>
              </a:solidFill>
            </a:endParaRPr>
          </a:p>
          <a:p>
            <a:pPr marL="0" lvl="0" indent="0" algn="ctr" rtl="0">
              <a:lnSpc>
                <a:spcPct val="70000"/>
              </a:lnSpc>
              <a:spcBef>
                <a:spcPts val="1000"/>
              </a:spcBef>
              <a:spcAft>
                <a:spcPts val="0"/>
              </a:spcAft>
              <a:buClr>
                <a:schemeClr val="lt1"/>
              </a:buClr>
              <a:buSzPts val="910"/>
              <a:buNone/>
            </a:pPr>
            <a:endParaRPr sz="2902">
              <a:solidFill>
                <a:schemeClr val="accent2"/>
              </a:solidFill>
            </a:endParaRPr>
          </a:p>
          <a:p>
            <a:pPr marL="0" lvl="0" indent="0" algn="ctr" rtl="0">
              <a:lnSpc>
                <a:spcPct val="70000"/>
              </a:lnSpc>
              <a:spcBef>
                <a:spcPts val="1000"/>
              </a:spcBef>
              <a:spcAft>
                <a:spcPts val="0"/>
              </a:spcAft>
              <a:buClr>
                <a:schemeClr val="lt1"/>
              </a:buClr>
              <a:buSzPts val="910"/>
              <a:buNone/>
            </a:pPr>
            <a:r>
              <a:rPr lang="en-US" sz="2902">
                <a:solidFill>
                  <a:schemeClr val="accent2"/>
                </a:solidFill>
              </a:rPr>
              <a:t>Tennessee State University</a:t>
            </a:r>
            <a:endParaRPr sz="2902">
              <a:solidFill>
                <a:schemeClr val="accent2"/>
              </a:solidFill>
            </a:endParaRPr>
          </a:p>
          <a:p>
            <a:pPr marL="0" lvl="0" indent="0" algn="ctr" rtl="0">
              <a:lnSpc>
                <a:spcPct val="70000"/>
              </a:lnSpc>
              <a:spcBef>
                <a:spcPts val="1000"/>
              </a:spcBef>
              <a:spcAft>
                <a:spcPts val="0"/>
              </a:spcAft>
              <a:buClr>
                <a:schemeClr val="lt1"/>
              </a:buClr>
              <a:buSzPts val="910"/>
              <a:buNone/>
            </a:pPr>
            <a:r>
              <a:rPr lang="en-US" sz="2902">
                <a:solidFill>
                  <a:schemeClr val="accent2"/>
                </a:solidFill>
              </a:rPr>
              <a:t>February 2022</a:t>
            </a:r>
            <a:endParaRPr sz="2902">
              <a:solidFill>
                <a:schemeClr val="accent2"/>
              </a:solidFill>
            </a:endParaRPr>
          </a:p>
        </p:txBody>
      </p:sp>
      <p:sp>
        <p:nvSpPr>
          <p:cNvPr id="67" name="Google Shape;67;p14"/>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1</a:t>
            </a:fld>
            <a:endParaRPr/>
          </a:p>
        </p:txBody>
      </p:sp>
      <p:pic>
        <p:nvPicPr>
          <p:cNvPr id="68" name="Google Shape;68;p14" descr="Improving Student Learning at Scale"/>
          <p:cNvPicPr preferRelativeResize="0"/>
          <p:nvPr/>
        </p:nvPicPr>
        <p:blipFill rotWithShape="1">
          <a:blip r:embed="rId3">
            <a:alphaModFix/>
          </a:blip>
          <a:srcRect/>
          <a:stretch/>
        </p:blipFill>
        <p:spPr>
          <a:xfrm>
            <a:off x="7655025" y="111901"/>
            <a:ext cx="4422800" cy="6634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4400"/>
              <a:buFont typeface="Calibri"/>
              <a:buNone/>
            </a:pPr>
            <a:r>
              <a:rPr lang="en-US"/>
              <a:t>Simple Model for Learning Improvement</a:t>
            </a:r>
            <a:endParaRPr/>
          </a:p>
        </p:txBody>
      </p:sp>
      <p:sp>
        <p:nvSpPr>
          <p:cNvPr id="146" name="Google Shape;146;p23"/>
          <p:cNvSpPr/>
          <p:nvPr/>
        </p:nvSpPr>
        <p:spPr>
          <a:xfrm>
            <a:off x="1267620" y="2373217"/>
            <a:ext cx="2527443" cy="192126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lt1"/>
                </a:solidFill>
                <a:latin typeface="Calibri"/>
                <a:ea typeface="Calibri"/>
                <a:cs typeface="Calibri"/>
                <a:sym typeface="Calibri"/>
              </a:rPr>
              <a:t>Assess</a:t>
            </a:r>
            <a:endParaRPr/>
          </a:p>
        </p:txBody>
      </p:sp>
      <p:sp>
        <p:nvSpPr>
          <p:cNvPr id="147" name="Google Shape;147;p23"/>
          <p:cNvSpPr/>
          <p:nvPr/>
        </p:nvSpPr>
        <p:spPr>
          <a:xfrm>
            <a:off x="4833473" y="2373217"/>
            <a:ext cx="2527443" cy="192126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lt1"/>
                </a:solidFill>
                <a:latin typeface="Calibri"/>
                <a:ea typeface="Calibri"/>
                <a:cs typeface="Calibri"/>
                <a:sym typeface="Calibri"/>
              </a:rPr>
              <a:t>Intervene</a:t>
            </a:r>
            <a:endParaRPr/>
          </a:p>
        </p:txBody>
      </p:sp>
      <p:sp>
        <p:nvSpPr>
          <p:cNvPr id="148" name="Google Shape;148;p23"/>
          <p:cNvSpPr/>
          <p:nvPr/>
        </p:nvSpPr>
        <p:spPr>
          <a:xfrm>
            <a:off x="8637590" y="2373217"/>
            <a:ext cx="2527443" cy="192126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lt1"/>
                </a:solidFill>
                <a:latin typeface="Calibri"/>
                <a:ea typeface="Calibri"/>
                <a:cs typeface="Calibri"/>
                <a:sym typeface="Calibri"/>
              </a:rPr>
              <a:t>Re-assess</a:t>
            </a:r>
            <a:endParaRPr/>
          </a:p>
        </p:txBody>
      </p:sp>
      <p:sp>
        <p:nvSpPr>
          <p:cNvPr id="149" name="Google Shape;149;p23"/>
          <p:cNvSpPr/>
          <p:nvPr/>
        </p:nvSpPr>
        <p:spPr>
          <a:xfrm>
            <a:off x="3931889" y="3097658"/>
            <a:ext cx="750013" cy="452063"/>
          </a:xfrm>
          <a:prstGeom prst="rightArrow">
            <a:avLst>
              <a:gd name="adj1" fmla="val 50000"/>
              <a:gd name="adj2"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0" name="Google Shape;150;p23"/>
          <p:cNvSpPr/>
          <p:nvPr/>
        </p:nvSpPr>
        <p:spPr>
          <a:xfrm>
            <a:off x="7614086" y="3097658"/>
            <a:ext cx="750013" cy="452063"/>
          </a:xfrm>
          <a:prstGeom prst="rightArrow">
            <a:avLst>
              <a:gd name="adj1" fmla="val 50000"/>
              <a:gd name="adj2"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1" name="Google Shape;15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US" sz="1300">
                <a:solidFill>
                  <a:schemeClr val="lt2"/>
                </a:solidFill>
                <a:latin typeface="Arial"/>
                <a:ea typeface="Arial"/>
                <a:cs typeface="Arial"/>
                <a:sym typeface="Arial"/>
              </a:rPr>
              <a:t>10</a:t>
            </a:fld>
            <a:endParaRPr sz="1300">
              <a:solidFill>
                <a:schemeClr val="lt2"/>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
        <p:cNvGrpSpPr/>
        <p:nvPr/>
      </p:nvGrpSpPr>
      <p:grpSpPr>
        <a:xfrm>
          <a:off x="0" y="0"/>
          <a:ext cx="0" cy="0"/>
          <a:chOff x="0" y="0"/>
          <a:chExt cx="0" cy="0"/>
        </a:xfrm>
      </p:grpSpPr>
      <p:sp>
        <p:nvSpPr>
          <p:cNvPr id="157" name="Google Shape;157;p24"/>
          <p:cNvSpPr/>
          <p:nvPr/>
        </p:nvSpPr>
        <p:spPr>
          <a:xfrm>
            <a:off x="1865435" y="2471372"/>
            <a:ext cx="1828800" cy="830873"/>
          </a:xfrm>
          <a:prstGeom prst="roundRect">
            <a:avLst>
              <a:gd name="adj" fmla="val 16667"/>
            </a:avLst>
          </a:prstGeom>
          <a:solidFill>
            <a:schemeClr val="accent2"/>
          </a:solidFill>
          <a:ln w="28575"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0" i="0" u="none" strike="noStrike" cap="none">
                <a:solidFill>
                  <a:schemeClr val="lt1"/>
                </a:solidFill>
                <a:latin typeface="Calibri"/>
                <a:ea typeface="Calibri"/>
                <a:cs typeface="Calibri"/>
                <a:sym typeface="Calibri"/>
              </a:rPr>
              <a:t>2021 Class</a:t>
            </a:r>
            <a:endParaRPr/>
          </a:p>
        </p:txBody>
      </p:sp>
      <p:sp>
        <p:nvSpPr>
          <p:cNvPr id="158" name="Google Shape;158;p24"/>
          <p:cNvSpPr/>
          <p:nvPr/>
        </p:nvSpPr>
        <p:spPr>
          <a:xfrm>
            <a:off x="2286001" y="3127864"/>
            <a:ext cx="1828800" cy="1901336"/>
          </a:xfrm>
          <a:prstGeom prst="roundRect">
            <a:avLst>
              <a:gd name="adj" fmla="val 16667"/>
            </a:avLst>
          </a:prstGeom>
          <a:solidFill>
            <a:schemeClr val="accent2"/>
          </a:solidFill>
          <a:ln w="28575"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a:solidFill>
                  <a:schemeClr val="lt1"/>
                </a:solidFill>
                <a:latin typeface="Calibri"/>
                <a:ea typeface="Calibri"/>
                <a:cs typeface="Calibri"/>
                <a:sym typeface="Calibri"/>
              </a:rPr>
              <a:t>Average Ethical Reasoning Score = 2.5</a:t>
            </a:r>
            <a:endParaRPr/>
          </a:p>
        </p:txBody>
      </p:sp>
      <p:sp>
        <p:nvSpPr>
          <p:cNvPr id="159" name="Google Shape;159;p24"/>
          <p:cNvSpPr/>
          <p:nvPr/>
        </p:nvSpPr>
        <p:spPr>
          <a:xfrm>
            <a:off x="8228134" y="2464392"/>
            <a:ext cx="1830266" cy="831606"/>
          </a:xfrm>
          <a:prstGeom prst="roundRect">
            <a:avLst>
              <a:gd name="adj" fmla="val 16667"/>
            </a:avLst>
          </a:prstGeom>
          <a:solidFill>
            <a:schemeClr val="accent2"/>
          </a:solidFill>
          <a:ln w="28575"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0" i="0" u="none" strike="noStrike" cap="none">
                <a:solidFill>
                  <a:schemeClr val="lt1"/>
                </a:solidFill>
                <a:latin typeface="Calibri"/>
                <a:ea typeface="Calibri"/>
                <a:cs typeface="Calibri"/>
                <a:sym typeface="Calibri"/>
              </a:rPr>
              <a:t>2024 Class</a:t>
            </a:r>
            <a:endParaRPr/>
          </a:p>
        </p:txBody>
      </p:sp>
      <p:sp>
        <p:nvSpPr>
          <p:cNvPr id="160" name="Google Shape;160;p24"/>
          <p:cNvSpPr/>
          <p:nvPr/>
        </p:nvSpPr>
        <p:spPr>
          <a:xfrm>
            <a:off x="4703885" y="2177892"/>
            <a:ext cx="2590800" cy="1403838"/>
          </a:xfrm>
          <a:prstGeom prst="roundRect">
            <a:avLst>
              <a:gd name="adj" fmla="val 16667"/>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0" i="0" u="none" strike="noStrike" cap="none">
                <a:solidFill>
                  <a:schemeClr val="dk1"/>
                </a:solidFill>
                <a:latin typeface="Calibri"/>
                <a:ea typeface="Calibri"/>
                <a:cs typeface="Calibri"/>
                <a:sym typeface="Calibri"/>
              </a:rPr>
              <a:t>New Ethical Reasoning Programming Implemented</a:t>
            </a:r>
            <a:endParaRPr>
              <a:solidFill>
                <a:schemeClr val="dk1"/>
              </a:solidFill>
            </a:endParaRPr>
          </a:p>
        </p:txBody>
      </p:sp>
      <p:sp>
        <p:nvSpPr>
          <p:cNvPr id="161" name="Google Shape;161;p24"/>
          <p:cNvSpPr/>
          <p:nvPr/>
        </p:nvSpPr>
        <p:spPr>
          <a:xfrm>
            <a:off x="8572501" y="3126292"/>
            <a:ext cx="1793631" cy="1905000"/>
          </a:xfrm>
          <a:prstGeom prst="roundRect">
            <a:avLst>
              <a:gd name="adj" fmla="val 16667"/>
            </a:avLst>
          </a:prstGeom>
          <a:solidFill>
            <a:schemeClr val="accent2"/>
          </a:solidFill>
          <a:ln w="28575"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a:solidFill>
                  <a:schemeClr val="lt1"/>
                </a:solidFill>
                <a:latin typeface="Calibri"/>
                <a:ea typeface="Calibri"/>
                <a:cs typeface="Calibri"/>
                <a:sym typeface="Calibri"/>
              </a:rPr>
              <a:t>Average Ethical Reasoning Score = 3.5</a:t>
            </a:r>
            <a:endParaRPr/>
          </a:p>
        </p:txBody>
      </p:sp>
      <p:grpSp>
        <p:nvGrpSpPr>
          <p:cNvPr id="162" name="Google Shape;162;p24"/>
          <p:cNvGrpSpPr/>
          <p:nvPr/>
        </p:nvGrpSpPr>
        <p:grpSpPr>
          <a:xfrm>
            <a:off x="3850369" y="2657929"/>
            <a:ext cx="764788" cy="468364"/>
            <a:chOff x="2132205" y="1160937"/>
            <a:chExt cx="764788" cy="468364"/>
          </a:xfrm>
        </p:grpSpPr>
        <p:sp>
          <p:nvSpPr>
            <p:cNvPr id="163" name="Google Shape;163;p24"/>
            <p:cNvSpPr/>
            <p:nvPr/>
          </p:nvSpPr>
          <p:spPr>
            <a:xfrm rot="18896">
              <a:off x="2133475" y="1163028"/>
              <a:ext cx="762248" cy="464181"/>
            </a:xfrm>
            <a:prstGeom prst="rightArrow">
              <a:avLst>
                <a:gd name="adj1" fmla="val 60000"/>
                <a:gd name="adj2" fmla="val 50000"/>
              </a:avLst>
            </a:prstGeom>
            <a:solidFill>
              <a:schemeClr val="lt1">
                <a:alpha val="9882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4"/>
            <p:cNvSpPr/>
            <p:nvPr/>
          </p:nvSpPr>
          <p:spPr>
            <a:xfrm rot="18896">
              <a:off x="2133476" y="1255481"/>
              <a:ext cx="622994" cy="278509"/>
            </a:xfrm>
            <a:prstGeom prst="rect">
              <a:avLst/>
            </a:prstGeom>
            <a:solidFill>
              <a:schemeClr val="lt1">
                <a:alpha val="98823"/>
              </a:schemeClr>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900" b="0" i="0" u="none" strike="noStrike" cap="none">
                <a:solidFill>
                  <a:schemeClr val="lt1"/>
                </a:solidFill>
                <a:latin typeface="Calibri"/>
                <a:ea typeface="Calibri"/>
                <a:cs typeface="Calibri"/>
                <a:sym typeface="Calibri"/>
              </a:endParaRPr>
            </a:p>
          </p:txBody>
        </p:sp>
      </p:grpSp>
      <p:grpSp>
        <p:nvGrpSpPr>
          <p:cNvPr id="165" name="Google Shape;165;p24"/>
          <p:cNvGrpSpPr/>
          <p:nvPr/>
        </p:nvGrpSpPr>
        <p:grpSpPr>
          <a:xfrm>
            <a:off x="7389273" y="2646014"/>
            <a:ext cx="764788" cy="468364"/>
            <a:chOff x="2132205" y="1160937"/>
            <a:chExt cx="764788" cy="468364"/>
          </a:xfrm>
        </p:grpSpPr>
        <p:sp>
          <p:nvSpPr>
            <p:cNvPr id="166" name="Google Shape;166;p24"/>
            <p:cNvSpPr/>
            <p:nvPr/>
          </p:nvSpPr>
          <p:spPr>
            <a:xfrm rot="18896">
              <a:off x="2133475" y="1163028"/>
              <a:ext cx="762248" cy="464181"/>
            </a:xfrm>
            <a:prstGeom prst="rightArrow">
              <a:avLst>
                <a:gd name="adj1" fmla="val 60000"/>
                <a:gd name="adj2" fmla="val 50000"/>
              </a:avLst>
            </a:prstGeom>
            <a:solidFill>
              <a:schemeClr val="lt1">
                <a:alpha val="9882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4"/>
            <p:cNvSpPr/>
            <p:nvPr/>
          </p:nvSpPr>
          <p:spPr>
            <a:xfrm rot="18896">
              <a:off x="2133476" y="1255481"/>
              <a:ext cx="622994" cy="278509"/>
            </a:xfrm>
            <a:prstGeom prst="rect">
              <a:avLst/>
            </a:prstGeom>
            <a:solidFill>
              <a:schemeClr val="lt1">
                <a:alpha val="98823"/>
              </a:schemeClr>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900" b="0" i="0" u="none" strike="noStrike" cap="none">
                <a:solidFill>
                  <a:schemeClr val="lt1"/>
                </a:solidFill>
                <a:latin typeface="Calibri"/>
                <a:ea typeface="Calibri"/>
                <a:cs typeface="Calibri"/>
                <a:sym typeface="Calibri"/>
              </a:endParaRPr>
            </a:p>
          </p:txBody>
        </p:sp>
      </p:grpSp>
      <p:sp>
        <p:nvSpPr>
          <p:cNvPr id="168" name="Google Shape;168;p24"/>
          <p:cNvSpPr/>
          <p:nvPr/>
        </p:nvSpPr>
        <p:spPr>
          <a:xfrm>
            <a:off x="4800601" y="4157115"/>
            <a:ext cx="1447800" cy="1447800"/>
          </a:xfrm>
          <a:prstGeom prst="wedgeEllipseCallout">
            <a:avLst>
              <a:gd name="adj1" fmla="val 7831"/>
              <a:gd name="adj2" fmla="val -87935"/>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dk1"/>
                </a:solidFill>
                <a:latin typeface="Calibri"/>
                <a:ea typeface="Calibri"/>
                <a:cs typeface="Calibri"/>
                <a:sym typeface="Calibri"/>
              </a:rPr>
              <a:t>At this point, only a change.</a:t>
            </a:r>
            <a:endParaRPr/>
          </a:p>
        </p:txBody>
      </p:sp>
      <p:sp>
        <p:nvSpPr>
          <p:cNvPr id="169" name="Google Shape;169;p24"/>
          <p:cNvSpPr/>
          <p:nvPr/>
        </p:nvSpPr>
        <p:spPr>
          <a:xfrm>
            <a:off x="5331500" y="4269772"/>
            <a:ext cx="2324100" cy="1781453"/>
          </a:xfrm>
          <a:prstGeom prst="wedgeEllipseCallout">
            <a:avLst>
              <a:gd name="adj1" fmla="val -16416"/>
              <a:gd name="adj2" fmla="val -88911"/>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dk1"/>
                </a:solidFill>
                <a:latin typeface="Calibri"/>
                <a:ea typeface="Calibri"/>
                <a:cs typeface="Calibri"/>
                <a:sym typeface="Calibri"/>
              </a:rPr>
              <a:t>Now, we can say this change is an improvement</a:t>
            </a:r>
            <a:r>
              <a:rPr lang="en-US" sz="1800" b="0" i="0" u="none" strike="noStrike" cap="none">
                <a:solidFill>
                  <a:schemeClr val="lt1"/>
                </a:solidFill>
                <a:latin typeface="Calibri"/>
                <a:ea typeface="Calibri"/>
                <a:cs typeface="Calibri"/>
                <a:sym typeface="Calibri"/>
              </a:rPr>
              <a:t>.</a:t>
            </a:r>
            <a:endParaRPr/>
          </a:p>
        </p:txBody>
      </p:sp>
      <p:cxnSp>
        <p:nvCxnSpPr>
          <p:cNvPr id="170" name="Google Shape;170;p24"/>
          <p:cNvCxnSpPr>
            <a:stCxn id="169" idx="6"/>
            <a:endCxn id="161" idx="1"/>
          </p:cNvCxnSpPr>
          <p:nvPr/>
        </p:nvCxnSpPr>
        <p:spPr>
          <a:xfrm rot="10800000" flipH="1">
            <a:off x="7315243" y="4078860"/>
            <a:ext cx="1257300" cy="451800"/>
          </a:xfrm>
          <a:prstGeom prst="straightConnector1">
            <a:avLst/>
          </a:prstGeom>
          <a:noFill/>
          <a:ln w="63500" cap="flat" cmpd="sng">
            <a:solidFill>
              <a:schemeClr val="accent1"/>
            </a:solidFill>
            <a:prstDash val="solid"/>
            <a:miter lim="800000"/>
            <a:headEnd type="none" w="sm" len="sm"/>
            <a:tailEnd type="stealth" w="med" len="med"/>
          </a:ln>
        </p:spPr>
      </p:cxnSp>
      <p:cxnSp>
        <p:nvCxnSpPr>
          <p:cNvPr id="171" name="Google Shape;171;p24"/>
          <p:cNvCxnSpPr>
            <a:stCxn id="169" idx="2"/>
          </p:cNvCxnSpPr>
          <p:nvPr/>
        </p:nvCxnSpPr>
        <p:spPr>
          <a:xfrm rot="10800000">
            <a:off x="4193757" y="4845037"/>
            <a:ext cx="1478100" cy="945300"/>
          </a:xfrm>
          <a:prstGeom prst="straightConnector1">
            <a:avLst/>
          </a:prstGeom>
          <a:noFill/>
          <a:ln w="63500" cap="flat" cmpd="sng">
            <a:solidFill>
              <a:schemeClr val="accent1"/>
            </a:solidFill>
            <a:prstDash val="solid"/>
            <a:miter lim="800000"/>
            <a:headEnd type="none" w="sm" len="sm"/>
            <a:tailEnd type="stealth" w="med" len="med"/>
          </a:ln>
        </p:spPr>
      </p:cxnSp>
      <p:sp>
        <p:nvSpPr>
          <p:cNvPr id="172" name="Google Shape;17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US" sz="1300">
                <a:solidFill>
                  <a:schemeClr val="lt2"/>
                </a:solidFill>
                <a:latin typeface="Arial"/>
                <a:ea typeface="Arial"/>
                <a:cs typeface="Arial"/>
                <a:sym typeface="Arial"/>
              </a:rPr>
              <a:t>11</a:t>
            </a:fld>
            <a:endParaRPr sz="1300">
              <a:solidFill>
                <a:schemeClr val="lt2"/>
              </a:solidFill>
              <a:latin typeface="Arial"/>
              <a:ea typeface="Arial"/>
              <a:cs typeface="Arial"/>
              <a:sym typeface="Arial"/>
            </a:endParaRPr>
          </a:p>
        </p:txBody>
      </p:sp>
      <p:sp>
        <p:nvSpPr>
          <p:cNvPr id="173" name="Google Shape;173;p2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4400"/>
              <a:buFont typeface="Calibri"/>
              <a:buNone/>
            </a:pPr>
            <a:r>
              <a:rPr lang="en-US"/>
              <a:t>Simple Model for Learning Improvement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5"/>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1"/>
                                          </p:stCondLst>
                                        </p:cTn>
                                        <p:tgtEl>
                                          <p:spTgt spid="16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5"/>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a:t>At Scale</a:t>
            </a:r>
            <a:endParaRPr/>
          </a:p>
        </p:txBody>
      </p:sp>
      <p:sp>
        <p:nvSpPr>
          <p:cNvPr id="180" name="Google Shape;180;p25"/>
          <p:cNvSpPr txBox="1">
            <a:spLocks noGrp="1"/>
          </p:cNvSpPr>
          <p:nvPr>
            <p:ph type="body" idx="1"/>
          </p:nvPr>
        </p:nvSpPr>
        <p:spPr>
          <a:xfrm>
            <a:off x="415600" y="1536633"/>
            <a:ext cx="11360700" cy="4555200"/>
          </a:xfrm>
          <a:prstGeom prst="rect">
            <a:avLst/>
          </a:prstGeom>
          <a:noFill/>
          <a:ln>
            <a:noFill/>
          </a:ln>
        </p:spPr>
        <p:txBody>
          <a:bodyPr spcFirstLastPara="1" wrap="square" lIns="91425" tIns="45700" rIns="91425" bIns="45700" anchor="t" anchorCtr="0">
            <a:normAutofit/>
          </a:bodyPr>
          <a:lstStyle/>
          <a:p>
            <a:pPr marL="457200" lvl="0" indent="-381000" algn="l" rtl="0">
              <a:lnSpc>
                <a:spcPct val="90000"/>
              </a:lnSpc>
              <a:spcBef>
                <a:spcPts val="0"/>
              </a:spcBef>
              <a:spcAft>
                <a:spcPts val="0"/>
              </a:spcAft>
              <a:buClr>
                <a:schemeClr val="accent2"/>
              </a:buClr>
              <a:buSzPts val="2400"/>
              <a:buChar char="●"/>
            </a:pPr>
            <a:r>
              <a:rPr lang="en-US">
                <a:solidFill>
                  <a:schemeClr val="accent2"/>
                </a:solidFill>
              </a:rPr>
              <a:t>“The Level Problem”</a:t>
            </a:r>
            <a:endParaRPr>
              <a:solidFill>
                <a:schemeClr val="accent2"/>
              </a:solidFill>
            </a:endParaRPr>
          </a:p>
          <a:p>
            <a:pPr marL="914400" lvl="1" indent="-381000" algn="l" rtl="0">
              <a:lnSpc>
                <a:spcPct val="90000"/>
              </a:lnSpc>
              <a:spcBef>
                <a:spcPts val="0"/>
              </a:spcBef>
              <a:spcAft>
                <a:spcPts val="0"/>
              </a:spcAft>
              <a:buClr>
                <a:schemeClr val="accent2"/>
              </a:buClr>
              <a:buSzPts val="2400"/>
              <a:buChar char="○"/>
            </a:pPr>
            <a:r>
              <a:rPr lang="en-US" sz="2400">
                <a:solidFill>
                  <a:schemeClr val="accent2"/>
                </a:solidFill>
              </a:rPr>
              <a:t>faculty development often focuses on individual faculty members</a:t>
            </a:r>
            <a:endParaRPr sz="2400">
              <a:solidFill>
                <a:schemeClr val="accent2"/>
              </a:solidFill>
            </a:endParaRPr>
          </a:p>
          <a:p>
            <a:pPr marL="914400" lvl="1" indent="-381000" algn="l" rtl="0">
              <a:lnSpc>
                <a:spcPct val="90000"/>
              </a:lnSpc>
              <a:spcBef>
                <a:spcPts val="0"/>
              </a:spcBef>
              <a:spcAft>
                <a:spcPts val="0"/>
              </a:spcAft>
              <a:buClr>
                <a:schemeClr val="accent2"/>
              </a:buClr>
              <a:buSzPts val="2400"/>
              <a:buChar char="○"/>
            </a:pPr>
            <a:r>
              <a:rPr lang="en-US" sz="2400">
                <a:solidFill>
                  <a:schemeClr val="accent2"/>
                </a:solidFill>
              </a:rPr>
              <a:t>exposure to improvement initiatives depends on the classes a student takes</a:t>
            </a:r>
            <a:endParaRPr sz="2400">
              <a:solidFill>
                <a:schemeClr val="accent2"/>
              </a:solidFill>
            </a:endParaRPr>
          </a:p>
          <a:p>
            <a:pPr marL="457200" lvl="0" indent="-381000" algn="l" rtl="0">
              <a:lnSpc>
                <a:spcPct val="90000"/>
              </a:lnSpc>
              <a:spcBef>
                <a:spcPts val="0"/>
              </a:spcBef>
              <a:spcAft>
                <a:spcPts val="0"/>
              </a:spcAft>
              <a:buClr>
                <a:schemeClr val="accent2"/>
              </a:buClr>
              <a:buSzPts val="2400"/>
              <a:buChar char="●"/>
            </a:pPr>
            <a:r>
              <a:rPr lang="en-US">
                <a:solidFill>
                  <a:schemeClr val="accent2"/>
                </a:solidFill>
              </a:rPr>
              <a:t>Learning improvement at scale</a:t>
            </a:r>
            <a:endParaRPr>
              <a:solidFill>
                <a:schemeClr val="accent2"/>
              </a:solidFill>
            </a:endParaRPr>
          </a:p>
          <a:p>
            <a:pPr marL="914400" lvl="1" indent="-381000" algn="l" rtl="0">
              <a:lnSpc>
                <a:spcPct val="90000"/>
              </a:lnSpc>
              <a:spcBef>
                <a:spcPts val="0"/>
              </a:spcBef>
              <a:spcAft>
                <a:spcPts val="0"/>
              </a:spcAft>
              <a:buClr>
                <a:schemeClr val="accent2"/>
              </a:buClr>
              <a:buSzPts val="2400"/>
              <a:buChar char="○"/>
            </a:pPr>
            <a:r>
              <a:rPr lang="en-US" sz="2400">
                <a:solidFill>
                  <a:schemeClr val="accent2"/>
                </a:solidFill>
              </a:rPr>
              <a:t>spans an entire academic program</a:t>
            </a:r>
            <a:endParaRPr sz="2400">
              <a:solidFill>
                <a:schemeClr val="accent2"/>
              </a:solidFill>
            </a:endParaRPr>
          </a:p>
          <a:p>
            <a:pPr marL="914400" lvl="1" indent="-381000" algn="l" rtl="0">
              <a:lnSpc>
                <a:spcPct val="90000"/>
              </a:lnSpc>
              <a:spcBef>
                <a:spcPts val="0"/>
              </a:spcBef>
              <a:spcAft>
                <a:spcPts val="0"/>
              </a:spcAft>
              <a:buClr>
                <a:schemeClr val="accent2"/>
              </a:buClr>
              <a:buSzPts val="2400"/>
              <a:buChar char="○"/>
            </a:pPr>
            <a:r>
              <a:rPr lang="en-US" sz="2400">
                <a:solidFill>
                  <a:schemeClr val="accent2"/>
                </a:solidFill>
              </a:rPr>
              <a:t>requires coordination across multiple faculty members</a:t>
            </a:r>
            <a:endParaRPr sz="2400">
              <a:solidFill>
                <a:schemeClr val="accent2"/>
              </a:solidFill>
            </a:endParaRPr>
          </a:p>
          <a:p>
            <a:pPr marL="914400" lvl="1" indent="-381000" algn="l" rtl="0">
              <a:lnSpc>
                <a:spcPct val="90000"/>
              </a:lnSpc>
              <a:spcBef>
                <a:spcPts val="0"/>
              </a:spcBef>
              <a:spcAft>
                <a:spcPts val="0"/>
              </a:spcAft>
              <a:buClr>
                <a:schemeClr val="accent2"/>
              </a:buClr>
              <a:buSzPts val="2400"/>
              <a:buChar char="○"/>
            </a:pPr>
            <a:r>
              <a:rPr lang="en-US" sz="2400">
                <a:solidFill>
                  <a:schemeClr val="accent2"/>
                </a:solidFill>
              </a:rPr>
              <a:t>has the capability to impact </a:t>
            </a:r>
            <a:r>
              <a:rPr lang="en-US" sz="2400" i="1">
                <a:solidFill>
                  <a:schemeClr val="accent2"/>
                </a:solidFill>
              </a:rPr>
              <a:t>all </a:t>
            </a:r>
            <a:r>
              <a:rPr lang="en-US" sz="2400">
                <a:solidFill>
                  <a:schemeClr val="accent2"/>
                </a:solidFill>
              </a:rPr>
              <a:t>students who are enrolled in the program</a:t>
            </a:r>
            <a:endParaRPr sz="2400">
              <a:solidFill>
                <a:schemeClr val="accent2"/>
              </a:solidFill>
            </a:endParaRPr>
          </a:p>
          <a:p>
            <a:pPr marL="0" lvl="0" indent="0" algn="l" rtl="0">
              <a:lnSpc>
                <a:spcPct val="90000"/>
              </a:lnSpc>
              <a:spcBef>
                <a:spcPts val="0"/>
              </a:spcBef>
              <a:spcAft>
                <a:spcPts val="0"/>
              </a:spcAft>
              <a:buNone/>
            </a:pPr>
            <a:endParaRPr>
              <a:solidFill>
                <a:schemeClr val="accent2"/>
              </a:solidFill>
            </a:endParaRPr>
          </a:p>
          <a:p>
            <a:pPr marL="0" lvl="0" indent="0" algn="l" rtl="0">
              <a:lnSpc>
                <a:spcPct val="90000"/>
              </a:lnSpc>
              <a:spcBef>
                <a:spcPts val="0"/>
              </a:spcBef>
              <a:spcAft>
                <a:spcPts val="0"/>
              </a:spcAft>
              <a:buNone/>
            </a:pPr>
            <a:endParaRPr>
              <a:solidFill>
                <a:schemeClr val="accent2"/>
              </a:solidFill>
            </a:endParaRPr>
          </a:p>
          <a:p>
            <a:pPr marL="0" lvl="0" indent="0" algn="l" rtl="0">
              <a:lnSpc>
                <a:spcPct val="90000"/>
              </a:lnSpc>
              <a:spcBef>
                <a:spcPts val="0"/>
              </a:spcBef>
              <a:spcAft>
                <a:spcPts val="0"/>
              </a:spcAft>
              <a:buNone/>
            </a:pPr>
            <a:r>
              <a:rPr lang="en-US">
                <a:solidFill>
                  <a:schemeClr val="accent2"/>
                </a:solidFill>
              </a:rPr>
              <a:t>Of course, the real world is more complex… </a:t>
            </a:r>
            <a:endParaRPr>
              <a:solidFill>
                <a:schemeClr val="accent2"/>
              </a:solidFill>
            </a:endParaRPr>
          </a:p>
        </p:txBody>
      </p:sp>
      <p:sp>
        <p:nvSpPr>
          <p:cNvPr id="181" name="Google Shape;181;p25"/>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6"/>
          <p:cNvSpPr txBox="1">
            <a:spLocks noGrp="1"/>
          </p:cNvSpPr>
          <p:nvPr>
            <p:ph type="title"/>
          </p:nvPr>
        </p:nvSpPr>
        <p:spPr>
          <a:xfrm>
            <a:off x="415600" y="2867800"/>
            <a:ext cx="11360700" cy="1122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a:t>How To: Six Questions and Six Steps</a:t>
            </a:r>
            <a:endParaRPr/>
          </a:p>
        </p:txBody>
      </p:sp>
      <p:sp>
        <p:nvSpPr>
          <p:cNvPr id="188" name="Google Shape;188;p26"/>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endParaRPr/>
          </a:p>
        </p:txBody>
      </p:sp>
      <p:sp>
        <p:nvSpPr>
          <p:cNvPr id="195" name="Google Shape;195;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1600"/>
              </a:spcAft>
              <a:buClr>
                <a:schemeClr val="lt1"/>
              </a:buClr>
              <a:buSzPts val="2800"/>
              <a:buNone/>
            </a:pPr>
            <a:endParaRPr/>
          </a:p>
        </p:txBody>
      </p:sp>
      <p:sp>
        <p:nvSpPr>
          <p:cNvPr id="196" name="Google Shape;19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US" sz="1300">
                <a:solidFill>
                  <a:schemeClr val="lt2"/>
                </a:solidFill>
                <a:latin typeface="Arial"/>
                <a:ea typeface="Arial"/>
                <a:cs typeface="Arial"/>
                <a:sym typeface="Arial"/>
              </a:rPr>
              <a:t>14</a:t>
            </a:fld>
            <a:endParaRPr sz="1300">
              <a:solidFill>
                <a:schemeClr val="lt2"/>
              </a:solidFill>
              <a:latin typeface="Arial"/>
              <a:ea typeface="Arial"/>
              <a:cs typeface="Arial"/>
              <a:sym typeface="Arial"/>
            </a:endParaRPr>
          </a:p>
        </p:txBody>
      </p:sp>
      <p:pic>
        <p:nvPicPr>
          <p:cNvPr id="197" name="Google Shape;197;p27"/>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8"/>
          <p:cNvSpPr txBox="1">
            <a:spLocks noGrp="1"/>
          </p:cNvSpPr>
          <p:nvPr>
            <p:ph type="title"/>
          </p:nvPr>
        </p:nvSpPr>
        <p:spPr>
          <a:xfrm>
            <a:off x="354000" y="1644233"/>
            <a:ext cx="5393700" cy="1976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9600"/>
              <a:buFont typeface="Calibri"/>
              <a:buNone/>
            </a:pPr>
            <a:r>
              <a:rPr lang="en-US" sz="9600"/>
              <a:t>1</a:t>
            </a:r>
            <a:endParaRPr/>
          </a:p>
        </p:txBody>
      </p:sp>
      <p:sp>
        <p:nvSpPr>
          <p:cNvPr id="204" name="Google Shape;204;p28"/>
          <p:cNvSpPr txBox="1">
            <a:spLocks noGrp="1"/>
          </p:cNvSpPr>
          <p:nvPr>
            <p:ph type="body" idx="2"/>
          </p:nvPr>
        </p:nvSpPr>
        <p:spPr>
          <a:xfrm>
            <a:off x="6586000" y="965600"/>
            <a:ext cx="5115900" cy="492690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0"/>
              </a:spcBef>
              <a:spcAft>
                <a:spcPts val="0"/>
              </a:spcAft>
              <a:buClr>
                <a:schemeClr val="lt1"/>
              </a:buClr>
              <a:buSzPct val="100000"/>
              <a:buNone/>
            </a:pPr>
            <a:endParaRPr sz="6000"/>
          </a:p>
          <a:p>
            <a:pPr marL="0" lvl="0" indent="0" algn="l" rtl="0">
              <a:lnSpc>
                <a:spcPct val="90000"/>
              </a:lnSpc>
              <a:spcBef>
                <a:spcPts val="1000"/>
              </a:spcBef>
              <a:spcAft>
                <a:spcPts val="0"/>
              </a:spcAft>
              <a:buClr>
                <a:schemeClr val="lt1"/>
              </a:buClr>
              <a:buSzPct val="100000"/>
              <a:buNone/>
            </a:pPr>
            <a:r>
              <a:rPr lang="en-US" sz="6000"/>
              <a:t>Is there a critical mass of faculty or student affairs professionals in a program that want to improve?</a:t>
            </a:r>
            <a:endParaRPr/>
          </a:p>
          <a:p>
            <a:pPr marL="228600" lvl="0" indent="-50800" algn="l" rtl="0">
              <a:lnSpc>
                <a:spcPct val="90000"/>
              </a:lnSpc>
              <a:spcBef>
                <a:spcPts val="1000"/>
              </a:spcBef>
              <a:spcAft>
                <a:spcPts val="1600"/>
              </a:spcAft>
              <a:buClr>
                <a:schemeClr val="lt1"/>
              </a:buClr>
              <a:buSzPct val="116666"/>
              <a:buNone/>
            </a:pPr>
            <a:endParaRPr/>
          </a:p>
        </p:txBody>
      </p:sp>
      <p:sp>
        <p:nvSpPr>
          <p:cNvPr id="205" name="Google Shape;205;p28"/>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15</a:t>
            </a:fld>
            <a:endParaRPr/>
          </a:p>
        </p:txBody>
      </p:sp>
      <p:sp>
        <p:nvSpPr>
          <p:cNvPr id="206" name="Google Shape;206;p28"/>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p>
            <a:pPr marL="0" lvl="0" indent="0" algn="ctr"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endParaRPr/>
          </a:p>
        </p:txBody>
      </p:sp>
      <p:sp>
        <p:nvSpPr>
          <p:cNvPr id="213" name="Google Shape;213;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1600"/>
              </a:spcAft>
              <a:buClr>
                <a:schemeClr val="lt1"/>
              </a:buClr>
              <a:buSzPts val="2800"/>
              <a:buNone/>
            </a:pPr>
            <a:endParaRPr/>
          </a:p>
        </p:txBody>
      </p:sp>
      <p:pic>
        <p:nvPicPr>
          <p:cNvPr id="214" name="Google Shape;214;p29"/>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15" name="Google Shape;21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US" sz="1300">
                <a:solidFill>
                  <a:schemeClr val="lt2"/>
                </a:solidFill>
                <a:latin typeface="Arial"/>
                <a:ea typeface="Arial"/>
                <a:cs typeface="Arial"/>
                <a:sym typeface="Arial"/>
              </a:rPr>
              <a:t>16</a:t>
            </a:fld>
            <a:endParaRPr sz="1300">
              <a:solidFill>
                <a:schemeClr val="lt2"/>
              </a:solidFill>
              <a:latin typeface="Arial"/>
              <a:ea typeface="Arial"/>
              <a:cs typeface="Arial"/>
              <a:sym typeface="Arial"/>
            </a:endParaRPr>
          </a:p>
        </p:txBody>
      </p:sp>
      <p:sp>
        <p:nvSpPr>
          <p:cNvPr id="216" name="Google Shape;216;p29"/>
          <p:cNvSpPr/>
          <p:nvPr/>
        </p:nvSpPr>
        <p:spPr>
          <a:xfrm>
            <a:off x="2362200" y="0"/>
            <a:ext cx="9829800" cy="51816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0"/>
          <p:cNvSpPr txBox="1">
            <a:spLocks noGrp="1"/>
          </p:cNvSpPr>
          <p:nvPr>
            <p:ph type="title"/>
          </p:nvPr>
        </p:nvSpPr>
        <p:spPr>
          <a:xfrm>
            <a:off x="354000" y="1644233"/>
            <a:ext cx="5393700" cy="1976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9600"/>
              <a:buFont typeface="Calibri"/>
              <a:buNone/>
            </a:pPr>
            <a:r>
              <a:rPr lang="en-US" sz="9600"/>
              <a:t>2</a:t>
            </a:r>
            <a:endParaRPr/>
          </a:p>
        </p:txBody>
      </p:sp>
      <p:sp>
        <p:nvSpPr>
          <p:cNvPr id="223" name="Google Shape;223;p30"/>
          <p:cNvSpPr txBox="1">
            <a:spLocks noGrp="1"/>
          </p:cNvSpPr>
          <p:nvPr>
            <p:ph type="body" idx="2"/>
          </p:nvPr>
        </p:nvSpPr>
        <p:spPr>
          <a:xfrm>
            <a:off x="6586000" y="965600"/>
            <a:ext cx="5115900" cy="4926900"/>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lt1"/>
              </a:buClr>
              <a:buSzPts val="6000"/>
              <a:buNone/>
            </a:pPr>
            <a:r>
              <a:rPr lang="en-US" sz="6000"/>
              <a:t>Is there a clear vision of what improved learning could look like?</a:t>
            </a:r>
            <a:endParaRPr/>
          </a:p>
        </p:txBody>
      </p:sp>
      <p:sp>
        <p:nvSpPr>
          <p:cNvPr id="224" name="Google Shape;224;p30"/>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17</a:t>
            </a:fld>
            <a:endParaRPr/>
          </a:p>
        </p:txBody>
      </p:sp>
      <p:sp>
        <p:nvSpPr>
          <p:cNvPr id="225" name="Google Shape;225;p30"/>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p>
            <a:pPr marL="0" lvl="0" indent="0" algn="ctr"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3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32" name="Google Shape;23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US" sz="1300">
                <a:solidFill>
                  <a:schemeClr val="lt2"/>
                </a:solidFill>
                <a:latin typeface="Arial"/>
                <a:ea typeface="Arial"/>
                <a:cs typeface="Arial"/>
                <a:sym typeface="Arial"/>
              </a:rPr>
              <a:t>18</a:t>
            </a:fld>
            <a:endParaRPr sz="1300">
              <a:solidFill>
                <a:schemeClr val="lt2"/>
              </a:solidFill>
              <a:latin typeface="Arial"/>
              <a:ea typeface="Arial"/>
              <a:cs typeface="Arial"/>
              <a:sym typeface="Arial"/>
            </a:endParaRPr>
          </a:p>
        </p:txBody>
      </p:sp>
      <p:sp>
        <p:nvSpPr>
          <p:cNvPr id="233" name="Google Shape;233;p31"/>
          <p:cNvSpPr/>
          <p:nvPr/>
        </p:nvSpPr>
        <p:spPr>
          <a:xfrm>
            <a:off x="3897701" y="982840"/>
            <a:ext cx="7860103" cy="51816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4" name="Google Shape;234;p31"/>
          <p:cNvSpPr/>
          <p:nvPr/>
        </p:nvSpPr>
        <p:spPr>
          <a:xfrm>
            <a:off x="2879785" y="172528"/>
            <a:ext cx="5496464" cy="124665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2"/>
          <p:cNvSpPr txBox="1">
            <a:spLocks noGrp="1"/>
          </p:cNvSpPr>
          <p:nvPr>
            <p:ph type="title"/>
          </p:nvPr>
        </p:nvSpPr>
        <p:spPr>
          <a:xfrm>
            <a:off x="354000" y="1644233"/>
            <a:ext cx="5393700" cy="1976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9600"/>
              <a:buFont typeface="Calibri"/>
              <a:buNone/>
            </a:pPr>
            <a:r>
              <a:rPr lang="en-US" sz="9600"/>
              <a:t>3</a:t>
            </a:r>
            <a:endParaRPr/>
          </a:p>
        </p:txBody>
      </p:sp>
      <p:sp>
        <p:nvSpPr>
          <p:cNvPr id="241" name="Google Shape;241;p32"/>
          <p:cNvSpPr txBox="1">
            <a:spLocks noGrp="1"/>
          </p:cNvSpPr>
          <p:nvPr>
            <p:ph type="body" idx="2"/>
          </p:nvPr>
        </p:nvSpPr>
        <p:spPr>
          <a:xfrm>
            <a:off x="6586000" y="965600"/>
            <a:ext cx="5115900" cy="49269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Clr>
                <a:schemeClr val="lt1"/>
              </a:buClr>
              <a:buSzPts val="6000"/>
              <a:buNone/>
            </a:pPr>
            <a:r>
              <a:rPr lang="en-US" sz="6000"/>
              <a:t>With respect to that vision, where is the program now?</a:t>
            </a:r>
            <a:endParaRPr/>
          </a:p>
        </p:txBody>
      </p:sp>
      <p:sp>
        <p:nvSpPr>
          <p:cNvPr id="242" name="Google Shape;242;p32"/>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19</a:t>
            </a:fld>
            <a:endParaRPr/>
          </a:p>
        </p:txBody>
      </p:sp>
      <p:sp>
        <p:nvSpPr>
          <p:cNvPr id="243" name="Google Shape;243;p32"/>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p>
            <a:pPr marL="0" lvl="0" indent="0" algn="ctr"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2</a:t>
            </a:fld>
            <a:endParaRPr/>
          </a:p>
        </p:txBody>
      </p:sp>
      <p:sp>
        <p:nvSpPr>
          <p:cNvPr id="75" name="Google Shape;75;p15"/>
          <p:cNvSpPr txBox="1">
            <a:spLocks noGrp="1"/>
          </p:cNvSpPr>
          <p:nvPr>
            <p:ph type="title"/>
          </p:nvPr>
        </p:nvSpPr>
        <p:spPr>
          <a:xfrm>
            <a:off x="332725" y="2180448"/>
            <a:ext cx="5393700" cy="2497200"/>
          </a:xfrm>
          <a:prstGeom prst="rect">
            <a:avLst/>
          </a:prstGeom>
        </p:spPr>
        <p:txBody>
          <a:bodyPr spcFirstLastPara="1" wrap="square" lIns="121900" tIns="121900" rIns="121900" bIns="121900" anchor="b" anchorCtr="0">
            <a:normAutofit fontScale="90000"/>
          </a:bodyPr>
          <a:lstStyle/>
          <a:p>
            <a:pPr marL="0" lvl="0" indent="0" algn="ctr" rtl="0">
              <a:spcBef>
                <a:spcPts val="0"/>
              </a:spcBef>
              <a:spcAft>
                <a:spcPts val="0"/>
              </a:spcAft>
              <a:buNone/>
            </a:pPr>
            <a:r>
              <a:rPr lang="en-US"/>
              <a:t>Overview of Today’s Workshop</a:t>
            </a:r>
            <a:endParaRPr/>
          </a:p>
        </p:txBody>
      </p:sp>
      <p:sp>
        <p:nvSpPr>
          <p:cNvPr id="76" name="Google Shape;76;p15"/>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rmAutofit lnSpcReduction="10000"/>
          </a:bodyPr>
          <a:lstStyle/>
          <a:p>
            <a:pPr marL="457200" lvl="0" indent="-381000" algn="l" rtl="0">
              <a:spcBef>
                <a:spcPts val="0"/>
              </a:spcBef>
              <a:spcAft>
                <a:spcPts val="0"/>
              </a:spcAft>
              <a:buSzPts val="2400"/>
              <a:buAutoNum type="arabicPeriod"/>
            </a:pPr>
            <a:r>
              <a:rPr lang="en-US"/>
              <a:t>Conceptualizing and searching for learning improvement</a:t>
            </a:r>
            <a:endParaRPr/>
          </a:p>
          <a:p>
            <a:pPr marL="457200" lvl="0" indent="-381000" algn="l" rtl="0">
              <a:spcBef>
                <a:spcPts val="0"/>
              </a:spcBef>
              <a:spcAft>
                <a:spcPts val="0"/>
              </a:spcAft>
              <a:buSzPts val="2400"/>
              <a:buAutoNum type="arabicPeriod"/>
            </a:pPr>
            <a:r>
              <a:rPr lang="en-US"/>
              <a:t>Change vs. Improvement: The Simple Model for Learning Improvement</a:t>
            </a:r>
            <a:endParaRPr/>
          </a:p>
          <a:p>
            <a:pPr marL="457200" lvl="0" indent="-381000" algn="l" rtl="0">
              <a:spcBef>
                <a:spcPts val="0"/>
              </a:spcBef>
              <a:spcAft>
                <a:spcPts val="0"/>
              </a:spcAft>
              <a:buSzPts val="2400"/>
              <a:buAutoNum type="arabicPeriod"/>
            </a:pPr>
            <a:r>
              <a:rPr lang="en-US"/>
              <a:t>The six questions &amp; steps for learning improvement</a:t>
            </a:r>
            <a:endParaRPr/>
          </a:p>
          <a:p>
            <a:pPr marL="457200" lvl="0" indent="-381000" algn="l" rtl="0">
              <a:spcBef>
                <a:spcPts val="0"/>
              </a:spcBef>
              <a:spcAft>
                <a:spcPts val="0"/>
              </a:spcAft>
              <a:buSzPts val="2400"/>
              <a:buAutoNum type="arabicPeriod"/>
            </a:pPr>
            <a:r>
              <a:rPr lang="en-US"/>
              <a:t>Skipping steps and offering support</a:t>
            </a:r>
            <a:endParaRPr/>
          </a:p>
          <a:p>
            <a:pPr marL="457200" lvl="0" indent="-381000" algn="l" rtl="0">
              <a:spcBef>
                <a:spcPts val="0"/>
              </a:spcBef>
              <a:spcAft>
                <a:spcPts val="0"/>
              </a:spcAft>
              <a:buSzPts val="2400"/>
              <a:buAutoNum type="arabicPeriod"/>
            </a:pPr>
            <a:r>
              <a:rPr lang="en-US"/>
              <a:t>Learning Improvement Conversations </a:t>
            </a:r>
            <a:endParaRPr/>
          </a:p>
          <a:p>
            <a:pPr marL="457200" lvl="0" indent="-381000" algn="l" rtl="0">
              <a:spcBef>
                <a:spcPts val="0"/>
              </a:spcBef>
              <a:spcAft>
                <a:spcPts val="0"/>
              </a:spcAft>
              <a:buSzPts val="2400"/>
              <a:buAutoNum type="arabicPeriod"/>
            </a:pPr>
            <a:r>
              <a:rPr lang="en-US"/>
              <a:t>Wrap up and Q&amp;A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3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50" name="Google Shape;25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US" sz="1300">
                <a:solidFill>
                  <a:schemeClr val="lt2"/>
                </a:solidFill>
                <a:latin typeface="Arial"/>
                <a:ea typeface="Arial"/>
                <a:cs typeface="Arial"/>
                <a:sym typeface="Arial"/>
              </a:rPr>
              <a:t>20</a:t>
            </a:fld>
            <a:endParaRPr sz="1300">
              <a:solidFill>
                <a:schemeClr val="lt2"/>
              </a:solidFill>
              <a:latin typeface="Arial"/>
              <a:ea typeface="Arial"/>
              <a:cs typeface="Arial"/>
              <a:sym typeface="Arial"/>
            </a:endParaRPr>
          </a:p>
        </p:txBody>
      </p:sp>
      <p:sp>
        <p:nvSpPr>
          <p:cNvPr id="251" name="Google Shape;251;p33"/>
          <p:cNvSpPr/>
          <p:nvPr/>
        </p:nvSpPr>
        <p:spPr>
          <a:xfrm>
            <a:off x="5676181" y="982840"/>
            <a:ext cx="6081623" cy="51816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2" name="Google Shape;252;p33"/>
          <p:cNvSpPr/>
          <p:nvPr/>
        </p:nvSpPr>
        <p:spPr>
          <a:xfrm>
            <a:off x="2879785" y="172528"/>
            <a:ext cx="5496464" cy="124665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4"/>
          <p:cNvSpPr txBox="1">
            <a:spLocks noGrp="1"/>
          </p:cNvSpPr>
          <p:nvPr>
            <p:ph type="title"/>
          </p:nvPr>
        </p:nvSpPr>
        <p:spPr>
          <a:xfrm>
            <a:off x="354000" y="1644233"/>
            <a:ext cx="5393700" cy="1976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9600"/>
              <a:buFont typeface="Calibri"/>
              <a:buNone/>
            </a:pPr>
            <a:r>
              <a:rPr lang="en-US" sz="9600"/>
              <a:t>4</a:t>
            </a:r>
            <a:endParaRPr/>
          </a:p>
        </p:txBody>
      </p:sp>
      <p:sp>
        <p:nvSpPr>
          <p:cNvPr id="259" name="Google Shape;259;p34"/>
          <p:cNvSpPr txBox="1">
            <a:spLocks noGrp="1"/>
          </p:cNvSpPr>
          <p:nvPr>
            <p:ph type="body" idx="2"/>
          </p:nvPr>
        </p:nvSpPr>
        <p:spPr>
          <a:xfrm>
            <a:off x="6586000" y="965600"/>
            <a:ext cx="5115900" cy="4926900"/>
          </a:xfrm>
          <a:prstGeom prst="rect">
            <a:avLst/>
          </a:prstGeom>
          <a:noFill/>
          <a:ln>
            <a:noFill/>
          </a:ln>
        </p:spPr>
        <p:txBody>
          <a:bodyPr spcFirstLastPara="1" wrap="square" lIns="91425" tIns="45700" rIns="91425" bIns="45700" anchor="t" anchorCtr="0">
            <a:normAutofit fontScale="85000" lnSpcReduction="20000"/>
          </a:bodyPr>
          <a:lstStyle/>
          <a:p>
            <a:pPr marL="0" lvl="0" indent="0" algn="ctr" rtl="0">
              <a:lnSpc>
                <a:spcPct val="90000"/>
              </a:lnSpc>
              <a:spcBef>
                <a:spcPts val="0"/>
              </a:spcBef>
              <a:spcAft>
                <a:spcPts val="0"/>
              </a:spcAft>
              <a:buClr>
                <a:schemeClr val="lt1"/>
              </a:buClr>
              <a:buSzPct val="100000"/>
              <a:buNone/>
            </a:pPr>
            <a:r>
              <a:rPr lang="en-US" sz="5400"/>
              <a:t>What interventions could move the program from the current state to the vision? What evidence do we have that these interventions might be effective?</a:t>
            </a:r>
            <a:endParaRPr/>
          </a:p>
        </p:txBody>
      </p:sp>
      <p:sp>
        <p:nvSpPr>
          <p:cNvPr id="260" name="Google Shape;260;p34"/>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21</a:t>
            </a:fld>
            <a:endParaRPr/>
          </a:p>
        </p:txBody>
      </p:sp>
      <p:sp>
        <p:nvSpPr>
          <p:cNvPr id="261" name="Google Shape;261;p34"/>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p>
            <a:pPr marL="0" lvl="0" indent="0" algn="ctr"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35"/>
          <p:cNvPicPr preferRelativeResize="0"/>
          <p:nvPr/>
        </p:nvPicPr>
        <p:blipFill rotWithShape="1">
          <a:blip r:embed="rId3">
            <a:alphaModFix/>
          </a:blip>
          <a:srcRect/>
          <a:stretch/>
        </p:blipFill>
        <p:spPr>
          <a:xfrm>
            <a:off x="0" y="-33090"/>
            <a:ext cx="12192000" cy="6858000"/>
          </a:xfrm>
          <a:prstGeom prst="rect">
            <a:avLst/>
          </a:prstGeom>
          <a:noFill/>
          <a:ln>
            <a:noFill/>
          </a:ln>
        </p:spPr>
      </p:pic>
      <p:sp>
        <p:nvSpPr>
          <p:cNvPr id="268" name="Google Shape;26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US" sz="1300">
                <a:solidFill>
                  <a:schemeClr val="lt2"/>
                </a:solidFill>
                <a:latin typeface="Arial"/>
                <a:ea typeface="Arial"/>
                <a:cs typeface="Arial"/>
                <a:sym typeface="Arial"/>
              </a:rPr>
              <a:t>22</a:t>
            </a:fld>
            <a:endParaRPr sz="1300">
              <a:solidFill>
                <a:schemeClr val="lt2"/>
              </a:solidFill>
              <a:latin typeface="Arial"/>
              <a:ea typeface="Arial"/>
              <a:cs typeface="Arial"/>
              <a:sym typeface="Arial"/>
            </a:endParaRPr>
          </a:p>
        </p:txBody>
      </p:sp>
      <p:sp>
        <p:nvSpPr>
          <p:cNvPr id="269" name="Google Shape;269;p35"/>
          <p:cNvSpPr/>
          <p:nvPr/>
        </p:nvSpPr>
        <p:spPr>
          <a:xfrm>
            <a:off x="7582618" y="956961"/>
            <a:ext cx="4166559" cy="51816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0" name="Google Shape;270;p35"/>
          <p:cNvSpPr/>
          <p:nvPr/>
        </p:nvSpPr>
        <p:spPr>
          <a:xfrm>
            <a:off x="2879785" y="172528"/>
            <a:ext cx="5496464" cy="124665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1" name="Google Shape;271;p35"/>
          <p:cNvSpPr/>
          <p:nvPr/>
        </p:nvSpPr>
        <p:spPr>
          <a:xfrm flipH="1">
            <a:off x="7366957" y="1135240"/>
            <a:ext cx="376687" cy="1668345"/>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6"/>
          <p:cNvSpPr txBox="1">
            <a:spLocks noGrp="1"/>
          </p:cNvSpPr>
          <p:nvPr>
            <p:ph type="title"/>
          </p:nvPr>
        </p:nvSpPr>
        <p:spPr>
          <a:xfrm>
            <a:off x="354000" y="1644233"/>
            <a:ext cx="5393700" cy="1976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9600"/>
              <a:buFont typeface="Calibri"/>
              <a:buNone/>
            </a:pPr>
            <a:r>
              <a:rPr lang="en-US" sz="9600"/>
              <a:t>5</a:t>
            </a:r>
            <a:endParaRPr/>
          </a:p>
        </p:txBody>
      </p:sp>
      <p:sp>
        <p:nvSpPr>
          <p:cNvPr id="278" name="Google Shape;278;p36"/>
          <p:cNvSpPr txBox="1">
            <a:spLocks noGrp="1"/>
          </p:cNvSpPr>
          <p:nvPr>
            <p:ph type="body" idx="2"/>
          </p:nvPr>
        </p:nvSpPr>
        <p:spPr>
          <a:xfrm>
            <a:off x="6586000" y="965600"/>
            <a:ext cx="5115900" cy="49269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Clr>
                <a:schemeClr val="lt1"/>
              </a:buClr>
              <a:buSzPts val="5400"/>
              <a:buNone/>
            </a:pPr>
            <a:r>
              <a:rPr lang="en-US" sz="5400"/>
              <a:t>How will we ensure that the interventions will be delivered as expected?</a:t>
            </a:r>
            <a:endParaRPr/>
          </a:p>
        </p:txBody>
      </p:sp>
      <p:sp>
        <p:nvSpPr>
          <p:cNvPr id="279" name="Google Shape;279;p36"/>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23</a:t>
            </a:fld>
            <a:endParaRPr/>
          </a:p>
        </p:txBody>
      </p:sp>
      <p:sp>
        <p:nvSpPr>
          <p:cNvPr id="280" name="Google Shape;280;p36"/>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p>
            <a:pPr marL="0" lvl="0" indent="0" algn="ctr"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37"/>
          <p:cNvPicPr preferRelativeResize="0"/>
          <p:nvPr/>
        </p:nvPicPr>
        <p:blipFill rotWithShape="1">
          <a:blip r:embed="rId3">
            <a:alphaModFix/>
          </a:blip>
          <a:srcRect/>
          <a:stretch/>
        </p:blipFill>
        <p:spPr>
          <a:xfrm>
            <a:off x="0" y="-33090"/>
            <a:ext cx="12192000" cy="6858000"/>
          </a:xfrm>
          <a:prstGeom prst="rect">
            <a:avLst/>
          </a:prstGeom>
          <a:noFill/>
          <a:ln>
            <a:noFill/>
          </a:ln>
        </p:spPr>
      </p:pic>
      <p:sp>
        <p:nvSpPr>
          <p:cNvPr id="287" name="Google Shape;28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US" sz="1300">
                <a:solidFill>
                  <a:schemeClr val="lt2"/>
                </a:solidFill>
                <a:latin typeface="Arial"/>
                <a:ea typeface="Arial"/>
                <a:cs typeface="Arial"/>
                <a:sym typeface="Arial"/>
              </a:rPr>
              <a:t>24</a:t>
            </a:fld>
            <a:endParaRPr sz="1300">
              <a:solidFill>
                <a:schemeClr val="lt2"/>
              </a:solidFill>
              <a:latin typeface="Arial"/>
              <a:ea typeface="Arial"/>
              <a:cs typeface="Arial"/>
              <a:sym typeface="Arial"/>
            </a:endParaRPr>
          </a:p>
        </p:txBody>
      </p:sp>
      <p:sp>
        <p:nvSpPr>
          <p:cNvPr id="288" name="Google Shape;288;p37"/>
          <p:cNvSpPr/>
          <p:nvPr/>
        </p:nvSpPr>
        <p:spPr>
          <a:xfrm>
            <a:off x="9506309" y="956961"/>
            <a:ext cx="2242868" cy="51816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9" name="Google Shape;289;p37"/>
          <p:cNvSpPr/>
          <p:nvPr/>
        </p:nvSpPr>
        <p:spPr>
          <a:xfrm>
            <a:off x="2952860" y="190778"/>
            <a:ext cx="5496600" cy="12465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0" name="Google Shape;290;p37"/>
          <p:cNvSpPr/>
          <p:nvPr/>
        </p:nvSpPr>
        <p:spPr>
          <a:xfrm>
            <a:off x="8779024" y="2932981"/>
            <a:ext cx="727285" cy="439947"/>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8"/>
          <p:cNvSpPr txBox="1">
            <a:spLocks noGrp="1"/>
          </p:cNvSpPr>
          <p:nvPr>
            <p:ph type="title"/>
          </p:nvPr>
        </p:nvSpPr>
        <p:spPr>
          <a:xfrm>
            <a:off x="354000" y="1644233"/>
            <a:ext cx="5393700" cy="1976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9600"/>
              <a:buFont typeface="Calibri"/>
              <a:buNone/>
            </a:pPr>
            <a:r>
              <a:rPr lang="en-US" sz="9600"/>
              <a:t>6</a:t>
            </a:r>
            <a:endParaRPr/>
          </a:p>
        </p:txBody>
      </p:sp>
      <p:sp>
        <p:nvSpPr>
          <p:cNvPr id="297" name="Google Shape;297;p38"/>
          <p:cNvSpPr txBox="1">
            <a:spLocks noGrp="1"/>
          </p:cNvSpPr>
          <p:nvPr>
            <p:ph type="body" idx="2"/>
          </p:nvPr>
        </p:nvSpPr>
        <p:spPr>
          <a:xfrm>
            <a:off x="6586000" y="965600"/>
            <a:ext cx="5115900" cy="4926900"/>
          </a:xfrm>
          <a:prstGeom prst="rect">
            <a:avLst/>
          </a:prstGeom>
          <a:noFill/>
          <a:ln>
            <a:noFill/>
          </a:ln>
        </p:spPr>
        <p:txBody>
          <a:bodyPr spcFirstLastPara="1" wrap="square" lIns="91425" tIns="45700" rIns="91425" bIns="45700" anchor="t" anchorCtr="0">
            <a:normAutofit fontScale="85000" lnSpcReduction="10000"/>
          </a:bodyPr>
          <a:lstStyle/>
          <a:p>
            <a:pPr marL="0" lvl="0" indent="0" algn="ctr" rtl="0">
              <a:lnSpc>
                <a:spcPct val="90000"/>
              </a:lnSpc>
              <a:spcBef>
                <a:spcPts val="0"/>
              </a:spcBef>
              <a:spcAft>
                <a:spcPts val="0"/>
              </a:spcAft>
              <a:buClr>
                <a:schemeClr val="lt1"/>
              </a:buClr>
              <a:buSzPct val="100000"/>
              <a:buNone/>
            </a:pPr>
            <a:endParaRPr sz="5400"/>
          </a:p>
          <a:p>
            <a:pPr marL="0" lvl="0" indent="0" algn="ctr" rtl="0">
              <a:lnSpc>
                <a:spcPct val="90000"/>
              </a:lnSpc>
              <a:spcBef>
                <a:spcPts val="1000"/>
              </a:spcBef>
              <a:spcAft>
                <a:spcPts val="0"/>
              </a:spcAft>
              <a:buClr>
                <a:schemeClr val="lt1"/>
              </a:buClr>
              <a:buSzPct val="100000"/>
              <a:buNone/>
            </a:pPr>
            <a:r>
              <a:rPr lang="en-US" sz="5400"/>
              <a:t>What is the assessment strategy to determine whether the learning improvement project was effective?</a:t>
            </a:r>
            <a:endParaRPr/>
          </a:p>
          <a:p>
            <a:pPr marL="0" lvl="0" indent="0" algn="l" rtl="0">
              <a:lnSpc>
                <a:spcPct val="90000"/>
              </a:lnSpc>
              <a:spcBef>
                <a:spcPts val="1000"/>
              </a:spcBef>
              <a:spcAft>
                <a:spcPts val="1600"/>
              </a:spcAft>
              <a:buClr>
                <a:schemeClr val="lt1"/>
              </a:buClr>
              <a:buSzPct val="116666"/>
              <a:buNone/>
            </a:pPr>
            <a:endParaRPr/>
          </a:p>
        </p:txBody>
      </p:sp>
      <p:sp>
        <p:nvSpPr>
          <p:cNvPr id="298" name="Google Shape;298;p38"/>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25</a:t>
            </a:fld>
            <a:endParaRPr/>
          </a:p>
        </p:txBody>
      </p:sp>
      <p:sp>
        <p:nvSpPr>
          <p:cNvPr id="299" name="Google Shape;299;p38"/>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p>
            <a:pPr marL="0" lvl="0" indent="0" algn="ctr"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39"/>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06" name="Google Shape;306;p39"/>
          <p:cNvSpPr/>
          <p:nvPr/>
        </p:nvSpPr>
        <p:spPr>
          <a:xfrm>
            <a:off x="2879785" y="172528"/>
            <a:ext cx="5496600" cy="12465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307" name="Google Shape;307;p39"/>
          <p:cNvGrpSpPr/>
          <p:nvPr/>
        </p:nvGrpSpPr>
        <p:grpSpPr>
          <a:xfrm rot="6832029">
            <a:off x="6220182" y="1953877"/>
            <a:ext cx="1388866" cy="522501"/>
            <a:chOff x="2132205" y="1160937"/>
            <a:chExt cx="764788" cy="468364"/>
          </a:xfrm>
        </p:grpSpPr>
        <p:sp>
          <p:nvSpPr>
            <p:cNvPr id="308" name="Google Shape;308;p39"/>
            <p:cNvSpPr/>
            <p:nvPr/>
          </p:nvSpPr>
          <p:spPr>
            <a:xfrm rot="18896">
              <a:off x="2133475" y="1163028"/>
              <a:ext cx="762248" cy="464181"/>
            </a:xfrm>
            <a:prstGeom prst="rightArrow">
              <a:avLst>
                <a:gd name="adj1" fmla="val 60000"/>
                <a:gd name="adj2"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9"/>
            <p:cNvSpPr/>
            <p:nvPr/>
          </p:nvSpPr>
          <p:spPr>
            <a:xfrm rot="18896">
              <a:off x="2133476" y="1255481"/>
              <a:ext cx="622994" cy="278509"/>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900" b="0" i="0" u="none" strike="noStrike" cap="none">
                <a:solidFill>
                  <a:schemeClr val="lt1"/>
                </a:solidFill>
                <a:latin typeface="Calibri"/>
                <a:ea typeface="Calibri"/>
                <a:cs typeface="Calibri"/>
                <a:sym typeface="Calibri"/>
              </a:endParaRPr>
            </a:p>
          </p:txBody>
        </p:sp>
      </p:grpSp>
      <p:grpSp>
        <p:nvGrpSpPr>
          <p:cNvPr id="310" name="Google Shape;310;p39"/>
          <p:cNvGrpSpPr/>
          <p:nvPr/>
        </p:nvGrpSpPr>
        <p:grpSpPr>
          <a:xfrm rot="-3574618">
            <a:off x="4289071" y="4743394"/>
            <a:ext cx="944830" cy="523995"/>
            <a:chOff x="2132205" y="1160937"/>
            <a:chExt cx="764788" cy="468364"/>
          </a:xfrm>
        </p:grpSpPr>
        <p:sp>
          <p:nvSpPr>
            <p:cNvPr id="311" name="Google Shape;311;p39"/>
            <p:cNvSpPr/>
            <p:nvPr/>
          </p:nvSpPr>
          <p:spPr>
            <a:xfrm rot="18896">
              <a:off x="2133475" y="1163028"/>
              <a:ext cx="762248" cy="464181"/>
            </a:xfrm>
            <a:prstGeom prst="rightArrow">
              <a:avLst>
                <a:gd name="adj1" fmla="val 60000"/>
                <a:gd name="adj2"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9"/>
            <p:cNvSpPr/>
            <p:nvPr/>
          </p:nvSpPr>
          <p:spPr>
            <a:xfrm rot="18896">
              <a:off x="2133476" y="1255481"/>
              <a:ext cx="622994" cy="278509"/>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900" b="0" i="0" u="none" strike="noStrike" cap="none">
                <a:solidFill>
                  <a:schemeClr val="lt1"/>
                </a:solidFill>
                <a:latin typeface="Calibri"/>
                <a:ea typeface="Calibri"/>
                <a:cs typeface="Calibri"/>
                <a:sym typeface="Calibri"/>
              </a:endParaRPr>
            </a:p>
          </p:txBody>
        </p:sp>
      </p:grpSp>
      <p:grpSp>
        <p:nvGrpSpPr>
          <p:cNvPr id="313" name="Google Shape;313;p39"/>
          <p:cNvGrpSpPr/>
          <p:nvPr/>
        </p:nvGrpSpPr>
        <p:grpSpPr>
          <a:xfrm rot="3674215">
            <a:off x="7740204" y="1792696"/>
            <a:ext cx="1040458" cy="542969"/>
            <a:chOff x="2132205" y="1160937"/>
            <a:chExt cx="764788" cy="468364"/>
          </a:xfrm>
        </p:grpSpPr>
        <p:sp>
          <p:nvSpPr>
            <p:cNvPr id="314" name="Google Shape;314;p39"/>
            <p:cNvSpPr/>
            <p:nvPr/>
          </p:nvSpPr>
          <p:spPr>
            <a:xfrm rot="18896">
              <a:off x="2133475" y="1163028"/>
              <a:ext cx="762248" cy="464181"/>
            </a:xfrm>
            <a:prstGeom prst="rightArrow">
              <a:avLst>
                <a:gd name="adj1" fmla="val 60000"/>
                <a:gd name="adj2"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9"/>
            <p:cNvSpPr/>
            <p:nvPr/>
          </p:nvSpPr>
          <p:spPr>
            <a:xfrm rot="18896">
              <a:off x="2133476" y="1255481"/>
              <a:ext cx="622994" cy="278509"/>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900" b="0" i="0" u="none" strike="noStrike" cap="none">
                <a:solidFill>
                  <a:schemeClr val="lt1"/>
                </a:solidFill>
                <a:latin typeface="Calibri"/>
                <a:ea typeface="Calibri"/>
                <a:cs typeface="Calibri"/>
                <a:sym typeface="Calibri"/>
              </a:endParaRPr>
            </a:p>
          </p:txBody>
        </p:sp>
      </p:grpSp>
      <p:grpSp>
        <p:nvGrpSpPr>
          <p:cNvPr id="316" name="Google Shape;316;p39"/>
          <p:cNvGrpSpPr/>
          <p:nvPr/>
        </p:nvGrpSpPr>
        <p:grpSpPr>
          <a:xfrm rot="-7348730">
            <a:off x="10207928" y="4691111"/>
            <a:ext cx="944830" cy="523995"/>
            <a:chOff x="2132205" y="1160937"/>
            <a:chExt cx="764788" cy="468364"/>
          </a:xfrm>
        </p:grpSpPr>
        <p:sp>
          <p:nvSpPr>
            <p:cNvPr id="317" name="Google Shape;317;p39"/>
            <p:cNvSpPr/>
            <p:nvPr/>
          </p:nvSpPr>
          <p:spPr>
            <a:xfrm rot="18896">
              <a:off x="2133475" y="1163028"/>
              <a:ext cx="762248" cy="464181"/>
            </a:xfrm>
            <a:prstGeom prst="rightArrow">
              <a:avLst>
                <a:gd name="adj1" fmla="val 60000"/>
                <a:gd name="adj2"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9"/>
            <p:cNvSpPr/>
            <p:nvPr/>
          </p:nvSpPr>
          <p:spPr>
            <a:xfrm rot="18896">
              <a:off x="2133476" y="1255481"/>
              <a:ext cx="622994" cy="278509"/>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900" b="0" i="0" u="none" strike="noStrike" cap="none">
                <a:solidFill>
                  <a:schemeClr val="lt1"/>
                </a:solidFill>
                <a:latin typeface="Calibri"/>
                <a:ea typeface="Calibri"/>
                <a:cs typeface="Calibri"/>
                <a:sym typeface="Calibri"/>
              </a:endParaRPr>
            </a:p>
          </p:txBody>
        </p:sp>
      </p:grpSp>
      <p:sp>
        <p:nvSpPr>
          <p:cNvPr id="319" name="Google Shape;31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US" sz="1300">
                <a:solidFill>
                  <a:schemeClr val="lt2"/>
                </a:solidFill>
                <a:latin typeface="Arial"/>
                <a:ea typeface="Arial"/>
                <a:cs typeface="Arial"/>
                <a:sym typeface="Arial"/>
              </a:rPr>
              <a:t>26</a:t>
            </a:fld>
            <a:endParaRPr sz="1300">
              <a:solidFill>
                <a:schemeClr val="lt2"/>
              </a:solidFill>
              <a:latin typeface="Arial"/>
              <a:ea typeface="Arial"/>
              <a:cs typeface="Arial"/>
              <a:sym typeface="Arial"/>
            </a:endParaRPr>
          </a:p>
        </p:txBody>
      </p:sp>
      <p:sp>
        <p:nvSpPr>
          <p:cNvPr id="320" name="Google Shape;320;p39"/>
          <p:cNvSpPr/>
          <p:nvPr/>
        </p:nvSpPr>
        <p:spPr>
          <a:xfrm>
            <a:off x="6320300" y="190174"/>
            <a:ext cx="2527500" cy="16677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lt1"/>
                </a:solidFill>
                <a:latin typeface="Calibri"/>
                <a:ea typeface="Calibri"/>
                <a:cs typeface="Calibri"/>
                <a:sym typeface="Calibri"/>
              </a:rPr>
              <a:t>Intervene</a:t>
            </a:r>
            <a:endParaRPr/>
          </a:p>
        </p:txBody>
      </p:sp>
      <p:sp>
        <p:nvSpPr>
          <p:cNvPr id="321" name="Google Shape;321;p39"/>
          <p:cNvSpPr/>
          <p:nvPr/>
        </p:nvSpPr>
        <p:spPr>
          <a:xfrm>
            <a:off x="9245451" y="5240175"/>
            <a:ext cx="2527500" cy="1481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lt1"/>
                </a:solidFill>
                <a:latin typeface="Calibri"/>
                <a:ea typeface="Calibri"/>
                <a:cs typeface="Calibri"/>
                <a:sym typeface="Calibri"/>
              </a:rPr>
              <a:t>Re-assess</a:t>
            </a:r>
            <a:endParaRPr/>
          </a:p>
        </p:txBody>
      </p:sp>
      <p:sp>
        <p:nvSpPr>
          <p:cNvPr id="322" name="Google Shape;322;p39"/>
          <p:cNvSpPr/>
          <p:nvPr/>
        </p:nvSpPr>
        <p:spPr>
          <a:xfrm>
            <a:off x="3238500" y="5240175"/>
            <a:ext cx="2527500" cy="1481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lt1"/>
                </a:solidFill>
                <a:latin typeface="Calibri"/>
                <a:ea typeface="Calibri"/>
                <a:cs typeface="Calibri"/>
                <a:sym typeface="Calibri"/>
              </a:rPr>
              <a:t>Assess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Question!</a:t>
            </a:r>
            <a:endParaRPr/>
          </a:p>
        </p:txBody>
      </p:sp>
      <p:sp>
        <p:nvSpPr>
          <p:cNvPr id="329" name="Google Shape;329;p4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marR="0" lvl="0" indent="-381000" algn="l" rtl="0">
              <a:lnSpc>
                <a:spcPct val="115000"/>
              </a:lnSpc>
              <a:spcBef>
                <a:spcPts val="0"/>
              </a:spcBef>
              <a:spcAft>
                <a:spcPts val="0"/>
              </a:spcAft>
              <a:buClr>
                <a:schemeClr val="accent2"/>
              </a:buClr>
              <a:buSzPts val="2400"/>
              <a:buChar char="●"/>
            </a:pPr>
            <a:r>
              <a:rPr lang="en-US">
                <a:solidFill>
                  <a:schemeClr val="accent2"/>
                </a:solidFill>
              </a:rPr>
              <a:t>What would happen to a learning improvement effort if one of the six steps was skipped?</a:t>
            </a:r>
            <a:endParaRPr>
              <a:solidFill>
                <a:schemeClr val="accent2"/>
              </a:solidFill>
            </a:endParaRPr>
          </a:p>
          <a:p>
            <a:pPr marL="457200" marR="0" lvl="0" indent="0" algn="l" rtl="0">
              <a:lnSpc>
                <a:spcPct val="115000"/>
              </a:lnSpc>
              <a:spcBef>
                <a:spcPts val="1600"/>
              </a:spcBef>
              <a:spcAft>
                <a:spcPts val="0"/>
              </a:spcAft>
              <a:buNone/>
            </a:pPr>
            <a:r>
              <a:rPr lang="en-US">
                <a:solidFill>
                  <a:schemeClr val="accent2"/>
                </a:solidFill>
              </a:rPr>
              <a:t> </a:t>
            </a:r>
            <a:endParaRPr>
              <a:solidFill>
                <a:schemeClr val="accent2"/>
              </a:solidFill>
            </a:endParaRPr>
          </a:p>
          <a:p>
            <a:pPr marL="457200" marR="0" lvl="0" indent="0" algn="l" rtl="0">
              <a:lnSpc>
                <a:spcPct val="115000"/>
              </a:lnSpc>
              <a:spcBef>
                <a:spcPts val="1600"/>
              </a:spcBef>
              <a:spcAft>
                <a:spcPts val="1600"/>
              </a:spcAft>
              <a:buNone/>
            </a:pPr>
            <a:endParaRPr/>
          </a:p>
        </p:txBody>
      </p:sp>
      <p:sp>
        <p:nvSpPr>
          <p:cNvPr id="330" name="Google Shape;330;p4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1"/>
          <p:cNvSpPr txBox="1">
            <a:spLocks noGrp="1"/>
          </p:cNvSpPr>
          <p:nvPr>
            <p:ph type="title"/>
          </p:nvPr>
        </p:nvSpPr>
        <p:spPr>
          <a:xfrm>
            <a:off x="415600" y="2867800"/>
            <a:ext cx="11360700" cy="1525800"/>
          </a:xfrm>
          <a:prstGeom prst="rect">
            <a:avLst/>
          </a:prstGeom>
        </p:spPr>
        <p:txBody>
          <a:bodyPr spcFirstLastPara="1" wrap="square" lIns="121900" tIns="121900" rIns="121900" bIns="121900" anchor="ctr" anchorCtr="0">
            <a:normAutofit fontScale="90000"/>
          </a:bodyPr>
          <a:lstStyle/>
          <a:p>
            <a:pPr marL="0" lvl="0" indent="0" algn="ctr" rtl="0">
              <a:spcBef>
                <a:spcPts val="0"/>
              </a:spcBef>
              <a:spcAft>
                <a:spcPts val="0"/>
              </a:spcAft>
              <a:buNone/>
            </a:pPr>
            <a:r>
              <a:rPr lang="en-US"/>
              <a:t>Modeling a Learning Improvement Conversation</a:t>
            </a:r>
            <a:endParaRPr/>
          </a:p>
        </p:txBody>
      </p:sp>
      <p:sp>
        <p:nvSpPr>
          <p:cNvPr id="337" name="Google Shape;337;p4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Questions….</a:t>
            </a:r>
            <a:endParaRPr/>
          </a:p>
        </p:txBody>
      </p:sp>
      <p:sp>
        <p:nvSpPr>
          <p:cNvPr id="344" name="Google Shape;344;p4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marR="0" lvl="0" indent="-444500" algn="l" rtl="0">
              <a:lnSpc>
                <a:spcPct val="115000"/>
              </a:lnSpc>
              <a:spcBef>
                <a:spcPts val="0"/>
              </a:spcBef>
              <a:spcAft>
                <a:spcPts val="0"/>
              </a:spcAft>
              <a:buClr>
                <a:schemeClr val="accent2"/>
              </a:buClr>
              <a:buSzPts val="3400"/>
              <a:buChar char="●"/>
            </a:pPr>
            <a:r>
              <a:rPr lang="en-US" sz="3400" b="1">
                <a:solidFill>
                  <a:schemeClr val="accent2"/>
                </a:solidFill>
              </a:rPr>
              <a:t>Who might you start this conversation with? </a:t>
            </a:r>
            <a:endParaRPr sz="3400" b="1">
              <a:solidFill>
                <a:schemeClr val="accent2"/>
              </a:solidFill>
            </a:endParaRPr>
          </a:p>
          <a:p>
            <a:pPr marL="457200" marR="0" lvl="0" indent="-381000" algn="l" rtl="0">
              <a:lnSpc>
                <a:spcPct val="115000"/>
              </a:lnSpc>
              <a:spcBef>
                <a:spcPts val="0"/>
              </a:spcBef>
              <a:spcAft>
                <a:spcPts val="0"/>
              </a:spcAft>
              <a:buClr>
                <a:schemeClr val="accent2"/>
              </a:buClr>
              <a:buSzPts val="2400"/>
              <a:buChar char="●"/>
            </a:pPr>
            <a:r>
              <a:rPr lang="en-US">
                <a:solidFill>
                  <a:schemeClr val="accent2"/>
                </a:solidFill>
              </a:rPr>
              <a:t>Do you have an idea about which skills/knowledge domains they might want to improve? </a:t>
            </a:r>
            <a:endParaRPr>
              <a:solidFill>
                <a:schemeClr val="accent2"/>
              </a:solidFill>
            </a:endParaRPr>
          </a:p>
          <a:p>
            <a:pPr marL="457200" marR="0" lvl="0" indent="-381000" algn="l" rtl="0">
              <a:lnSpc>
                <a:spcPct val="115000"/>
              </a:lnSpc>
              <a:spcBef>
                <a:spcPts val="0"/>
              </a:spcBef>
              <a:spcAft>
                <a:spcPts val="0"/>
              </a:spcAft>
              <a:buClr>
                <a:schemeClr val="accent2"/>
              </a:buClr>
              <a:buSzPts val="2400"/>
              <a:buChar char="●"/>
            </a:pPr>
            <a:r>
              <a:rPr lang="en-US">
                <a:solidFill>
                  <a:schemeClr val="accent2"/>
                </a:solidFill>
              </a:rPr>
              <a:t>(If you happen to know the program </a:t>
            </a:r>
            <a:r>
              <a:rPr lang="en-US" i="1">
                <a:solidFill>
                  <a:schemeClr val="accent2"/>
                </a:solidFill>
              </a:rPr>
              <a:t>very</a:t>
            </a:r>
            <a:r>
              <a:rPr lang="en-US">
                <a:solidFill>
                  <a:schemeClr val="accent2"/>
                </a:solidFill>
              </a:rPr>
              <a:t> well,) What courses might be impacted? </a:t>
            </a:r>
            <a:endParaRPr>
              <a:solidFill>
                <a:schemeClr val="accent2"/>
              </a:solidFill>
            </a:endParaRPr>
          </a:p>
          <a:p>
            <a:pPr marL="457200" marR="0" lvl="0" indent="-381000" algn="l" rtl="0">
              <a:lnSpc>
                <a:spcPct val="115000"/>
              </a:lnSpc>
              <a:spcBef>
                <a:spcPts val="0"/>
              </a:spcBef>
              <a:spcAft>
                <a:spcPts val="0"/>
              </a:spcAft>
              <a:buClr>
                <a:schemeClr val="accent2"/>
              </a:buClr>
              <a:buSzPts val="2400"/>
              <a:buChar char="●"/>
            </a:pPr>
            <a:r>
              <a:rPr lang="en-US">
                <a:solidFill>
                  <a:schemeClr val="accent2"/>
                </a:solidFill>
              </a:rPr>
              <a:t>How would you approach this conversation?</a:t>
            </a:r>
            <a:endParaRPr>
              <a:solidFill>
                <a:schemeClr val="accent2"/>
              </a:solidFill>
            </a:endParaRPr>
          </a:p>
        </p:txBody>
      </p:sp>
      <p:sp>
        <p:nvSpPr>
          <p:cNvPr id="345" name="Google Shape;345;p4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fontScale="90000"/>
          </a:bodyPr>
          <a:lstStyle/>
          <a:p>
            <a:pPr marL="0" lvl="0" indent="0" algn="ctr" rtl="0">
              <a:spcBef>
                <a:spcPts val="0"/>
              </a:spcBef>
              <a:spcAft>
                <a:spcPts val="0"/>
              </a:spcAft>
              <a:buNone/>
            </a:pPr>
            <a:r>
              <a:rPr lang="en-US"/>
              <a:t>Introduce yourself (name and institution) in the chat!</a:t>
            </a:r>
            <a:endParaRPr/>
          </a:p>
        </p:txBody>
      </p:sp>
      <p:sp>
        <p:nvSpPr>
          <p:cNvPr id="83" name="Google Shape;83;p1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0"/>
        <p:cNvGrpSpPr/>
        <p:nvPr/>
      </p:nvGrpSpPr>
      <p:grpSpPr>
        <a:xfrm>
          <a:off x="0" y="0"/>
          <a:ext cx="0" cy="0"/>
          <a:chOff x="0" y="0"/>
          <a:chExt cx="0" cy="0"/>
        </a:xfrm>
      </p:grpSpPr>
      <p:sp>
        <p:nvSpPr>
          <p:cNvPr id="351" name="Google Shape;351;p43"/>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What Have You Experienced?</a:t>
            </a:r>
            <a:endParaRPr/>
          </a:p>
        </p:txBody>
      </p:sp>
      <p:sp>
        <p:nvSpPr>
          <p:cNvPr id="352" name="Google Shape;352;p43"/>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a:solidFill>
                  <a:schemeClr val="accent2"/>
                </a:solidFill>
              </a:rPr>
              <a:t>Interventions that were…</a:t>
            </a:r>
            <a:endParaRPr>
              <a:solidFill>
                <a:schemeClr val="accent2"/>
              </a:solidFill>
            </a:endParaRPr>
          </a:p>
          <a:p>
            <a:pPr marL="457200" lvl="0" indent="-381000" algn="l" rtl="0">
              <a:spcBef>
                <a:spcPts val="1600"/>
              </a:spcBef>
              <a:spcAft>
                <a:spcPts val="0"/>
              </a:spcAft>
              <a:buClr>
                <a:schemeClr val="accent2"/>
              </a:buClr>
              <a:buSzPts val="2400"/>
              <a:buChar char="●"/>
            </a:pPr>
            <a:r>
              <a:rPr lang="en-US">
                <a:solidFill>
                  <a:schemeClr val="accent2"/>
                </a:solidFill>
              </a:rPr>
              <a:t>Poorly designed</a:t>
            </a:r>
            <a:endParaRPr>
              <a:solidFill>
                <a:schemeClr val="accent2"/>
              </a:solidFill>
            </a:endParaRPr>
          </a:p>
          <a:p>
            <a:pPr marL="457200" lvl="0" indent="-381000" algn="l" rtl="0">
              <a:spcBef>
                <a:spcPts val="0"/>
              </a:spcBef>
              <a:spcAft>
                <a:spcPts val="0"/>
              </a:spcAft>
              <a:buClr>
                <a:schemeClr val="accent2"/>
              </a:buClr>
              <a:buSzPts val="2400"/>
              <a:buChar char="●"/>
            </a:pPr>
            <a:r>
              <a:rPr lang="en-US">
                <a:solidFill>
                  <a:schemeClr val="accent2"/>
                </a:solidFill>
              </a:rPr>
              <a:t>Too brief (or too weak) to impact students</a:t>
            </a:r>
            <a:endParaRPr>
              <a:solidFill>
                <a:schemeClr val="accent2"/>
              </a:solidFill>
            </a:endParaRPr>
          </a:p>
          <a:p>
            <a:pPr marL="457200" lvl="0" indent="-381000" algn="l" rtl="0">
              <a:spcBef>
                <a:spcPts val="0"/>
              </a:spcBef>
              <a:spcAft>
                <a:spcPts val="0"/>
              </a:spcAft>
              <a:buClr>
                <a:schemeClr val="accent2"/>
              </a:buClr>
              <a:buSzPts val="2400"/>
              <a:buChar char="●"/>
            </a:pPr>
            <a:r>
              <a:rPr lang="en-US">
                <a:solidFill>
                  <a:schemeClr val="accent2"/>
                </a:solidFill>
              </a:rPr>
              <a:t>Inadequately supported (time, resources, etc.)</a:t>
            </a:r>
            <a:endParaRPr>
              <a:solidFill>
                <a:schemeClr val="accent2"/>
              </a:solidFill>
            </a:endParaRPr>
          </a:p>
          <a:p>
            <a:pPr marL="0" lvl="0" indent="0" algn="l" rtl="0">
              <a:spcBef>
                <a:spcPts val="1600"/>
              </a:spcBef>
              <a:spcAft>
                <a:spcPts val="0"/>
              </a:spcAft>
              <a:buNone/>
            </a:pPr>
            <a:r>
              <a:rPr lang="en-US">
                <a:solidFill>
                  <a:schemeClr val="accent2"/>
                </a:solidFill>
              </a:rPr>
              <a:t>Use the chat box to share your experiences!</a:t>
            </a:r>
            <a:endParaRPr>
              <a:solidFill>
                <a:schemeClr val="accent2"/>
              </a:solidFill>
            </a:endParaRPr>
          </a:p>
          <a:p>
            <a:pPr marL="0" lvl="0" indent="0" algn="l" rtl="0">
              <a:spcBef>
                <a:spcPts val="1600"/>
              </a:spcBef>
              <a:spcAft>
                <a:spcPts val="1600"/>
              </a:spcAft>
              <a:buNone/>
            </a:pPr>
            <a:endParaRPr>
              <a:solidFill>
                <a:schemeClr val="accent2"/>
              </a:solidFill>
            </a:endParaRPr>
          </a:p>
        </p:txBody>
      </p:sp>
      <p:sp>
        <p:nvSpPr>
          <p:cNvPr id="353" name="Google Shape;353;p4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8"/>
        <p:cNvGrpSpPr/>
        <p:nvPr/>
      </p:nvGrpSpPr>
      <p:grpSpPr>
        <a:xfrm>
          <a:off x="0" y="0"/>
          <a:ext cx="0" cy="0"/>
          <a:chOff x="0" y="0"/>
          <a:chExt cx="0" cy="0"/>
        </a:xfrm>
      </p:grpSpPr>
      <p:sp>
        <p:nvSpPr>
          <p:cNvPr id="359" name="Google Shape;359;p4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Common Solutions</a:t>
            </a:r>
            <a:endParaRPr/>
          </a:p>
        </p:txBody>
      </p:sp>
      <p:sp>
        <p:nvSpPr>
          <p:cNvPr id="360" name="Google Shape;360;p4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p>
            <a:pPr marL="457200" lvl="0" indent="-381000" algn="l" rtl="0">
              <a:spcBef>
                <a:spcPts val="0"/>
              </a:spcBef>
              <a:spcAft>
                <a:spcPts val="0"/>
              </a:spcAft>
              <a:buClr>
                <a:schemeClr val="accent2"/>
              </a:buClr>
              <a:buSzPts val="2400"/>
              <a:buChar char="●"/>
            </a:pPr>
            <a:r>
              <a:rPr lang="en-US">
                <a:solidFill>
                  <a:schemeClr val="accent2"/>
                </a:solidFill>
              </a:rPr>
              <a:t>Don’t overextend. Focus on one well-defined objective. </a:t>
            </a:r>
            <a:endParaRPr>
              <a:solidFill>
                <a:schemeClr val="accent2"/>
              </a:solidFill>
            </a:endParaRPr>
          </a:p>
          <a:p>
            <a:pPr marL="457200" lvl="0" indent="-381000" algn="l" rtl="0">
              <a:spcBef>
                <a:spcPts val="0"/>
              </a:spcBef>
              <a:spcAft>
                <a:spcPts val="0"/>
              </a:spcAft>
              <a:buClr>
                <a:schemeClr val="accent2"/>
              </a:buClr>
              <a:buSzPts val="2400"/>
              <a:buChar char="●"/>
            </a:pPr>
            <a:r>
              <a:rPr lang="en-US">
                <a:solidFill>
                  <a:schemeClr val="accent2"/>
                </a:solidFill>
              </a:rPr>
              <a:t>Commit. Methods and measures don’t need to be perfect, but they do need to be reasonable enough to “freeze.”</a:t>
            </a:r>
            <a:endParaRPr>
              <a:solidFill>
                <a:schemeClr val="accent2"/>
              </a:solidFill>
            </a:endParaRPr>
          </a:p>
          <a:p>
            <a:pPr marL="457200" lvl="0" indent="-381000" algn="l" rtl="0">
              <a:spcBef>
                <a:spcPts val="0"/>
              </a:spcBef>
              <a:spcAft>
                <a:spcPts val="0"/>
              </a:spcAft>
              <a:buClr>
                <a:schemeClr val="accent2"/>
              </a:buClr>
              <a:buSzPts val="2400"/>
              <a:buChar char="●"/>
            </a:pPr>
            <a:r>
              <a:rPr lang="en-US">
                <a:solidFill>
                  <a:schemeClr val="accent2"/>
                </a:solidFill>
              </a:rPr>
              <a:t>Use the literature. </a:t>
            </a:r>
            <a:endParaRPr>
              <a:solidFill>
                <a:schemeClr val="accent2"/>
              </a:solidFill>
            </a:endParaRPr>
          </a:p>
          <a:p>
            <a:pPr marL="457200" lvl="0" indent="-381000" algn="l" rtl="0">
              <a:spcBef>
                <a:spcPts val="0"/>
              </a:spcBef>
              <a:spcAft>
                <a:spcPts val="0"/>
              </a:spcAft>
              <a:buClr>
                <a:schemeClr val="accent2"/>
              </a:buClr>
              <a:buSzPts val="2400"/>
              <a:buChar char="●"/>
            </a:pPr>
            <a:r>
              <a:rPr lang="en-US">
                <a:solidFill>
                  <a:schemeClr val="accent2"/>
                </a:solidFill>
              </a:rPr>
              <a:t>Partnerships matter.</a:t>
            </a:r>
            <a:endParaRPr>
              <a:solidFill>
                <a:schemeClr val="accent2"/>
              </a:solidFill>
            </a:endParaRPr>
          </a:p>
        </p:txBody>
      </p:sp>
      <p:sp>
        <p:nvSpPr>
          <p:cNvPr id="361" name="Google Shape;361;p4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0">
                                            <p:txEl>
                                              <p:pRg st="0" end="0"/>
                                            </p:txEl>
                                          </p:spTgt>
                                        </p:tgtEl>
                                        <p:attrNameLst>
                                          <p:attrName>style.visibility</p:attrName>
                                        </p:attrNameLst>
                                      </p:cBhvr>
                                      <p:to>
                                        <p:strVal val="visible"/>
                                      </p:to>
                                    </p:set>
                                    <p:animEffect transition="in" filter="fade">
                                      <p:cBhvr>
                                        <p:cTn id="7" dur="1"/>
                                        <p:tgtEl>
                                          <p:spTgt spid="3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0">
                                            <p:txEl>
                                              <p:pRg st="1" end="1"/>
                                            </p:txEl>
                                          </p:spTgt>
                                        </p:tgtEl>
                                        <p:attrNameLst>
                                          <p:attrName>style.visibility</p:attrName>
                                        </p:attrNameLst>
                                      </p:cBhvr>
                                      <p:to>
                                        <p:strVal val="visible"/>
                                      </p:to>
                                    </p:set>
                                    <p:animEffect transition="in" filter="fade">
                                      <p:cBhvr>
                                        <p:cTn id="12" dur="1"/>
                                        <p:tgtEl>
                                          <p:spTgt spid="3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0">
                                            <p:txEl>
                                              <p:pRg st="2" end="2"/>
                                            </p:txEl>
                                          </p:spTgt>
                                        </p:tgtEl>
                                        <p:attrNameLst>
                                          <p:attrName>style.visibility</p:attrName>
                                        </p:attrNameLst>
                                      </p:cBhvr>
                                      <p:to>
                                        <p:strVal val="visible"/>
                                      </p:to>
                                    </p:set>
                                    <p:animEffect transition="in" filter="fade">
                                      <p:cBhvr>
                                        <p:cTn id="17" dur="1"/>
                                        <p:tgtEl>
                                          <p:spTgt spid="3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0">
                                            <p:txEl>
                                              <p:pRg st="3" end="3"/>
                                            </p:txEl>
                                          </p:spTgt>
                                        </p:tgtEl>
                                        <p:attrNameLst>
                                          <p:attrName>style.visibility</p:attrName>
                                        </p:attrNameLst>
                                      </p:cBhvr>
                                      <p:to>
                                        <p:strVal val="visible"/>
                                      </p:to>
                                    </p:set>
                                    <p:animEffect transition="in" filter="fade">
                                      <p:cBhvr>
                                        <p:cTn id="22" dur="1"/>
                                        <p:tgtEl>
                                          <p:spTgt spid="36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6"/>
        <p:cNvGrpSpPr/>
        <p:nvPr/>
      </p:nvGrpSpPr>
      <p:grpSpPr>
        <a:xfrm>
          <a:off x="0" y="0"/>
          <a:ext cx="0" cy="0"/>
          <a:chOff x="0" y="0"/>
          <a:chExt cx="0" cy="0"/>
        </a:xfrm>
      </p:grpSpPr>
      <p:sp>
        <p:nvSpPr>
          <p:cNvPr id="367" name="Google Shape;367;p45"/>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32</a:t>
            </a:fld>
            <a:endParaRPr/>
          </a:p>
        </p:txBody>
      </p:sp>
      <p:sp>
        <p:nvSpPr>
          <p:cNvPr id="368" name="Google Shape;368;p45"/>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p>
            <a:pPr marL="0" lvl="0" indent="0" algn="ctr" rtl="0">
              <a:spcBef>
                <a:spcPts val="0"/>
              </a:spcBef>
              <a:spcAft>
                <a:spcPts val="0"/>
              </a:spcAft>
              <a:buNone/>
            </a:pPr>
            <a:r>
              <a:rPr lang="en-US"/>
              <a:t>Where can you start?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7200"/>
              <a:buFont typeface="Calibri"/>
              <a:buNone/>
            </a:pPr>
            <a:r>
              <a:rPr lang="en-US" sz="7200"/>
              <a:t>Resources</a:t>
            </a:r>
            <a:endParaRPr/>
          </a:p>
        </p:txBody>
      </p:sp>
      <p:pic>
        <p:nvPicPr>
          <p:cNvPr id="375" name="Google Shape;375;p46" descr="Improving Student Learning at Scale"/>
          <p:cNvPicPr preferRelativeResize="0"/>
          <p:nvPr/>
        </p:nvPicPr>
        <p:blipFill rotWithShape="1">
          <a:blip r:embed="rId3">
            <a:alphaModFix/>
          </a:blip>
          <a:srcRect/>
          <a:stretch/>
        </p:blipFill>
        <p:spPr>
          <a:xfrm>
            <a:off x="8725725" y="1465549"/>
            <a:ext cx="3262000" cy="4893000"/>
          </a:xfrm>
          <a:prstGeom prst="rect">
            <a:avLst/>
          </a:prstGeom>
          <a:noFill/>
          <a:ln>
            <a:noFill/>
          </a:ln>
        </p:spPr>
      </p:pic>
      <p:pic>
        <p:nvPicPr>
          <p:cNvPr id="376" name="Google Shape;376;p46"/>
          <p:cNvPicPr preferRelativeResize="0">
            <a:picLocks noGrp="1"/>
          </p:cNvPicPr>
          <p:nvPr>
            <p:ph type="body" idx="1"/>
          </p:nvPr>
        </p:nvPicPr>
        <p:blipFill rotWithShape="1">
          <a:blip r:embed="rId4">
            <a:alphaModFix/>
          </a:blip>
          <a:srcRect/>
          <a:stretch/>
        </p:blipFill>
        <p:spPr>
          <a:xfrm>
            <a:off x="416875" y="1465551"/>
            <a:ext cx="3464400" cy="5137800"/>
          </a:xfrm>
          <a:prstGeom prst="rect">
            <a:avLst/>
          </a:prstGeom>
          <a:noFill/>
          <a:ln>
            <a:noFill/>
          </a:ln>
        </p:spPr>
      </p:pic>
      <p:pic>
        <p:nvPicPr>
          <p:cNvPr id="377" name="Google Shape;377;p46"/>
          <p:cNvPicPr preferRelativeResize="0"/>
          <p:nvPr/>
        </p:nvPicPr>
        <p:blipFill rotWithShape="1">
          <a:blip r:embed="rId5">
            <a:alphaModFix/>
          </a:blip>
          <a:srcRect/>
          <a:stretch/>
        </p:blipFill>
        <p:spPr>
          <a:xfrm>
            <a:off x="4650038" y="1690700"/>
            <a:ext cx="3598743" cy="2589810"/>
          </a:xfrm>
          <a:prstGeom prst="rect">
            <a:avLst/>
          </a:prstGeom>
          <a:noFill/>
          <a:ln>
            <a:noFill/>
          </a:ln>
        </p:spPr>
      </p:pic>
      <p:pic>
        <p:nvPicPr>
          <p:cNvPr id="378" name="Google Shape;378;p46"/>
          <p:cNvPicPr preferRelativeResize="0"/>
          <p:nvPr/>
        </p:nvPicPr>
        <p:blipFill rotWithShape="1">
          <a:blip r:embed="rId6">
            <a:alphaModFix/>
          </a:blip>
          <a:srcRect/>
          <a:stretch/>
        </p:blipFill>
        <p:spPr>
          <a:xfrm>
            <a:off x="4255559" y="4515433"/>
            <a:ext cx="4095869" cy="1955800"/>
          </a:xfrm>
          <a:prstGeom prst="rect">
            <a:avLst/>
          </a:prstGeom>
          <a:noFill/>
          <a:ln>
            <a:noFill/>
          </a:ln>
        </p:spPr>
      </p:pic>
      <p:sp>
        <p:nvSpPr>
          <p:cNvPr id="379" name="Google Shape;379;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US" sz="1300">
                <a:solidFill>
                  <a:schemeClr val="lt2"/>
                </a:solidFill>
                <a:latin typeface="Arial"/>
                <a:ea typeface="Arial"/>
                <a:cs typeface="Arial"/>
                <a:sym typeface="Arial"/>
              </a:rPr>
              <a:t>33</a:t>
            </a:fld>
            <a:endParaRPr sz="1300">
              <a:solidFill>
                <a:schemeClr val="lt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6"/>
                                        </p:tgtEl>
                                        <p:attrNameLst>
                                          <p:attrName>style.visibility</p:attrName>
                                        </p:attrNameLst>
                                      </p:cBhvr>
                                      <p:to>
                                        <p:strVal val="visible"/>
                                      </p:to>
                                    </p:set>
                                    <p:animEffect transition="in" filter="fade">
                                      <p:cBhvr>
                                        <p:cTn id="7" dur="500"/>
                                        <p:tgtEl>
                                          <p:spTgt spid="3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7"/>
                                        </p:tgtEl>
                                        <p:attrNameLst>
                                          <p:attrName>style.visibility</p:attrName>
                                        </p:attrNameLst>
                                      </p:cBhvr>
                                      <p:to>
                                        <p:strVal val="visible"/>
                                      </p:to>
                                    </p:set>
                                    <p:animEffect transition="in" filter="fade">
                                      <p:cBhvr>
                                        <p:cTn id="12" dur="500"/>
                                        <p:tgtEl>
                                          <p:spTgt spid="3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8"/>
                                        </p:tgtEl>
                                        <p:attrNameLst>
                                          <p:attrName>style.visibility</p:attrName>
                                        </p:attrNameLst>
                                      </p:cBhvr>
                                      <p:to>
                                        <p:strVal val="visible"/>
                                      </p:to>
                                    </p:set>
                                    <p:animEffect transition="in" filter="fade">
                                      <p:cBhvr>
                                        <p:cTn id="17" dur="500"/>
                                        <p:tgtEl>
                                          <p:spTgt spid="37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5"/>
                                        </p:tgtEl>
                                        <p:attrNameLst>
                                          <p:attrName>style.visibility</p:attrName>
                                        </p:attrNameLst>
                                      </p:cBhvr>
                                      <p:to>
                                        <p:strVal val="visible"/>
                                      </p:to>
                                    </p:set>
                                    <p:animEffect transition="in" filter="fade">
                                      <p:cBhvr>
                                        <p:cTn id="22" dur="500"/>
                                        <p:tgtEl>
                                          <p:spTgt spid="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7"/>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p>
            <a:pPr marL="0" lvl="0" indent="0" algn="l" rtl="0">
              <a:spcBef>
                <a:spcPts val="0"/>
              </a:spcBef>
              <a:spcAft>
                <a:spcPts val="0"/>
              </a:spcAft>
              <a:buNone/>
            </a:pPr>
            <a:r>
              <a:rPr lang="en-US"/>
              <a:t>Q&amp;A</a:t>
            </a:r>
            <a:endParaRPr/>
          </a:p>
        </p:txBody>
      </p:sp>
      <p:sp>
        <p:nvSpPr>
          <p:cNvPr id="386" name="Google Shape;386;p4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8"/>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6000"/>
              <a:buFont typeface="Calibri"/>
              <a:buNone/>
            </a:pPr>
            <a:r>
              <a:rPr lang="en-US"/>
              <a:t>Contact Me</a:t>
            </a:r>
            <a:endParaRPr/>
          </a:p>
        </p:txBody>
      </p:sp>
      <p:sp>
        <p:nvSpPr>
          <p:cNvPr id="393" name="Google Shape;393;p48"/>
          <p:cNvSpPr txBox="1">
            <a:spLocks noGrp="1"/>
          </p:cNvSpPr>
          <p:nvPr>
            <p:ph type="body" idx="1"/>
          </p:nvPr>
        </p:nvSpPr>
        <p:spPr>
          <a:xfrm>
            <a:off x="415600" y="1536633"/>
            <a:ext cx="11360700" cy="4555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800"/>
              <a:buNone/>
            </a:pPr>
            <a:endParaRPr>
              <a:solidFill>
                <a:schemeClr val="accent2"/>
              </a:solidFill>
            </a:endParaRPr>
          </a:p>
          <a:p>
            <a:pPr marL="0" lvl="0" indent="0" algn="ctr" rtl="0">
              <a:lnSpc>
                <a:spcPct val="90000"/>
              </a:lnSpc>
              <a:spcBef>
                <a:spcPts val="1000"/>
              </a:spcBef>
              <a:spcAft>
                <a:spcPts val="0"/>
              </a:spcAft>
              <a:buClr>
                <a:schemeClr val="lt1"/>
              </a:buClr>
              <a:buSzPts val="4800"/>
              <a:buNone/>
            </a:pPr>
            <a:endParaRPr>
              <a:solidFill>
                <a:schemeClr val="accent2"/>
              </a:solidFill>
            </a:endParaRPr>
          </a:p>
          <a:p>
            <a:pPr marL="0" lvl="0" indent="0" algn="ctr" rtl="0">
              <a:lnSpc>
                <a:spcPct val="90000"/>
              </a:lnSpc>
              <a:spcBef>
                <a:spcPts val="1000"/>
              </a:spcBef>
              <a:spcAft>
                <a:spcPts val="0"/>
              </a:spcAft>
              <a:buClr>
                <a:schemeClr val="lt1"/>
              </a:buClr>
              <a:buSzPts val="4800"/>
              <a:buNone/>
            </a:pPr>
            <a:endParaRPr>
              <a:solidFill>
                <a:schemeClr val="accent2"/>
              </a:solidFill>
            </a:endParaRPr>
          </a:p>
          <a:p>
            <a:pPr marL="0" lvl="0" indent="0" algn="ctr" rtl="0">
              <a:lnSpc>
                <a:spcPct val="90000"/>
              </a:lnSpc>
              <a:spcBef>
                <a:spcPts val="1000"/>
              </a:spcBef>
              <a:spcAft>
                <a:spcPts val="0"/>
              </a:spcAft>
              <a:buClr>
                <a:schemeClr val="lt1"/>
              </a:buClr>
              <a:buSzPts val="4800"/>
              <a:buNone/>
            </a:pPr>
            <a:r>
              <a:rPr lang="en-US">
                <a:solidFill>
                  <a:schemeClr val="accent2"/>
                </a:solidFill>
              </a:rPr>
              <a:t>Keston: fulchekh@jmu.edu</a:t>
            </a:r>
            <a:endParaRPr>
              <a:solidFill>
                <a:schemeClr val="accent2"/>
              </a:solidFill>
            </a:endParaRPr>
          </a:p>
          <a:p>
            <a:pPr marL="0" lvl="0" indent="0" algn="ctr" rtl="0">
              <a:lnSpc>
                <a:spcPct val="90000"/>
              </a:lnSpc>
              <a:spcBef>
                <a:spcPts val="1000"/>
              </a:spcBef>
              <a:spcAft>
                <a:spcPts val="1600"/>
              </a:spcAft>
              <a:buClr>
                <a:schemeClr val="lt1"/>
              </a:buClr>
              <a:buSzPts val="4800"/>
              <a:buNone/>
            </a:pPr>
            <a:endParaRPr>
              <a:solidFill>
                <a:schemeClr val="accent2"/>
              </a:solidFill>
            </a:endParaRPr>
          </a:p>
        </p:txBody>
      </p:sp>
      <p:sp>
        <p:nvSpPr>
          <p:cNvPr id="394" name="Google Shape;394;p48"/>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a:t>References</a:t>
            </a:r>
            <a:endParaRPr/>
          </a:p>
        </p:txBody>
      </p:sp>
      <p:sp>
        <p:nvSpPr>
          <p:cNvPr id="401" name="Google Shape;401;p49"/>
          <p:cNvSpPr txBox="1">
            <a:spLocks noGrp="1"/>
          </p:cNvSpPr>
          <p:nvPr>
            <p:ph type="body" idx="1"/>
          </p:nvPr>
        </p:nvSpPr>
        <p:spPr>
          <a:xfrm>
            <a:off x="838200" y="1825625"/>
            <a:ext cx="10515600" cy="48069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None/>
            </a:pPr>
            <a:r>
              <a:rPr lang="en-US">
                <a:solidFill>
                  <a:schemeClr val="accent2"/>
                </a:solidFill>
              </a:rPr>
              <a:t>Banta, T.W., Jones, E.A., &amp; Black, K. E. (2009). </a:t>
            </a:r>
            <a:r>
              <a:rPr lang="en-US" i="1">
                <a:solidFill>
                  <a:schemeClr val="accent2"/>
                </a:solidFill>
              </a:rPr>
              <a:t>Designing effective assessment: Principles and profiles of good practice. </a:t>
            </a:r>
            <a:r>
              <a:rPr lang="en-US">
                <a:solidFill>
                  <a:schemeClr val="accent2"/>
                </a:solidFill>
              </a:rPr>
              <a:t>San Francisco, CA: Jossey-Bass.</a:t>
            </a:r>
            <a:endParaRPr>
              <a:solidFill>
                <a:schemeClr val="accent2"/>
              </a:solidFill>
            </a:endParaRPr>
          </a:p>
          <a:p>
            <a:pPr marL="0" lvl="0" indent="0" algn="l" rtl="0">
              <a:lnSpc>
                <a:spcPct val="90000"/>
              </a:lnSpc>
              <a:spcBef>
                <a:spcPts val="1000"/>
              </a:spcBef>
              <a:spcAft>
                <a:spcPts val="0"/>
              </a:spcAft>
              <a:buNone/>
            </a:pPr>
            <a:endParaRPr>
              <a:solidFill>
                <a:schemeClr val="accent2"/>
              </a:solidFill>
            </a:endParaRPr>
          </a:p>
          <a:p>
            <a:pPr marL="0" lvl="0" indent="0" algn="l" rtl="0">
              <a:lnSpc>
                <a:spcPct val="90000"/>
              </a:lnSpc>
              <a:spcBef>
                <a:spcPts val="1000"/>
              </a:spcBef>
              <a:spcAft>
                <a:spcPts val="0"/>
              </a:spcAft>
              <a:buNone/>
            </a:pPr>
            <a:r>
              <a:rPr lang="en-US">
                <a:solidFill>
                  <a:schemeClr val="accent2"/>
                </a:solidFill>
              </a:rPr>
              <a:t>Fulcher, K. H., Good, M. R., Coleman, C. M., &amp; Smith, K. L. (2014, December). </a:t>
            </a:r>
            <a:r>
              <a:rPr lang="en-US" i="1">
                <a:solidFill>
                  <a:schemeClr val="accent2"/>
                </a:solidFill>
              </a:rPr>
              <a:t>A simple model for learning improvement: Weigh pig, feed pig, weigh pig.</a:t>
            </a:r>
            <a:r>
              <a:rPr lang="en-US">
                <a:solidFill>
                  <a:schemeClr val="accent2"/>
                </a:solidFill>
              </a:rPr>
              <a:t> (Occasional Paper No. 23). </a:t>
            </a:r>
            <a:endParaRPr>
              <a:solidFill>
                <a:schemeClr val="accent2"/>
              </a:solidFill>
            </a:endParaRPr>
          </a:p>
          <a:p>
            <a:pPr marL="0" lvl="0" indent="0" algn="l" rtl="0">
              <a:lnSpc>
                <a:spcPct val="90000"/>
              </a:lnSpc>
              <a:spcBef>
                <a:spcPts val="1000"/>
              </a:spcBef>
              <a:spcAft>
                <a:spcPts val="0"/>
              </a:spcAft>
              <a:buNone/>
            </a:pPr>
            <a:endParaRPr>
              <a:solidFill>
                <a:schemeClr val="accent2"/>
              </a:solidFill>
            </a:endParaRPr>
          </a:p>
          <a:p>
            <a:pPr marL="0" lvl="0" indent="0" algn="l" rtl="0">
              <a:lnSpc>
                <a:spcPct val="90000"/>
              </a:lnSpc>
              <a:spcBef>
                <a:spcPts val="1000"/>
              </a:spcBef>
              <a:spcAft>
                <a:spcPts val="0"/>
              </a:spcAft>
              <a:buNone/>
            </a:pPr>
            <a:r>
              <a:rPr lang="en-US">
                <a:solidFill>
                  <a:schemeClr val="accent2"/>
                </a:solidFill>
              </a:rPr>
              <a:t>Fulcher, K.H. &amp; Prendergast, C.O. (2021). Improving student learning at scale: A how-to guide for higher education. Sterling, VA: Stylus.</a:t>
            </a:r>
            <a:endParaRPr>
              <a:solidFill>
                <a:schemeClr val="accent2"/>
              </a:solidFill>
            </a:endParaRPr>
          </a:p>
          <a:p>
            <a:pPr marL="0" lvl="0" indent="0" algn="l" rtl="0">
              <a:lnSpc>
                <a:spcPct val="90000"/>
              </a:lnSpc>
              <a:spcBef>
                <a:spcPts val="1000"/>
              </a:spcBef>
              <a:spcAft>
                <a:spcPts val="0"/>
              </a:spcAft>
              <a:buNone/>
            </a:pPr>
            <a:endParaRPr>
              <a:solidFill>
                <a:schemeClr val="accent2"/>
              </a:solidFill>
            </a:endParaRPr>
          </a:p>
          <a:p>
            <a:pPr marL="0" lvl="0" indent="0" algn="l" rtl="0">
              <a:lnSpc>
                <a:spcPct val="90000"/>
              </a:lnSpc>
              <a:spcBef>
                <a:spcPts val="1000"/>
              </a:spcBef>
              <a:spcAft>
                <a:spcPts val="1600"/>
              </a:spcAft>
              <a:buNone/>
            </a:pPr>
            <a:r>
              <a:rPr lang="en-US">
                <a:solidFill>
                  <a:schemeClr val="accent2"/>
                </a:solidFill>
              </a:rPr>
              <a:t>Kuh, G. (2011). Foreword. In Blaich, C., &amp; Wise, K. </a:t>
            </a:r>
            <a:r>
              <a:rPr lang="en-US" i="1">
                <a:solidFill>
                  <a:schemeClr val="accent2"/>
                </a:solidFill>
              </a:rPr>
              <a:t>From gathering to using assessment results: Lessons from the Wabash national study</a:t>
            </a:r>
            <a:r>
              <a:rPr lang="en-US">
                <a:solidFill>
                  <a:schemeClr val="accent2"/>
                </a:solidFill>
              </a:rPr>
              <a:t>. Occasional Paper # 8. Champaign, IL: National Institute for Learning Outcomes Assessment.</a:t>
            </a:r>
            <a:endParaRPr>
              <a:solidFill>
                <a:schemeClr val="accent2"/>
              </a:solidFill>
            </a:endParaRPr>
          </a:p>
        </p:txBody>
      </p:sp>
      <p:sp>
        <p:nvSpPr>
          <p:cNvPr id="402" name="Google Shape;402;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US" sz="1300">
                <a:solidFill>
                  <a:schemeClr val="lt2"/>
                </a:solidFill>
                <a:latin typeface="Arial"/>
                <a:ea typeface="Arial"/>
                <a:cs typeface="Arial"/>
                <a:sym typeface="Arial"/>
              </a:rPr>
              <a:t>36</a:t>
            </a:fld>
            <a:endParaRPr sz="1300">
              <a:solidFill>
                <a:schemeClr val="lt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Implied Logic Model for Assessment</a:t>
            </a:r>
            <a:endParaRPr/>
          </a:p>
        </p:txBody>
      </p:sp>
      <p:sp>
        <p:nvSpPr>
          <p:cNvPr id="90" name="Google Shape;90;p17"/>
          <p:cNvSpPr txBox="1">
            <a:spLocks noGrp="1"/>
          </p:cNvSpPr>
          <p:nvPr>
            <p:ph type="body" idx="1"/>
          </p:nvPr>
        </p:nvSpPr>
        <p:spPr>
          <a:xfrm>
            <a:off x="415600" y="2546284"/>
            <a:ext cx="2819400" cy="1719600"/>
          </a:xfrm>
          <a:prstGeom prst="rect">
            <a:avLst/>
          </a:prstGeom>
        </p:spPr>
        <p:txBody>
          <a:bodyPr spcFirstLastPara="1" wrap="square" lIns="121900" tIns="121900" rIns="121900" bIns="121900" anchor="t" anchorCtr="0">
            <a:normAutofit/>
          </a:bodyPr>
          <a:lstStyle/>
          <a:p>
            <a:pPr marL="0" lvl="0" indent="0" algn="ctr" rtl="0">
              <a:spcBef>
                <a:spcPts val="0"/>
              </a:spcBef>
              <a:spcAft>
                <a:spcPts val="1600"/>
              </a:spcAft>
              <a:buNone/>
            </a:pPr>
            <a:r>
              <a:rPr lang="en-US">
                <a:solidFill>
                  <a:schemeClr val="accent2"/>
                </a:solidFill>
              </a:rPr>
              <a:t>Better information about student learning</a:t>
            </a:r>
            <a:endParaRPr>
              <a:solidFill>
                <a:schemeClr val="accent2"/>
              </a:solidFill>
            </a:endParaRPr>
          </a:p>
        </p:txBody>
      </p:sp>
      <p:sp>
        <p:nvSpPr>
          <p:cNvPr id="91" name="Google Shape;91;p1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4</a:t>
            </a:fld>
            <a:endParaRPr/>
          </a:p>
        </p:txBody>
      </p:sp>
      <p:sp>
        <p:nvSpPr>
          <p:cNvPr id="92" name="Google Shape;92;p17"/>
          <p:cNvSpPr txBox="1">
            <a:spLocks noGrp="1"/>
          </p:cNvSpPr>
          <p:nvPr>
            <p:ph type="body" idx="1"/>
          </p:nvPr>
        </p:nvSpPr>
        <p:spPr>
          <a:xfrm>
            <a:off x="4853575" y="2546284"/>
            <a:ext cx="2495400" cy="1719600"/>
          </a:xfrm>
          <a:prstGeom prst="rect">
            <a:avLst/>
          </a:prstGeom>
        </p:spPr>
        <p:txBody>
          <a:bodyPr spcFirstLastPara="1" wrap="square" lIns="121900" tIns="121900" rIns="121900" bIns="121900" anchor="t" anchorCtr="0">
            <a:normAutofit/>
          </a:bodyPr>
          <a:lstStyle/>
          <a:p>
            <a:pPr marL="0" lvl="0" indent="0" algn="ctr" rtl="0">
              <a:spcBef>
                <a:spcPts val="0"/>
              </a:spcBef>
              <a:spcAft>
                <a:spcPts val="1600"/>
              </a:spcAft>
              <a:buNone/>
            </a:pPr>
            <a:r>
              <a:rPr lang="en-US">
                <a:solidFill>
                  <a:schemeClr val="accent2"/>
                </a:solidFill>
              </a:rPr>
              <a:t>Better informed pedagogical strategies</a:t>
            </a:r>
            <a:endParaRPr>
              <a:solidFill>
                <a:schemeClr val="accent2"/>
              </a:solidFill>
            </a:endParaRPr>
          </a:p>
        </p:txBody>
      </p:sp>
      <p:sp>
        <p:nvSpPr>
          <p:cNvPr id="93" name="Google Shape;93;p17"/>
          <p:cNvSpPr txBox="1">
            <a:spLocks noGrp="1"/>
          </p:cNvSpPr>
          <p:nvPr>
            <p:ph type="body" idx="1"/>
          </p:nvPr>
        </p:nvSpPr>
        <p:spPr>
          <a:xfrm>
            <a:off x="8967550" y="2546284"/>
            <a:ext cx="2495400" cy="1719600"/>
          </a:xfrm>
          <a:prstGeom prst="rect">
            <a:avLst/>
          </a:prstGeom>
        </p:spPr>
        <p:txBody>
          <a:bodyPr spcFirstLastPara="1" wrap="square" lIns="121900" tIns="121900" rIns="121900" bIns="121900" anchor="t" anchorCtr="0">
            <a:normAutofit/>
          </a:bodyPr>
          <a:lstStyle/>
          <a:p>
            <a:pPr marL="0" lvl="0" indent="0" algn="ctr" rtl="0">
              <a:spcBef>
                <a:spcPts val="0"/>
              </a:spcBef>
              <a:spcAft>
                <a:spcPts val="1600"/>
              </a:spcAft>
              <a:buNone/>
            </a:pPr>
            <a:r>
              <a:rPr lang="en-US">
                <a:solidFill>
                  <a:schemeClr val="accent2"/>
                </a:solidFill>
              </a:rPr>
              <a:t>Better (and more) student learning</a:t>
            </a:r>
            <a:endParaRPr>
              <a:solidFill>
                <a:schemeClr val="accent2"/>
              </a:solidFill>
            </a:endParaRPr>
          </a:p>
        </p:txBody>
      </p:sp>
      <p:cxnSp>
        <p:nvCxnSpPr>
          <p:cNvPr id="94" name="Google Shape;94;p17"/>
          <p:cNvCxnSpPr>
            <a:stCxn id="90" idx="3"/>
            <a:endCxn id="92" idx="1"/>
          </p:cNvCxnSpPr>
          <p:nvPr/>
        </p:nvCxnSpPr>
        <p:spPr>
          <a:xfrm>
            <a:off x="3235000" y="3406084"/>
            <a:ext cx="1618500" cy="0"/>
          </a:xfrm>
          <a:prstGeom prst="straightConnector1">
            <a:avLst/>
          </a:prstGeom>
          <a:noFill/>
          <a:ln w="38100" cap="flat" cmpd="sng">
            <a:solidFill>
              <a:schemeClr val="accent1"/>
            </a:solidFill>
            <a:prstDash val="solid"/>
            <a:round/>
            <a:headEnd type="none" w="med" len="med"/>
            <a:tailEnd type="triangle" w="med" len="med"/>
          </a:ln>
        </p:spPr>
      </p:cxnSp>
      <p:cxnSp>
        <p:nvCxnSpPr>
          <p:cNvPr id="95" name="Google Shape;95;p17"/>
          <p:cNvCxnSpPr/>
          <p:nvPr/>
        </p:nvCxnSpPr>
        <p:spPr>
          <a:xfrm>
            <a:off x="7426000" y="3406084"/>
            <a:ext cx="1618500" cy="0"/>
          </a:xfrm>
          <a:prstGeom prst="straightConnector1">
            <a:avLst/>
          </a:prstGeom>
          <a:noFill/>
          <a:ln w="38100" cap="flat" cmpd="sng">
            <a:solidFill>
              <a:schemeClr val="accent1"/>
            </a:solidFill>
            <a:prstDash val="solid"/>
            <a:round/>
            <a:headEnd type="none" w="med" len="med"/>
            <a:tailEnd type="triangle" w="med" len="med"/>
          </a:ln>
        </p:spPr>
      </p:cxnSp>
      <p:sp>
        <p:nvSpPr>
          <p:cNvPr id="96" name="Google Shape;96;p17"/>
          <p:cNvSpPr txBox="1">
            <a:spLocks noGrp="1"/>
          </p:cNvSpPr>
          <p:nvPr>
            <p:ph type="body" idx="1"/>
          </p:nvPr>
        </p:nvSpPr>
        <p:spPr>
          <a:xfrm>
            <a:off x="3821875" y="5259450"/>
            <a:ext cx="4558800" cy="958200"/>
          </a:xfrm>
          <a:prstGeom prst="rect">
            <a:avLst/>
          </a:prstGeom>
        </p:spPr>
        <p:txBody>
          <a:bodyPr spcFirstLastPara="1" wrap="square" lIns="121900" tIns="121900" rIns="121900" bIns="121900" anchor="t" anchorCtr="0">
            <a:normAutofit/>
          </a:bodyPr>
          <a:lstStyle/>
          <a:p>
            <a:pPr marL="0" lvl="0" indent="0" algn="ctr" rtl="0">
              <a:spcBef>
                <a:spcPts val="0"/>
              </a:spcBef>
              <a:spcAft>
                <a:spcPts val="1600"/>
              </a:spcAft>
              <a:buNone/>
            </a:pPr>
            <a:r>
              <a:rPr lang="en-US">
                <a:solidFill>
                  <a:schemeClr val="accent2"/>
                </a:solidFill>
              </a:rPr>
              <a:t>Where’s our evidence?</a:t>
            </a:r>
            <a:endParaRPr>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415600" y="2867800"/>
            <a:ext cx="11360700" cy="1122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sz="8000">
                <a:solidFill>
                  <a:schemeClr val="accent2"/>
                </a:solidFill>
              </a:rPr>
              <a:t>146 Assessment Reports</a:t>
            </a:r>
            <a:endParaRPr sz="2400">
              <a:solidFill>
                <a:schemeClr val="accent2"/>
              </a:solidFill>
            </a:endParaRPr>
          </a:p>
          <a:p>
            <a:pPr marL="0" lvl="0" indent="0" algn="l" rtl="0">
              <a:lnSpc>
                <a:spcPct val="90000"/>
              </a:lnSpc>
              <a:spcBef>
                <a:spcPts val="0"/>
              </a:spcBef>
              <a:spcAft>
                <a:spcPts val="0"/>
              </a:spcAft>
              <a:buClr>
                <a:schemeClr val="lt1"/>
              </a:buClr>
              <a:buSzPct val="91666"/>
              <a:buFont typeface="Calibri"/>
              <a:buNone/>
            </a:pPr>
            <a:endParaRPr>
              <a:solidFill>
                <a:schemeClr val="accent2"/>
              </a:solidFill>
            </a:endParaRPr>
          </a:p>
        </p:txBody>
      </p:sp>
      <p:sp>
        <p:nvSpPr>
          <p:cNvPr id="103" name="Google Shape;103;p18"/>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5</a:t>
            </a:fld>
            <a:endParaRPr/>
          </a:p>
        </p:txBody>
      </p:sp>
      <p:sp>
        <p:nvSpPr>
          <p:cNvPr id="104" name="Google Shape;104;p18"/>
          <p:cNvSpPr txBox="1">
            <a:spLocks noGrp="1"/>
          </p:cNvSpPr>
          <p:nvPr>
            <p:ph type="subTitle" idx="4294967295"/>
          </p:nvPr>
        </p:nvSpPr>
        <p:spPr>
          <a:xfrm>
            <a:off x="354000" y="3737433"/>
            <a:ext cx="5393700" cy="1646700"/>
          </a:xfrm>
          <a:prstGeom prst="rect">
            <a:avLst/>
          </a:prstGeom>
        </p:spPr>
        <p:txBody>
          <a:bodyPr spcFirstLastPara="1" wrap="square" lIns="121900" tIns="121900" rIns="121900" bIns="121900" anchor="t" anchorCtr="0">
            <a:normAutofit fontScale="77500" lnSpcReduction="20000"/>
          </a:bodyPr>
          <a:lstStyle/>
          <a:p>
            <a:pPr marL="0" lvl="0" indent="0" algn="l" rtl="0">
              <a:lnSpc>
                <a:spcPct val="90000"/>
              </a:lnSpc>
              <a:spcBef>
                <a:spcPts val="1000"/>
              </a:spcBef>
              <a:spcAft>
                <a:spcPts val="0"/>
              </a:spcAft>
              <a:buClr>
                <a:schemeClr val="lt1"/>
              </a:buClr>
              <a:buSzPct val="100000"/>
              <a:buFont typeface="Arial"/>
              <a:buNone/>
            </a:pPr>
            <a:r>
              <a:rPr lang="en-US" sz="5400">
                <a:solidFill>
                  <a:schemeClr val="dk1"/>
                </a:solidFill>
              </a:rPr>
              <a:t>How many showed learning improvement?</a:t>
            </a:r>
            <a:endParaRPr sz="2400">
              <a:solidFill>
                <a:schemeClr val="dk1"/>
              </a:solidFill>
            </a:endParaRPr>
          </a:p>
          <a:p>
            <a:pPr marL="0" lvl="0" indent="0" algn="l" rtl="0">
              <a:spcBef>
                <a:spcPts val="160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6</a:t>
            </a:fld>
            <a:endParaRPr/>
          </a:p>
        </p:txBody>
      </p:sp>
      <p:sp>
        <p:nvSpPr>
          <p:cNvPr id="111" name="Google Shape;111;p19"/>
          <p:cNvSpPr txBox="1">
            <a:spLocks noGrp="1"/>
          </p:cNvSpPr>
          <p:nvPr>
            <p:ph type="title"/>
          </p:nvPr>
        </p:nvSpPr>
        <p:spPr>
          <a:xfrm>
            <a:off x="415600" y="1474833"/>
            <a:ext cx="11360700" cy="2618100"/>
          </a:xfrm>
          <a:prstGeom prst="rect">
            <a:avLst/>
          </a:prstGeom>
        </p:spPr>
        <p:txBody>
          <a:bodyPr spcFirstLastPara="1" wrap="square" lIns="121900" tIns="121900" rIns="121900" bIns="121900" anchor="b" anchorCtr="0">
            <a:normAutofit fontScale="90000"/>
          </a:bodyPr>
          <a:lstStyle/>
          <a:p>
            <a:pPr marL="0" lvl="0" indent="0" algn="ctr" rtl="0">
              <a:spcBef>
                <a:spcPts val="0"/>
              </a:spcBef>
              <a:spcAft>
                <a:spcPts val="0"/>
              </a:spcAft>
              <a:buNone/>
            </a:pPr>
            <a:r>
              <a:rPr lang="en-US"/>
              <a:t>9</a:t>
            </a:r>
            <a:endParaRPr/>
          </a:p>
        </p:txBody>
      </p:sp>
      <p:sp>
        <p:nvSpPr>
          <p:cNvPr id="112" name="Google Shape;112;p19"/>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p>
            <a:pPr marL="0" lvl="0" indent="0" algn="ctr" rtl="0">
              <a:spcBef>
                <a:spcPts val="0"/>
              </a:spcBef>
              <a:spcAft>
                <a:spcPts val="1600"/>
              </a:spcAft>
              <a:buNone/>
            </a:pPr>
            <a:r>
              <a:rPr lang="en-US">
                <a:solidFill>
                  <a:schemeClr val="accent2"/>
                </a:solidFill>
              </a:rPr>
              <a:t>Banta et al. (2009)</a:t>
            </a:r>
            <a:endParaRPr>
              <a:solidFill>
                <a:schemeClr val="accent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7</a:t>
            </a:fld>
            <a:endParaRPr/>
          </a:p>
        </p:txBody>
      </p:sp>
      <p:sp>
        <p:nvSpPr>
          <p:cNvPr id="119" name="Google Shape;119;p20"/>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p>
            <a:pPr marL="0" lvl="0" indent="0" algn="l" rtl="0">
              <a:lnSpc>
                <a:spcPct val="100000"/>
              </a:lnSpc>
              <a:spcBef>
                <a:spcPts val="0"/>
              </a:spcBef>
              <a:spcAft>
                <a:spcPts val="0"/>
              </a:spcAft>
              <a:buNone/>
            </a:pPr>
            <a:r>
              <a:rPr lang="en-US">
                <a:solidFill>
                  <a:schemeClr val="accent2"/>
                </a:solidFill>
              </a:rPr>
              <a:t>Most colleges and universities…</a:t>
            </a:r>
            <a:endParaRPr>
              <a:solidFill>
                <a:schemeClr val="accent2"/>
              </a:solidFill>
            </a:endParaRPr>
          </a:p>
          <a:p>
            <a:pPr marL="457200" lvl="0" indent="-381000" algn="l" rtl="0">
              <a:lnSpc>
                <a:spcPct val="100000"/>
              </a:lnSpc>
              <a:spcBef>
                <a:spcPts val="0"/>
              </a:spcBef>
              <a:spcAft>
                <a:spcPts val="0"/>
              </a:spcAft>
              <a:buClr>
                <a:schemeClr val="accent2"/>
              </a:buClr>
              <a:buSzPts val="2400"/>
              <a:buChar char="●"/>
            </a:pPr>
            <a:r>
              <a:rPr lang="en-US">
                <a:solidFill>
                  <a:schemeClr val="accent2"/>
                </a:solidFill>
              </a:rPr>
              <a:t>were using multiple measures to assess student learning outcomes</a:t>
            </a:r>
            <a:endParaRPr>
              <a:solidFill>
                <a:schemeClr val="accent2"/>
              </a:solidFill>
            </a:endParaRPr>
          </a:p>
          <a:p>
            <a:pPr marL="457200" lvl="0" indent="-381000" algn="l" rtl="0">
              <a:lnSpc>
                <a:spcPct val="100000"/>
              </a:lnSpc>
              <a:spcBef>
                <a:spcPts val="0"/>
              </a:spcBef>
              <a:spcAft>
                <a:spcPts val="0"/>
              </a:spcAft>
              <a:buClr>
                <a:schemeClr val="accent2"/>
              </a:buClr>
              <a:buSzPts val="2400"/>
              <a:buChar char="●"/>
            </a:pPr>
            <a:r>
              <a:rPr lang="en-US">
                <a:solidFill>
                  <a:schemeClr val="accent2"/>
                </a:solidFill>
              </a:rPr>
              <a:t>were </a:t>
            </a:r>
            <a:r>
              <a:rPr lang="en-US" i="1">
                <a:solidFill>
                  <a:schemeClr val="accent2"/>
                </a:solidFill>
              </a:rPr>
              <a:t>not </a:t>
            </a:r>
            <a:r>
              <a:rPr lang="en-US">
                <a:solidFill>
                  <a:schemeClr val="accent2"/>
                </a:solidFill>
              </a:rPr>
              <a:t>“closing the loop,” or using the information to intentionally modify policy and practice</a:t>
            </a:r>
            <a:endParaRPr>
              <a:solidFill>
                <a:schemeClr val="accent2"/>
              </a:solidFill>
            </a:endParaRPr>
          </a:p>
          <a:p>
            <a:pPr marL="457200" lvl="0" indent="-381000" algn="l" rtl="0">
              <a:lnSpc>
                <a:spcPct val="100000"/>
              </a:lnSpc>
              <a:spcBef>
                <a:spcPts val="0"/>
              </a:spcBef>
              <a:spcAft>
                <a:spcPts val="0"/>
              </a:spcAft>
              <a:buClr>
                <a:schemeClr val="accent2"/>
              </a:buClr>
              <a:buSzPts val="2400"/>
              <a:buChar char="●"/>
            </a:pPr>
            <a:r>
              <a:rPr lang="en-US">
                <a:solidFill>
                  <a:schemeClr val="accent2"/>
                </a:solidFill>
              </a:rPr>
              <a:t>could not identify ways in which assessment resulted in changes that were linked to improved learning </a:t>
            </a:r>
            <a:endParaRPr>
              <a:solidFill>
                <a:schemeClr val="accent2"/>
              </a:solidFill>
            </a:endParaRPr>
          </a:p>
          <a:p>
            <a:pPr marL="0" lvl="0" indent="0" algn="l" rtl="0">
              <a:lnSpc>
                <a:spcPct val="100000"/>
              </a:lnSpc>
              <a:spcBef>
                <a:spcPts val="0"/>
              </a:spcBef>
              <a:spcAft>
                <a:spcPts val="0"/>
              </a:spcAft>
              <a:buNone/>
            </a:pPr>
            <a:endParaRPr>
              <a:solidFill>
                <a:schemeClr val="accent2"/>
              </a:solidFill>
            </a:endParaRPr>
          </a:p>
          <a:p>
            <a:pPr marL="0" lvl="0" indent="0" algn="l" rtl="0">
              <a:lnSpc>
                <a:spcPct val="100000"/>
              </a:lnSpc>
              <a:spcBef>
                <a:spcPts val="0"/>
              </a:spcBef>
              <a:spcAft>
                <a:spcPts val="0"/>
              </a:spcAft>
              <a:buNone/>
            </a:pPr>
            <a:endParaRPr>
              <a:solidFill>
                <a:schemeClr val="accent2"/>
              </a:solidFill>
            </a:endParaRPr>
          </a:p>
          <a:p>
            <a:pPr marL="0" lvl="0" indent="0" algn="l" rtl="0">
              <a:lnSpc>
                <a:spcPct val="100000"/>
              </a:lnSpc>
              <a:spcBef>
                <a:spcPts val="0"/>
              </a:spcBef>
              <a:spcAft>
                <a:spcPts val="0"/>
              </a:spcAft>
              <a:buNone/>
            </a:pPr>
            <a:r>
              <a:rPr lang="en-US">
                <a:solidFill>
                  <a:schemeClr val="accent2"/>
                </a:solidFill>
              </a:rPr>
              <a:t>(Kuh, 2011)</a:t>
            </a:r>
            <a:endParaRPr>
              <a:solidFill>
                <a:schemeClr val="accent2"/>
              </a:solidFill>
            </a:endParaRPr>
          </a:p>
        </p:txBody>
      </p:sp>
      <p:sp>
        <p:nvSpPr>
          <p:cNvPr id="120" name="Google Shape;120;p2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What Now?</a:t>
            </a:r>
            <a:endParaRPr/>
          </a:p>
        </p:txBody>
      </p:sp>
      <p:sp>
        <p:nvSpPr>
          <p:cNvPr id="127" name="Google Shape;127;p21"/>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p>
            <a:pPr marL="457200" lvl="0" indent="-381000" algn="l" rtl="0">
              <a:spcBef>
                <a:spcPts val="0"/>
              </a:spcBef>
              <a:spcAft>
                <a:spcPts val="0"/>
              </a:spcAft>
              <a:buClr>
                <a:schemeClr val="accent2"/>
              </a:buClr>
              <a:buSzPts val="2400"/>
              <a:buChar char="●"/>
            </a:pPr>
            <a:r>
              <a:rPr lang="en-US">
                <a:solidFill>
                  <a:schemeClr val="accent2"/>
                </a:solidFill>
              </a:rPr>
              <a:t>Access to high-quality data isn’t the problem</a:t>
            </a:r>
            <a:endParaRPr>
              <a:solidFill>
                <a:schemeClr val="accent2"/>
              </a:solidFill>
            </a:endParaRPr>
          </a:p>
          <a:p>
            <a:pPr marL="457200" lvl="0" indent="-381000" algn="l" rtl="0">
              <a:spcBef>
                <a:spcPts val="0"/>
              </a:spcBef>
              <a:spcAft>
                <a:spcPts val="0"/>
              </a:spcAft>
              <a:buClr>
                <a:schemeClr val="accent2"/>
              </a:buClr>
              <a:buSzPts val="2400"/>
              <a:buChar char="●"/>
            </a:pPr>
            <a:r>
              <a:rPr lang="en-US">
                <a:solidFill>
                  <a:schemeClr val="accent2"/>
                </a:solidFill>
              </a:rPr>
              <a:t>Maybe the problem is our framing</a:t>
            </a:r>
            <a:endParaRPr sz="2400">
              <a:solidFill>
                <a:schemeClr val="accent2"/>
              </a:solidFill>
            </a:endParaRPr>
          </a:p>
        </p:txBody>
      </p:sp>
      <p:sp>
        <p:nvSpPr>
          <p:cNvPr id="128" name="Google Shape;128;p2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8</a:t>
            </a:fld>
            <a:endParaRPr/>
          </a:p>
        </p:txBody>
      </p:sp>
      <p:sp>
        <p:nvSpPr>
          <p:cNvPr id="129" name="Google Shape;129;p21"/>
          <p:cNvSpPr txBox="1"/>
          <p:nvPr/>
        </p:nvSpPr>
        <p:spPr>
          <a:xfrm>
            <a:off x="645675" y="3188825"/>
            <a:ext cx="27033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solidFill>
                  <a:schemeClr val="accent2"/>
                </a:solidFill>
              </a:rPr>
              <a:t>Assessment Frame:</a:t>
            </a:r>
            <a:endParaRPr sz="2400">
              <a:solidFill>
                <a:schemeClr val="accent2"/>
              </a:solidFill>
            </a:endParaRPr>
          </a:p>
          <a:p>
            <a:pPr marL="0" lvl="0" indent="0" algn="l" rtl="0">
              <a:spcBef>
                <a:spcPts val="0"/>
              </a:spcBef>
              <a:spcAft>
                <a:spcPts val="0"/>
              </a:spcAft>
              <a:buNone/>
            </a:pPr>
            <a:r>
              <a:rPr lang="en-US" sz="2400">
                <a:solidFill>
                  <a:schemeClr val="accent2"/>
                </a:solidFill>
              </a:rPr>
              <a:t>How can we collect more and better data?</a:t>
            </a:r>
            <a:endParaRPr sz="2400">
              <a:solidFill>
                <a:schemeClr val="accent2"/>
              </a:solidFill>
            </a:endParaRPr>
          </a:p>
        </p:txBody>
      </p:sp>
      <p:sp>
        <p:nvSpPr>
          <p:cNvPr id="130" name="Google Shape;130;p21"/>
          <p:cNvSpPr txBox="1"/>
          <p:nvPr/>
        </p:nvSpPr>
        <p:spPr>
          <a:xfrm>
            <a:off x="8058700" y="3188825"/>
            <a:ext cx="3717600" cy="20319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400" b="1">
                <a:solidFill>
                  <a:schemeClr val="accent2"/>
                </a:solidFill>
              </a:rPr>
              <a:t>Learning Improvement Frame:</a:t>
            </a:r>
            <a:endParaRPr sz="2400">
              <a:solidFill>
                <a:schemeClr val="accent2"/>
              </a:solidFill>
            </a:endParaRPr>
          </a:p>
          <a:p>
            <a:pPr marL="0" lvl="0" indent="0" algn="r" rtl="0">
              <a:spcBef>
                <a:spcPts val="0"/>
              </a:spcBef>
              <a:spcAft>
                <a:spcPts val="0"/>
              </a:spcAft>
              <a:buNone/>
            </a:pPr>
            <a:r>
              <a:rPr lang="en-US" sz="2400">
                <a:solidFill>
                  <a:schemeClr val="accent2"/>
                </a:solidFill>
              </a:rPr>
              <a:t>How can we better integrate the components of the learning system?</a:t>
            </a:r>
            <a:endParaRPr sz="2400">
              <a:solidFill>
                <a:schemeClr val="accent2"/>
              </a:solidFill>
            </a:endParaRPr>
          </a:p>
        </p:txBody>
      </p:sp>
      <p:cxnSp>
        <p:nvCxnSpPr>
          <p:cNvPr id="131" name="Google Shape;131;p21"/>
          <p:cNvCxnSpPr>
            <a:stCxn id="129" idx="3"/>
            <a:endCxn id="130" idx="1"/>
          </p:cNvCxnSpPr>
          <p:nvPr/>
        </p:nvCxnSpPr>
        <p:spPr>
          <a:xfrm>
            <a:off x="3348975" y="4204775"/>
            <a:ext cx="4709700" cy="0"/>
          </a:xfrm>
          <a:prstGeom prst="straightConnector1">
            <a:avLst/>
          </a:prstGeom>
          <a:noFill/>
          <a:ln w="38100" cap="flat" cmpd="sng">
            <a:solidFill>
              <a:schemeClr val="accent1"/>
            </a:solidFill>
            <a:prstDash val="solid"/>
            <a:round/>
            <a:headEnd type="none" w="med" len="med"/>
            <a:tailEnd type="triangle" w="med" len="med"/>
          </a:ln>
        </p:spPr>
      </p:cxnSp>
      <p:sp>
        <p:nvSpPr>
          <p:cNvPr id="132" name="Google Shape;132;p21"/>
          <p:cNvSpPr txBox="1"/>
          <p:nvPr/>
        </p:nvSpPr>
        <p:spPr>
          <a:xfrm>
            <a:off x="4665088" y="3743075"/>
            <a:ext cx="2077500" cy="9234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b="1">
                <a:solidFill>
                  <a:schemeClr val="accent1"/>
                </a:solidFill>
              </a:rPr>
              <a:t>PARADIGM SHIFT </a:t>
            </a:r>
            <a:endParaRPr sz="2400" b="1">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1"/>
                                        <p:tgtEl>
                                          <p:spTgt spid="1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1"/>
                                        <p:tgtEl>
                                          <p:spTgt spid="131"/>
                                        </p:tgtEl>
                                      </p:cBhvr>
                                    </p:animEffect>
                                  </p:childTnLst>
                                </p:cTn>
                              </p:par>
                              <p:par>
                                <p:cTn id="13" presetID="1" presetClass="entr" presetSubtype="0" fill="hold" nodeType="withEffect">
                                  <p:stCondLst>
                                    <p:cond delay="0"/>
                                  </p:stCondLst>
                                  <p:childTnLst>
                                    <p:set>
                                      <p:cBhvr>
                                        <p:cTn id="14" dur="1" fill="hold">
                                          <p:stCondLst>
                                            <p:cond delay="0"/>
                                          </p:stCondLst>
                                        </p:cTn>
                                        <p:tgtEl>
                                          <p:spTgt spid="1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0"/>
                                        </p:tgtEl>
                                        <p:attrNameLst>
                                          <p:attrName>style.visibility</p:attrName>
                                        </p:attrNameLst>
                                      </p:cBhvr>
                                      <p:to>
                                        <p:strVal val="visible"/>
                                      </p:to>
                                    </p:set>
                                    <p:animEffect transition="in" filter="fade">
                                      <p:cBhvr>
                                        <p:cTn id="19" dur="1"/>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p>
            <a:pPr marL="0" lvl="0" indent="0" algn="ctr" rtl="0">
              <a:spcBef>
                <a:spcPts val="0"/>
              </a:spcBef>
              <a:spcAft>
                <a:spcPts val="0"/>
              </a:spcAft>
              <a:buSzPts val="990"/>
              <a:buNone/>
            </a:pPr>
            <a:r>
              <a:rPr lang="en-US" sz="4020"/>
              <a:t>The Simple Model for Learning Improvement</a:t>
            </a:r>
            <a:endParaRPr sz="4020"/>
          </a:p>
        </p:txBody>
      </p:sp>
      <p:sp>
        <p:nvSpPr>
          <p:cNvPr id="139" name="Google Shape;139;p2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2867</Words>
  <Application>Microsoft Office PowerPoint</Application>
  <PresentationFormat>Widescreen</PresentationFormat>
  <Paragraphs>251</Paragraphs>
  <Slides>36</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Times New Roman</vt:lpstr>
      <vt:lpstr>Simple Dark</vt:lpstr>
      <vt:lpstr>Six Questions to Guide Your Learning Improvement Process </vt:lpstr>
      <vt:lpstr>Overview of Today’s Workshop</vt:lpstr>
      <vt:lpstr>Introduce yourself (name and institution) in the chat!</vt:lpstr>
      <vt:lpstr>Implied Logic Model for Assessment</vt:lpstr>
      <vt:lpstr>146 Assessment Reports </vt:lpstr>
      <vt:lpstr>9</vt:lpstr>
      <vt:lpstr> </vt:lpstr>
      <vt:lpstr>What Now?</vt:lpstr>
      <vt:lpstr>The Simple Model for Learning Improvement</vt:lpstr>
      <vt:lpstr>Simple Model for Learning Improvement</vt:lpstr>
      <vt:lpstr>Simple Model for Learning Improvement</vt:lpstr>
      <vt:lpstr>At Scale</vt:lpstr>
      <vt:lpstr>How To: Six Questions and Six Steps</vt:lpstr>
      <vt:lpstr>PowerPoint Presentation</vt:lpstr>
      <vt:lpstr>1</vt:lpstr>
      <vt:lpstr>PowerPoint Presentation</vt:lpstr>
      <vt:lpstr>2</vt:lpstr>
      <vt:lpstr>PowerPoint Presentation</vt:lpstr>
      <vt:lpstr>3</vt:lpstr>
      <vt:lpstr>PowerPoint Presentation</vt:lpstr>
      <vt:lpstr>4</vt:lpstr>
      <vt:lpstr>PowerPoint Presentation</vt:lpstr>
      <vt:lpstr>5</vt:lpstr>
      <vt:lpstr>PowerPoint Presentation</vt:lpstr>
      <vt:lpstr>6</vt:lpstr>
      <vt:lpstr>PowerPoint Presentation</vt:lpstr>
      <vt:lpstr>Question!</vt:lpstr>
      <vt:lpstr>Modeling a Learning Improvement Conversation</vt:lpstr>
      <vt:lpstr>Questions….</vt:lpstr>
      <vt:lpstr>What Have You Experienced?</vt:lpstr>
      <vt:lpstr>Common Solutions</vt:lpstr>
      <vt:lpstr>Where can you start?</vt:lpstr>
      <vt:lpstr>Resources</vt:lpstr>
      <vt:lpstr>Q&amp;A</vt:lpstr>
      <vt:lpstr>Contact Me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Six Questions to Guide Your Learning Improvement Process </dc:title>
  <dc:creator>Fulcher, Keston - fulchekh</dc:creator>
  <cp:lastModifiedBy>Fulcher, Keston - fulchekh</cp:lastModifiedBy>
  <cp:revision>2</cp:revision>
  <dcterms:modified xsi:type="dcterms:W3CDTF">2022-02-23T19:07:43Z</dcterms:modified>
</cp:coreProperties>
</file>